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64" r:id="rId4"/>
    <p:sldId id="294" r:id="rId5"/>
    <p:sldId id="291" r:id="rId6"/>
    <p:sldId id="295" r:id="rId7"/>
    <p:sldId id="292" r:id="rId8"/>
    <p:sldId id="296" r:id="rId9"/>
    <p:sldId id="297" r:id="rId10"/>
    <p:sldId id="298" r:id="rId11"/>
    <p:sldId id="299" r:id="rId12"/>
    <p:sldId id="300" r:id="rId13"/>
    <p:sldId id="301" r:id="rId14"/>
    <p:sldId id="266" r:id="rId15"/>
    <p:sldId id="267" r:id="rId16"/>
    <p:sldId id="288" r:id="rId17"/>
    <p:sldId id="289" r:id="rId18"/>
    <p:sldId id="270" r:id="rId19"/>
    <p:sldId id="271" r:id="rId20"/>
    <p:sldId id="286" r:id="rId21"/>
    <p:sldId id="290" r:id="rId22"/>
    <p:sldId id="275" r:id="rId23"/>
    <p:sldId id="276" r:id="rId24"/>
    <p:sldId id="277" r:id="rId25"/>
    <p:sldId id="282" r:id="rId26"/>
    <p:sldId id="283" r:id="rId27"/>
    <p:sldId id="284" r:id="rId28"/>
    <p:sldId id="281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D1D24"/>
    <a:srgbClr val="F2FAFF"/>
    <a:srgbClr val="FC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49636E-00DA-4BFF-9500-63FBCB12268A}" v="2307" dt="2023-08-05T21:38:19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4400AF-275E-4A1F-9AD3-CFE2DFB65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7D8065E-2EB0-D088-15B6-BA0CBF7C5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26A6D5-AB70-206A-BFB0-5E9D9389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6C4A23C-6416-A345-0AD2-7324C408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7E5DF9-26E7-4A33-8D50-5B1AA65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41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37DE90-F21D-5146-6DFB-325D07ACB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B08513A-FF26-A550-F29A-83B8F9094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09DDE62-869B-3F99-EC5E-1D7906A34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C557F92-6FEA-CF91-786E-79B85ED0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026055-84B7-D762-81C2-E9C63714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08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DD372D5-A5CC-3B74-1C2E-3E9023293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88223FC-E724-FA23-99EF-2090D9B88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C0A8A66-4711-03B6-0E81-20C7D06C2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CE7059-D56D-9B35-B3BA-61F71A042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9B9A8F-3F1E-4726-8A43-857ED5F7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1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AF23D5-D2B4-D326-26EB-64F2DCAD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231AC8-CD1D-BCFA-A900-F781A0263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227380-9598-E854-F9B8-1888C9FB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E6B35A-394E-4C1A-EDA3-E4D521EB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044330-B85D-E753-450E-2127B080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53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16CC24-E614-D476-3AE5-BC08354D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23B6B8-E6D1-7211-E82F-93CD53031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BC5EF19-D9BD-3EFB-4B76-A08F5629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1A80475-5673-7787-2ABF-2381BEE5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4F489EE-57F0-E957-5AAD-6684D952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534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C719CC-0A1D-DA12-94B9-176BAEF1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0795F8-617E-1F13-C6F1-A3ED5A1F0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F4C6CE-7EE4-9331-0DA7-B518E9E15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1A18411-27D0-69FE-DDBC-E521E496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A5592CF-A8CA-184F-DF4A-717B691A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0DD4137-F395-4BA3-DED9-ABAE4AEB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260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D37511-3225-59D3-6F65-B321AB64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5315DB1-35B3-4B6F-6010-D0C65052B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BD56062-4554-473E-E0BA-B9D2006F7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3650CE6-C426-A3F3-6728-4C4E15A13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4A8A2DF-65B5-284E-E4DC-0348C1D34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855E34F-F884-9C5E-A6D7-4ECAEA27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B128110-BB29-D09C-D55D-6A604F6C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7C3EB63-A045-8DE4-17D5-23684E08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606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B10CDC-0A88-964C-7611-FD5C54CF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98FE946-8050-7516-52BB-152BEAAA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75B9182-D847-FAFE-403E-F7D05707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EC13EF6-43E6-CA41-12CF-2D17DEB4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244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6ED1089-021F-7FA4-E6FE-4A5D62144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E962067-0330-56F5-BDE5-31CAA2E75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4A82425-4094-E35C-1755-3B176DA5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3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7AF47D-C750-6F89-911D-A2DD0D67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C6B538-8C45-C943-EF0D-4EB2A0CC5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BB1F017-6A2A-7728-046B-0E04A52B6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9BCFCAC-0A09-9EA1-A0B8-0B758F123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ED28551-8823-6E1B-A637-F77F86D39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74FBAB6-2A5B-99D9-A024-93DE6E15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01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4BD29F-7CBA-293C-F87F-632B0077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4CC9B7D-15AA-BB7C-0377-AC4FC8461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15472CE-A001-D6F3-1E98-3CA1234A1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5421CB9-B610-F90F-DDB6-B1452F9E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AC658C0-4D1E-7E0A-1373-D923B7D06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C67CBFD-DFCF-8D0E-D0A3-8379F18D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026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D8B64D7-3DF9-D0A6-45F6-97B44A3E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F25C023-7EC0-E324-CF89-E54C83C48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A95BF7-01A3-3DEA-54FC-D3F6C2E42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A43A2-598E-4452-96F5-FB75D0A4ADA7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5B26E2-9199-6D08-1E82-CFF42C409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5F2A49-EB99-D662-1F1C-B0AE9CDBC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041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Çizgi film, Animasyon, çizgi film içeren bir resim&#10;&#10;Açıklama otomatik olarak oluşturuldu">
            <a:extLst>
              <a:ext uri="{FF2B5EF4-FFF2-40B4-BE49-F238E27FC236}">
                <a16:creationId xmlns:a16="http://schemas.microsoft.com/office/drawing/2014/main" id="{8CECB7E2-9993-7C49-D0F2-6318D2040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763A5DF2-571C-7FA1-5AB2-F4339889FC14}"/>
              </a:ext>
            </a:extLst>
          </p:cNvPr>
          <p:cNvSpPr txBox="1"/>
          <p:nvPr/>
        </p:nvSpPr>
        <p:spPr>
          <a:xfrm>
            <a:off x="5673823" y="269337"/>
            <a:ext cx="1181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SINIF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AF0A506-CC82-E8F6-223E-1F8041C6C47A}"/>
              </a:ext>
            </a:extLst>
          </p:cNvPr>
          <p:cNvSpPr txBox="1"/>
          <p:nvPr/>
        </p:nvSpPr>
        <p:spPr>
          <a:xfrm>
            <a:off x="5962650" y="857786"/>
            <a:ext cx="4679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DİN KÜLTÜRÜ VE </a:t>
            </a:r>
          </a:p>
          <a:p>
            <a:pPr algn="ctr"/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AHLAK BİLGİSİ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1C093CDD-17AA-4190-6070-55A83BAFA53D}"/>
              </a:ext>
            </a:extLst>
          </p:cNvPr>
          <p:cNvSpPr txBox="1"/>
          <p:nvPr/>
        </p:nvSpPr>
        <p:spPr>
          <a:xfrm>
            <a:off x="6626322" y="2217164"/>
            <a:ext cx="3516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ÜNİTE: GÜNLÜK HAYATTAKİ DİNİ İFADELER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441DD93-28A6-2BD5-5C40-B9EE2DB37680}"/>
              </a:ext>
            </a:extLst>
          </p:cNvPr>
          <p:cNvSpPr txBox="1"/>
          <p:nvPr/>
        </p:nvSpPr>
        <p:spPr>
          <a:xfrm>
            <a:off x="6319325" y="3267570"/>
            <a:ext cx="82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</a:p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Konu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8AB43ECA-8338-3CD7-F946-E1637954D445}"/>
              </a:ext>
            </a:extLst>
          </p:cNvPr>
          <p:cNvSpPr txBox="1"/>
          <p:nvPr/>
        </p:nvSpPr>
        <p:spPr>
          <a:xfrm>
            <a:off x="7490689" y="3141001"/>
            <a:ext cx="239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Günlük Konuşmalarda </a:t>
            </a:r>
          </a:p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Dini İfadeler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8B79E612-FA7D-6BCD-DEF0-393E6B046173}"/>
              </a:ext>
            </a:extLst>
          </p:cNvPr>
          <p:cNvSpPr txBox="1"/>
          <p:nvPr/>
        </p:nvSpPr>
        <p:spPr>
          <a:xfrm>
            <a:off x="8579022" y="5004706"/>
            <a:ext cx="3683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14B7DC7B-D6E5-5277-3425-2FCC5165768B}"/>
              </a:ext>
            </a:extLst>
          </p:cNvPr>
          <p:cNvSpPr txBox="1"/>
          <p:nvPr/>
        </p:nvSpPr>
        <p:spPr>
          <a:xfrm>
            <a:off x="8550886" y="5570647"/>
            <a:ext cx="3683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 </a:t>
            </a:r>
          </a:p>
          <a:p>
            <a:pPr algn="ctr"/>
            <a:r>
              <a:rPr lang="tr-TR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17709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9769C193-7FFF-CCEF-78F3-1091315A4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650630D-8306-4598-FA19-8EC85823B9A7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46B42F2-5625-F082-6BB1-7339885A389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Resim 9" descr="grafik, grafik tasarım, macenta, renklilik içeren bir resim&#10;&#10;Açıklama otomatik olarak oluşturuldu">
            <a:extLst>
              <a:ext uri="{FF2B5EF4-FFF2-40B4-BE49-F238E27FC236}">
                <a16:creationId xmlns:a16="http://schemas.microsoft.com/office/drawing/2014/main" id="{C26A6B70-A993-789B-08B9-E227052E6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7" y="641534"/>
            <a:ext cx="3644002" cy="1115841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BA6CB7E4-0DCE-9BCF-847A-572942FB01FB}"/>
              </a:ext>
            </a:extLst>
          </p:cNvPr>
          <p:cNvSpPr txBox="1"/>
          <p:nvPr/>
        </p:nvSpPr>
        <p:spPr>
          <a:xfrm>
            <a:off x="1802511" y="937844"/>
            <a:ext cx="2431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Sübhanallah</a:t>
            </a:r>
            <a:endParaRPr lang="tr-T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8BBFF60-75A2-47B4-63FD-550308A9F117}"/>
              </a:ext>
            </a:extLst>
          </p:cNvPr>
          <p:cNvSpPr txBox="1"/>
          <p:nvPr/>
        </p:nvSpPr>
        <p:spPr>
          <a:xfrm>
            <a:off x="780867" y="1846323"/>
            <a:ext cx="11130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Bu ifade "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Allah (c.c.) tüm eksikliklerden uzak ve en yücedir.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" anlamına gelir. Bu sözü dile getirerek Allah'ın (c.c.) kusur ve eksikliklerden uzak, yüce bir varlık olduğunu ifade etmiş oluruz.</a:t>
            </a:r>
          </a:p>
        </p:txBody>
      </p:sp>
      <p:pic>
        <p:nvPicPr>
          <p:cNvPr id="5" name="Resim 4" descr="grafik, grafik tasarım, macenta, renklilik içeren bir resim&#10;&#10;Açıklama otomatik olarak oluşturuldu">
            <a:extLst>
              <a:ext uri="{FF2B5EF4-FFF2-40B4-BE49-F238E27FC236}">
                <a16:creationId xmlns:a16="http://schemas.microsoft.com/office/drawing/2014/main" id="{60F22630-4E32-7120-09CC-CCA796996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7" y="3548153"/>
            <a:ext cx="3644002" cy="111584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E42575D4-2867-648B-53B5-4674DFB0F78E}"/>
              </a:ext>
            </a:extLst>
          </p:cNvPr>
          <p:cNvSpPr txBox="1"/>
          <p:nvPr/>
        </p:nvSpPr>
        <p:spPr>
          <a:xfrm>
            <a:off x="1830646" y="3844464"/>
            <a:ext cx="2275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Tekbir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E8633CB-F225-1D7D-6FF0-80F30F248581}"/>
              </a:ext>
            </a:extLst>
          </p:cNvPr>
          <p:cNvSpPr txBox="1"/>
          <p:nvPr/>
        </p:nvSpPr>
        <p:spPr>
          <a:xfrm>
            <a:off x="780867" y="4745979"/>
            <a:ext cx="11130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tr-T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Allahu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ekber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" sözünü dile getirmeye tekbir denilmektedir. "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Allahu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ekber" sözü "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Allah en büyüktür.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" anlamına gelmektedir.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4D890811-645F-77EF-A273-77771A52F51E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564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9769C193-7FFF-CCEF-78F3-1091315A4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650630D-8306-4598-FA19-8EC85823B9A7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46B42F2-5625-F082-6BB1-7339885A389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Resim 9" descr="grafik, grafik tasarım, macenta, renklilik içeren bir resim&#10;&#10;Açıklama otomatik olarak oluşturuldu">
            <a:extLst>
              <a:ext uri="{FF2B5EF4-FFF2-40B4-BE49-F238E27FC236}">
                <a16:creationId xmlns:a16="http://schemas.microsoft.com/office/drawing/2014/main" id="{C26A6B70-A993-789B-08B9-E227052E6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7" y="641534"/>
            <a:ext cx="3644002" cy="1115841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BA6CB7E4-0DCE-9BCF-847A-572942FB01FB}"/>
              </a:ext>
            </a:extLst>
          </p:cNvPr>
          <p:cNvSpPr txBox="1"/>
          <p:nvPr/>
        </p:nvSpPr>
        <p:spPr>
          <a:xfrm>
            <a:off x="1844715" y="937844"/>
            <a:ext cx="2275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Salavat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8BBFF60-75A2-47B4-63FD-550308A9F117}"/>
              </a:ext>
            </a:extLst>
          </p:cNvPr>
          <p:cNvSpPr txBox="1"/>
          <p:nvPr/>
        </p:nvSpPr>
        <p:spPr>
          <a:xfrm>
            <a:off x="780867" y="1846323"/>
            <a:ext cx="111307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Salavat,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Hz. Muhammed'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 (s.a.v.) duyulan sevgi ve saygı göstermek için kullanılan dua ifadesine denir.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BDF97166-FF25-C790-33CC-D0E8762F457E}"/>
              </a:ext>
            </a:extLst>
          </p:cNvPr>
          <p:cNvSpPr txBox="1"/>
          <p:nvPr/>
        </p:nvSpPr>
        <p:spPr>
          <a:xfrm>
            <a:off x="780867" y="3103464"/>
            <a:ext cx="11130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Salavat için genellikle "</a:t>
            </a:r>
            <a:r>
              <a:rPr lang="tr-T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Sallallâhu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aleyhi ve </a:t>
            </a:r>
            <a:r>
              <a:rPr lang="tr-T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sellem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" ifadesini kullanırız. Bu ifade "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Allah'ın selamı onun üzerine olsun.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" anlamına gelir.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66421E-717B-4FFB-1514-91951B046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6" b="40931"/>
          <a:stretch/>
        </p:blipFill>
        <p:spPr bwMode="auto">
          <a:xfrm>
            <a:off x="1934369" y="4106269"/>
            <a:ext cx="8323263" cy="208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F200C22E-67AB-D2E4-306D-968CCB98961D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523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9769C193-7FFF-CCEF-78F3-1091315A4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650630D-8306-4598-FA19-8EC85823B9A7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46B42F2-5625-F082-6BB1-7339885A389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Resim 9" descr="grafik, grafik tasarım, macenta, renklilik içeren bir resim&#10;&#10;Açıklama otomatik olarak oluşturuldu">
            <a:extLst>
              <a:ext uri="{FF2B5EF4-FFF2-40B4-BE49-F238E27FC236}">
                <a16:creationId xmlns:a16="http://schemas.microsoft.com/office/drawing/2014/main" id="{C26A6B70-A993-789B-08B9-E227052E6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7" y="641534"/>
            <a:ext cx="3644002" cy="1115841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BA6CB7E4-0DCE-9BCF-847A-572942FB01FB}"/>
              </a:ext>
            </a:extLst>
          </p:cNvPr>
          <p:cNvSpPr txBox="1"/>
          <p:nvPr/>
        </p:nvSpPr>
        <p:spPr>
          <a:xfrm>
            <a:off x="1844715" y="965980"/>
            <a:ext cx="227596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Sevap - Günah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8BBFF60-75A2-47B4-63FD-550308A9F117}"/>
              </a:ext>
            </a:extLst>
          </p:cNvPr>
          <p:cNvSpPr txBox="1"/>
          <p:nvPr/>
        </p:nvSpPr>
        <p:spPr>
          <a:xfrm>
            <a:off x="780867" y="1846323"/>
            <a:ext cx="111307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Allah’ın (c.c.) rızasını ve sevgisini kazandıracak güzel söz ve davranışlarımız için Allah’ın (c.c.) verdiği </a:t>
            </a:r>
            <a:r>
              <a:rPr lang="tr-T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mükafât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sevap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dinin emir ve yasaklarına aykırı olarak yapılan ve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ceza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yı gerektiren söz ve davranışlara da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günah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denilmektedir.</a:t>
            </a:r>
          </a:p>
        </p:txBody>
      </p:sp>
      <p:pic>
        <p:nvPicPr>
          <p:cNvPr id="5" name="Resim 4" descr="grafik, grafik tasarım, macenta, renklilik içeren bir resim&#10;&#10;Açıklama otomatik olarak oluşturuldu">
            <a:extLst>
              <a:ext uri="{FF2B5EF4-FFF2-40B4-BE49-F238E27FC236}">
                <a16:creationId xmlns:a16="http://schemas.microsoft.com/office/drawing/2014/main" id="{60F22630-4E32-7120-09CC-CCA796996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7" y="3759173"/>
            <a:ext cx="3644002" cy="111584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E42575D4-2867-648B-53B5-4674DFB0F78E}"/>
              </a:ext>
            </a:extLst>
          </p:cNvPr>
          <p:cNvSpPr txBox="1"/>
          <p:nvPr/>
        </p:nvSpPr>
        <p:spPr>
          <a:xfrm>
            <a:off x="1689966" y="4055484"/>
            <a:ext cx="25942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Haram - Helal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E8633CB-F225-1D7D-6FF0-80F30F248581}"/>
              </a:ext>
            </a:extLst>
          </p:cNvPr>
          <p:cNvSpPr txBox="1"/>
          <p:nvPr/>
        </p:nvSpPr>
        <p:spPr>
          <a:xfrm>
            <a:off x="780867" y="4956999"/>
            <a:ext cx="11130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Yüce Allah'ın izin verdiği ve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serbest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bıraktığı davranışlara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helal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yapılmasını kesin olarak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yasak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ladığı iş ve davranışlara da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haram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denilmektedir. 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4A01A8B5-B9A6-41DB-E430-C7A3953B15DE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577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9769C193-7FFF-CCEF-78F3-1091315A4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650630D-8306-4598-FA19-8EC85823B9A7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46B42F2-5625-F082-6BB1-7339885A389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Resim 13" descr="yeşil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73B2335E-4C2D-7D17-206A-D352628A68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2" y="2305204"/>
            <a:ext cx="5431351" cy="138499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E42575D4-2867-648B-53B5-4674DFB0F78E}"/>
              </a:ext>
            </a:extLst>
          </p:cNvPr>
          <p:cNvSpPr txBox="1"/>
          <p:nvPr/>
        </p:nvSpPr>
        <p:spPr>
          <a:xfrm>
            <a:off x="493422" y="2763350"/>
            <a:ext cx="134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Sevap</a:t>
            </a:r>
            <a:endParaRPr lang="tr-TR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Resim 18" descr="ekran görüntüsü, grafik, daire, tasarım içeren bir resim&#10;&#10;Açıklama otomatik olarak oluşturuldu">
            <a:extLst>
              <a:ext uri="{FF2B5EF4-FFF2-40B4-BE49-F238E27FC236}">
                <a16:creationId xmlns:a16="http://schemas.microsoft.com/office/drawing/2014/main" id="{E5B837E8-B7D4-AE1A-AD1C-C03F145A0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626" y="2300233"/>
            <a:ext cx="5435292" cy="1386000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58BBFF60-75A2-47B4-63FD-550308A9F117}"/>
              </a:ext>
            </a:extLst>
          </p:cNvPr>
          <p:cNvSpPr txBox="1"/>
          <p:nvPr/>
        </p:nvSpPr>
        <p:spPr>
          <a:xfrm>
            <a:off x="1842867" y="2440184"/>
            <a:ext cx="39337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İnsanlara yardımcı olmak, güzel konuşmak, aile büyüklerine saygı göstermek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6795AA6-AC61-2C71-9A8A-6A146072A9DD}"/>
              </a:ext>
            </a:extLst>
          </p:cNvPr>
          <p:cNvSpPr txBox="1"/>
          <p:nvPr/>
        </p:nvSpPr>
        <p:spPr>
          <a:xfrm>
            <a:off x="6379772" y="2763350"/>
            <a:ext cx="134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Günah</a:t>
            </a:r>
            <a:endParaRPr lang="tr-T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8C221D0B-45F1-70F8-8438-12BAA30DBB54}"/>
              </a:ext>
            </a:extLst>
          </p:cNvPr>
          <p:cNvSpPr txBox="1"/>
          <p:nvPr/>
        </p:nvSpPr>
        <p:spPr>
          <a:xfrm>
            <a:off x="7757353" y="2440184"/>
            <a:ext cx="39337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Kötü sözler söylemek, yalan konuşmak, çevreye zarar vermek, saygısızlık yapmak</a:t>
            </a:r>
          </a:p>
        </p:txBody>
      </p:sp>
      <p:pic>
        <p:nvPicPr>
          <p:cNvPr id="33" name="Resim 32" descr="ekran görüntüsü, daire, tasarım içeren bir resim&#10;&#10;Açıklama otomatik olarak oluşturuldu">
            <a:extLst>
              <a:ext uri="{FF2B5EF4-FFF2-40B4-BE49-F238E27FC236}">
                <a16:creationId xmlns:a16="http://schemas.microsoft.com/office/drawing/2014/main" id="{F31AF4D3-5276-2A1D-29E5-D50F8C09D2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2" y="4676993"/>
            <a:ext cx="5435292" cy="1386000"/>
          </a:xfrm>
          <a:prstGeom prst="rect">
            <a:avLst/>
          </a:prstGeom>
        </p:spPr>
      </p:pic>
      <p:sp>
        <p:nvSpPr>
          <p:cNvPr id="27" name="Metin kutusu 26">
            <a:extLst>
              <a:ext uri="{FF2B5EF4-FFF2-40B4-BE49-F238E27FC236}">
                <a16:creationId xmlns:a16="http://schemas.microsoft.com/office/drawing/2014/main" id="{49D761FE-1D99-B709-62AE-C65FA780DDD8}"/>
              </a:ext>
            </a:extLst>
          </p:cNvPr>
          <p:cNvSpPr txBox="1"/>
          <p:nvPr/>
        </p:nvSpPr>
        <p:spPr>
          <a:xfrm>
            <a:off x="479354" y="5140110"/>
            <a:ext cx="134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Helal</a:t>
            </a:r>
            <a:endParaRPr lang="tr-TR" sz="2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Metin kutusu 28">
            <a:extLst>
              <a:ext uri="{FF2B5EF4-FFF2-40B4-BE49-F238E27FC236}">
                <a16:creationId xmlns:a16="http://schemas.microsoft.com/office/drawing/2014/main" id="{94B5682A-423C-BF2D-DC0D-A1E946D1AA19}"/>
              </a:ext>
            </a:extLst>
          </p:cNvPr>
          <p:cNvSpPr txBox="1"/>
          <p:nvPr/>
        </p:nvSpPr>
        <p:spPr>
          <a:xfrm>
            <a:off x="1842867" y="4816944"/>
            <a:ext cx="39337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Konuşmak, uyumak, temiz yiyecekler tüketmek, dinlenmek, çalışmak</a:t>
            </a:r>
          </a:p>
        </p:txBody>
      </p:sp>
      <p:pic>
        <p:nvPicPr>
          <p:cNvPr id="35" name="Resim 34" descr="ekran görüntüsü, daire, tasarım içeren bir resim&#10;&#10;Açıklama otomatik olarak oluşturuldu">
            <a:extLst>
              <a:ext uri="{FF2B5EF4-FFF2-40B4-BE49-F238E27FC236}">
                <a16:creationId xmlns:a16="http://schemas.microsoft.com/office/drawing/2014/main" id="{C5B9D2AA-E7A5-CF1E-63F6-D0F1DA2362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626" y="4673476"/>
            <a:ext cx="5435292" cy="1386000"/>
          </a:xfrm>
          <a:prstGeom prst="rect">
            <a:avLst/>
          </a:prstGeom>
        </p:spPr>
      </p:pic>
      <p:sp>
        <p:nvSpPr>
          <p:cNvPr id="30" name="Metin kutusu 29">
            <a:extLst>
              <a:ext uri="{FF2B5EF4-FFF2-40B4-BE49-F238E27FC236}">
                <a16:creationId xmlns:a16="http://schemas.microsoft.com/office/drawing/2014/main" id="{B725BBAF-8FAE-D5CF-1DED-F6C97CBFEDF7}"/>
              </a:ext>
            </a:extLst>
          </p:cNvPr>
          <p:cNvSpPr txBox="1"/>
          <p:nvPr/>
        </p:nvSpPr>
        <p:spPr>
          <a:xfrm>
            <a:off x="6393840" y="5140110"/>
            <a:ext cx="134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Haram</a:t>
            </a:r>
            <a:endParaRPr lang="tr-T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Metin kutusu 30">
            <a:extLst>
              <a:ext uri="{FF2B5EF4-FFF2-40B4-BE49-F238E27FC236}">
                <a16:creationId xmlns:a16="http://schemas.microsoft.com/office/drawing/2014/main" id="{DF78C8CF-6783-2029-DB08-83186FE7AECF}"/>
              </a:ext>
            </a:extLst>
          </p:cNvPr>
          <p:cNvSpPr txBox="1"/>
          <p:nvPr/>
        </p:nvSpPr>
        <p:spPr>
          <a:xfrm>
            <a:off x="7757353" y="4816944"/>
            <a:ext cx="39337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İçki içmek, kumar oynamak, yalan söylemek, haksızlık yapmak, israf etmek</a:t>
            </a:r>
          </a:p>
        </p:txBody>
      </p:sp>
      <p:sp>
        <p:nvSpPr>
          <p:cNvPr id="36" name="Metin kutusu 35">
            <a:extLst>
              <a:ext uri="{FF2B5EF4-FFF2-40B4-BE49-F238E27FC236}">
                <a16:creationId xmlns:a16="http://schemas.microsoft.com/office/drawing/2014/main" id="{98C73CE5-EF0F-D19C-9BBA-73F69F968FA8}"/>
              </a:ext>
            </a:extLst>
          </p:cNvPr>
          <p:cNvSpPr txBox="1"/>
          <p:nvPr/>
        </p:nvSpPr>
        <p:spPr>
          <a:xfrm>
            <a:off x="493422" y="635394"/>
            <a:ext cx="111307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>
                <a:latin typeface="Arial" panose="020B0604020202020204" pitchFamily="34" charset="0"/>
                <a:cs typeface="Arial" panose="020B0604020202020204" pitchFamily="34" charset="0"/>
              </a:rPr>
              <a:t>Sevap, günah, helal ve haram için </a:t>
            </a:r>
          </a:p>
          <a:p>
            <a:r>
              <a:rPr lang="tr-TR" sz="4400" b="1" dirty="0">
                <a:latin typeface="Arial" panose="020B0604020202020204" pitchFamily="34" charset="0"/>
                <a:cs typeface="Arial" panose="020B0604020202020204" pitchFamily="34" charset="0"/>
              </a:rPr>
              <a:t>bazı örnekler: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3DFA12F-DA1C-4CBC-201E-6D5B0013247B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02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  <p:bldP spid="17" grpId="0"/>
      <p:bldP spid="27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2F730D30-F3DB-3705-89C3-041EE4C09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up 10">
            <a:extLst>
              <a:ext uri="{FF2B5EF4-FFF2-40B4-BE49-F238E27FC236}">
                <a16:creationId xmlns:a16="http://schemas.microsoft.com/office/drawing/2014/main" id="{3F90E913-727A-CD71-875D-AB09C10A1E28}"/>
              </a:ext>
            </a:extLst>
          </p:cNvPr>
          <p:cNvGrpSpPr/>
          <p:nvPr/>
        </p:nvGrpSpPr>
        <p:grpSpPr>
          <a:xfrm>
            <a:off x="5279218" y="604410"/>
            <a:ext cx="1633564" cy="1127159"/>
            <a:chOff x="5279218" y="604410"/>
            <a:chExt cx="1633564" cy="1127159"/>
          </a:xfrm>
        </p:grpSpPr>
        <p:sp>
          <p:nvSpPr>
            <p:cNvPr id="2" name="Freeform 5">
              <a:extLst>
                <a:ext uri="{FF2B5EF4-FFF2-40B4-BE49-F238E27FC236}">
                  <a16:creationId xmlns:a16="http://schemas.microsoft.com/office/drawing/2014/main" id="{B4AE3B97-C4A9-AB88-2CA9-18B3FAD26A14}"/>
                </a:ext>
              </a:extLst>
            </p:cNvPr>
            <p:cNvSpPr/>
            <p:nvPr/>
          </p:nvSpPr>
          <p:spPr>
            <a:xfrm>
              <a:off x="5279218" y="604410"/>
              <a:ext cx="1633564" cy="1127159"/>
            </a:xfrm>
            <a:custGeom>
              <a:avLst/>
              <a:gdLst/>
              <a:ahLst/>
              <a:cxnLst/>
              <a:rect l="l" t="t" r="r" b="b"/>
              <a:pathLst>
                <a:path w="2781886" h="1919501">
                  <a:moveTo>
                    <a:pt x="0" y="0"/>
                  </a:moveTo>
                  <a:lnTo>
                    <a:pt x="2781886" y="0"/>
                  </a:lnTo>
                  <a:lnTo>
                    <a:pt x="2781886" y="1919501"/>
                  </a:lnTo>
                  <a:lnTo>
                    <a:pt x="0" y="1919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Metin kutusu 8">
              <a:extLst>
                <a:ext uri="{FF2B5EF4-FFF2-40B4-BE49-F238E27FC236}">
                  <a16:creationId xmlns:a16="http://schemas.microsoft.com/office/drawing/2014/main" id="{63A9B156-FE5D-56EB-FA49-401E504A6283}"/>
                </a:ext>
              </a:extLst>
            </p:cNvPr>
            <p:cNvSpPr txBox="1"/>
            <p:nvPr/>
          </p:nvSpPr>
          <p:spPr>
            <a:xfrm rot="20775164">
              <a:off x="5687409" y="795994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Örnek</a:t>
              </a:r>
            </a:p>
          </p:txBody>
        </p:sp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id="{6A49BFD9-3CEF-4353-8C90-F496F08F85B3}"/>
                </a:ext>
              </a:extLst>
            </p:cNvPr>
            <p:cNvSpPr txBox="1"/>
            <p:nvPr/>
          </p:nvSpPr>
          <p:spPr>
            <a:xfrm>
              <a:off x="5687409" y="1272581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Ayet</a:t>
              </a:r>
            </a:p>
          </p:txBody>
        </p:sp>
      </p:grp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CF6A90B-A2FB-1DCA-DD7A-3F96A59E7C5A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13ABEB5-C2C3-E3B0-AF96-C46B0696E242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54E18D72-D49A-1B1D-0EB5-E626C776B181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8D77F7A-4BC9-04BF-3E7B-D972098972EC}"/>
              </a:ext>
            </a:extLst>
          </p:cNvPr>
          <p:cNvSpPr/>
          <p:nvPr/>
        </p:nvSpPr>
        <p:spPr>
          <a:xfrm>
            <a:off x="5096716" y="4728245"/>
            <a:ext cx="1998567" cy="1525345"/>
          </a:xfrm>
          <a:custGeom>
            <a:avLst/>
            <a:gdLst/>
            <a:ahLst/>
            <a:cxnLst/>
            <a:rect l="l" t="t" r="r" b="b"/>
            <a:pathLst>
              <a:path w="4252313" h="3380589">
                <a:moveTo>
                  <a:pt x="0" y="0"/>
                </a:moveTo>
                <a:lnTo>
                  <a:pt x="4252312" y="0"/>
                </a:lnTo>
                <a:lnTo>
                  <a:pt x="4252312" y="3380589"/>
                </a:lnTo>
                <a:lnTo>
                  <a:pt x="0" y="33805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C077BAA-3C88-4642-18F2-BF65D46137E8}"/>
              </a:ext>
            </a:extLst>
          </p:cNvPr>
          <p:cNvSpPr txBox="1"/>
          <p:nvPr/>
        </p:nvSpPr>
        <p:spPr>
          <a:xfrm>
            <a:off x="1347996" y="1863384"/>
            <a:ext cx="9496009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Şüphesiz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Allah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melekleri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Peygamber’e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salât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ediyorlar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Ey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edenler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salât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algn="ctr">
              <a:spcAft>
                <a:spcPts val="600"/>
              </a:spcAft>
            </a:pP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Ahzâb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suresi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56.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ayet</a:t>
            </a: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7518707-8699-97F3-F1DB-1B6E4DCC2FC5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239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8F71E0B6-93B8-6C8C-3C85-B2BAA6E86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up 1">
            <a:extLst>
              <a:ext uri="{FF2B5EF4-FFF2-40B4-BE49-F238E27FC236}">
                <a16:creationId xmlns:a16="http://schemas.microsoft.com/office/drawing/2014/main" id="{5A0B8AA7-7A49-545D-EDD8-3E79AC308C2C}"/>
              </a:ext>
            </a:extLst>
          </p:cNvPr>
          <p:cNvGrpSpPr/>
          <p:nvPr/>
        </p:nvGrpSpPr>
        <p:grpSpPr>
          <a:xfrm>
            <a:off x="5279218" y="604410"/>
            <a:ext cx="1633564" cy="1127159"/>
            <a:chOff x="5279218" y="604410"/>
            <a:chExt cx="1633564" cy="1127159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FB5AA4C0-E63E-A63D-2F8B-58EF1C5F1282}"/>
                </a:ext>
              </a:extLst>
            </p:cNvPr>
            <p:cNvSpPr/>
            <p:nvPr/>
          </p:nvSpPr>
          <p:spPr>
            <a:xfrm>
              <a:off x="5279218" y="604410"/>
              <a:ext cx="1633564" cy="1127159"/>
            </a:xfrm>
            <a:custGeom>
              <a:avLst/>
              <a:gdLst/>
              <a:ahLst/>
              <a:cxnLst/>
              <a:rect l="l" t="t" r="r" b="b"/>
              <a:pathLst>
                <a:path w="2781886" h="1919501">
                  <a:moveTo>
                    <a:pt x="0" y="0"/>
                  </a:moveTo>
                  <a:lnTo>
                    <a:pt x="2781886" y="0"/>
                  </a:lnTo>
                  <a:lnTo>
                    <a:pt x="2781886" y="1919501"/>
                  </a:lnTo>
                  <a:lnTo>
                    <a:pt x="0" y="1919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Metin kutusu 3">
              <a:extLst>
                <a:ext uri="{FF2B5EF4-FFF2-40B4-BE49-F238E27FC236}">
                  <a16:creationId xmlns:a16="http://schemas.microsoft.com/office/drawing/2014/main" id="{D3944F9E-E236-DD0B-781A-5C241E680564}"/>
                </a:ext>
              </a:extLst>
            </p:cNvPr>
            <p:cNvSpPr txBox="1"/>
            <p:nvPr/>
          </p:nvSpPr>
          <p:spPr>
            <a:xfrm rot="20775164">
              <a:off x="5687409" y="795994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Ayetin</a:t>
              </a:r>
            </a:p>
          </p:txBody>
        </p:sp>
        <p:sp>
          <p:nvSpPr>
            <p:cNvPr id="8" name="Metin kutusu 7">
              <a:extLst>
                <a:ext uri="{FF2B5EF4-FFF2-40B4-BE49-F238E27FC236}">
                  <a16:creationId xmlns:a16="http://schemas.microsoft.com/office/drawing/2014/main" id="{4BFF1847-978A-22CF-9DAF-25C67FF1ADC8}"/>
                </a:ext>
              </a:extLst>
            </p:cNvPr>
            <p:cNvSpPr txBox="1"/>
            <p:nvPr/>
          </p:nvSpPr>
          <p:spPr>
            <a:xfrm>
              <a:off x="5687409" y="1272581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Yorumu</a:t>
              </a:r>
            </a:p>
          </p:txBody>
        </p:sp>
      </p:grp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0F4C6CD-3565-587C-33FC-FBCC957C5886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8093E3A-0B66-F6F0-EC53-808B3C2BDC01}"/>
              </a:ext>
            </a:extLst>
          </p:cNvPr>
          <p:cNvSpPr txBox="1"/>
          <p:nvPr/>
        </p:nvSpPr>
        <p:spPr>
          <a:xfrm>
            <a:off x="773405" y="1919653"/>
            <a:ext cx="9496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Allah’ın (c.c.) yardımı ve koruması Hz. Peygamberin (s.a.v.) üzerindedir. 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8175D9A-F87A-0087-B8C4-AB7321F5DACF}"/>
              </a:ext>
            </a:extLst>
          </p:cNvPr>
          <p:cNvSpPr txBox="1"/>
          <p:nvPr/>
        </p:nvSpPr>
        <p:spPr>
          <a:xfrm>
            <a:off x="773403" y="3308066"/>
            <a:ext cx="9496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Müminlerin Hz. Muhammed’e (s.a.v.) destek olması öğütlenir.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E832E88-B437-C7FF-DA5A-0C53A23C87FB}"/>
              </a:ext>
            </a:extLst>
          </p:cNvPr>
          <p:cNvSpPr txBox="1"/>
          <p:nvPr/>
        </p:nvSpPr>
        <p:spPr>
          <a:xfrm>
            <a:off x="773403" y="4692654"/>
            <a:ext cx="9496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Selam vermek, destek olmak, dua etmek ve sevmek bir emirdir. 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197CBAC1-8EEC-2179-4BAB-96327624B2E4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37D083B-D2FE-B8B5-1268-F8FC11A4C2C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CF9AAF1-1554-F586-5B95-EFA8EFA7970E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37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20A090E3-F2BD-EBDD-CD38-18A137C1D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up 10">
            <a:extLst>
              <a:ext uri="{FF2B5EF4-FFF2-40B4-BE49-F238E27FC236}">
                <a16:creationId xmlns:a16="http://schemas.microsoft.com/office/drawing/2014/main" id="{3F90E913-727A-CD71-875D-AB09C10A1E28}"/>
              </a:ext>
            </a:extLst>
          </p:cNvPr>
          <p:cNvGrpSpPr/>
          <p:nvPr/>
        </p:nvGrpSpPr>
        <p:grpSpPr>
          <a:xfrm>
            <a:off x="5279218" y="604410"/>
            <a:ext cx="1633564" cy="1127159"/>
            <a:chOff x="5279218" y="604410"/>
            <a:chExt cx="1633564" cy="1127159"/>
          </a:xfrm>
        </p:grpSpPr>
        <p:sp>
          <p:nvSpPr>
            <p:cNvPr id="2" name="Freeform 5">
              <a:extLst>
                <a:ext uri="{FF2B5EF4-FFF2-40B4-BE49-F238E27FC236}">
                  <a16:creationId xmlns:a16="http://schemas.microsoft.com/office/drawing/2014/main" id="{B4AE3B97-C4A9-AB88-2CA9-18B3FAD26A14}"/>
                </a:ext>
              </a:extLst>
            </p:cNvPr>
            <p:cNvSpPr/>
            <p:nvPr/>
          </p:nvSpPr>
          <p:spPr>
            <a:xfrm>
              <a:off x="5279218" y="604410"/>
              <a:ext cx="1633564" cy="1127159"/>
            </a:xfrm>
            <a:custGeom>
              <a:avLst/>
              <a:gdLst/>
              <a:ahLst/>
              <a:cxnLst/>
              <a:rect l="l" t="t" r="r" b="b"/>
              <a:pathLst>
                <a:path w="2781886" h="1919501">
                  <a:moveTo>
                    <a:pt x="0" y="0"/>
                  </a:moveTo>
                  <a:lnTo>
                    <a:pt x="2781886" y="0"/>
                  </a:lnTo>
                  <a:lnTo>
                    <a:pt x="2781886" y="1919501"/>
                  </a:lnTo>
                  <a:lnTo>
                    <a:pt x="0" y="1919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Metin kutusu 8">
              <a:extLst>
                <a:ext uri="{FF2B5EF4-FFF2-40B4-BE49-F238E27FC236}">
                  <a16:creationId xmlns:a16="http://schemas.microsoft.com/office/drawing/2014/main" id="{63A9B156-FE5D-56EB-FA49-401E504A6283}"/>
                </a:ext>
              </a:extLst>
            </p:cNvPr>
            <p:cNvSpPr txBox="1"/>
            <p:nvPr/>
          </p:nvSpPr>
          <p:spPr>
            <a:xfrm rot="20775164">
              <a:off x="5687409" y="795994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Örnek</a:t>
              </a:r>
            </a:p>
          </p:txBody>
        </p:sp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id="{6A49BFD9-3CEF-4353-8C90-F496F08F85B3}"/>
                </a:ext>
              </a:extLst>
            </p:cNvPr>
            <p:cNvSpPr txBox="1"/>
            <p:nvPr/>
          </p:nvSpPr>
          <p:spPr>
            <a:xfrm>
              <a:off x="5687409" y="1272581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Hadis</a:t>
              </a:r>
            </a:p>
          </p:txBody>
        </p:sp>
      </p:grp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BCF6A90B-A2FB-1DCA-DD7A-3F96A59E7C5A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613ABEB5-C2C3-E3B0-AF96-C46B0696E242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54E18D72-D49A-1B1D-0EB5-E626C776B181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C077BAA-3C88-4642-18F2-BF65D46137E8}"/>
              </a:ext>
            </a:extLst>
          </p:cNvPr>
          <p:cNvSpPr txBox="1"/>
          <p:nvPr/>
        </p:nvSpPr>
        <p:spPr>
          <a:xfrm>
            <a:off x="1347996" y="1790814"/>
            <a:ext cx="94960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etmedikçe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cennete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giremezsiniz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birbirinizi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sevmedikçe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etmiş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olamazsınız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Yaptığınız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zaman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birbirinizi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seveceğiniz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şey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söyleyeyim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mi?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Aranızda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selamı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yayınız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pic>
        <p:nvPicPr>
          <p:cNvPr id="7" name="Resim 6" descr="grafik, yazı tipi, grafik tasarım, logo içeren bir resim&#10;&#10;Açıklama otomatik olarak oluşturuldu">
            <a:extLst>
              <a:ext uri="{FF2B5EF4-FFF2-40B4-BE49-F238E27FC236}">
                <a16:creationId xmlns:a16="http://schemas.microsoft.com/office/drawing/2014/main" id="{A708B51E-9AA2-B653-D94C-433282E9B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92" y="4728245"/>
            <a:ext cx="1700016" cy="1525345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0BA2C1F3-6BA3-0F4A-6E53-A370F9C16F79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673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AC77B331-D8B2-0D65-DA07-897B03DBC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up 1">
            <a:extLst>
              <a:ext uri="{FF2B5EF4-FFF2-40B4-BE49-F238E27FC236}">
                <a16:creationId xmlns:a16="http://schemas.microsoft.com/office/drawing/2014/main" id="{5A0B8AA7-7A49-545D-EDD8-3E79AC308C2C}"/>
              </a:ext>
            </a:extLst>
          </p:cNvPr>
          <p:cNvGrpSpPr/>
          <p:nvPr/>
        </p:nvGrpSpPr>
        <p:grpSpPr>
          <a:xfrm>
            <a:off x="5279218" y="604410"/>
            <a:ext cx="1633564" cy="1127159"/>
            <a:chOff x="5279218" y="604410"/>
            <a:chExt cx="1633564" cy="1127159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FB5AA4C0-E63E-A63D-2F8B-58EF1C5F1282}"/>
                </a:ext>
              </a:extLst>
            </p:cNvPr>
            <p:cNvSpPr/>
            <p:nvPr/>
          </p:nvSpPr>
          <p:spPr>
            <a:xfrm>
              <a:off x="5279218" y="604410"/>
              <a:ext cx="1633564" cy="1127159"/>
            </a:xfrm>
            <a:custGeom>
              <a:avLst/>
              <a:gdLst/>
              <a:ahLst/>
              <a:cxnLst/>
              <a:rect l="l" t="t" r="r" b="b"/>
              <a:pathLst>
                <a:path w="2781886" h="1919501">
                  <a:moveTo>
                    <a:pt x="0" y="0"/>
                  </a:moveTo>
                  <a:lnTo>
                    <a:pt x="2781886" y="0"/>
                  </a:lnTo>
                  <a:lnTo>
                    <a:pt x="2781886" y="1919501"/>
                  </a:lnTo>
                  <a:lnTo>
                    <a:pt x="0" y="1919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Metin kutusu 3">
              <a:extLst>
                <a:ext uri="{FF2B5EF4-FFF2-40B4-BE49-F238E27FC236}">
                  <a16:creationId xmlns:a16="http://schemas.microsoft.com/office/drawing/2014/main" id="{D3944F9E-E236-DD0B-781A-5C241E680564}"/>
                </a:ext>
              </a:extLst>
            </p:cNvPr>
            <p:cNvSpPr txBox="1"/>
            <p:nvPr/>
          </p:nvSpPr>
          <p:spPr>
            <a:xfrm rot="20775164">
              <a:off x="5687409" y="795994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Hadisin</a:t>
              </a:r>
            </a:p>
          </p:txBody>
        </p:sp>
        <p:sp>
          <p:nvSpPr>
            <p:cNvPr id="8" name="Metin kutusu 7">
              <a:extLst>
                <a:ext uri="{FF2B5EF4-FFF2-40B4-BE49-F238E27FC236}">
                  <a16:creationId xmlns:a16="http://schemas.microsoft.com/office/drawing/2014/main" id="{4BFF1847-978A-22CF-9DAF-25C67FF1ADC8}"/>
                </a:ext>
              </a:extLst>
            </p:cNvPr>
            <p:cNvSpPr txBox="1"/>
            <p:nvPr/>
          </p:nvSpPr>
          <p:spPr>
            <a:xfrm>
              <a:off x="5687409" y="1272581"/>
              <a:ext cx="1045535" cy="38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>
                  <a:solidFill>
                    <a:schemeClr val="bg1"/>
                  </a:solidFill>
                </a:rPr>
                <a:t>Yorumu</a:t>
              </a:r>
            </a:p>
          </p:txBody>
        </p:sp>
      </p:grp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0F4C6CD-3565-587C-33FC-FBCC957C5886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0644023-59B7-4E90-A778-A6D69D0F7DBA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7DC6023-DCD2-2781-F74F-0FA29C0DB5C0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310F9D5C-D9C9-393A-C0D8-EF43B5D37322}"/>
              </a:ext>
            </a:extLst>
          </p:cNvPr>
          <p:cNvSpPr txBox="1"/>
          <p:nvPr/>
        </p:nvSpPr>
        <p:spPr>
          <a:xfrm>
            <a:off x="773405" y="1919653"/>
            <a:ext cx="9496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Cennete girebilmenin yolu Allah’a (c.c.) inanıyor olmaktır.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F2FA10B-F35D-7089-94CB-C1EF7D32D050}"/>
              </a:ext>
            </a:extLst>
          </p:cNvPr>
          <p:cNvSpPr txBox="1"/>
          <p:nvPr/>
        </p:nvSpPr>
        <p:spPr>
          <a:xfrm>
            <a:off x="773403" y="3308066"/>
            <a:ext cx="9496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İnsanları sevmek Allah’a (c.c.) iman etmenin bir sonucudur.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8452B188-9C13-949B-78E8-B11C306A8311}"/>
              </a:ext>
            </a:extLst>
          </p:cNvPr>
          <p:cNvSpPr txBox="1"/>
          <p:nvPr/>
        </p:nvSpPr>
        <p:spPr>
          <a:xfrm>
            <a:off x="773403" y="4692654"/>
            <a:ext cx="94960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Selamlaşmak insanlar arası sevgiyi pekiştiren bir davranıştır.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870382C-A557-F40D-05CA-AF15C7752EB8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33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A0CBFDAE-0F6B-0AB4-D4DA-3294AFB40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0BE4624-72E8-73DE-7015-0EB536F11B1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6DBDADDD-0839-F42A-2B7B-180974BF969A}"/>
              </a:ext>
            </a:extLst>
          </p:cNvPr>
          <p:cNvSpPr/>
          <p:nvPr/>
        </p:nvSpPr>
        <p:spPr>
          <a:xfrm>
            <a:off x="697011" y="5709732"/>
            <a:ext cx="628676" cy="543019"/>
          </a:xfrm>
          <a:custGeom>
            <a:avLst/>
            <a:gdLst/>
            <a:ahLst/>
            <a:cxnLst/>
            <a:rect l="l" t="t" r="r" b="b"/>
            <a:pathLst>
              <a:path w="959891" h="829106">
                <a:moveTo>
                  <a:pt x="0" y="0"/>
                </a:moveTo>
                <a:lnTo>
                  <a:pt x="959892" y="0"/>
                </a:lnTo>
                <a:lnTo>
                  <a:pt x="959892" y="829107"/>
                </a:lnTo>
                <a:lnTo>
                  <a:pt x="0" y="829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CDF05FA-0336-EB2F-A2FC-071BE890B33B}"/>
              </a:ext>
            </a:extLst>
          </p:cNvPr>
          <p:cNvSpPr txBox="1"/>
          <p:nvPr/>
        </p:nvSpPr>
        <p:spPr>
          <a:xfrm>
            <a:off x="773405" y="971149"/>
            <a:ext cx="10958823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Allah (c.c.), yarattığı tüm canlılara, faydalanmaları için sayısız </a:t>
            </a:r>
          </a:p>
          <a:p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nimetler vermiştir. Bu konuyla ilgili Kur’an-ı Kerim’ de yer alan ‘’Allah’ın  nimetlerini saymaya kalksanız, saymakla bitiremezsiniz’’ ayetinden de anlaşıldığı gibi </a:t>
            </a:r>
            <a:r>
              <a:rPr lang="tr-TR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Rabb'imiz</a:t>
            </a: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bizlere karşı çok cömert ve merhametlidir. Bizler, tüm bu nimetlere karşılık Allah’a  (c.c.) teşekkür etmek için 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 , ---- ve ---- gibi  ifadeleri sıkça kullanırız.</a:t>
            </a:r>
          </a:p>
          <a:p>
            <a:pPr>
              <a:spcAft>
                <a:spcPts val="600"/>
              </a:spcAft>
            </a:pPr>
            <a:r>
              <a:rPr lang="tr-TR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metinde boş bırakılan yerlere </a:t>
            </a:r>
            <a:r>
              <a:rPr lang="tr-TR" sz="2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aşağıdakilerden</a:t>
            </a:r>
            <a:r>
              <a:rPr lang="tr-TR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hangisi </a:t>
            </a:r>
            <a:r>
              <a:rPr lang="tr-TR" sz="26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getirilemez</a:t>
            </a:r>
            <a:r>
              <a:rPr lang="tr-TR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Elhamdülillah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Hamdolsun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Allah’a şükür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tr-TR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Sübhanallah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B66758F-432D-8D6F-225F-DFAFA03D5D8E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A9EC5FA-B346-5E57-5787-1FE0334EB4F6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5084928-D8F6-C6F2-A760-C2C3553D616F}"/>
              </a:ext>
            </a:extLst>
          </p:cNvPr>
          <p:cNvSpPr txBox="1"/>
          <p:nvPr/>
        </p:nvSpPr>
        <p:spPr>
          <a:xfrm>
            <a:off x="1" y="557628"/>
            <a:ext cx="434714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  mikailokumus.com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Kazanım Testleri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7AB55D67-029F-543D-33A7-199028A8769A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4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7CE4EB76-F00A-50F6-FA94-47E1204AA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4208D45C-CEFC-2B9F-16E8-8EDEC2A3461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4A127756-7552-DCA1-820E-1F7FBEF8EE76}"/>
              </a:ext>
            </a:extLst>
          </p:cNvPr>
          <p:cNvSpPr/>
          <p:nvPr/>
        </p:nvSpPr>
        <p:spPr>
          <a:xfrm>
            <a:off x="6175594" y="3560441"/>
            <a:ext cx="628676" cy="543019"/>
          </a:xfrm>
          <a:custGeom>
            <a:avLst/>
            <a:gdLst/>
            <a:ahLst/>
            <a:cxnLst/>
            <a:rect l="l" t="t" r="r" b="b"/>
            <a:pathLst>
              <a:path w="959891" h="829106">
                <a:moveTo>
                  <a:pt x="0" y="0"/>
                </a:moveTo>
                <a:lnTo>
                  <a:pt x="959892" y="0"/>
                </a:lnTo>
                <a:lnTo>
                  <a:pt x="959892" y="829107"/>
                </a:lnTo>
                <a:lnTo>
                  <a:pt x="0" y="829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0C9EA46-BFFF-BA52-BA8A-B858B8B2677D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986ECD1-B653-58E4-F4EC-B52B4496214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806D553-E66F-D20E-A2F8-D0AF6E6D103E}"/>
              </a:ext>
            </a:extLst>
          </p:cNvPr>
          <p:cNvSpPr txBox="1"/>
          <p:nvPr/>
        </p:nvSpPr>
        <p:spPr>
          <a:xfrm>
            <a:off x="773405" y="971149"/>
            <a:ext cx="10958823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Barış, esenlik, huzur ve güven gibi anlamlara  gelen ---- , aynı 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zamanda Allah’ın güzel isimlerinden biridir. Allah’ın esenlik ve ferahlık verilmesi, selamete erdirmesi, gözetip koruması 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demektir. </a:t>
            </a:r>
          </a:p>
          <a:p>
            <a:pPr>
              <a:spcAft>
                <a:spcPts val="600"/>
              </a:spcAft>
            </a:pPr>
            <a:r>
              <a:rPr lang="tr-TR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Metindeki boşluğa yazılması gereken kavram aşağıdakilerden hangisidir?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Din 					B) Selam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Allah 					D) Haram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0978683C-003C-4D7E-B2B6-1909FE3D1E86}"/>
              </a:ext>
            </a:extLst>
          </p:cNvPr>
          <p:cNvSpPr txBox="1"/>
          <p:nvPr/>
        </p:nvSpPr>
        <p:spPr>
          <a:xfrm>
            <a:off x="1" y="557628"/>
            <a:ext cx="43021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  mikailokumus.com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Kazanım Testleri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0A5096F-F39A-F903-F966-2235ACB929CA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218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08E1AE8A-8589-D54F-16A3-B7E4A6750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3A6B053-D21F-D553-80FC-5493ED4ED9DC}"/>
              </a:ext>
            </a:extLst>
          </p:cNvPr>
          <p:cNvSpPr txBox="1"/>
          <p:nvPr/>
        </p:nvSpPr>
        <p:spPr>
          <a:xfrm>
            <a:off x="3705603" y="1752308"/>
            <a:ext cx="8486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latin typeface="Arial" panose="020B0604020202020204" pitchFamily="34" charset="0"/>
              </a:rPr>
              <a:t>• Günlük hayatta kullandığımız kelime ve ifadelerin bazılarının kaynağı dindir.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C208274-1B06-8052-AE21-A9E5342730B6}"/>
              </a:ext>
            </a:extLst>
          </p:cNvPr>
          <p:cNvSpPr txBox="1"/>
          <p:nvPr/>
        </p:nvSpPr>
        <p:spPr>
          <a:xfrm>
            <a:off x="3704811" y="3043589"/>
            <a:ext cx="84863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/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• Besmele, Allah’a şükür, Peygamber,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Selamün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Aleyküm, Elhamdülillah,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Allahu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Ekber,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Sallallâhu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aleyhi ve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sellem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, Sevap ve Günah gibi ifadeler bunlardan bazılarıdır.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CCC083F5-B75F-9BD0-DAAA-7127C75810CA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7D343DB-6F3D-FA7A-1DCC-F33EB5E60D44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CB07D51-1231-C2FF-AF52-81AA15576C38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CD77815B-19E8-B0C0-46FE-02DEC27F21B7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pic>
        <p:nvPicPr>
          <p:cNvPr id="13" name="Resim 12" descr="bina, kubbe, ağaç, cami içeren bir resim&#10;&#10;Açıklama otomatik olarak oluşturuldu">
            <a:extLst>
              <a:ext uri="{FF2B5EF4-FFF2-40B4-BE49-F238E27FC236}">
                <a16:creationId xmlns:a16="http://schemas.microsoft.com/office/drawing/2014/main" id="{A52F4443-185A-76E5-A8FD-616C1A8F5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58" y="1000429"/>
            <a:ext cx="3238095" cy="4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B97C9076-5238-8423-EFF9-1AE2B030C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D13F1733-1837-3E6E-957B-80E2491AD43E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F0220EC-0EF5-A383-03CF-186912A72676}"/>
              </a:ext>
            </a:extLst>
          </p:cNvPr>
          <p:cNvSpPr/>
          <p:nvPr/>
        </p:nvSpPr>
        <p:spPr>
          <a:xfrm>
            <a:off x="679621" y="3183245"/>
            <a:ext cx="628676" cy="543019"/>
          </a:xfrm>
          <a:custGeom>
            <a:avLst/>
            <a:gdLst/>
            <a:ahLst/>
            <a:cxnLst/>
            <a:rect l="l" t="t" r="r" b="b"/>
            <a:pathLst>
              <a:path w="959891" h="829106">
                <a:moveTo>
                  <a:pt x="0" y="0"/>
                </a:moveTo>
                <a:lnTo>
                  <a:pt x="959892" y="0"/>
                </a:lnTo>
                <a:lnTo>
                  <a:pt x="959892" y="829107"/>
                </a:lnTo>
                <a:lnTo>
                  <a:pt x="0" y="829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6D7A2FA-9B4B-2573-F20B-0F15D6BF8F6F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67D9401-55A4-A066-1551-39CD9E22C511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D596BBA-E788-F9CC-DC4D-D39461814D41}"/>
              </a:ext>
            </a:extLst>
          </p:cNvPr>
          <p:cNvSpPr txBox="1"/>
          <p:nvPr/>
        </p:nvSpPr>
        <p:spPr>
          <a:xfrm>
            <a:off x="773405" y="971149"/>
            <a:ext cx="1095882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“Allah’ı anarak başlanmayan söz veya iş bereketsizdir, 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sonuçsuzdur.”</a:t>
            </a:r>
          </a:p>
          <a:p>
            <a:pPr algn="r"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(Hadis-i Şerif)</a:t>
            </a:r>
          </a:p>
          <a:p>
            <a:pPr>
              <a:spcAft>
                <a:spcPts val="600"/>
              </a:spcAft>
            </a:pPr>
            <a:r>
              <a:rPr lang="tr-TR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Peygamber Efendimiz (s.a.v) bu hadisinde  aşağıdakilerden hangisine vurgu yapmıştır?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Besmele çekmek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Selamlaşmak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Salavat getirmek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Dua etme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1AE1AFE-A677-DA3D-3FCA-5D483B8CA21F}"/>
              </a:ext>
            </a:extLst>
          </p:cNvPr>
          <p:cNvSpPr txBox="1"/>
          <p:nvPr/>
        </p:nvSpPr>
        <p:spPr>
          <a:xfrm>
            <a:off x="1" y="557628"/>
            <a:ext cx="43021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  mikailokumus.com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Kazanım Testleri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54D6397-8065-5001-A9A0-18466CC2A757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529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965E55B0-FC79-3C18-4E3F-EDCAE1AB3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D13F1733-1837-3E6E-957B-80E2491AD43E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641D274-13B0-521B-E27E-54171780D586}"/>
              </a:ext>
            </a:extLst>
          </p:cNvPr>
          <p:cNvSpPr txBox="1"/>
          <p:nvPr/>
        </p:nvSpPr>
        <p:spPr>
          <a:xfrm>
            <a:off x="773405" y="723900"/>
            <a:ext cx="1055108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Aşağıda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verilen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cümlelerdeki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noktalı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yerlere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kelimeleri </a:t>
            </a:r>
            <a:endParaRPr lang="tr-TR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yazınız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Akıl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sahiplerini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hür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iradeleri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hayırlı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şeylere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ilahî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kurallara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Yüce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Allah’ın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(c.c.)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mesajlarını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emirlerini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insanlara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ulaştıran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elçiye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…………….….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Allah’ı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(c.c.)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övgü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yüceltme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sözleriyle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anmak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O’nun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yüceliğini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kabul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etmeye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………….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Allah’ın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(c.c.)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rızasını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sevgisini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kazandıracak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güzel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davranışlarımız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Allah’ın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(c.c.)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verdiği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karşılığa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…………….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F810D84-3B5C-91F6-E38D-86A00261590A}"/>
              </a:ext>
            </a:extLst>
          </p:cNvPr>
          <p:cNvSpPr txBox="1"/>
          <p:nvPr/>
        </p:nvSpPr>
        <p:spPr>
          <a:xfrm>
            <a:off x="2805749" y="1916788"/>
            <a:ext cx="104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din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7D9C1C6-C429-050F-67CC-E466BB5AA1CB}"/>
              </a:ext>
            </a:extLst>
          </p:cNvPr>
          <p:cNvSpPr txBox="1"/>
          <p:nvPr/>
        </p:nvSpPr>
        <p:spPr>
          <a:xfrm>
            <a:off x="993959" y="2804494"/>
            <a:ext cx="170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peygamber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87F2EA34-6B23-C03A-A01F-484433B09B8B}"/>
              </a:ext>
            </a:extLst>
          </p:cNvPr>
          <p:cNvSpPr txBox="1"/>
          <p:nvPr/>
        </p:nvSpPr>
        <p:spPr>
          <a:xfrm>
            <a:off x="1867195" y="3680871"/>
            <a:ext cx="15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solidFill>
                  <a:srgbClr val="FF0000"/>
                </a:solidFill>
              </a:rPr>
              <a:t>hamd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86865E6-0D8C-A4D4-48DD-F87E28D1414A}"/>
              </a:ext>
            </a:extLst>
          </p:cNvPr>
          <p:cNvSpPr txBox="1"/>
          <p:nvPr/>
        </p:nvSpPr>
        <p:spPr>
          <a:xfrm>
            <a:off x="5535635" y="4564569"/>
            <a:ext cx="1503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sevap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56F09A7C-CC73-354B-D13E-A23EC0375708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26F83A0-036B-7880-C9D4-E43DF5B7079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3943405-B63E-0CE5-98ED-99B59CD90DB3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348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2279316F-4235-178B-848F-2D1040231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4" name="Grup 53">
            <a:extLst>
              <a:ext uri="{FF2B5EF4-FFF2-40B4-BE49-F238E27FC236}">
                <a16:creationId xmlns:a16="http://schemas.microsoft.com/office/drawing/2014/main" id="{2BFF7C52-8450-87AA-8924-30CEE6385E10}"/>
              </a:ext>
            </a:extLst>
          </p:cNvPr>
          <p:cNvGrpSpPr/>
          <p:nvPr/>
        </p:nvGrpSpPr>
        <p:grpSpPr>
          <a:xfrm>
            <a:off x="773406" y="3876296"/>
            <a:ext cx="10645189" cy="2056532"/>
            <a:chOff x="251411" y="1531342"/>
            <a:chExt cx="10645189" cy="2056532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C365A3DE-A133-7863-4420-AF3470C1ABA3}"/>
                </a:ext>
              </a:extLst>
            </p:cNvPr>
            <p:cNvSpPr/>
            <p:nvPr/>
          </p:nvSpPr>
          <p:spPr>
            <a:xfrm>
              <a:off x="2514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E3FFE183-5AB3-C552-AE11-DAB12DBCD681}"/>
                </a:ext>
              </a:extLst>
            </p:cNvPr>
            <p:cNvSpPr/>
            <p:nvPr/>
          </p:nvSpPr>
          <p:spPr>
            <a:xfrm>
              <a:off x="29438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1747A9E7-611D-84BE-5E34-D6E7384CD43C}"/>
                </a:ext>
              </a:extLst>
            </p:cNvPr>
            <p:cNvSpPr/>
            <p:nvPr/>
          </p:nvSpPr>
          <p:spPr>
            <a:xfrm>
              <a:off x="56362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F7498534-B4C2-ABD1-4C4E-2CB622F1CB05}"/>
                </a:ext>
              </a:extLst>
            </p:cNvPr>
            <p:cNvSpPr/>
            <p:nvPr/>
          </p:nvSpPr>
          <p:spPr>
            <a:xfrm>
              <a:off x="83286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</p:grpSp>
      <p:grpSp>
        <p:nvGrpSpPr>
          <p:cNvPr id="29" name="Grup 28">
            <a:extLst>
              <a:ext uri="{FF2B5EF4-FFF2-40B4-BE49-F238E27FC236}">
                <a16:creationId xmlns:a16="http://schemas.microsoft.com/office/drawing/2014/main" id="{959867F3-64FC-8094-B96C-33180B47EB4D}"/>
              </a:ext>
            </a:extLst>
          </p:cNvPr>
          <p:cNvGrpSpPr/>
          <p:nvPr/>
        </p:nvGrpSpPr>
        <p:grpSpPr>
          <a:xfrm>
            <a:off x="773406" y="1531342"/>
            <a:ext cx="10645189" cy="2056532"/>
            <a:chOff x="251411" y="1531342"/>
            <a:chExt cx="10645189" cy="2056532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E4D0B71-D511-907D-0E32-8476635A5A8C}"/>
                </a:ext>
              </a:extLst>
            </p:cNvPr>
            <p:cNvSpPr/>
            <p:nvPr/>
          </p:nvSpPr>
          <p:spPr>
            <a:xfrm>
              <a:off x="2514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6EF8027B-0218-7906-97D5-43AEFFA6F71E}"/>
                </a:ext>
              </a:extLst>
            </p:cNvPr>
            <p:cNvSpPr/>
            <p:nvPr/>
          </p:nvSpPr>
          <p:spPr>
            <a:xfrm>
              <a:off x="29438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11B5DD07-B03D-A858-B379-00CDA277ABFA}"/>
                </a:ext>
              </a:extLst>
            </p:cNvPr>
            <p:cNvSpPr/>
            <p:nvPr/>
          </p:nvSpPr>
          <p:spPr>
            <a:xfrm>
              <a:off x="56362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031B24CF-DE9A-0DE4-3AC7-8E874F748EBA}"/>
                </a:ext>
              </a:extLst>
            </p:cNvPr>
            <p:cNvSpPr/>
            <p:nvPr/>
          </p:nvSpPr>
          <p:spPr>
            <a:xfrm>
              <a:off x="83286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7DE58B19-44CE-A54F-1816-B581A07F0D00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E912EDEC-AD55-DFFB-3F3D-CF5EC7B70E4C}"/>
              </a:ext>
            </a:extLst>
          </p:cNvPr>
          <p:cNvSpPr txBox="1"/>
          <p:nvPr/>
        </p:nvSpPr>
        <p:spPr>
          <a:xfrm>
            <a:off x="1231473" y="2442209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SELAM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B1AAAE71-8BDA-D4D3-9083-8EA396B701AB}"/>
              </a:ext>
            </a:extLst>
          </p:cNvPr>
          <p:cNvSpPr txBox="1"/>
          <p:nvPr/>
        </p:nvSpPr>
        <p:spPr>
          <a:xfrm>
            <a:off x="3930125" y="2442209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HAMD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2078244D-5A42-9EBA-F167-B5D059571036}"/>
              </a:ext>
            </a:extLst>
          </p:cNvPr>
          <p:cNvSpPr txBox="1"/>
          <p:nvPr/>
        </p:nvSpPr>
        <p:spPr>
          <a:xfrm>
            <a:off x="6614710" y="2442209"/>
            <a:ext cx="1929531" cy="477054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atin typeface="Arial" panose="020B0604020202020204" pitchFamily="34" charset="0"/>
                <a:cs typeface="Arial" panose="020B0604020202020204" pitchFamily="34" charset="0"/>
              </a:rPr>
              <a:t>BİSMİLLAH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6595D76C-D235-7DD1-CE34-2BEDBC8EDE0C}"/>
              </a:ext>
            </a:extLst>
          </p:cNvPr>
          <p:cNvSpPr txBox="1"/>
          <p:nvPr/>
        </p:nvSpPr>
        <p:spPr>
          <a:xfrm>
            <a:off x="9317373" y="2442209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SEVAP</a:t>
            </a:r>
          </a:p>
        </p:txBody>
      </p:sp>
      <p:sp>
        <p:nvSpPr>
          <p:cNvPr id="59" name="Metin kutusu 58">
            <a:extLst>
              <a:ext uri="{FF2B5EF4-FFF2-40B4-BE49-F238E27FC236}">
                <a16:creationId xmlns:a16="http://schemas.microsoft.com/office/drawing/2014/main" id="{5F37E11A-61B3-ECFC-EBA5-FF116863F584}"/>
              </a:ext>
            </a:extLst>
          </p:cNvPr>
          <p:cNvSpPr txBox="1"/>
          <p:nvPr/>
        </p:nvSpPr>
        <p:spPr>
          <a:xfrm>
            <a:off x="1231473" y="4787163"/>
            <a:ext cx="1929531" cy="430887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BAĞIŞLAMA</a:t>
            </a:r>
          </a:p>
        </p:txBody>
      </p: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C2092870-37FE-6FCC-17A0-BC1D07E6E355}"/>
              </a:ext>
            </a:extLst>
          </p:cNvPr>
          <p:cNvSpPr txBox="1"/>
          <p:nvPr/>
        </p:nvSpPr>
        <p:spPr>
          <a:xfrm>
            <a:off x="3930125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TEKBİR</a:t>
            </a: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EEAE2093-10C7-49B1-8109-41F7FF4C772B}"/>
              </a:ext>
            </a:extLst>
          </p:cNvPr>
          <p:cNvSpPr txBox="1"/>
          <p:nvPr/>
        </p:nvSpPr>
        <p:spPr>
          <a:xfrm>
            <a:off x="6614710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SALAVAT</a:t>
            </a:r>
          </a:p>
        </p:txBody>
      </p:sp>
      <p:sp>
        <p:nvSpPr>
          <p:cNvPr id="62" name="Metin kutusu 61">
            <a:extLst>
              <a:ext uri="{FF2B5EF4-FFF2-40B4-BE49-F238E27FC236}">
                <a16:creationId xmlns:a16="http://schemas.microsoft.com/office/drawing/2014/main" id="{47F5938A-535E-274C-9B42-7AB93E81EB55}"/>
              </a:ext>
            </a:extLst>
          </p:cNvPr>
          <p:cNvSpPr txBox="1"/>
          <p:nvPr/>
        </p:nvSpPr>
        <p:spPr>
          <a:xfrm>
            <a:off x="9317373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EUZÜ</a:t>
            </a:r>
          </a:p>
        </p:txBody>
      </p:sp>
      <p:sp>
        <p:nvSpPr>
          <p:cNvPr id="63" name="Metin kutusu 62">
            <a:extLst>
              <a:ext uri="{FF2B5EF4-FFF2-40B4-BE49-F238E27FC236}">
                <a16:creationId xmlns:a16="http://schemas.microsoft.com/office/drawing/2014/main" id="{8D938D09-3C7F-3EA5-1DBA-D863F5C92F45}"/>
              </a:ext>
            </a:extLst>
          </p:cNvPr>
          <p:cNvSpPr txBox="1"/>
          <p:nvPr/>
        </p:nvSpPr>
        <p:spPr>
          <a:xfrm>
            <a:off x="1231473" y="2439355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ELMAS</a:t>
            </a:r>
          </a:p>
        </p:txBody>
      </p:sp>
      <p:sp>
        <p:nvSpPr>
          <p:cNvPr id="64" name="Metin kutusu 63">
            <a:extLst>
              <a:ext uri="{FF2B5EF4-FFF2-40B4-BE49-F238E27FC236}">
                <a16:creationId xmlns:a16="http://schemas.microsoft.com/office/drawing/2014/main" id="{E3609E82-027A-ADED-83FD-48A487B3EAAB}"/>
              </a:ext>
            </a:extLst>
          </p:cNvPr>
          <p:cNvSpPr txBox="1"/>
          <p:nvPr/>
        </p:nvSpPr>
        <p:spPr>
          <a:xfrm>
            <a:off x="3930125" y="2439355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MDAH</a:t>
            </a:r>
          </a:p>
        </p:txBody>
      </p:sp>
      <p:sp>
        <p:nvSpPr>
          <p:cNvPr id="65" name="Metin kutusu 64">
            <a:extLst>
              <a:ext uri="{FF2B5EF4-FFF2-40B4-BE49-F238E27FC236}">
                <a16:creationId xmlns:a16="http://schemas.microsoft.com/office/drawing/2014/main" id="{9FBEF497-B370-9515-1936-B8579AF67618}"/>
              </a:ext>
            </a:extLst>
          </p:cNvPr>
          <p:cNvSpPr txBox="1"/>
          <p:nvPr/>
        </p:nvSpPr>
        <p:spPr>
          <a:xfrm>
            <a:off x="6614710" y="2439355"/>
            <a:ext cx="1929531" cy="477054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atin typeface="Arial" panose="020B0604020202020204" pitchFamily="34" charset="0"/>
                <a:cs typeface="Arial" panose="020B0604020202020204" pitchFamily="34" charset="0"/>
              </a:rPr>
              <a:t>HALLİSBİM</a:t>
            </a:r>
          </a:p>
        </p:txBody>
      </p:sp>
      <p:sp>
        <p:nvSpPr>
          <p:cNvPr id="66" name="Metin kutusu 65">
            <a:extLst>
              <a:ext uri="{FF2B5EF4-FFF2-40B4-BE49-F238E27FC236}">
                <a16:creationId xmlns:a16="http://schemas.microsoft.com/office/drawing/2014/main" id="{460DC56A-E0E7-68F3-3DED-0E29EA1E09BC}"/>
              </a:ext>
            </a:extLst>
          </p:cNvPr>
          <p:cNvSpPr txBox="1"/>
          <p:nvPr/>
        </p:nvSpPr>
        <p:spPr>
          <a:xfrm>
            <a:off x="9317373" y="2439355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VESPA </a:t>
            </a:r>
          </a:p>
        </p:txBody>
      </p:sp>
      <p:sp>
        <p:nvSpPr>
          <p:cNvPr id="67" name="Metin kutusu 66">
            <a:extLst>
              <a:ext uri="{FF2B5EF4-FFF2-40B4-BE49-F238E27FC236}">
                <a16:creationId xmlns:a16="http://schemas.microsoft.com/office/drawing/2014/main" id="{4CB7C8D8-A0F5-7E06-312F-E6A8F053D950}"/>
              </a:ext>
            </a:extLst>
          </p:cNvPr>
          <p:cNvSpPr txBox="1"/>
          <p:nvPr/>
        </p:nvSpPr>
        <p:spPr>
          <a:xfrm>
            <a:off x="1231473" y="4787163"/>
            <a:ext cx="1929531" cy="430887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200" b="1" dirty="0">
                <a:latin typeface="Arial" panose="020B0604020202020204" pitchFamily="34" charset="0"/>
                <a:cs typeface="Arial" panose="020B0604020202020204" pitchFamily="34" charset="0"/>
              </a:rPr>
              <a:t>ŞAĞIMBALA</a:t>
            </a:r>
          </a:p>
        </p:txBody>
      </p:sp>
      <p:sp>
        <p:nvSpPr>
          <p:cNvPr id="68" name="Metin kutusu 67">
            <a:extLst>
              <a:ext uri="{FF2B5EF4-FFF2-40B4-BE49-F238E27FC236}">
                <a16:creationId xmlns:a16="http://schemas.microsoft.com/office/drawing/2014/main" id="{00E65472-2126-1C65-DEC3-E4666E76C2EB}"/>
              </a:ext>
            </a:extLst>
          </p:cNvPr>
          <p:cNvSpPr txBox="1"/>
          <p:nvPr/>
        </p:nvSpPr>
        <p:spPr>
          <a:xfrm>
            <a:off x="3930125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BİRKET</a:t>
            </a:r>
          </a:p>
        </p:txBody>
      </p:sp>
      <p:sp>
        <p:nvSpPr>
          <p:cNvPr id="69" name="Metin kutusu 68">
            <a:extLst>
              <a:ext uri="{FF2B5EF4-FFF2-40B4-BE49-F238E27FC236}">
                <a16:creationId xmlns:a16="http://schemas.microsoft.com/office/drawing/2014/main" id="{ACFB8FDF-F242-2E78-6AA9-1CD79FA9A595}"/>
              </a:ext>
            </a:extLst>
          </p:cNvPr>
          <p:cNvSpPr txBox="1"/>
          <p:nvPr/>
        </p:nvSpPr>
        <p:spPr>
          <a:xfrm>
            <a:off x="6614710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TASALAV</a:t>
            </a:r>
          </a:p>
        </p:txBody>
      </p:sp>
      <p:sp>
        <p:nvSpPr>
          <p:cNvPr id="70" name="Metin kutusu 69">
            <a:extLst>
              <a:ext uri="{FF2B5EF4-FFF2-40B4-BE49-F238E27FC236}">
                <a16:creationId xmlns:a16="http://schemas.microsoft.com/office/drawing/2014/main" id="{3AC4CA68-F0B6-D02C-293C-51A22EAE55F0}"/>
              </a:ext>
            </a:extLst>
          </p:cNvPr>
          <p:cNvSpPr txBox="1"/>
          <p:nvPr/>
        </p:nvSpPr>
        <p:spPr>
          <a:xfrm>
            <a:off x="9317373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>
                <a:latin typeface="Arial" panose="020B0604020202020204" pitchFamily="34" charset="0"/>
                <a:cs typeface="Arial" panose="020B0604020202020204" pitchFamily="34" charset="0"/>
              </a:rPr>
              <a:t>ÜUZE</a:t>
            </a: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72FCE838-BAEF-B835-6644-B6645A1B114F}"/>
              </a:ext>
            </a:extLst>
          </p:cNvPr>
          <p:cNvSpPr txBox="1"/>
          <p:nvPr/>
        </p:nvSpPr>
        <p:spPr>
          <a:xfrm>
            <a:off x="773406" y="723900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Harfleri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karışık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verilen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kavramları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edelim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8941B5B-0F5F-E321-5387-645C6517215B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0A9EB6B-6B13-4DFC-932D-FA5591E4B2D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2FB162D-680C-6F03-8663-17724F706C67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51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esim 21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0D947569-F2EC-3FF0-6679-1DA935331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33CF070-425D-0621-4AD2-E3D08AE5DEF3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 12">
            <a:extLst>
              <a:ext uri="{FF2B5EF4-FFF2-40B4-BE49-F238E27FC236}">
                <a16:creationId xmlns:a16="http://schemas.microsoft.com/office/drawing/2014/main" id="{C23A11F5-4848-5445-5D6B-C0F5DCA7D1A8}"/>
              </a:ext>
            </a:extLst>
          </p:cNvPr>
          <p:cNvGrpSpPr/>
          <p:nvPr/>
        </p:nvGrpSpPr>
        <p:grpSpPr>
          <a:xfrm>
            <a:off x="1493626" y="1578030"/>
            <a:ext cx="9204749" cy="1330931"/>
            <a:chOff x="1133051" y="1746846"/>
            <a:chExt cx="9204749" cy="1330931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B83CCD7E-9498-C77D-B838-22F605E59A14}"/>
                </a:ext>
              </a:extLst>
            </p:cNvPr>
            <p:cNvSpPr/>
            <p:nvPr/>
          </p:nvSpPr>
          <p:spPr>
            <a:xfrm>
              <a:off x="1133051" y="1746850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65FD81F-8E48-6591-6B82-51BDF90FA217}"/>
                </a:ext>
              </a:extLst>
            </p:cNvPr>
            <p:cNvSpPr/>
            <p:nvPr/>
          </p:nvSpPr>
          <p:spPr>
            <a:xfrm>
              <a:off x="2695151" y="1746849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C4A67F1-6A19-6452-BB15-821A0A1BAD15}"/>
                </a:ext>
              </a:extLst>
            </p:cNvPr>
            <p:cNvSpPr/>
            <p:nvPr/>
          </p:nvSpPr>
          <p:spPr>
            <a:xfrm>
              <a:off x="4257251" y="1746848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7935B8A-FFE9-7572-83BD-EAA1766A4EAA}"/>
                </a:ext>
              </a:extLst>
            </p:cNvPr>
            <p:cNvSpPr/>
            <p:nvPr/>
          </p:nvSpPr>
          <p:spPr>
            <a:xfrm>
              <a:off x="5819351" y="1746848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FFFFF59-6580-8242-8FC8-91895EB6070A}"/>
                </a:ext>
              </a:extLst>
            </p:cNvPr>
            <p:cNvSpPr/>
            <p:nvPr/>
          </p:nvSpPr>
          <p:spPr>
            <a:xfrm>
              <a:off x="7381451" y="1746847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E2B320B-7044-97BC-0563-1280D3783599}"/>
                </a:ext>
              </a:extLst>
            </p:cNvPr>
            <p:cNvSpPr/>
            <p:nvPr/>
          </p:nvSpPr>
          <p:spPr>
            <a:xfrm>
              <a:off x="8943551" y="1746846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4" name="Grup 13">
            <a:extLst>
              <a:ext uri="{FF2B5EF4-FFF2-40B4-BE49-F238E27FC236}">
                <a16:creationId xmlns:a16="http://schemas.microsoft.com/office/drawing/2014/main" id="{E91FC9F8-B387-4A2E-8EA9-04A043C05559}"/>
              </a:ext>
            </a:extLst>
          </p:cNvPr>
          <p:cNvGrpSpPr/>
          <p:nvPr/>
        </p:nvGrpSpPr>
        <p:grpSpPr>
          <a:xfrm>
            <a:off x="2274676" y="3089331"/>
            <a:ext cx="7642649" cy="1330930"/>
            <a:chOff x="1133051" y="1746847"/>
            <a:chExt cx="7642649" cy="1330930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7096019-9029-A0BE-F3FB-B463131B1325}"/>
                </a:ext>
              </a:extLst>
            </p:cNvPr>
            <p:cNvSpPr/>
            <p:nvPr/>
          </p:nvSpPr>
          <p:spPr>
            <a:xfrm>
              <a:off x="1133051" y="1746850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3E2E60E-A818-0F0F-8DB5-6E3997F5803E}"/>
                </a:ext>
              </a:extLst>
            </p:cNvPr>
            <p:cNvSpPr/>
            <p:nvPr/>
          </p:nvSpPr>
          <p:spPr>
            <a:xfrm>
              <a:off x="2695151" y="1746849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8A04467-67AA-5D77-6D93-D20CCD58CF9E}"/>
                </a:ext>
              </a:extLst>
            </p:cNvPr>
            <p:cNvSpPr/>
            <p:nvPr/>
          </p:nvSpPr>
          <p:spPr>
            <a:xfrm>
              <a:off x="4257251" y="1746848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56C6B45-F4CF-1A89-897B-0BC05285E05C}"/>
                </a:ext>
              </a:extLst>
            </p:cNvPr>
            <p:cNvSpPr/>
            <p:nvPr/>
          </p:nvSpPr>
          <p:spPr>
            <a:xfrm>
              <a:off x="5819351" y="1746848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BF9873DF-48DF-5B15-AC8F-56AD0BB976D5}"/>
                </a:ext>
              </a:extLst>
            </p:cNvPr>
            <p:cNvSpPr/>
            <p:nvPr/>
          </p:nvSpPr>
          <p:spPr>
            <a:xfrm>
              <a:off x="7381451" y="1746847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0" name="Grup 39">
            <a:extLst>
              <a:ext uri="{FF2B5EF4-FFF2-40B4-BE49-F238E27FC236}">
                <a16:creationId xmlns:a16="http://schemas.microsoft.com/office/drawing/2014/main" id="{1B50268F-7177-82F5-D590-0E58A8ACC543}"/>
              </a:ext>
            </a:extLst>
          </p:cNvPr>
          <p:cNvGrpSpPr/>
          <p:nvPr/>
        </p:nvGrpSpPr>
        <p:grpSpPr>
          <a:xfrm>
            <a:off x="1681640" y="2040115"/>
            <a:ext cx="8894410" cy="584778"/>
            <a:chOff x="1681640" y="2155395"/>
            <a:chExt cx="8894410" cy="584778"/>
          </a:xfrm>
        </p:grpSpPr>
        <p:sp>
          <p:nvSpPr>
            <p:cNvPr id="34" name="Metin kutusu 33">
              <a:extLst>
                <a:ext uri="{FF2B5EF4-FFF2-40B4-BE49-F238E27FC236}">
                  <a16:creationId xmlns:a16="http://schemas.microsoft.com/office/drawing/2014/main" id="{C64637EC-0736-F571-33B6-7BF62EE8F193}"/>
                </a:ext>
              </a:extLst>
            </p:cNvPr>
            <p:cNvSpPr txBox="1"/>
            <p:nvPr/>
          </p:nvSpPr>
          <p:spPr>
            <a:xfrm>
              <a:off x="1681640" y="2155398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35" name="Metin kutusu 34">
              <a:extLst>
                <a:ext uri="{FF2B5EF4-FFF2-40B4-BE49-F238E27FC236}">
                  <a16:creationId xmlns:a16="http://schemas.microsoft.com/office/drawing/2014/main" id="{BC583DB7-A930-24F4-0087-B32D3B9A09EF}"/>
                </a:ext>
              </a:extLst>
            </p:cNvPr>
            <p:cNvSpPr txBox="1"/>
            <p:nvPr/>
          </p:nvSpPr>
          <p:spPr>
            <a:xfrm>
              <a:off x="3237396" y="2155397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36" name="Metin kutusu 35">
              <a:extLst>
                <a:ext uri="{FF2B5EF4-FFF2-40B4-BE49-F238E27FC236}">
                  <a16:creationId xmlns:a16="http://schemas.microsoft.com/office/drawing/2014/main" id="{4C3A41E5-7909-ABAD-B9B8-232F5126291C}"/>
                </a:ext>
              </a:extLst>
            </p:cNvPr>
            <p:cNvSpPr txBox="1"/>
            <p:nvPr/>
          </p:nvSpPr>
          <p:spPr>
            <a:xfrm>
              <a:off x="4801420" y="2155396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37" name="Metin kutusu 36">
              <a:extLst>
                <a:ext uri="{FF2B5EF4-FFF2-40B4-BE49-F238E27FC236}">
                  <a16:creationId xmlns:a16="http://schemas.microsoft.com/office/drawing/2014/main" id="{E656621C-E5F9-E6D3-3AA5-678183C3764F}"/>
                </a:ext>
              </a:extLst>
            </p:cNvPr>
            <p:cNvSpPr txBox="1"/>
            <p:nvPr/>
          </p:nvSpPr>
          <p:spPr>
            <a:xfrm>
              <a:off x="6363520" y="2155396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İ</a:t>
              </a:r>
            </a:p>
          </p:txBody>
        </p:sp>
        <p:sp>
          <p:nvSpPr>
            <p:cNvPr id="38" name="Metin kutusu 37">
              <a:extLst>
                <a:ext uri="{FF2B5EF4-FFF2-40B4-BE49-F238E27FC236}">
                  <a16:creationId xmlns:a16="http://schemas.microsoft.com/office/drawing/2014/main" id="{E82AD5DE-D145-E87A-699C-46E3DB3A8FA4}"/>
                </a:ext>
              </a:extLst>
            </p:cNvPr>
            <p:cNvSpPr txBox="1"/>
            <p:nvPr/>
          </p:nvSpPr>
          <p:spPr>
            <a:xfrm>
              <a:off x="7925057" y="2155395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39" name="Metin kutusu 38">
              <a:extLst>
                <a:ext uri="{FF2B5EF4-FFF2-40B4-BE49-F238E27FC236}">
                  <a16:creationId xmlns:a16="http://schemas.microsoft.com/office/drawing/2014/main" id="{63E1324F-525F-A719-923A-3C9058330ACF}"/>
                </a:ext>
              </a:extLst>
            </p:cNvPr>
            <p:cNvSpPr txBox="1"/>
            <p:nvPr/>
          </p:nvSpPr>
          <p:spPr>
            <a:xfrm>
              <a:off x="9482738" y="2155395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</p:grpSp>
      <p:grpSp>
        <p:nvGrpSpPr>
          <p:cNvPr id="55" name="Grup 54">
            <a:extLst>
              <a:ext uri="{FF2B5EF4-FFF2-40B4-BE49-F238E27FC236}">
                <a16:creationId xmlns:a16="http://schemas.microsoft.com/office/drawing/2014/main" id="{1FE00A7F-8406-5D18-EC73-D682619A856F}"/>
              </a:ext>
            </a:extLst>
          </p:cNvPr>
          <p:cNvGrpSpPr/>
          <p:nvPr/>
        </p:nvGrpSpPr>
        <p:grpSpPr>
          <a:xfrm>
            <a:off x="2467945" y="3556345"/>
            <a:ext cx="7336729" cy="584778"/>
            <a:chOff x="1681640" y="2155395"/>
            <a:chExt cx="7336729" cy="584778"/>
          </a:xfrm>
        </p:grpSpPr>
        <p:sp>
          <p:nvSpPr>
            <p:cNvPr id="56" name="Metin kutusu 55">
              <a:extLst>
                <a:ext uri="{FF2B5EF4-FFF2-40B4-BE49-F238E27FC236}">
                  <a16:creationId xmlns:a16="http://schemas.microsoft.com/office/drawing/2014/main" id="{07DE8AA0-29C2-4BE2-18B1-7A10D2D87FC6}"/>
                </a:ext>
              </a:extLst>
            </p:cNvPr>
            <p:cNvSpPr txBox="1"/>
            <p:nvPr/>
          </p:nvSpPr>
          <p:spPr>
            <a:xfrm>
              <a:off x="1681640" y="2155398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57" name="Metin kutusu 56">
              <a:extLst>
                <a:ext uri="{FF2B5EF4-FFF2-40B4-BE49-F238E27FC236}">
                  <a16:creationId xmlns:a16="http://schemas.microsoft.com/office/drawing/2014/main" id="{E35F66A9-49B5-C18D-C0E5-D9077B776C45}"/>
                </a:ext>
              </a:extLst>
            </p:cNvPr>
            <p:cNvSpPr txBox="1"/>
            <p:nvPr/>
          </p:nvSpPr>
          <p:spPr>
            <a:xfrm>
              <a:off x="3237396" y="2155397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58" name="Metin kutusu 57">
              <a:extLst>
                <a:ext uri="{FF2B5EF4-FFF2-40B4-BE49-F238E27FC236}">
                  <a16:creationId xmlns:a16="http://schemas.microsoft.com/office/drawing/2014/main" id="{D0D2112B-8E7D-8555-6E91-84DB2384DC17}"/>
                </a:ext>
              </a:extLst>
            </p:cNvPr>
            <p:cNvSpPr txBox="1"/>
            <p:nvPr/>
          </p:nvSpPr>
          <p:spPr>
            <a:xfrm>
              <a:off x="4801420" y="2155396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</a:p>
          </p:txBody>
        </p:sp>
        <p:sp>
          <p:nvSpPr>
            <p:cNvPr id="59" name="Metin kutusu 58">
              <a:extLst>
                <a:ext uri="{FF2B5EF4-FFF2-40B4-BE49-F238E27FC236}">
                  <a16:creationId xmlns:a16="http://schemas.microsoft.com/office/drawing/2014/main" id="{87DD2869-7ED3-C02A-1938-405D67B7C094}"/>
                </a:ext>
              </a:extLst>
            </p:cNvPr>
            <p:cNvSpPr txBox="1"/>
            <p:nvPr/>
          </p:nvSpPr>
          <p:spPr>
            <a:xfrm>
              <a:off x="6363520" y="2155396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60" name="Metin kutusu 59">
              <a:extLst>
                <a:ext uri="{FF2B5EF4-FFF2-40B4-BE49-F238E27FC236}">
                  <a16:creationId xmlns:a16="http://schemas.microsoft.com/office/drawing/2014/main" id="{FCF73E64-25DE-E662-FF0E-34890E8C1129}"/>
                </a:ext>
              </a:extLst>
            </p:cNvPr>
            <p:cNvSpPr txBox="1"/>
            <p:nvPr/>
          </p:nvSpPr>
          <p:spPr>
            <a:xfrm>
              <a:off x="7925057" y="2155395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</a:p>
          </p:txBody>
        </p:sp>
      </p:grpSp>
      <p:sp>
        <p:nvSpPr>
          <p:cNvPr id="6" name="Metin kutusu 5">
            <a:extLst>
              <a:ext uri="{FF2B5EF4-FFF2-40B4-BE49-F238E27FC236}">
                <a16:creationId xmlns:a16="http://schemas.microsoft.com/office/drawing/2014/main" id="{83D404CD-07CE-5C31-EB8D-E44E6C2A33F6}"/>
              </a:ext>
            </a:extLst>
          </p:cNvPr>
          <p:cNvSpPr txBox="1"/>
          <p:nvPr/>
        </p:nvSpPr>
        <p:spPr>
          <a:xfrm>
            <a:off x="773406" y="723900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Haydi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kelime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oyunu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oynayalım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EC2CCBD-62B5-981C-B294-C14CECC83550}"/>
              </a:ext>
            </a:extLst>
          </p:cNvPr>
          <p:cNvSpPr txBox="1"/>
          <p:nvPr/>
        </p:nvSpPr>
        <p:spPr>
          <a:xfrm>
            <a:off x="771763" y="4717747"/>
            <a:ext cx="85864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çıkarak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kavram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yapıyoruz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istediğimiz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tıklıyoruz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Her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kutu 10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değerindedir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4EDD47E4-23A5-8AB6-4819-4D1CBF5504C0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FB735685-4441-8630-9B73-80763342EBC4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0C2BE8E-58F5-B824-9F76-E4168E64E7EB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991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1C02B2B2-4B9A-7FA8-D5AA-27D83E5DA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A56935-74F6-B8E4-88FF-3D695E9B3F8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C8EF82AC-95BF-E04C-E90C-8D373113770F}"/>
              </a:ext>
            </a:extLst>
          </p:cNvPr>
          <p:cNvGrpSpPr/>
          <p:nvPr/>
        </p:nvGrpSpPr>
        <p:grpSpPr>
          <a:xfrm>
            <a:off x="663633" y="2116058"/>
            <a:ext cx="6080549" cy="1330929"/>
            <a:chOff x="663633" y="2495893"/>
            <a:chExt cx="6080549" cy="1330929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AB3925-D36E-0A5A-8B2F-3976031F7B0E}"/>
                </a:ext>
              </a:extLst>
            </p:cNvPr>
            <p:cNvSpPr/>
            <p:nvPr/>
          </p:nvSpPr>
          <p:spPr>
            <a:xfrm>
              <a:off x="663633" y="2495895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E2F9B3-AEC9-8C3A-8064-95A4B5F211F0}"/>
                </a:ext>
              </a:extLst>
            </p:cNvPr>
            <p:cNvSpPr/>
            <p:nvPr/>
          </p:nvSpPr>
          <p:spPr>
            <a:xfrm>
              <a:off x="2225733" y="2495894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C70421A-CF2A-CF3B-D2A7-0CAEDE0D732B}"/>
                </a:ext>
              </a:extLst>
            </p:cNvPr>
            <p:cNvSpPr/>
            <p:nvPr/>
          </p:nvSpPr>
          <p:spPr>
            <a:xfrm>
              <a:off x="37878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E76335A-5180-AF58-EB0D-7094FE3EB450}"/>
                </a:ext>
              </a:extLst>
            </p:cNvPr>
            <p:cNvSpPr/>
            <p:nvPr/>
          </p:nvSpPr>
          <p:spPr>
            <a:xfrm>
              <a:off x="53499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82EB67E-0BB7-77EC-5B34-252F6E53506C}"/>
              </a:ext>
            </a:extLst>
          </p:cNvPr>
          <p:cNvSpPr txBox="1"/>
          <p:nvPr/>
        </p:nvSpPr>
        <p:spPr>
          <a:xfrm>
            <a:off x="851647" y="2578144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07DFEF4-5945-DCC1-DA68-62B93BC378DA}"/>
              </a:ext>
            </a:extLst>
          </p:cNvPr>
          <p:cNvSpPr txBox="1"/>
          <p:nvPr/>
        </p:nvSpPr>
        <p:spPr>
          <a:xfrm>
            <a:off x="2407403" y="2578143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47348BE-B77D-2491-7880-0230B3E5F5A6}"/>
              </a:ext>
            </a:extLst>
          </p:cNvPr>
          <p:cNvSpPr txBox="1"/>
          <p:nvPr/>
        </p:nvSpPr>
        <p:spPr>
          <a:xfrm>
            <a:off x="39714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CF4AC7C-6804-D28F-5223-972766B59519}"/>
              </a:ext>
            </a:extLst>
          </p:cNvPr>
          <p:cNvSpPr txBox="1"/>
          <p:nvPr/>
        </p:nvSpPr>
        <p:spPr>
          <a:xfrm>
            <a:off x="55335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4E7E032-854F-D737-0A21-6BD13092AD5C}"/>
              </a:ext>
            </a:extLst>
          </p:cNvPr>
          <p:cNvSpPr/>
          <p:nvPr/>
        </p:nvSpPr>
        <p:spPr>
          <a:xfrm>
            <a:off x="663633" y="826273"/>
            <a:ext cx="1725517" cy="843347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4DAC177-EDFA-F7CA-B473-85BB613FE6E3}"/>
              </a:ext>
            </a:extLst>
          </p:cNvPr>
          <p:cNvSpPr txBox="1"/>
          <p:nvPr/>
        </p:nvSpPr>
        <p:spPr>
          <a:xfrm>
            <a:off x="537021" y="878291"/>
            <a:ext cx="185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40 Puan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EC06345-3939-158D-EBE4-7FB3766DD7BB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BF5863A-7A2C-DBFA-4E29-AC098FE6FDC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C8DCF318-2DC4-2391-172E-DDE619031288}"/>
              </a:ext>
            </a:extLst>
          </p:cNvPr>
          <p:cNvSpPr txBox="1"/>
          <p:nvPr/>
        </p:nvSpPr>
        <p:spPr>
          <a:xfrm>
            <a:off x="537021" y="3625001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Allah’ın (c.c.) övgü ve yüceltme sözleriyle anmak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2EA454A-E152-BADB-246F-2683B505EEDA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53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Resim 19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0D4C74F7-F72D-2D6B-74B0-606BAB8A8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A56935-74F6-B8E4-88FF-3D695E9B3F8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C8EF82AC-95BF-E04C-E90C-8D373113770F}"/>
              </a:ext>
            </a:extLst>
          </p:cNvPr>
          <p:cNvGrpSpPr/>
          <p:nvPr/>
        </p:nvGrpSpPr>
        <p:grpSpPr>
          <a:xfrm>
            <a:off x="663633" y="2116057"/>
            <a:ext cx="7642649" cy="1330930"/>
            <a:chOff x="663633" y="2495892"/>
            <a:chExt cx="7642649" cy="133093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AB3925-D36E-0A5A-8B2F-3976031F7B0E}"/>
                </a:ext>
              </a:extLst>
            </p:cNvPr>
            <p:cNvSpPr/>
            <p:nvPr/>
          </p:nvSpPr>
          <p:spPr>
            <a:xfrm>
              <a:off x="663633" y="2495895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E2F9B3-AEC9-8C3A-8064-95A4B5F211F0}"/>
                </a:ext>
              </a:extLst>
            </p:cNvPr>
            <p:cNvSpPr/>
            <p:nvPr/>
          </p:nvSpPr>
          <p:spPr>
            <a:xfrm>
              <a:off x="2225733" y="2495894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C70421A-CF2A-CF3B-D2A7-0CAEDE0D732B}"/>
                </a:ext>
              </a:extLst>
            </p:cNvPr>
            <p:cNvSpPr/>
            <p:nvPr/>
          </p:nvSpPr>
          <p:spPr>
            <a:xfrm>
              <a:off x="37878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E76335A-5180-AF58-EB0D-7094FE3EB450}"/>
                </a:ext>
              </a:extLst>
            </p:cNvPr>
            <p:cNvSpPr/>
            <p:nvPr/>
          </p:nvSpPr>
          <p:spPr>
            <a:xfrm>
              <a:off x="53499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C513254-E7E5-4C03-28AC-4179657C746D}"/>
                </a:ext>
              </a:extLst>
            </p:cNvPr>
            <p:cNvSpPr/>
            <p:nvPr/>
          </p:nvSpPr>
          <p:spPr>
            <a:xfrm>
              <a:off x="6912033" y="2495892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82EB67E-0BB7-77EC-5B34-252F6E53506C}"/>
              </a:ext>
            </a:extLst>
          </p:cNvPr>
          <p:cNvSpPr txBox="1"/>
          <p:nvPr/>
        </p:nvSpPr>
        <p:spPr>
          <a:xfrm>
            <a:off x="851647" y="2578144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07DFEF4-5945-DCC1-DA68-62B93BC378DA}"/>
              </a:ext>
            </a:extLst>
          </p:cNvPr>
          <p:cNvSpPr txBox="1"/>
          <p:nvPr/>
        </p:nvSpPr>
        <p:spPr>
          <a:xfrm>
            <a:off x="2407403" y="2578143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47348BE-B77D-2491-7880-0230B3E5F5A6}"/>
              </a:ext>
            </a:extLst>
          </p:cNvPr>
          <p:cNvSpPr txBox="1"/>
          <p:nvPr/>
        </p:nvSpPr>
        <p:spPr>
          <a:xfrm>
            <a:off x="39714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CF4AC7C-6804-D28F-5223-972766B59519}"/>
              </a:ext>
            </a:extLst>
          </p:cNvPr>
          <p:cNvSpPr txBox="1"/>
          <p:nvPr/>
        </p:nvSpPr>
        <p:spPr>
          <a:xfrm>
            <a:off x="55335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A9B0F7F-7526-4895-21D2-EDC69BCFC2B8}"/>
              </a:ext>
            </a:extLst>
          </p:cNvPr>
          <p:cNvSpPr txBox="1"/>
          <p:nvPr/>
        </p:nvSpPr>
        <p:spPr>
          <a:xfrm>
            <a:off x="7095064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4E7E032-854F-D737-0A21-6BD13092AD5C}"/>
              </a:ext>
            </a:extLst>
          </p:cNvPr>
          <p:cNvSpPr/>
          <p:nvPr/>
        </p:nvSpPr>
        <p:spPr>
          <a:xfrm>
            <a:off x="663633" y="826273"/>
            <a:ext cx="1725517" cy="843347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4DAC177-EDFA-F7CA-B473-85BB613FE6E3}"/>
              </a:ext>
            </a:extLst>
          </p:cNvPr>
          <p:cNvSpPr txBox="1"/>
          <p:nvPr/>
        </p:nvSpPr>
        <p:spPr>
          <a:xfrm>
            <a:off x="537021" y="878291"/>
            <a:ext cx="185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50 Puan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D4ED11B-62C7-C05F-07C4-9131EC9E275B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A55A661E-9956-0847-232F-7656C6E7232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667506A0-56CD-E304-C977-0070497BDD7C}"/>
              </a:ext>
            </a:extLst>
          </p:cNvPr>
          <p:cNvSpPr txBox="1"/>
          <p:nvPr/>
        </p:nvSpPr>
        <p:spPr>
          <a:xfrm>
            <a:off x="537021" y="3625001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Barış, esenlik, huzur, emniyet ve güven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FA58A11-29FC-76FE-D7C9-46B1FA1E1C03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76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esim 21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FA82F699-BC15-7CF9-0FC7-73EF75CDE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A56935-74F6-B8E4-88FF-3D695E9B3F8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C8EF82AC-95BF-E04C-E90C-8D373113770F}"/>
              </a:ext>
            </a:extLst>
          </p:cNvPr>
          <p:cNvGrpSpPr/>
          <p:nvPr/>
        </p:nvGrpSpPr>
        <p:grpSpPr>
          <a:xfrm>
            <a:off x="663633" y="2116056"/>
            <a:ext cx="9204749" cy="1330931"/>
            <a:chOff x="663633" y="2495891"/>
            <a:chExt cx="9204749" cy="133093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AB3925-D36E-0A5A-8B2F-3976031F7B0E}"/>
                </a:ext>
              </a:extLst>
            </p:cNvPr>
            <p:cNvSpPr/>
            <p:nvPr/>
          </p:nvSpPr>
          <p:spPr>
            <a:xfrm>
              <a:off x="663633" y="2495895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E2F9B3-AEC9-8C3A-8064-95A4B5F211F0}"/>
                </a:ext>
              </a:extLst>
            </p:cNvPr>
            <p:cNvSpPr/>
            <p:nvPr/>
          </p:nvSpPr>
          <p:spPr>
            <a:xfrm>
              <a:off x="2225733" y="2495894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C70421A-CF2A-CF3B-D2A7-0CAEDE0D732B}"/>
                </a:ext>
              </a:extLst>
            </p:cNvPr>
            <p:cNvSpPr/>
            <p:nvPr/>
          </p:nvSpPr>
          <p:spPr>
            <a:xfrm>
              <a:off x="37878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E76335A-5180-AF58-EB0D-7094FE3EB450}"/>
                </a:ext>
              </a:extLst>
            </p:cNvPr>
            <p:cNvSpPr/>
            <p:nvPr/>
          </p:nvSpPr>
          <p:spPr>
            <a:xfrm>
              <a:off x="53499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C513254-E7E5-4C03-28AC-4179657C746D}"/>
                </a:ext>
              </a:extLst>
            </p:cNvPr>
            <p:cNvSpPr/>
            <p:nvPr/>
          </p:nvSpPr>
          <p:spPr>
            <a:xfrm>
              <a:off x="6912033" y="2495892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B651674-4A8E-0C3C-3710-E29AA91ADBC4}"/>
                </a:ext>
              </a:extLst>
            </p:cNvPr>
            <p:cNvSpPr/>
            <p:nvPr/>
          </p:nvSpPr>
          <p:spPr>
            <a:xfrm>
              <a:off x="8474133" y="2495891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82EB67E-0BB7-77EC-5B34-252F6E53506C}"/>
              </a:ext>
            </a:extLst>
          </p:cNvPr>
          <p:cNvSpPr txBox="1"/>
          <p:nvPr/>
        </p:nvSpPr>
        <p:spPr>
          <a:xfrm>
            <a:off x="851647" y="2578144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07DFEF4-5945-DCC1-DA68-62B93BC378DA}"/>
              </a:ext>
            </a:extLst>
          </p:cNvPr>
          <p:cNvSpPr txBox="1"/>
          <p:nvPr/>
        </p:nvSpPr>
        <p:spPr>
          <a:xfrm>
            <a:off x="2407403" y="2578143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47348BE-B77D-2491-7880-0230B3E5F5A6}"/>
              </a:ext>
            </a:extLst>
          </p:cNvPr>
          <p:cNvSpPr txBox="1"/>
          <p:nvPr/>
        </p:nvSpPr>
        <p:spPr>
          <a:xfrm>
            <a:off x="39714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CF4AC7C-6804-D28F-5223-972766B59519}"/>
              </a:ext>
            </a:extLst>
          </p:cNvPr>
          <p:cNvSpPr txBox="1"/>
          <p:nvPr/>
        </p:nvSpPr>
        <p:spPr>
          <a:xfrm>
            <a:off x="55335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A9B0F7F-7526-4895-21D2-EDC69BCFC2B8}"/>
              </a:ext>
            </a:extLst>
          </p:cNvPr>
          <p:cNvSpPr txBox="1"/>
          <p:nvPr/>
        </p:nvSpPr>
        <p:spPr>
          <a:xfrm>
            <a:off x="7095064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C08D384D-C3FA-4A0F-3418-1A1D9D1E228A}"/>
              </a:ext>
            </a:extLst>
          </p:cNvPr>
          <p:cNvSpPr txBox="1"/>
          <p:nvPr/>
        </p:nvSpPr>
        <p:spPr>
          <a:xfrm>
            <a:off x="8652745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4E7E032-854F-D737-0A21-6BD13092AD5C}"/>
              </a:ext>
            </a:extLst>
          </p:cNvPr>
          <p:cNvSpPr/>
          <p:nvPr/>
        </p:nvSpPr>
        <p:spPr>
          <a:xfrm>
            <a:off x="663633" y="826273"/>
            <a:ext cx="1725517" cy="843347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4DAC177-EDFA-F7CA-B473-85BB613FE6E3}"/>
              </a:ext>
            </a:extLst>
          </p:cNvPr>
          <p:cNvSpPr txBox="1"/>
          <p:nvPr/>
        </p:nvSpPr>
        <p:spPr>
          <a:xfrm>
            <a:off x="537021" y="878291"/>
            <a:ext cx="185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60 Puan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A8E5784-08AD-D4A0-9CD8-C47D148512F5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0FB8C20-C4CF-2386-9246-829EB8183D75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DFF02907-016C-12A7-0495-1C940A8338D5}"/>
              </a:ext>
            </a:extLst>
          </p:cNvPr>
          <p:cNvSpPr txBox="1"/>
          <p:nvPr/>
        </p:nvSpPr>
        <p:spPr>
          <a:xfrm>
            <a:off x="537021" y="3625001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Allahu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ekber” sözünü dile getirmek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1DE8BDF-9938-DE0B-B864-F46127A3E2E1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98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FADC4D34-A8E8-8454-D63A-A82004D2B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A56935-74F6-B8E4-88FF-3D695E9B3F8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C8EF82AC-95BF-E04C-E90C-8D373113770F}"/>
              </a:ext>
            </a:extLst>
          </p:cNvPr>
          <p:cNvGrpSpPr/>
          <p:nvPr/>
        </p:nvGrpSpPr>
        <p:grpSpPr>
          <a:xfrm>
            <a:off x="663633" y="2116055"/>
            <a:ext cx="10777610" cy="1330932"/>
            <a:chOff x="663633" y="2495890"/>
            <a:chExt cx="10777610" cy="1330932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AB3925-D36E-0A5A-8B2F-3976031F7B0E}"/>
                </a:ext>
              </a:extLst>
            </p:cNvPr>
            <p:cNvSpPr/>
            <p:nvPr/>
          </p:nvSpPr>
          <p:spPr>
            <a:xfrm>
              <a:off x="663633" y="2495895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E2F9B3-AEC9-8C3A-8064-95A4B5F211F0}"/>
                </a:ext>
              </a:extLst>
            </p:cNvPr>
            <p:cNvSpPr/>
            <p:nvPr/>
          </p:nvSpPr>
          <p:spPr>
            <a:xfrm>
              <a:off x="2225733" y="2495894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C70421A-CF2A-CF3B-D2A7-0CAEDE0D732B}"/>
                </a:ext>
              </a:extLst>
            </p:cNvPr>
            <p:cNvSpPr/>
            <p:nvPr/>
          </p:nvSpPr>
          <p:spPr>
            <a:xfrm>
              <a:off x="37878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E76335A-5180-AF58-EB0D-7094FE3EB450}"/>
                </a:ext>
              </a:extLst>
            </p:cNvPr>
            <p:cNvSpPr/>
            <p:nvPr/>
          </p:nvSpPr>
          <p:spPr>
            <a:xfrm>
              <a:off x="53499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C513254-E7E5-4C03-28AC-4179657C746D}"/>
                </a:ext>
              </a:extLst>
            </p:cNvPr>
            <p:cNvSpPr/>
            <p:nvPr/>
          </p:nvSpPr>
          <p:spPr>
            <a:xfrm>
              <a:off x="6912033" y="2495892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B651674-4A8E-0C3C-3710-E29AA91ADBC4}"/>
                </a:ext>
              </a:extLst>
            </p:cNvPr>
            <p:cNvSpPr/>
            <p:nvPr/>
          </p:nvSpPr>
          <p:spPr>
            <a:xfrm>
              <a:off x="8474133" y="2495891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C98667FD-4383-86F9-180C-8B540AD7309B}"/>
                </a:ext>
              </a:extLst>
            </p:cNvPr>
            <p:cNvSpPr/>
            <p:nvPr/>
          </p:nvSpPr>
          <p:spPr>
            <a:xfrm>
              <a:off x="10046994" y="2495890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82EB67E-0BB7-77EC-5B34-252F6E53506C}"/>
              </a:ext>
            </a:extLst>
          </p:cNvPr>
          <p:cNvSpPr txBox="1"/>
          <p:nvPr/>
        </p:nvSpPr>
        <p:spPr>
          <a:xfrm>
            <a:off x="851647" y="2578144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07DFEF4-5945-DCC1-DA68-62B93BC378DA}"/>
              </a:ext>
            </a:extLst>
          </p:cNvPr>
          <p:cNvSpPr txBox="1"/>
          <p:nvPr/>
        </p:nvSpPr>
        <p:spPr>
          <a:xfrm>
            <a:off x="2407403" y="2578143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47348BE-B77D-2491-7880-0230B3E5F5A6}"/>
              </a:ext>
            </a:extLst>
          </p:cNvPr>
          <p:cNvSpPr txBox="1"/>
          <p:nvPr/>
        </p:nvSpPr>
        <p:spPr>
          <a:xfrm>
            <a:off x="39714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CF4AC7C-6804-D28F-5223-972766B59519}"/>
              </a:ext>
            </a:extLst>
          </p:cNvPr>
          <p:cNvSpPr txBox="1"/>
          <p:nvPr/>
        </p:nvSpPr>
        <p:spPr>
          <a:xfrm>
            <a:off x="55335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A9B0F7F-7526-4895-21D2-EDC69BCFC2B8}"/>
              </a:ext>
            </a:extLst>
          </p:cNvPr>
          <p:cNvSpPr txBox="1"/>
          <p:nvPr/>
        </p:nvSpPr>
        <p:spPr>
          <a:xfrm>
            <a:off x="7095064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C08D384D-C3FA-4A0F-3418-1A1D9D1E228A}"/>
              </a:ext>
            </a:extLst>
          </p:cNvPr>
          <p:cNvSpPr txBox="1"/>
          <p:nvPr/>
        </p:nvSpPr>
        <p:spPr>
          <a:xfrm>
            <a:off x="8652745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6721DE25-2BDA-CB2F-D444-16B9BA085E6E}"/>
              </a:ext>
            </a:extLst>
          </p:cNvPr>
          <p:cNvSpPr txBox="1"/>
          <p:nvPr/>
        </p:nvSpPr>
        <p:spPr>
          <a:xfrm>
            <a:off x="10225598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4E7E032-854F-D737-0A21-6BD13092AD5C}"/>
              </a:ext>
            </a:extLst>
          </p:cNvPr>
          <p:cNvSpPr/>
          <p:nvPr/>
        </p:nvSpPr>
        <p:spPr>
          <a:xfrm>
            <a:off x="663633" y="826273"/>
            <a:ext cx="1725517" cy="843347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4DAC177-EDFA-F7CA-B473-85BB613FE6E3}"/>
              </a:ext>
            </a:extLst>
          </p:cNvPr>
          <p:cNvSpPr txBox="1"/>
          <p:nvPr/>
        </p:nvSpPr>
        <p:spPr>
          <a:xfrm>
            <a:off x="537021" y="878291"/>
            <a:ext cx="185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70 Puan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03D7057-86F9-47C5-5002-F487AE235E4E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2D2C248-D8B2-D41C-DE92-62D7C34B7A76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4566CF51-5870-FA1A-206B-F4CC26F9E3C1}"/>
              </a:ext>
            </a:extLst>
          </p:cNvPr>
          <p:cNvSpPr txBox="1"/>
          <p:nvPr/>
        </p:nvSpPr>
        <p:spPr>
          <a:xfrm>
            <a:off x="537021" y="3625001"/>
            <a:ext cx="8586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Hz. Muhammed’e (s.a.v.) duyulan sevgi ve saygı göstermek için kullanılan dua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9070C74-D1C7-E61A-F153-2BDAF23BF750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611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esim 17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B6CCAC58-EDD1-069A-5A2F-92C6AECE9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243ECD13-DEF1-4748-14FD-ED8F427C913B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Resim 14" descr="renklilik, ekran görüntüsü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ED12120B-6CB6-9445-DCC0-66965096F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87" y="2002782"/>
            <a:ext cx="4591541" cy="1004400"/>
          </a:xfrm>
          <a:prstGeom prst="rect">
            <a:avLst/>
          </a:prstGeom>
        </p:spPr>
      </p:pic>
      <p:pic>
        <p:nvPicPr>
          <p:cNvPr id="16" name="Resim 15" descr="renklilik, ekran görüntüsü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E4D616A8-5ADE-5972-EF4D-431825C86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87" y="3161604"/>
            <a:ext cx="4591541" cy="10044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3A6B053-D21F-D553-80FC-5493ED4ED9DC}"/>
              </a:ext>
            </a:extLst>
          </p:cNvPr>
          <p:cNvSpPr txBox="1"/>
          <p:nvPr/>
        </p:nvSpPr>
        <p:spPr>
          <a:xfrm>
            <a:off x="4828660" y="2286488"/>
            <a:ext cx="39443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dirty="0">
                <a:latin typeface="Arial" panose="020B0604020202020204" pitchFamily="34" charset="0"/>
              </a:rPr>
              <a:t>Mikail OKUMUŞ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1C76440-660B-EF76-FF51-B8360FD156F2}"/>
              </a:ext>
            </a:extLst>
          </p:cNvPr>
          <p:cNvSpPr txBox="1"/>
          <p:nvPr/>
        </p:nvSpPr>
        <p:spPr>
          <a:xfrm>
            <a:off x="4828660" y="3444065"/>
            <a:ext cx="31726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dirty="0">
                <a:latin typeface="Arial" panose="020B0604020202020204" pitchFamily="34" charset="0"/>
              </a:rPr>
              <a:t>Adem USTAOĞLU</a:t>
            </a:r>
          </a:p>
        </p:txBody>
      </p:sp>
      <p:pic>
        <p:nvPicPr>
          <p:cNvPr id="17" name="Resim 16" descr="renklilik, ekran görüntüsü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98789C8F-AF22-5656-6578-AAB6E91D1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21" y="4319604"/>
            <a:ext cx="4591541" cy="100440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F657C86F-DF15-33E7-AD19-E0EC14375299}"/>
              </a:ext>
            </a:extLst>
          </p:cNvPr>
          <p:cNvSpPr txBox="1"/>
          <p:nvPr/>
        </p:nvSpPr>
        <p:spPr>
          <a:xfrm>
            <a:off x="4833356" y="4601642"/>
            <a:ext cx="39443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dirty="0">
                <a:latin typeface="Arial" panose="020B0604020202020204" pitchFamily="34" charset="0"/>
              </a:rPr>
              <a:t>Ekrem BALCI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B046F4B-23DD-D3F9-BAC9-A4319A09E4F9}"/>
              </a:ext>
            </a:extLst>
          </p:cNvPr>
          <p:cNvSpPr txBox="1"/>
          <p:nvPr/>
        </p:nvSpPr>
        <p:spPr>
          <a:xfrm>
            <a:off x="773406" y="723900"/>
            <a:ext cx="306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HAZIRLAYANLAR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C370882-833A-EC18-6338-7504D2CBA7F1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F20F825-9CDC-1AC0-302D-5031C6420622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grpSp>
        <p:nvGrpSpPr>
          <p:cNvPr id="21" name="Grup 20">
            <a:extLst>
              <a:ext uri="{FF2B5EF4-FFF2-40B4-BE49-F238E27FC236}">
                <a16:creationId xmlns:a16="http://schemas.microsoft.com/office/drawing/2014/main" id="{68E3A362-AEDB-AD03-2217-5F41253EB0F9}"/>
              </a:ext>
            </a:extLst>
          </p:cNvPr>
          <p:cNvGrpSpPr/>
          <p:nvPr/>
        </p:nvGrpSpPr>
        <p:grpSpPr>
          <a:xfrm>
            <a:off x="0" y="5372597"/>
            <a:ext cx="12192000" cy="954107"/>
            <a:chOff x="0" y="5372597"/>
            <a:chExt cx="12192000" cy="954107"/>
          </a:xfrm>
        </p:grpSpPr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D39A1BF3-2659-5011-B0AD-BF02DBD1AFDD}"/>
                </a:ext>
              </a:extLst>
            </p:cNvPr>
            <p:cNvSpPr/>
            <p:nvPr/>
          </p:nvSpPr>
          <p:spPr>
            <a:xfrm>
              <a:off x="0" y="5400838"/>
              <a:ext cx="12192000" cy="897626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id="{94FF7D3A-7C95-A0DB-8262-89C48E38A27A}"/>
                </a:ext>
              </a:extLst>
            </p:cNvPr>
            <p:cNvSpPr txBox="1"/>
            <p:nvPr/>
          </p:nvSpPr>
          <p:spPr>
            <a:xfrm>
              <a:off x="1154628" y="5372597"/>
              <a:ext cx="98827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dirty="0">
                  <a:latin typeface="Arial" panose="020B0604020202020204" pitchFamily="34" charset="0"/>
                  <a:cs typeface="Arial" panose="020B0604020202020204" pitchFamily="34" charset="0"/>
                </a:rPr>
                <a:t>Bu içerik öğretmen ve öğrencilerin ücretsiz olarak kullanımına sunulmuştur. </a:t>
              </a:r>
            </a:p>
            <a:p>
              <a:pPr algn="ctr"/>
              <a:r>
                <a:rPr lang="tr-TR" sz="1400" dirty="0">
                  <a:latin typeface="Arial" panose="020B0604020202020204" pitchFamily="34" charset="0"/>
                  <a:cs typeface="Arial" panose="020B0604020202020204" pitchFamily="34" charset="0"/>
                </a:rPr>
                <a:t>Dosyanın tamamının veya bir kısmının kopyalanması ve herhangi bir sitede yayınlanması kesinlikle yasaktır. </a:t>
              </a:r>
            </a:p>
            <a:p>
              <a:pPr algn="ctr"/>
              <a:r>
                <a:rPr lang="tr-TR" sz="1400" dirty="0">
                  <a:latin typeface="Arial" panose="020B0604020202020204" pitchFamily="34" charset="0"/>
                  <a:cs typeface="Arial" panose="020B0604020202020204" pitchFamily="34" charset="0"/>
                </a:rPr>
                <a:t>Bu kuralı ihlal eden şahıslara yönelik yasal işlem başlatılacaktır. </a:t>
              </a:r>
            </a:p>
            <a:p>
              <a:pPr algn="ctr"/>
              <a:r>
                <a:rPr lang="tr-T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Bu dosyanın tüm hakları </a:t>
              </a:r>
              <a:r>
                <a:rPr lang="tr-TR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mikailokumus.com'a</a:t>
              </a:r>
              <a:r>
                <a:rPr lang="tr-T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aittir.</a:t>
              </a:r>
            </a:p>
          </p:txBody>
        </p:sp>
        <p:pic>
          <p:nvPicPr>
            <p:cNvPr id="14" name="Resim 13" descr="daire, ekran görüntüsü, grafik, yaratıcılık içeren bir resim&#10;&#10;Açıklama otomatik olarak oluşturuldu">
              <a:extLst>
                <a:ext uri="{FF2B5EF4-FFF2-40B4-BE49-F238E27FC236}">
                  <a16:creationId xmlns:a16="http://schemas.microsoft.com/office/drawing/2014/main" id="{1024586F-D879-86EB-1F86-8EB09AFA2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6794" y="5471988"/>
              <a:ext cx="755784" cy="755784"/>
            </a:xfrm>
            <a:prstGeom prst="rect">
              <a:avLst/>
            </a:prstGeom>
          </p:spPr>
        </p:pic>
        <p:pic>
          <p:nvPicPr>
            <p:cNvPr id="5" name="Resim 4" descr="daire, ekran görüntüsü, grafik, yaratıcılık içeren bir resim&#10;&#10;Açıklama otomatik olarak oluşturuldu">
              <a:extLst>
                <a:ext uri="{FF2B5EF4-FFF2-40B4-BE49-F238E27FC236}">
                  <a16:creationId xmlns:a16="http://schemas.microsoft.com/office/drawing/2014/main" id="{52A1B320-868C-2B14-9CEB-B96C72EC0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22" y="5471758"/>
              <a:ext cx="755784" cy="755784"/>
            </a:xfrm>
            <a:prstGeom prst="rect">
              <a:avLst/>
            </a:prstGeom>
          </p:spPr>
        </p:pic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AAAEF027-7835-531D-9AB9-CBC259E3673E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05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9769C193-7FFF-CCEF-78F3-1091315A4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650630D-8306-4598-FA19-8EC85823B9A7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46B42F2-5625-F082-6BB1-7339885A389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1F8DBE6-EE10-BBC2-E768-62363770834D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pic>
        <p:nvPicPr>
          <p:cNvPr id="10" name="Resim 9" descr="grafik, grafik tasarım, macenta, renklilik içeren bir resim&#10;&#10;Açıklama otomatik olarak oluşturuldu">
            <a:extLst>
              <a:ext uri="{FF2B5EF4-FFF2-40B4-BE49-F238E27FC236}">
                <a16:creationId xmlns:a16="http://schemas.microsoft.com/office/drawing/2014/main" id="{C26A6B70-A993-789B-08B9-E227052E6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7" y="641534"/>
            <a:ext cx="3644002" cy="1115841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BA6CB7E4-0DCE-9BCF-847A-572942FB01FB}"/>
              </a:ext>
            </a:extLst>
          </p:cNvPr>
          <p:cNvSpPr txBox="1"/>
          <p:nvPr/>
        </p:nvSpPr>
        <p:spPr>
          <a:xfrm>
            <a:off x="1844715" y="937844"/>
            <a:ext cx="2275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Din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8BBFF60-75A2-47B4-63FD-550308A9F117}"/>
              </a:ext>
            </a:extLst>
          </p:cNvPr>
          <p:cNvSpPr txBox="1"/>
          <p:nvPr/>
        </p:nvSpPr>
        <p:spPr>
          <a:xfrm>
            <a:off x="780867" y="1846323"/>
            <a:ext cx="11130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Akıl sahiplerini kendi istek ve hür iradeleri ile hayırlı olan şeylere sevk eden ilahî kurallara din denilmektedir. Yüce Allah din ile insanların dünyada nasıl bir yaşam sürmeleri gerektiğini bildirir.</a:t>
            </a:r>
          </a:p>
        </p:txBody>
      </p:sp>
      <p:pic>
        <p:nvPicPr>
          <p:cNvPr id="5" name="Resim 4" descr="grafik, grafik tasarım, macenta, renklilik içeren bir resim&#10;&#10;Açıklama otomatik olarak oluşturuldu">
            <a:extLst>
              <a:ext uri="{FF2B5EF4-FFF2-40B4-BE49-F238E27FC236}">
                <a16:creationId xmlns:a16="http://schemas.microsoft.com/office/drawing/2014/main" id="{60F22630-4E32-7120-09CC-CCA796996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7" y="3294936"/>
            <a:ext cx="3644002" cy="111584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E42575D4-2867-648B-53B5-4674DFB0F78E}"/>
              </a:ext>
            </a:extLst>
          </p:cNvPr>
          <p:cNvSpPr txBox="1"/>
          <p:nvPr/>
        </p:nvSpPr>
        <p:spPr>
          <a:xfrm>
            <a:off x="1830646" y="3591247"/>
            <a:ext cx="2275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Allah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E8633CB-F225-1D7D-6FF0-80F30F248581}"/>
              </a:ext>
            </a:extLst>
          </p:cNvPr>
          <p:cNvSpPr txBox="1"/>
          <p:nvPr/>
        </p:nvSpPr>
        <p:spPr>
          <a:xfrm>
            <a:off x="780867" y="4506831"/>
            <a:ext cx="111307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Kâinatın ve bütün varlıkların yaratıcısı olan tek ve yüce varlık Allah’tır. O, var olan her şeyi yaratmış düzene koymuştur. Yüce Allah’tan bahsederken </a:t>
            </a:r>
            <a:r>
              <a:rPr lang="tr-T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celle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celaluhu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deriz. Bu ifade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yüceler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yücesi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anlamına gelir ve "c.c." kısaltması ile gösterilir.</a:t>
            </a:r>
          </a:p>
        </p:txBody>
      </p:sp>
    </p:spTree>
    <p:extLst>
      <p:ext uri="{BB962C8B-B14F-4D97-AF65-F5344CB8AC3E}">
        <p14:creationId xmlns:p14="http://schemas.microsoft.com/office/powerpoint/2010/main" val="213750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560C9870-1EE5-5CE1-F8AD-941D4BD50C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650630D-8306-4598-FA19-8EC85823B9A7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46B42F2-5625-F082-6BB1-7339885A389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1F8DBE6-EE10-BBC2-E768-62363770834D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pic>
        <p:nvPicPr>
          <p:cNvPr id="10" name="Resim 9" descr="grafik, grafik tasarım, macenta, renklilik içeren bir resim&#10;&#10;Açıklama otomatik olarak oluşturuldu">
            <a:extLst>
              <a:ext uri="{FF2B5EF4-FFF2-40B4-BE49-F238E27FC236}">
                <a16:creationId xmlns:a16="http://schemas.microsoft.com/office/drawing/2014/main" id="{C26A6B70-A993-789B-08B9-E227052E6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7" y="641536"/>
            <a:ext cx="3644002" cy="1115841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BA6CB7E4-0DCE-9BCF-847A-572942FB01FB}"/>
              </a:ext>
            </a:extLst>
          </p:cNvPr>
          <p:cNvSpPr txBox="1"/>
          <p:nvPr/>
        </p:nvSpPr>
        <p:spPr>
          <a:xfrm>
            <a:off x="1844718" y="937846"/>
            <a:ext cx="2275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Peygamber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8BBFF60-75A2-47B4-63FD-550308A9F117}"/>
              </a:ext>
            </a:extLst>
          </p:cNvPr>
          <p:cNvSpPr txBox="1"/>
          <p:nvPr/>
        </p:nvSpPr>
        <p:spPr>
          <a:xfrm>
            <a:off x="780867" y="1805002"/>
            <a:ext cx="109234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Yüce Allah'ın emir ve yasaklarını insanlara ulaştıran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elçi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lere peygamber denilmektedir. Peygamberler insanlar arasından seçilmiştir. Onlar hem Allah'ın (c.c.) mesajlarını insanlara ulaştırmışlar hem de yaşantıları ile insanlara örnek olmuşlardır. 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85071EBA-9E8E-FAFB-A88C-5E18031BF7F5}"/>
              </a:ext>
            </a:extLst>
          </p:cNvPr>
          <p:cNvSpPr txBox="1"/>
          <p:nvPr/>
        </p:nvSpPr>
        <p:spPr>
          <a:xfrm>
            <a:off x="1480068" y="3897569"/>
            <a:ext cx="923186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"Ey Âdemoğulları! İçinizden size benim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âyetlerimi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anlatan Peygamberler gelir de her kim Allah’a karşı gelmekten sakınır ve hâlini düzeltirse, artık onlara korku yoktur. Onlar üzülecek de değillerdir."</a:t>
            </a:r>
          </a:p>
          <a:p>
            <a:pPr algn="ctr">
              <a:spcAft>
                <a:spcPts val="600"/>
              </a:spcAft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A’raf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suresi, 35. ayet)</a:t>
            </a:r>
          </a:p>
        </p:txBody>
      </p:sp>
    </p:spTree>
    <p:extLst>
      <p:ext uri="{BB962C8B-B14F-4D97-AF65-F5344CB8AC3E}">
        <p14:creationId xmlns:p14="http://schemas.microsoft.com/office/powerpoint/2010/main" val="205123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9BAA70F8-791F-379A-A025-706A84119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650630D-8306-4598-FA19-8EC85823B9A7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46B42F2-5625-F082-6BB1-7339885A389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8BBFF60-75A2-47B4-63FD-550308A9F117}"/>
              </a:ext>
            </a:extLst>
          </p:cNvPr>
          <p:cNvSpPr txBox="1"/>
          <p:nvPr/>
        </p:nvSpPr>
        <p:spPr>
          <a:xfrm>
            <a:off x="780867" y="2332002"/>
            <a:ext cx="9231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• Bir işe başlarken besmele çekerek Allah’ın (c.c.) adını anmış oluruz.</a:t>
            </a:r>
          </a:p>
        </p:txBody>
      </p:sp>
      <p:pic>
        <p:nvPicPr>
          <p:cNvPr id="7" name="Resim 6" descr="siyah, grafik, yazı tipi, tipografi içeren bir resim&#10;&#10;Açıklama otomatik olarak oluşturuldu">
            <a:extLst>
              <a:ext uri="{FF2B5EF4-FFF2-40B4-BE49-F238E27FC236}">
                <a16:creationId xmlns:a16="http://schemas.microsoft.com/office/drawing/2014/main" id="{BE866141-C8A1-48BC-3359-055D4E99B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736" y="742487"/>
            <a:ext cx="4254780" cy="1446625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BA1F6553-7F6A-72CD-FC57-5C0692CD09AA}"/>
              </a:ext>
            </a:extLst>
          </p:cNvPr>
          <p:cNvSpPr txBox="1"/>
          <p:nvPr/>
        </p:nvSpPr>
        <p:spPr>
          <a:xfrm>
            <a:off x="780867" y="3495866"/>
            <a:ext cx="8897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• Kısaca "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Bismillah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" ifadesini ya da uzun haliyle "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Bismillahirrahmanirrahim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" ifadesini kullanırız. </a:t>
            </a:r>
          </a:p>
        </p:txBody>
      </p:sp>
      <p:pic>
        <p:nvPicPr>
          <p:cNvPr id="17" name="Resim 16" descr="grafik, grafik tasarım, macenta, renklilik içeren bir resim&#10;&#10;Açıklama otomatik olarak oluşturuldu">
            <a:extLst>
              <a:ext uri="{FF2B5EF4-FFF2-40B4-BE49-F238E27FC236}">
                <a16:creationId xmlns:a16="http://schemas.microsoft.com/office/drawing/2014/main" id="{65E8F46A-4647-A8D5-D6C8-33B634E95B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7" y="641534"/>
            <a:ext cx="3644002" cy="1115841"/>
          </a:xfrm>
          <a:prstGeom prst="rect">
            <a:avLst/>
          </a:prstGeom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DE260BFC-C396-72C4-0CC9-4C5E58C598BE}"/>
              </a:ext>
            </a:extLst>
          </p:cNvPr>
          <p:cNvSpPr txBox="1"/>
          <p:nvPr/>
        </p:nvSpPr>
        <p:spPr>
          <a:xfrm>
            <a:off x="1844716" y="937844"/>
            <a:ext cx="2275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Besmele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CD81ED6E-02A5-6039-1D7F-273B83141AF8}"/>
              </a:ext>
            </a:extLst>
          </p:cNvPr>
          <p:cNvSpPr txBox="1"/>
          <p:nvPr/>
        </p:nvSpPr>
        <p:spPr>
          <a:xfrm>
            <a:off x="780867" y="4659730"/>
            <a:ext cx="10234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• Besmele, Kur’an’dan bir cümledir ve surelerin başında bulunur. "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Rahman ve Rahim olan Allah'ın adıyla…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" anlamına gelir.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1F22A7F7-4D32-2C65-90B7-F297F8CCECAC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606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9BAA70F8-791F-379A-A025-706A84119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650630D-8306-4598-FA19-8EC85823B9A7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46B42F2-5625-F082-6BB1-7339885A389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8BBFF60-75A2-47B4-63FD-550308A9F117}"/>
              </a:ext>
            </a:extLst>
          </p:cNvPr>
          <p:cNvSpPr txBox="1"/>
          <p:nvPr/>
        </p:nvSpPr>
        <p:spPr>
          <a:xfrm>
            <a:off x="780867" y="2332002"/>
            <a:ext cx="9231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tr-T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Eûzübillâhimineşşeytânirracîm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" ifadesine kısaca "</a:t>
            </a:r>
            <a:r>
              <a:rPr lang="tr-T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eûzü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" denilmektedir. Bu söze besmele eklendiğinde de kısaca "</a:t>
            </a:r>
            <a:r>
              <a:rPr lang="tr-TR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eûzü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besmele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" olarak ifade edilmektedir.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A1F6553-7F6A-72CD-FC57-5C0692CD09AA}"/>
              </a:ext>
            </a:extLst>
          </p:cNvPr>
          <p:cNvSpPr txBox="1"/>
          <p:nvPr/>
        </p:nvSpPr>
        <p:spPr>
          <a:xfrm>
            <a:off x="780867" y="4392474"/>
            <a:ext cx="9231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• Bu ifadeye "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Kovulmuş şeytanın şerrinden Allah'a sığınırım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" anlamına gelmektedir.</a:t>
            </a:r>
          </a:p>
        </p:txBody>
      </p:sp>
      <p:pic>
        <p:nvPicPr>
          <p:cNvPr id="17" name="Resim 16" descr="grafik, grafik tasarım, macenta, renklilik içeren bir resim&#10;&#10;Açıklama otomatik olarak oluşturuldu">
            <a:extLst>
              <a:ext uri="{FF2B5EF4-FFF2-40B4-BE49-F238E27FC236}">
                <a16:creationId xmlns:a16="http://schemas.microsoft.com/office/drawing/2014/main" id="{65E8F46A-4647-A8D5-D6C8-33B634E95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7" y="641534"/>
            <a:ext cx="3644002" cy="1115841"/>
          </a:xfrm>
          <a:prstGeom prst="rect">
            <a:avLst/>
          </a:prstGeom>
        </p:spPr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DE260BFC-C396-72C4-0CC9-4C5E58C598BE}"/>
              </a:ext>
            </a:extLst>
          </p:cNvPr>
          <p:cNvSpPr txBox="1"/>
          <p:nvPr/>
        </p:nvSpPr>
        <p:spPr>
          <a:xfrm>
            <a:off x="1844716" y="937844"/>
            <a:ext cx="2275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>
                <a:solidFill>
                  <a:schemeClr val="bg1"/>
                </a:solidFill>
              </a:rPr>
              <a:t>Eûzü</a:t>
            </a:r>
            <a:r>
              <a:rPr lang="tr-TR" sz="2800" b="1" dirty="0">
                <a:solidFill>
                  <a:schemeClr val="bg1"/>
                </a:solidFill>
              </a:rPr>
              <a:t> Besmele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55DA561-3BC2-446A-ABD8-E9C2551808EA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889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C9F887BE-25BE-9252-0807-403CE8272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650630D-8306-4598-FA19-8EC85823B9A7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46B42F2-5625-F082-6BB1-7339885A389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sim 6" descr="ekran görüntüsü, dikdörtgen içeren bir resim&#10;&#10;Açıklama otomatik olarak oluşturuldu">
            <a:extLst>
              <a:ext uri="{FF2B5EF4-FFF2-40B4-BE49-F238E27FC236}">
                <a16:creationId xmlns:a16="http://schemas.microsoft.com/office/drawing/2014/main" id="{723D17F4-7092-0824-0E18-0B58C8E30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2" y="1590249"/>
            <a:ext cx="10774676" cy="3677502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id="{58BBFF60-75A2-47B4-63FD-550308A9F117}"/>
              </a:ext>
            </a:extLst>
          </p:cNvPr>
          <p:cNvSpPr txBox="1"/>
          <p:nvPr/>
        </p:nvSpPr>
        <p:spPr>
          <a:xfrm>
            <a:off x="1480068" y="2521059"/>
            <a:ext cx="92318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Bir şey yerken içerken</a:t>
            </a:r>
          </a:p>
          <a:p>
            <a:pPr algn="ctr"/>
            <a:r>
              <a:rPr lang="tr-TR" sz="2800" dirty="0"/>
              <a:t>Kitabımı açarken</a:t>
            </a:r>
          </a:p>
          <a:p>
            <a:pPr algn="ctr"/>
            <a:r>
              <a:rPr lang="tr-TR" sz="2800" dirty="0"/>
              <a:t>Dersime çalışırken</a:t>
            </a:r>
          </a:p>
          <a:p>
            <a:pPr algn="ctr"/>
            <a:r>
              <a:rPr lang="tr-TR" sz="2800" dirty="0"/>
              <a:t>Derim hemen bismillah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36CCE1AB-EB61-6548-1F54-3B119D00DB55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09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9769C193-7FFF-CCEF-78F3-1091315A4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650630D-8306-4598-FA19-8EC85823B9A7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46B42F2-5625-F082-6BB1-7339885A389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Resim 9" descr="grafik, grafik tasarım, macenta, renklilik içeren bir resim&#10;&#10;Açıklama otomatik olarak oluşturuldu">
            <a:extLst>
              <a:ext uri="{FF2B5EF4-FFF2-40B4-BE49-F238E27FC236}">
                <a16:creationId xmlns:a16="http://schemas.microsoft.com/office/drawing/2014/main" id="{C26A6B70-A993-789B-08B9-E227052E6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7" y="641534"/>
            <a:ext cx="3644002" cy="1115841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BA6CB7E4-0DCE-9BCF-847A-572942FB01FB}"/>
              </a:ext>
            </a:extLst>
          </p:cNvPr>
          <p:cNvSpPr txBox="1"/>
          <p:nvPr/>
        </p:nvSpPr>
        <p:spPr>
          <a:xfrm>
            <a:off x="1844715" y="937844"/>
            <a:ext cx="2275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Selam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8BBFF60-75A2-47B4-63FD-550308A9F117}"/>
              </a:ext>
            </a:extLst>
          </p:cNvPr>
          <p:cNvSpPr txBox="1"/>
          <p:nvPr/>
        </p:nvSpPr>
        <p:spPr>
          <a:xfrm>
            <a:off x="780867" y="1846323"/>
            <a:ext cx="111307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Selam,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barış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esenlik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huzur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emniyet ve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güven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gibi anlamlara gelir. İnsanların birbirlerine karşı huzur ve esenlik dilemelerine selamlaşma denilir. Selamlaşmak için çoğunlukla "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Selamun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aleyküm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" ve buna karşılık gelen "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Aleyküm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selam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" ifadeleri kullanılır. </a:t>
            </a:r>
          </a:p>
        </p:txBody>
      </p:sp>
      <p:pic>
        <p:nvPicPr>
          <p:cNvPr id="5" name="Resim 4" descr="grafik, grafik tasarım, macenta, renklilik içeren bir resim&#10;&#10;Açıklama otomatik olarak oluşturuldu">
            <a:extLst>
              <a:ext uri="{FF2B5EF4-FFF2-40B4-BE49-F238E27FC236}">
                <a16:creationId xmlns:a16="http://schemas.microsoft.com/office/drawing/2014/main" id="{60F22630-4E32-7120-09CC-CCA796996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7" y="3773241"/>
            <a:ext cx="3644002" cy="111584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E42575D4-2867-648B-53B5-4674DFB0F78E}"/>
              </a:ext>
            </a:extLst>
          </p:cNvPr>
          <p:cNvSpPr txBox="1"/>
          <p:nvPr/>
        </p:nvSpPr>
        <p:spPr>
          <a:xfrm>
            <a:off x="1830646" y="4069552"/>
            <a:ext cx="2275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</a:t>
            </a:r>
            <a:endParaRPr lang="tr-T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E8633CB-F225-1D7D-6FF0-80F30F248581}"/>
              </a:ext>
            </a:extLst>
          </p:cNvPr>
          <p:cNvSpPr txBox="1"/>
          <p:nvPr/>
        </p:nvSpPr>
        <p:spPr>
          <a:xfrm>
            <a:off x="780867" y="4971067"/>
            <a:ext cx="11130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Hamd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, Allah’ı (c.c.) övgü ve yüceltme sözleriyle anmak ve O’nun yüceliğini kabul ederek teşekkür etmektir. Bunu dile getirmek için "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Elhamdülillah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" ifadesini kullanırız.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76C0B19A-2FC1-41BF-116D-A5E3E51ACBC9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182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9769C193-7FFF-CCEF-78F3-1091315A4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650630D-8306-4598-FA19-8EC85823B9A7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46B42F2-5625-F082-6BB1-7339885A389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Resim 9" descr="grafik, grafik tasarım, macenta, renklilik içeren bir resim&#10;&#10;Açıklama otomatik olarak oluşturuldu">
            <a:extLst>
              <a:ext uri="{FF2B5EF4-FFF2-40B4-BE49-F238E27FC236}">
                <a16:creationId xmlns:a16="http://schemas.microsoft.com/office/drawing/2014/main" id="{C26A6B70-A993-789B-08B9-E227052E6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7" y="641534"/>
            <a:ext cx="3644002" cy="1115841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BA6CB7E4-0DCE-9BCF-847A-572942FB01FB}"/>
              </a:ext>
            </a:extLst>
          </p:cNvPr>
          <p:cNvSpPr txBox="1"/>
          <p:nvPr/>
        </p:nvSpPr>
        <p:spPr>
          <a:xfrm>
            <a:off x="1844715" y="937844"/>
            <a:ext cx="2275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Şükür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8BBFF60-75A2-47B4-63FD-550308A9F117}"/>
              </a:ext>
            </a:extLst>
          </p:cNvPr>
          <p:cNvSpPr txBox="1"/>
          <p:nvPr/>
        </p:nvSpPr>
        <p:spPr>
          <a:xfrm>
            <a:off x="780867" y="1846323"/>
            <a:ext cx="11130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Şükür, söz, niyet ve davranışlarla Allah’a (c.c.)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etmektir. Allah'ın (c.c.) bize sunduğu her güzellik için ona teşekkür eder, O'nun (c.c.) bize sunduğu nimetlerin değerini biliriz.</a:t>
            </a:r>
          </a:p>
        </p:txBody>
      </p:sp>
      <p:pic>
        <p:nvPicPr>
          <p:cNvPr id="5" name="Resim 4" descr="grafik, grafik tasarım, macenta, renklilik içeren bir resim&#10;&#10;Açıklama otomatik olarak oluşturuldu">
            <a:extLst>
              <a:ext uri="{FF2B5EF4-FFF2-40B4-BE49-F238E27FC236}">
                <a16:creationId xmlns:a16="http://schemas.microsoft.com/office/drawing/2014/main" id="{60F22630-4E32-7120-09CC-CCA796996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67" y="3576289"/>
            <a:ext cx="3644002" cy="111584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E42575D4-2867-648B-53B5-4674DFB0F78E}"/>
              </a:ext>
            </a:extLst>
          </p:cNvPr>
          <p:cNvSpPr txBox="1"/>
          <p:nvPr/>
        </p:nvSpPr>
        <p:spPr>
          <a:xfrm>
            <a:off x="1788442" y="3872600"/>
            <a:ext cx="2431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Estağfirullah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7E8633CB-F225-1D7D-6FF0-80F30F248581}"/>
              </a:ext>
            </a:extLst>
          </p:cNvPr>
          <p:cNvSpPr txBox="1"/>
          <p:nvPr/>
        </p:nvSpPr>
        <p:spPr>
          <a:xfrm>
            <a:off x="780867" y="4774115"/>
            <a:ext cx="11130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Bu ifade "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Allah'tan af ve bağışlanma dilerim.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" anlamına gelir. Bu sözü dile getirerek hataları bir daha yapmamaya karar verip Allah'ın (c.c.)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fına sığınmış oluruz.  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371F250-8073-6FA6-2CE4-24B7D0F869B6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üzerinden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17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904353D-2724-4137-82E0-C59FEE7C4C26}">
  <we:reference id="wa104380518" version="3.5.0.0" store="tr-TR" storeType="OMEX"/>
  <we:alternateReferences>
    <we:reference id="WA104380518" version="3.5.0.0" store="WA104380518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</TotalTime>
  <Words>2174</Words>
  <Application>Microsoft Office PowerPoint</Application>
  <PresentationFormat>Geniş ekran</PresentationFormat>
  <Paragraphs>318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Ekrem Balcı</dc:creator>
  <cp:lastModifiedBy>Ekrem Balcı</cp:lastModifiedBy>
  <cp:revision>16</cp:revision>
  <dcterms:created xsi:type="dcterms:W3CDTF">2023-07-30T08:03:49Z</dcterms:created>
  <dcterms:modified xsi:type="dcterms:W3CDTF">2023-09-04T07:59:58Z</dcterms:modified>
</cp:coreProperties>
</file>