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70" r:id="rId5"/>
    <p:sldId id="275" r:id="rId6"/>
    <p:sldId id="280" r:id="rId7"/>
    <p:sldId id="281" r:id="rId8"/>
    <p:sldId id="277" r:id="rId9"/>
    <p:sldId id="271" r:id="rId10"/>
    <p:sldId id="272" r:id="rId11"/>
    <p:sldId id="273" r:id="rId12"/>
    <p:sldId id="274" r:id="rId13"/>
    <p:sldId id="260" r:id="rId14"/>
    <p:sldId id="261" r:id="rId15"/>
    <p:sldId id="264" r:id="rId16"/>
    <p:sldId id="265" r:id="rId17"/>
    <p:sldId id="269" r:id="rId18"/>
    <p:sldId id="268" r:id="rId19"/>
    <p:sldId id="258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508"/>
    <a:srgbClr val="FFFFFF"/>
    <a:srgbClr val="365C7C"/>
    <a:srgbClr val="0A5D98"/>
    <a:srgbClr val="49484E"/>
    <a:srgbClr val="934965"/>
    <a:srgbClr val="605E69"/>
    <a:srgbClr val="30302F"/>
    <a:srgbClr val="EE4E2A"/>
    <a:srgbClr val="01A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çizgi film içeren bir resim&#10;&#10;Açıklama otomatik olarak oluşturuldu">
            <a:extLst>
              <a:ext uri="{FF2B5EF4-FFF2-40B4-BE49-F238E27FC236}">
                <a16:creationId xmlns:a16="http://schemas.microsoft.com/office/drawing/2014/main" id="{191B0D2D-43F5-1563-94C1-B8381E18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 Hz. Muhammed’e (s.a.v.) indirilmiş bir ilahi kitaptır.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387495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Kur’an ile insanları ikaz etmektedir.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8" y="4119474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Kerim’de inananlar için bazı nasihatler bulunur.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64301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“Şüphesiz ki, bu Kur’an’ın bir ucu Allah’ın elinde, diğer bir ucu da sizin elinizdedir! Kur’an’a sımsıkı sarılınız! Sizler Kur’an’dan sonra ebediyen sapmayacak ve asla helak olmayacaksınız!”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691210-BD19-E5EB-4BD0-B13B0F578A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Kerim’in kaynağı Yüce Allah’tır.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 insanları hak ve doğru yola ulaştırmaktadır.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Kur’an’ın çok kıymetli olduğunu vurgulamıştır.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63C5ED-881A-C014-C304-1C334602416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332669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Kur’an-ı Kerim insanın Allah’a (c.c.) karşı görev ve sorumluluklarını, diğer canlılarla ve çevresiyle olan ilişkilerinin nasıl olması gerektiğini bildiren ---- ilahi bir kitaptır. Diğer kutsal kitaplarda olduğu gibi Allah’tan (c.c.) başka ilah olmadığını yani ---- ilkesini esas alır.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metinde boş bırakılan yerlere sırasıyla aşağıdakilerden hangisi yazılmalıdır?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Yol gösterici - Tevhit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Arapça - Kıssa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Tarihsel- Ahlak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Bilime dayalı- Tevhit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648895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“Şüphesiz o zikri (Kur’an’ı) biz indirdik biz! Onun koruyucusu da elbette biziz.” </a:t>
            </a:r>
          </a:p>
          <a:p>
            <a:pPr algn="r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( Hicr suresi, 9.ayet)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Verilen ayette Kur’an-ı Kerim’in hangi yönüne vurgu yapılmaktadır?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Parçalar halinde toplam 23 yılda indirilmiş olması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Okunmasının ve ezberlenmesinin ibadet oluşu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Allah’ın emir ve yasaklarını bildiren vahiylerden oluşması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Koruyucusunun Allah (c.c.) oluşu ve hiçbir zaman değiştirilemeyeceği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A08A12B1-1221-DD40-279C-50D8D040D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C25E4566-2130-C7FA-AA77-D606E501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864992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1703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Kur’an-ı Kerim ile ilgili;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Tüm insanlığa gönderilmiştir.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Tamamı tek seferde indirilmiştir.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En uzun suresi Bakara suresidir.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IV. Gönderilen son ilahi kitaptır.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yargılarından hangileri doğrudur?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Yalnız I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II ve IV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 ve III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I, III ve IV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24295" y="603153"/>
            <a:ext cx="367508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>
                <a:latin typeface="Arial" panose="020B0604020202020204" pitchFamily="34" charset="0"/>
                <a:cs typeface="Arial" panose="020B0604020202020204" pitchFamily="34" charset="0"/>
              </a:rPr>
              <a:t>mikailokumus.com </a:t>
            </a:r>
            <a:r>
              <a:rPr lang="tr-TR" sz="1600">
                <a:latin typeface="Arial" panose="020B0604020202020204" pitchFamily="34" charset="0"/>
                <a:cs typeface="Arial" panose="020B0604020202020204" pitchFamily="34" charset="0"/>
              </a:rPr>
              <a:t>Kazanım Testleri</a:t>
            </a:r>
            <a:endParaRPr lang="tr-T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ekran görüntüsü, metin, sarı, tasarım içeren bir resim&#10;&#10;Açıklama otomatik olarak oluşturuldu">
            <a:extLst>
              <a:ext uri="{FF2B5EF4-FFF2-40B4-BE49-F238E27FC236}">
                <a16:creationId xmlns:a16="http://schemas.microsoft.com/office/drawing/2014/main" id="{35669D94-C0D1-C0E6-036F-38F204918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284990"/>
              </p:ext>
            </p:extLst>
          </p:nvPr>
        </p:nvGraphicFramePr>
        <p:xfrm>
          <a:off x="856343" y="1314751"/>
          <a:ext cx="10348686" cy="4060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tamamıyla Allah’ın (c.c.) sözlerinden meydana gelmektedir.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Kur’an’da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yer alan surelerin en kısası üç ayetten oluşan Bakara, en uzunu ise 286 ayetten oluşan Kevser suresidir.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Cüz,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-ı Kerim’in yirmi sayfalık her bölümüne denir.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-ı Kerim’de toplam 30 cüz vardır.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-ı Kerim’de yer alan bazı ayetler, Peygamber Efendimize (s.a.v.) belli bir olayın ardından gelirdi.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Kur’an’ın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ortaya koyduğu ilkeler, hükümler sadece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Mezopotamya coğrafyasında 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geçerlidir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Kur’an’ın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cüzlere ayrılması, onun baştan sona okunmasında Müslümanlara kolaylık sağlamıştır.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13643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2042822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718073"/>
            <a:ext cx="603141" cy="576000"/>
          </a:xfrm>
          <a:prstGeom prst="rect">
            <a:avLst/>
          </a:prstGeom>
        </p:spPr>
      </p:pic>
      <p:pic>
        <p:nvPicPr>
          <p:cNvPr id="21" name="Resim 20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5FBD63AF-20EE-24CF-E838-92A8A42D1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4077032"/>
            <a:ext cx="453905" cy="576000"/>
          </a:xfrm>
          <a:prstGeom prst="rect">
            <a:avLst/>
          </a:prstGeom>
        </p:spPr>
      </p:pic>
      <p:pic>
        <p:nvPicPr>
          <p:cNvPr id="22" name="Resim 21" descr="grafik içeren bir resim&#10;&#10;Açıklama otomatik olarak oluşturuldu">
            <a:extLst>
              <a:ext uri="{FF2B5EF4-FFF2-40B4-BE49-F238E27FC236}">
                <a16:creationId xmlns:a16="http://schemas.microsoft.com/office/drawing/2014/main" id="{0AF783AF-8975-0BCA-3C42-41DBD04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3396102"/>
            <a:ext cx="603141" cy="576000"/>
          </a:xfrm>
          <a:prstGeom prst="rect">
            <a:avLst/>
          </a:prstGeom>
        </p:spPr>
      </p:pic>
      <p:pic>
        <p:nvPicPr>
          <p:cNvPr id="23" name="Resim 22" descr="grafik içeren bir resim&#10;&#10;Açıklama otomatik olarak oluşturuldu">
            <a:extLst>
              <a:ext uri="{FF2B5EF4-FFF2-40B4-BE49-F238E27FC236}">
                <a16:creationId xmlns:a16="http://schemas.microsoft.com/office/drawing/2014/main" id="{896DB938-7A69-5ED2-6A20-F4CBB0CF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4739577"/>
            <a:ext cx="603141" cy="576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şişe, metin içeren bir resim&#10;&#10;Açıklama otomatik olarak oluşturuldu">
            <a:extLst>
              <a:ext uri="{FF2B5EF4-FFF2-40B4-BE49-F238E27FC236}">
                <a16:creationId xmlns:a16="http://schemas.microsoft.com/office/drawing/2014/main" id="{956FE99F-A2B8-0DAB-28EF-F28C5D331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16200000">
            <a:off x="7678503" y="4418683"/>
            <a:ext cx="172499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>
            <a:off x="4104638" y="5591331"/>
            <a:ext cx="399796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>
            <a:off x="5499100" y="1895118"/>
            <a:ext cx="328076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>
            <a:off x="3397021" y="2814342"/>
            <a:ext cx="328076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05E0743-2A52-6FA3-FBFF-51A2ADC40337}"/>
              </a:ext>
            </a:extLst>
          </p:cNvPr>
          <p:cNvSpPr/>
          <p:nvPr/>
        </p:nvSpPr>
        <p:spPr>
          <a:xfrm rot="10800000">
            <a:off x="2769000" y="1887401"/>
            <a:ext cx="250335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6200000">
            <a:off x="8613375" y="5106216"/>
            <a:ext cx="126533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10800000">
            <a:off x="4104636" y="2356577"/>
            <a:ext cx="399796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3450021" y="4672107"/>
            <a:ext cx="390327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1871157" y="4186651"/>
            <a:ext cx="212286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2743199" y="1421746"/>
            <a:ext cx="3222171" cy="3757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C4896F84-53B3-C7DE-E93D-7C5446E38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37261"/>
              </p:ext>
            </p:extLst>
          </p:nvPr>
        </p:nvGraphicFramePr>
        <p:xfrm>
          <a:off x="2595540" y="1389210"/>
          <a:ext cx="7000920" cy="462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092">
                  <a:extLst>
                    <a:ext uri="{9D8B030D-6E8A-4147-A177-3AD203B41FA5}">
                      <a16:colId xmlns:a16="http://schemas.microsoft.com/office/drawing/2014/main" val="1504957070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1127362989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172802398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116501440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756709968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1155109862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1078636516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100636283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521904220"/>
                    </a:ext>
                  </a:extLst>
                </a:gridCol>
                <a:gridCol w="700092">
                  <a:extLst>
                    <a:ext uri="{9D8B030D-6E8A-4147-A177-3AD203B41FA5}">
                      <a16:colId xmlns:a16="http://schemas.microsoft.com/office/drawing/2014/main" val="3210439715"/>
                    </a:ext>
                  </a:extLst>
                </a:gridCol>
              </a:tblGrid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80869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6739915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093160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880277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850297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540372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902949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349818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642387"/>
                  </a:ext>
                </a:extLst>
              </a:tr>
              <a:tr h="462088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30939"/>
                  </a:ext>
                </a:extLst>
              </a:tr>
            </a:tbl>
          </a:graphicData>
        </a:graphic>
      </p:graphicFrame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kavramları Sözcük Avı bulmacasından bulunuz.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KUR'AN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AYET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VAHİY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HATİM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FATİHA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HAFIZ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CÜZ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BAKARA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KEVSER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10" grpId="0" animBg="1"/>
      <p:bldP spid="9" grpId="0" animBg="1"/>
      <p:bldP spid="16" grpId="0" animBg="1"/>
      <p:bldP spid="17" grpId="0" animBg="1"/>
      <p:bldP spid="15" grpId="0" animBg="1"/>
      <p:bldP spid="13" grpId="0" animBg="1"/>
      <p:bldP spid="14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, metin, renklilik, çizgi içeren bir resim&#10;&#10;Açıklama otomatik olarak oluşturuldu">
            <a:extLst>
              <a:ext uri="{FF2B5EF4-FFF2-40B4-BE49-F238E27FC236}">
                <a16:creationId xmlns:a16="http://schemas.microsoft.com/office/drawing/2014/main" id="{E9CFAD85-841E-A7D1-3D5C-45E1C56C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59772" y="587386"/>
            <a:ext cx="81326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5" y="1358447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İlahi Kitap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5" y="2206168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Hatim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Ayet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5" y="3892084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Hafız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5" y="4730279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Cüz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231657"/>
            <a:ext cx="64435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Kur’an-ı Kerim’de başı ve sonu belli olan ayetlerden oluşan bölüm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234603"/>
            <a:ext cx="64435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Kur’an-ı Kerim’in her bir cümlesi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3087788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Allah’ın (c.c.), insanlar için gönderdiği kutsal metinler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920519"/>
            <a:ext cx="63236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Kur'an-ı Kerim’i baştan sona kadar okumak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1" y="4758714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Kur’an-ı Kerim’in yirmi sayfadan oluşan her bir bölümü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596210"/>
            <a:ext cx="64435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Kur’an’ı başından sonuna kadar ezbere bilen kimse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47A9A7AF-55B9-657C-8090-8C8EAD9BE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015484" y="1503182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Allah (c.c.) tarafından Hz. Muhammed’e (s.a.v.) gönderilen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ilahi kitap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Kur’an-ı Kerim’dir.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015485" y="3415826"/>
            <a:ext cx="77667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Muhammed’in (s.a.v.) yaşadığı toplumun dili Arapça olduğu için Kur’an-ı Kerim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Arapça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olarak indirilmiştir.</a:t>
            </a:r>
          </a:p>
        </p:txBody>
      </p:sp>
      <p:pic>
        <p:nvPicPr>
          <p:cNvPr id="9" name="Resim 8" descr="çiçek, gül, mektup, harf, kitap içeren bir resim&#10;&#10;Açıklama otomatik olarak oluşturuldu">
            <a:extLst>
              <a:ext uri="{FF2B5EF4-FFF2-40B4-BE49-F238E27FC236}">
                <a16:creationId xmlns:a16="http://schemas.microsoft.com/office/drawing/2014/main" id="{7ED11758-23EE-9C1B-7FA6-DBB7449F5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2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5" name="Resim 4" descr="kırpıntı çizim, grafik, çizgi film, çizim içeren bir resim&#10;&#10;Açıklama otomatik olarak oluşturuldu">
            <a:extLst>
              <a:ext uri="{FF2B5EF4-FFF2-40B4-BE49-F238E27FC236}">
                <a16:creationId xmlns:a16="http://schemas.microsoft.com/office/drawing/2014/main" id="{BBA4D58F-910F-F26D-EC58-B544CA42E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80" y="601029"/>
            <a:ext cx="6128925" cy="555093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ECBF28F-968F-54E3-DC9C-ED3D89CA8374}"/>
              </a:ext>
            </a:extLst>
          </p:cNvPr>
          <p:cNvSpPr txBox="1"/>
          <p:nvPr/>
        </p:nvSpPr>
        <p:spPr>
          <a:xfrm>
            <a:off x="6031481" y="2274273"/>
            <a:ext cx="3661481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Kur'an sözlükte, okumak, bir araya getirmek, toplamak, açıklamak gibi anlamlara gelmektedir.</a:t>
            </a:r>
          </a:p>
        </p:txBody>
      </p:sp>
      <p:pic>
        <p:nvPicPr>
          <p:cNvPr id="13" name="Resim 12" descr="giyim, çizgi film, kırpıntı çizim, çizim içeren bir resim&#10;&#10;Açıklama otomatik olarak oluşturuldu">
            <a:extLst>
              <a:ext uri="{FF2B5EF4-FFF2-40B4-BE49-F238E27FC236}">
                <a16:creationId xmlns:a16="http://schemas.microsoft.com/office/drawing/2014/main" id="{FF4F7B0A-3671-CF84-0A2D-A6D13B6BC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95" y="685196"/>
            <a:ext cx="2826118" cy="54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67883" y="1240058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Kerim’in her bir cümlesine ayet denir.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167885" y="2690336"/>
            <a:ext cx="77667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Ayetler, içlerinde ayet numaralarının yazılı olduğu küçük yuvarlak işaretlerle ayrılmıştır. Bu işaretlere "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" denir.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927A792-5915-D977-D58E-3F37B22F6EE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D222F0-870D-F756-9181-FDC42AA6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0" y="1240058"/>
            <a:ext cx="3191008" cy="500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88508"/>
            </a:solidFill>
          </a:ln>
          <a:effectLst/>
        </p:spPr>
      </p:pic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C8F9565-1019-1C91-E0DD-C81349964311}"/>
              </a:ext>
            </a:extLst>
          </p:cNvPr>
          <p:cNvSpPr/>
          <p:nvPr/>
        </p:nvSpPr>
        <p:spPr>
          <a:xfrm>
            <a:off x="140790" y="589436"/>
            <a:ext cx="3191008" cy="502678"/>
          </a:xfrm>
          <a:prstGeom prst="roundRect">
            <a:avLst/>
          </a:prstGeom>
          <a:solidFill>
            <a:srgbClr val="F88508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Ayet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0AF03D7-7EAB-6512-735F-903C21FBBB23}"/>
              </a:ext>
            </a:extLst>
          </p:cNvPr>
          <p:cNvSpPr txBox="1"/>
          <p:nvPr/>
        </p:nvSpPr>
        <p:spPr>
          <a:xfrm>
            <a:off x="4167884" y="4600709"/>
            <a:ext cx="77667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Muhammed'e (s.a.v.) Kur'an-ı Kerim'den indirilen ilk ayetler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Alak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suresinin ilk ayetleridir ve "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Oku!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" emriyle başlar.</a:t>
            </a:r>
          </a:p>
        </p:txBody>
      </p:sp>
    </p:spTree>
    <p:extLst>
      <p:ext uri="{BB962C8B-B14F-4D97-AF65-F5344CB8AC3E}">
        <p14:creationId xmlns:p14="http://schemas.microsoft.com/office/powerpoint/2010/main" val="21577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015483" y="1239714"/>
            <a:ext cx="776678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Kerim’de başı ve sonu belli olan, farklı sayılarda ayet içeren bölümlere sure denir.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015483" y="2647942"/>
            <a:ext cx="776678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Kerim’de toplam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 vardır.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D93FC20-CEB0-08C8-9511-7C2587CB7A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41309B1-A8A6-89C8-EC9D-ABD818EB4EEE}"/>
              </a:ext>
            </a:extLst>
          </p:cNvPr>
          <p:cNvSpPr txBox="1"/>
          <p:nvPr/>
        </p:nvSpPr>
        <p:spPr>
          <a:xfrm>
            <a:off x="4015483" y="3705574"/>
            <a:ext cx="776678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Fatiha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 ile başlar,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 ile sona erer.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E19E7A3-7C67-99C5-77D2-C73C706E102E}"/>
              </a:ext>
            </a:extLst>
          </p:cNvPr>
          <p:cNvSpPr txBox="1"/>
          <p:nvPr/>
        </p:nvSpPr>
        <p:spPr>
          <a:xfrm>
            <a:off x="4015483" y="5219083"/>
            <a:ext cx="776678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Kerim'in en uzun suresi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Bakara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en kısa suresi ise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Kevser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'dir.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E3E2AAA-D8CE-742E-FFDC-A20FEC703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0" y="1239714"/>
            <a:ext cx="3197015" cy="50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88508"/>
            </a:solidFill>
          </a:ln>
          <a:effectLst/>
        </p:spPr>
      </p:pic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4154A0A-21A7-AC3A-AAA1-FA06ABEEA1CF}"/>
              </a:ext>
            </a:extLst>
          </p:cNvPr>
          <p:cNvSpPr/>
          <p:nvPr/>
        </p:nvSpPr>
        <p:spPr>
          <a:xfrm>
            <a:off x="140790" y="589436"/>
            <a:ext cx="3191008" cy="502678"/>
          </a:xfrm>
          <a:prstGeom prst="roundRect">
            <a:avLst/>
          </a:prstGeom>
          <a:solidFill>
            <a:srgbClr val="F88508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</a:p>
        </p:txBody>
      </p:sp>
    </p:spTree>
    <p:extLst>
      <p:ext uri="{BB962C8B-B14F-4D97-AF65-F5344CB8AC3E}">
        <p14:creationId xmlns:p14="http://schemas.microsoft.com/office/powerpoint/2010/main" val="37833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5136CC45-C233-8FF8-2D95-717CDDAB9631}"/>
              </a:ext>
            </a:extLst>
          </p:cNvPr>
          <p:cNvSpPr txBox="1"/>
          <p:nvPr/>
        </p:nvSpPr>
        <p:spPr>
          <a:xfrm>
            <a:off x="4015484" y="1503182"/>
            <a:ext cx="7766785" cy="24776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Sureler isimlerini; içinde geçen bir olay veya konudan, bir peygamber isminden, önemli kişi ve topluluk isimlerinden almışlardır. </a:t>
            </a:r>
          </a:p>
          <a:p>
            <a:pPr>
              <a:spcAft>
                <a:spcPts val="600"/>
              </a:spcAft>
            </a:pPr>
            <a:endParaRPr lang="tr-T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86D1341-F299-D2B0-3D33-816BD435E638}"/>
              </a:ext>
            </a:extLst>
          </p:cNvPr>
          <p:cNvSpPr txBox="1"/>
          <p:nvPr/>
        </p:nvSpPr>
        <p:spPr>
          <a:xfrm>
            <a:off x="4015484" y="3877490"/>
            <a:ext cx="77667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Örneğin Lokman suresinde Hz. Lokman’ın (a.s.) oğluna verdiği öğütlerden bahsedilmektedir.</a:t>
            </a:r>
          </a:p>
        </p:txBody>
      </p:sp>
      <p:pic>
        <p:nvPicPr>
          <p:cNvPr id="11" name="Resim 10" descr="gökyüzü, kum, dış mekan, rüzgarla biçimlenmiş toprak içeren bir resim&#10;&#10;Açıklama otomatik olarak oluşturuldu">
            <a:extLst>
              <a:ext uri="{FF2B5EF4-FFF2-40B4-BE49-F238E27FC236}">
                <a16:creationId xmlns:a16="http://schemas.microsoft.com/office/drawing/2014/main" id="{8C7B1A8C-D7B5-1F44-6E19-ED55FC3A9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4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2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015483" y="1654796"/>
            <a:ext cx="776678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Kerim’in yaklaşık yirmi sayfadan oluşan her bir bölümüne </a:t>
            </a: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cüz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denir.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4015483" y="3003260"/>
            <a:ext cx="776678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Kur'an-ı Kerim’i Fâtiha suresinden başlayıp olan Nas suresine kadar okumak da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hatim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olarak belirtilmektedir.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D93FC20-CEB0-08C8-9511-7C2587CB7A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E19E7A3-7C67-99C5-77D2-C73C706E102E}"/>
              </a:ext>
            </a:extLst>
          </p:cNvPr>
          <p:cNvSpPr txBox="1"/>
          <p:nvPr/>
        </p:nvSpPr>
        <p:spPr>
          <a:xfrm>
            <a:off x="4015483" y="4874945"/>
            <a:ext cx="776678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Kur’an-ı Kerim'i başından sonuna kadar ezbere bilen kimseye de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hafız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denir.</a:t>
            </a:r>
          </a:p>
        </p:txBody>
      </p:sp>
      <p:pic>
        <p:nvPicPr>
          <p:cNvPr id="14" name="Resim 13" descr="el yazısı, mektup, harf, metin içeren bir resim&#10;&#10;Açıklama otomatik olarak oluşturuldu">
            <a:extLst>
              <a:ext uri="{FF2B5EF4-FFF2-40B4-BE49-F238E27FC236}">
                <a16:creationId xmlns:a16="http://schemas.microsoft.com/office/drawing/2014/main" id="{BE554FE7-6C82-3C3B-D8CD-68FEA8318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0" y="1238838"/>
            <a:ext cx="3333600" cy="5000400"/>
          </a:xfrm>
          <a:prstGeom prst="rect">
            <a:avLst/>
          </a:prstGeom>
        </p:spPr>
      </p:pic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4154A0A-21A7-AC3A-AAA1-FA06ABEEA1CF}"/>
              </a:ext>
            </a:extLst>
          </p:cNvPr>
          <p:cNvSpPr/>
          <p:nvPr/>
        </p:nvSpPr>
        <p:spPr>
          <a:xfrm>
            <a:off x="140790" y="589436"/>
            <a:ext cx="3333600" cy="502678"/>
          </a:xfrm>
          <a:prstGeom prst="roundRect">
            <a:avLst/>
          </a:prstGeom>
          <a:solidFill>
            <a:srgbClr val="F88508"/>
          </a:solidFill>
          <a:ln>
            <a:solidFill>
              <a:srgbClr val="F885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Cüz - Hatim - Hafız</a:t>
            </a:r>
          </a:p>
        </p:txBody>
      </p:sp>
    </p:spTree>
    <p:extLst>
      <p:ext uri="{BB962C8B-B14F-4D97-AF65-F5344CB8AC3E}">
        <p14:creationId xmlns:p14="http://schemas.microsoft.com/office/powerpoint/2010/main" val="360455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Nebe Suresi - 581.Sayfa - 30. Cüzün 1. Hizbi">
            <a:extLst>
              <a:ext uri="{FF2B5EF4-FFF2-40B4-BE49-F238E27FC236}">
                <a16:creationId xmlns:a16="http://schemas.microsoft.com/office/drawing/2014/main" id="{FAADD47A-CCBC-450D-30A2-6DF03A85B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22" y="777766"/>
            <a:ext cx="4151157" cy="5242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rgbClr val="F88508"/>
            </a:solidFill>
          </a:ln>
          <a:effectLst/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85726" y="733188"/>
            <a:ext cx="324484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Sayfa numarası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9402E2-5890-A8D8-DB81-8A7A33E34839}"/>
              </a:ext>
            </a:extLst>
          </p:cNvPr>
          <p:cNvSpPr txBox="1"/>
          <p:nvPr/>
        </p:nvSpPr>
        <p:spPr>
          <a:xfrm>
            <a:off x="9258319" y="3362821"/>
            <a:ext cx="336826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Ayet numarası (durak)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475E2B3-4EA1-4B52-84B8-F5218A19CE7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1445B6E-A720-E071-E9B2-DB81C55123A6}"/>
              </a:ext>
            </a:extLst>
          </p:cNvPr>
          <p:cNvSpPr txBox="1"/>
          <p:nvPr/>
        </p:nvSpPr>
        <p:spPr>
          <a:xfrm>
            <a:off x="8303011" y="682845"/>
            <a:ext cx="26089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Cüz numarası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744101D0-3BD9-1633-8E1F-B1AA6624FB80}"/>
              </a:ext>
            </a:extLst>
          </p:cNvPr>
          <p:cNvSpPr txBox="1"/>
          <p:nvPr/>
        </p:nvSpPr>
        <p:spPr>
          <a:xfrm>
            <a:off x="1423841" y="1225610"/>
            <a:ext cx="26089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Sure adı</a:t>
            </a:r>
          </a:p>
        </p:txBody>
      </p:sp>
      <p:pic>
        <p:nvPicPr>
          <p:cNvPr id="6" name="Resim 5" descr="grafik, yaratıcılık, siluet, astronomi içeren bir resim&#10;&#10;Açıklama otomatik olarak oluşturuldu">
            <a:extLst>
              <a:ext uri="{FF2B5EF4-FFF2-40B4-BE49-F238E27FC236}">
                <a16:creationId xmlns:a16="http://schemas.microsoft.com/office/drawing/2014/main" id="{5C284CE5-631A-59BB-C06E-AAB5CEF3F9B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24" y="3464808"/>
            <a:ext cx="1620955" cy="649506"/>
          </a:xfrm>
          <a:prstGeom prst="rect">
            <a:avLst/>
          </a:prstGeom>
        </p:spPr>
      </p:pic>
      <p:sp>
        <p:nvSpPr>
          <p:cNvPr id="34" name="Metin kutusu 33">
            <a:extLst>
              <a:ext uri="{FF2B5EF4-FFF2-40B4-BE49-F238E27FC236}">
                <a16:creationId xmlns:a16="http://schemas.microsoft.com/office/drawing/2014/main" id="{DA540D82-7845-94E0-9BC1-C427B0FB7472}"/>
              </a:ext>
            </a:extLst>
          </p:cNvPr>
          <p:cNvSpPr txBox="1"/>
          <p:nvPr/>
        </p:nvSpPr>
        <p:spPr>
          <a:xfrm>
            <a:off x="8971760" y="1677086"/>
            <a:ext cx="26089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Besmele</a:t>
            </a:r>
          </a:p>
        </p:txBody>
      </p:sp>
      <p:pic>
        <p:nvPicPr>
          <p:cNvPr id="5" name="Resim 4" descr="grafik, yaratıcılık, siluet, astronomi içeren bir resim&#10;&#10;Açıklama otomatik olarak oluşturuldu">
            <a:extLst>
              <a:ext uri="{FF2B5EF4-FFF2-40B4-BE49-F238E27FC236}">
                <a16:creationId xmlns:a16="http://schemas.microsoft.com/office/drawing/2014/main" id="{552A19B0-7C43-1C9B-7C4D-25D282376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7" y="556559"/>
            <a:ext cx="1863854" cy="523222"/>
          </a:xfrm>
          <a:prstGeom prst="rect">
            <a:avLst/>
          </a:prstGeom>
        </p:spPr>
      </p:pic>
      <p:pic>
        <p:nvPicPr>
          <p:cNvPr id="12" name="Resim 11" descr="grafik, yaratıcılık, siluet, astronomi içeren bir resim&#10;&#10;Açıklama otomatik olarak oluşturuldu">
            <a:extLst>
              <a:ext uri="{FF2B5EF4-FFF2-40B4-BE49-F238E27FC236}">
                <a16:creationId xmlns:a16="http://schemas.microsoft.com/office/drawing/2014/main" id="{4BB62097-BAF1-EC6C-9BD9-9627694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5098" y="556559"/>
            <a:ext cx="1313119" cy="523221"/>
          </a:xfrm>
          <a:prstGeom prst="rect">
            <a:avLst/>
          </a:prstGeom>
        </p:spPr>
      </p:pic>
      <p:pic>
        <p:nvPicPr>
          <p:cNvPr id="16" name="Resim 15" descr="grafik, yaratıcılık, siluet, astronomi içeren bir resim&#10;&#10;Açıklama otomatik olarak oluşturuldu">
            <a:extLst>
              <a:ext uri="{FF2B5EF4-FFF2-40B4-BE49-F238E27FC236}">
                <a16:creationId xmlns:a16="http://schemas.microsoft.com/office/drawing/2014/main" id="{1801E391-BD7E-A82C-7A94-AEAA158013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2880" y="1057941"/>
            <a:ext cx="1597339" cy="649506"/>
          </a:xfrm>
          <a:prstGeom prst="rect">
            <a:avLst/>
          </a:prstGeom>
        </p:spPr>
      </p:pic>
      <p:pic>
        <p:nvPicPr>
          <p:cNvPr id="18" name="Resim 17" descr="grafik, yaratıcılık, siluet, astronomi içeren bir resim&#10;&#10;Açıklama otomatik olarak oluşturuldu">
            <a:extLst>
              <a:ext uri="{FF2B5EF4-FFF2-40B4-BE49-F238E27FC236}">
                <a16:creationId xmlns:a16="http://schemas.microsoft.com/office/drawing/2014/main" id="{80EB86D5-E27F-1718-757B-99417F6F28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963" y="1585096"/>
            <a:ext cx="1620955" cy="52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9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3" grpId="0"/>
      <p:bldP spid="15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çizgi film, tasarım içeren bir resim&#10;&#10;Açıklama otomatik olarak oluşturuldu">
            <a:extLst>
              <a:ext uri="{FF2B5EF4-FFF2-40B4-BE49-F238E27FC236}">
                <a16:creationId xmlns:a16="http://schemas.microsoft.com/office/drawing/2014/main" id="{660AEED6-BE87-071D-FF34-A614A607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“Bu, sana, kendisiyle (insanları) uyarman için ve müminlere öğüt olarak indirilmiş bir kitaptır…” 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A’râf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suresi, 2.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KUR'AN-I KERİM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tr-TR" sz="1500" dirty="0">
                <a:solidFill>
                  <a:srgbClr val="FFFFFF"/>
                </a:solidFill>
                <a:latin typeface="Arial"/>
              </a:rPr>
              <a:t>daha fazlasına mikailokumus.com üzerinden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</TotalTime>
  <Words>1232</Words>
  <Application>Microsoft Office PowerPoint</Application>
  <PresentationFormat>Geniş ekran</PresentationFormat>
  <Paragraphs>248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Balcı</cp:lastModifiedBy>
  <cp:revision>23</cp:revision>
  <dcterms:created xsi:type="dcterms:W3CDTF">2023-08-29T09:05:15Z</dcterms:created>
  <dcterms:modified xsi:type="dcterms:W3CDTF">2023-09-02T19:57:26Z</dcterms:modified>
</cp:coreProperties>
</file>