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80" r:id="rId5"/>
    <p:sldId id="281" r:id="rId6"/>
    <p:sldId id="267" r:id="rId7"/>
    <p:sldId id="271" r:id="rId8"/>
    <p:sldId id="272" r:id="rId9"/>
    <p:sldId id="260" r:id="rId10"/>
    <p:sldId id="261" r:id="rId11"/>
    <p:sldId id="264" r:id="rId12"/>
    <p:sldId id="265" r:id="rId13"/>
    <p:sldId id="269" r:id="rId14"/>
    <p:sldId id="268" r:id="rId15"/>
    <p:sldId id="258" r:id="rId1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508"/>
    <a:srgbClr val="0A5D98"/>
    <a:srgbClr val="49484E"/>
    <a:srgbClr val="934965"/>
    <a:srgbClr val="605E69"/>
    <a:srgbClr val="30302F"/>
    <a:srgbClr val="FFFFFF"/>
    <a:srgbClr val="EE4E2A"/>
    <a:srgbClr val="01ADB7"/>
    <a:srgbClr val="8566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792"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çizgi film içeren bir resim&#10;&#10;Açıklama otomatik olarak oluşturuldu">
            <a:extLst>
              <a:ext uri="{FF2B5EF4-FFF2-40B4-BE49-F238E27FC236}">
                <a16:creationId xmlns:a16="http://schemas.microsoft.com/office/drawing/2014/main" id="{191B0D2D-43F5-1563-94C1-B8381E18E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A08A12B1-1221-DD40-279C-50D8D040D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21852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Müslüman olmanın ilk ve en önemli şartı, İslam’ın belirli esaslarını kabul etmektir. Elbette ki bunların en başında Allah’ın varlığına ve birliğine iman etmek gelir. Daha sonra göndermiş olduğu peygamberlere, ilahi kitaplara, meleklere, ahiret gününe, kadere, hayır ve şerrin Allah’tan geldiğine tüm kalbimizle inanmamız gerekir. </a:t>
            </a:r>
          </a:p>
          <a:p>
            <a:pPr>
              <a:spcAft>
                <a:spcPts val="600"/>
              </a:spcAft>
            </a:pPr>
            <a:r>
              <a:rPr lang="tr-TR" sz="2200" b="1" dirty="0">
                <a:latin typeface="Arial" panose="020B0604020202020204" pitchFamily="34" charset="0"/>
                <a:cs typeface="Arial" panose="020B0604020202020204" pitchFamily="34" charset="0"/>
              </a:rPr>
              <a:t>Bu metinde sözü edilen ifade aşağıdakilerden hangisidir? </a:t>
            </a:r>
          </a:p>
          <a:p>
            <a:pPr>
              <a:spcAft>
                <a:spcPts val="600"/>
              </a:spcAft>
            </a:pPr>
            <a:r>
              <a:rPr lang="tr-TR" sz="2200" dirty="0">
                <a:latin typeface="Arial" panose="020B0604020202020204" pitchFamily="34" charset="0"/>
                <a:cs typeface="Arial" panose="020B0604020202020204" pitchFamily="34" charset="0"/>
              </a:rPr>
              <a:t>A) İslam </a:t>
            </a:r>
          </a:p>
          <a:p>
            <a:pPr>
              <a:spcAft>
                <a:spcPts val="600"/>
              </a:spcAft>
            </a:pPr>
            <a:r>
              <a:rPr lang="tr-TR" sz="2200" dirty="0">
                <a:latin typeface="Arial" panose="020B0604020202020204" pitchFamily="34" charset="0"/>
                <a:cs typeface="Arial" panose="020B0604020202020204" pitchFamily="34" charset="0"/>
              </a:rPr>
              <a:t>B) Tekbir </a:t>
            </a:r>
          </a:p>
          <a:p>
            <a:pPr>
              <a:spcAft>
                <a:spcPts val="600"/>
              </a:spcAft>
            </a:pPr>
            <a:r>
              <a:rPr lang="tr-TR" sz="2200" dirty="0">
                <a:latin typeface="Arial" panose="020B0604020202020204" pitchFamily="34" charset="0"/>
                <a:cs typeface="Arial" panose="020B0604020202020204" pitchFamily="34" charset="0"/>
              </a:rPr>
              <a:t>C) Salavat </a:t>
            </a:r>
          </a:p>
          <a:p>
            <a:pPr>
              <a:spcAft>
                <a:spcPts val="600"/>
              </a:spcAft>
            </a:pPr>
            <a:r>
              <a:rPr lang="tr-TR" sz="2200" dirty="0">
                <a:latin typeface="Arial" panose="020B0604020202020204" pitchFamily="34" charset="0"/>
                <a:cs typeface="Arial" panose="020B0604020202020204" pitchFamily="34" charset="0"/>
              </a:rPr>
              <a:t>D) Amentü</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3675088" cy="338554"/>
          </a:xfrm>
          <a:prstGeom prst="rect">
            <a:avLst/>
          </a:prstGeom>
          <a:no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mikailokumus.com </a:t>
            </a:r>
            <a:r>
              <a:rPr lang="tr-TR" sz="1600" dirty="0">
                <a:latin typeface="Arial" panose="020B0604020202020204" pitchFamily="34" charset="0"/>
                <a:cs typeface="Arial" panose="020B0604020202020204" pitchFamily="34" charset="0"/>
              </a:rPr>
              <a:t>Kazanım Testleri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A08A12B1-1221-DD40-279C-50D8D040D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81568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Amentü duasında geçen inanç esaslarından biri olan ve insanın ölümü ile başlayıp başka bir alemde yeniden dirilerek, dünyada yaptığı iyilik ve kötülüklerden hesaba çekileceği, sonrasında sonsuza kadar kalacağı ebedi hayata iman etmek, kişinin Allah’ın emirlerine uygun bir şekilde yaşamasını sağlar </a:t>
            </a:r>
          </a:p>
          <a:p>
            <a:pPr algn="just">
              <a:spcAft>
                <a:spcPts val="600"/>
              </a:spcAft>
            </a:pPr>
            <a:r>
              <a:rPr lang="tr-TR" sz="2200" b="1" dirty="0">
                <a:latin typeface="Arial" panose="020B0604020202020204" pitchFamily="34" charset="0"/>
                <a:cs typeface="Arial" panose="020B0604020202020204" pitchFamily="34" charset="0"/>
              </a:rPr>
              <a:t>Bu metinde aşağıdaki iman esaslarından hangisi açıklanmaktadır? </a:t>
            </a:r>
          </a:p>
          <a:p>
            <a:pPr algn="just">
              <a:spcAft>
                <a:spcPts val="600"/>
              </a:spcAft>
            </a:pPr>
            <a:r>
              <a:rPr lang="tr-TR" sz="2200" dirty="0">
                <a:latin typeface="Arial" panose="020B0604020202020204" pitchFamily="34" charset="0"/>
                <a:cs typeface="Arial" panose="020B0604020202020204" pitchFamily="34" charset="0"/>
              </a:rPr>
              <a:t>A) Allah’a iman </a:t>
            </a:r>
          </a:p>
          <a:p>
            <a:pPr algn="just">
              <a:spcAft>
                <a:spcPts val="600"/>
              </a:spcAft>
            </a:pPr>
            <a:r>
              <a:rPr lang="tr-TR" sz="2200" dirty="0">
                <a:latin typeface="Arial" panose="020B0604020202020204" pitchFamily="34" charset="0"/>
                <a:cs typeface="Arial" panose="020B0604020202020204" pitchFamily="34" charset="0"/>
              </a:rPr>
              <a:t>B) Meleklere iman </a:t>
            </a:r>
          </a:p>
          <a:p>
            <a:pPr algn="just">
              <a:spcAft>
                <a:spcPts val="600"/>
              </a:spcAft>
            </a:pPr>
            <a:r>
              <a:rPr lang="tr-TR" sz="2200" dirty="0">
                <a:latin typeface="Arial" panose="020B0604020202020204" pitchFamily="34" charset="0"/>
                <a:cs typeface="Arial" panose="020B0604020202020204" pitchFamily="34" charset="0"/>
              </a:rPr>
              <a:t>C) Ahirete iman </a:t>
            </a:r>
          </a:p>
          <a:p>
            <a:pPr algn="just">
              <a:spcAft>
                <a:spcPts val="600"/>
              </a:spcAft>
            </a:pPr>
            <a:r>
              <a:rPr lang="tr-TR" sz="2200" dirty="0">
                <a:latin typeface="Arial" panose="020B0604020202020204" pitchFamily="34" charset="0"/>
                <a:cs typeface="Arial" panose="020B0604020202020204" pitchFamily="34" charset="0"/>
              </a:rPr>
              <a:t>D) Kitaplara iman</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3675088" cy="338554"/>
          </a:xfrm>
          <a:prstGeom prst="rect">
            <a:avLst/>
          </a:prstGeom>
          <a:noFill/>
          <a:ln>
            <a:noFill/>
          </a:ln>
        </p:spPr>
        <p:txBody>
          <a:bodyPr wrap="square" rtlCol="0">
            <a:spAutoFit/>
          </a:bodyPr>
          <a:lstStyle/>
          <a:p>
            <a:pPr>
              <a:spcAft>
                <a:spcPts val="600"/>
              </a:spcAft>
            </a:pPr>
            <a:r>
              <a:rPr lang="tr-TR" sz="1600" b="1">
                <a:latin typeface="Arial" panose="020B0604020202020204" pitchFamily="34" charset="0"/>
                <a:cs typeface="Arial" panose="020B0604020202020204" pitchFamily="34" charset="0"/>
              </a:rPr>
              <a:t>mikailokumus.com </a:t>
            </a:r>
            <a:r>
              <a:rPr lang="tr-TR" sz="1600">
                <a:latin typeface="Arial" panose="020B0604020202020204" pitchFamily="34" charset="0"/>
                <a:cs typeface="Arial" panose="020B0604020202020204" pitchFamily="34" charset="0"/>
              </a:rPr>
              <a:t>Kazanım Testleri</a:t>
            </a:r>
            <a:endParaRPr lang="tr-TR" sz="1600"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ekran görüntüsü, metin, sarı, tasarım içeren bir resim&#10;&#10;Açıklama otomatik olarak oluşturuldu">
            <a:extLst>
              <a:ext uri="{FF2B5EF4-FFF2-40B4-BE49-F238E27FC236}">
                <a16:creationId xmlns:a16="http://schemas.microsoft.com/office/drawing/2014/main" id="{35669D94-C0D1-C0E6-036F-38F20491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2994481055"/>
              </p:ext>
            </p:extLst>
          </p:nvPr>
        </p:nvGraphicFramePr>
        <p:xfrm>
          <a:off x="856343" y="1314751"/>
          <a:ext cx="10348686" cy="4060890"/>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b="0" i="0" kern="1200" dirty="0">
                          <a:solidFill>
                            <a:schemeClr val="tx1"/>
                          </a:solidFill>
                          <a:latin typeface="Arial" panose="020B0604020202020204" pitchFamily="34" charset="0"/>
                          <a:ea typeface="+mn-ea"/>
                          <a:cs typeface="Arial" panose="020B0604020202020204" pitchFamily="34" charset="0"/>
                        </a:rPr>
                        <a:t>Amentü namazlarda okunan dualardan değildir</a:t>
                      </a:r>
                      <a:r>
                        <a:rPr lang="tr-TR" sz="1800" b="0" i="0" kern="1200" baseline="0" dirty="0">
                          <a:solidFill>
                            <a:schemeClr val="tx1"/>
                          </a:solidFill>
                          <a:latin typeface="Arial" panose="020B0604020202020204" pitchFamily="34" charset="0"/>
                          <a:ea typeface="+mn-ea"/>
                          <a:cs typeface="Arial" panose="020B0604020202020204" pitchFamily="34" charset="0"/>
                        </a:rPr>
                        <a:t> ancak n</a:t>
                      </a:r>
                      <a:r>
                        <a:rPr lang="tr-TR" sz="1800" b="0" i="0" kern="1200" dirty="0">
                          <a:solidFill>
                            <a:schemeClr val="tx1"/>
                          </a:solidFill>
                          <a:latin typeface="Arial" panose="020B0604020202020204" pitchFamily="34" charset="0"/>
                          <a:ea typeface="+mn-ea"/>
                          <a:cs typeface="Arial" panose="020B0604020202020204" pitchFamily="34" charset="0"/>
                        </a:rPr>
                        <a:t>amazlardan sonra dua edilirken okunabilir.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i="0" kern="1200" dirty="0">
                          <a:solidFill>
                            <a:schemeClr val="tx1"/>
                          </a:solidFill>
                          <a:latin typeface="Arial" panose="020B0604020202020204" pitchFamily="34" charset="0"/>
                          <a:ea typeface="+mn-ea"/>
                          <a:cs typeface="Arial" panose="020B0604020202020204" pitchFamily="34" charset="0"/>
                        </a:rPr>
                        <a:t>Amentü ifadesi kelime anlamı olarak “güvendim, yemin ettim” demektir.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i="0" kern="1200" dirty="0">
                          <a:solidFill>
                            <a:schemeClr val="tx1"/>
                          </a:solidFill>
                          <a:latin typeface="Arial" panose="020B0604020202020204" pitchFamily="34" charset="0"/>
                          <a:ea typeface="+mn-ea"/>
                          <a:cs typeface="Arial" panose="020B0604020202020204" pitchFamily="34" charset="0"/>
                        </a:rPr>
                        <a:t>Amentü kelimesi ve amentünün bazı bölümleri </a:t>
                      </a:r>
                      <a:r>
                        <a:rPr lang="tr-TR" sz="1800" b="0" i="0" kern="1200" dirty="0" err="1">
                          <a:solidFill>
                            <a:schemeClr val="tx1"/>
                          </a:solidFill>
                          <a:latin typeface="Arial" panose="020B0604020202020204" pitchFamily="34" charset="0"/>
                          <a:ea typeface="+mn-ea"/>
                          <a:cs typeface="Arial" panose="020B0604020202020204" pitchFamily="34" charset="0"/>
                        </a:rPr>
                        <a:t>Kur'an</a:t>
                      </a:r>
                      <a:r>
                        <a:rPr lang="tr-TR" sz="1800" b="0" i="0" kern="1200" dirty="0">
                          <a:solidFill>
                            <a:schemeClr val="tx1"/>
                          </a:solidFill>
                          <a:latin typeface="Arial" panose="020B0604020202020204" pitchFamily="34" charset="0"/>
                          <a:ea typeface="+mn-ea"/>
                          <a:cs typeface="Arial" panose="020B0604020202020204" pitchFamily="34" charset="0"/>
                        </a:rPr>
                        <a:t>-ı Kerim'de geçmektedir.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err="1">
                          <a:latin typeface="Arial" panose="020B0604020202020204" pitchFamily="34" charset="0"/>
                          <a:cs typeface="Arial" panose="020B0604020202020204" pitchFamily="34" charset="0"/>
                        </a:rPr>
                        <a:t>Âmentü</a:t>
                      </a:r>
                      <a:r>
                        <a:rPr lang="tr-TR" sz="1800" dirty="0">
                          <a:latin typeface="Arial" panose="020B0604020202020204" pitchFamily="34" charset="0"/>
                          <a:cs typeface="Arial" panose="020B0604020202020204" pitchFamily="34" charset="0"/>
                        </a:rPr>
                        <a:t> duası kalbiyle inanmış bir Müslüman’ın inancını diliyle ifade ettiği duadır.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err="1">
                          <a:latin typeface="Arial" panose="020B0604020202020204" pitchFamily="34" charset="0"/>
                          <a:cs typeface="Arial" panose="020B0604020202020204" pitchFamily="34" charset="0"/>
                        </a:rPr>
                        <a:t>Âmentü</a:t>
                      </a:r>
                      <a:r>
                        <a:rPr lang="tr-TR" sz="1800" dirty="0">
                          <a:latin typeface="Arial" panose="020B0604020202020204" pitchFamily="34" charset="0"/>
                          <a:cs typeface="Arial" panose="020B0604020202020204" pitchFamily="34" charset="0"/>
                        </a:rPr>
                        <a:t> duasında imanın şartları sıralanmakta ve dua</a:t>
                      </a:r>
                      <a:r>
                        <a:rPr lang="tr-TR" sz="1800" baseline="0" dirty="0">
                          <a:latin typeface="Arial" panose="020B0604020202020204" pitchFamily="34" charset="0"/>
                          <a:cs typeface="Arial" panose="020B0604020202020204" pitchFamily="34" charset="0"/>
                        </a:rPr>
                        <a:t> besme</a:t>
                      </a:r>
                      <a:r>
                        <a:rPr lang="tr-TR" sz="1800" dirty="0">
                          <a:latin typeface="Arial" panose="020B0604020202020204" pitchFamily="34" charset="0"/>
                          <a:cs typeface="Arial" panose="020B0604020202020204" pitchFamily="34" charset="0"/>
                        </a:rPr>
                        <a:t>le ile bitmektedir. </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err="1">
                          <a:latin typeface="Arial" panose="020B0604020202020204" pitchFamily="34" charset="0"/>
                          <a:cs typeface="Arial" panose="020B0604020202020204" pitchFamily="34" charset="0"/>
                        </a:rPr>
                        <a:t>Âmentü</a:t>
                      </a:r>
                      <a:r>
                        <a:rPr lang="tr-TR" sz="1800" dirty="0">
                          <a:latin typeface="Arial" panose="020B0604020202020204" pitchFamily="34" charset="0"/>
                          <a:cs typeface="Arial" panose="020B0604020202020204" pitchFamily="34" charset="0"/>
                        </a:rPr>
                        <a:t> duası </a:t>
                      </a:r>
                      <a:r>
                        <a:rPr lang="tr-TR" sz="1800" b="0" i="0" kern="1200" dirty="0">
                          <a:solidFill>
                            <a:schemeClr val="tx1"/>
                          </a:solidFill>
                          <a:latin typeface="Arial" panose="020B0604020202020204" pitchFamily="34" charset="0"/>
                          <a:ea typeface="+mn-ea"/>
                          <a:cs typeface="Arial" panose="020B0604020202020204" pitchFamily="34" charset="0"/>
                        </a:rPr>
                        <a:t>Peygamberimizin Allah'ın kulu ve peygamberi olduğunu dilimizle söylediğimiz bir duadır.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73572961"/>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068499"/>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3399801"/>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metin içeren bir resim&#10;&#10;Açıklama otomatik olarak oluşturuldu">
            <a:extLst>
              <a:ext uri="{FF2B5EF4-FFF2-40B4-BE49-F238E27FC236}">
                <a16:creationId xmlns:a16="http://schemas.microsoft.com/office/drawing/2014/main" id="{956FE99F-A2B8-0DAB-28EF-F28C5D331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6200000">
            <a:off x="1421617" y="2494827"/>
            <a:ext cx="287314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6200000">
            <a:off x="5237449" y="4745498"/>
            <a:ext cx="240198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7906245" y="3989185"/>
            <a:ext cx="282907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2421992" y="2765646"/>
            <a:ext cx="231144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rot="5400000">
            <a:off x="5981692" y="2245075"/>
            <a:ext cx="237364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2581618" y="5255812"/>
            <a:ext cx="478551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3365878" y="2987891"/>
            <a:ext cx="186696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rot="5400000">
            <a:off x="5679769" y="3752213"/>
            <a:ext cx="438856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7917630" y="2754721"/>
            <a:ext cx="135435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rot="5400000">
            <a:off x="3817190" y="3761468"/>
            <a:ext cx="237364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graphicFrame>
        <p:nvGraphicFramePr>
          <p:cNvPr id="5" name="4 Tablo">
            <a:extLst>
              <a:ext uri="{FF2B5EF4-FFF2-40B4-BE49-F238E27FC236}">
                <a16:creationId xmlns:a16="http://schemas.microsoft.com/office/drawing/2014/main" id="{C5A90BBA-E642-4A02-5FDC-6C691CC2F2BB}"/>
              </a:ext>
            </a:extLst>
          </p:cNvPr>
          <p:cNvGraphicFramePr>
            <a:graphicFrameLocks noGrp="1"/>
          </p:cNvGraphicFramePr>
          <p:nvPr>
            <p:extLst>
              <p:ext uri="{D42A27DB-BD31-4B8C-83A1-F6EECF244321}">
                <p14:modId xmlns:p14="http://schemas.microsoft.com/office/powerpoint/2010/main" val="1460212442"/>
              </p:ext>
            </p:extLst>
          </p:nvPr>
        </p:nvGraphicFramePr>
        <p:xfrm>
          <a:off x="2496000" y="116383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Ğ</a:t>
                      </a:r>
                    </a:p>
                  </a:txBody>
                  <a:tcPr anchor="ctr"/>
                </a:tc>
                <a:tc>
                  <a:txBody>
                    <a:bodyPr/>
                    <a:lstStyle/>
                    <a:p>
                      <a:pPr algn="ctr"/>
                      <a:r>
                        <a:rPr lang="tr-TR" sz="2000" kern="1200" dirty="0">
                          <a:solidFill>
                            <a:schemeClr val="dk1"/>
                          </a:solidFill>
                          <a:latin typeface="+mn-lt"/>
                          <a:ea typeface="+mn-ea"/>
                          <a:cs typeface="+mn-cs"/>
                        </a:rPr>
                        <a:t>W</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D</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M</a:t>
                      </a:r>
                    </a:p>
                  </a:txBody>
                  <a:tcPr anchor="ctr"/>
                </a:tc>
                <a:tc>
                  <a:txBody>
                    <a:bodyPr/>
                    <a:lstStyle/>
                    <a:p>
                      <a:pPr algn="ctr"/>
                      <a:r>
                        <a:rPr lang="tr-TR" sz="2000" kern="1200" dirty="0">
                          <a:solidFill>
                            <a:schemeClr val="dk1"/>
                          </a:solidFill>
                          <a:latin typeface="+mn-lt"/>
                          <a:ea typeface="+mn-ea"/>
                          <a:cs typeface="+mn-cs"/>
                        </a:rPr>
                        <a:t>Ğ</a:t>
                      </a:r>
                    </a:p>
                  </a:txBody>
                  <a:tcPr anchor="ctr"/>
                </a:tc>
                <a:tc>
                  <a:txBody>
                    <a:bodyPr/>
                    <a:lstStyle/>
                    <a:p>
                      <a:pPr algn="ctr"/>
                      <a:r>
                        <a:rPr lang="tr-TR" sz="2000" kern="1200" dirty="0">
                          <a:solidFill>
                            <a:schemeClr val="dk1"/>
                          </a:solidFill>
                          <a:latin typeface="+mn-lt"/>
                          <a:ea typeface="+mn-ea"/>
                          <a:cs typeface="+mn-cs"/>
                        </a:rPr>
                        <a:t>W</a:t>
                      </a:r>
                    </a:p>
                  </a:txBody>
                  <a:tcPr anchor="ctr"/>
                </a:tc>
                <a:tc>
                  <a:txBody>
                    <a:bodyPr/>
                    <a:lstStyle/>
                    <a:p>
                      <a:pPr algn="ctr"/>
                      <a:r>
                        <a:rPr lang="tr-TR" sz="2000" kern="1200" dirty="0">
                          <a:solidFill>
                            <a:schemeClr val="dk1"/>
                          </a:solidFill>
                          <a:latin typeface="+mn-lt"/>
                          <a:ea typeface="+mn-ea"/>
                          <a:cs typeface="+mn-cs"/>
                        </a:rPr>
                        <a:t>Ö</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dk1"/>
                          </a:solidFill>
                          <a:latin typeface="+mn-lt"/>
                          <a:ea typeface="+mn-ea"/>
                          <a:cs typeface="+mn-cs"/>
                        </a:rPr>
                        <a:t>M</a:t>
                      </a:r>
                    </a:p>
                  </a:txBody>
                  <a:tcPr anchor="ctr"/>
                </a:tc>
                <a:tc>
                  <a:txBody>
                    <a:bodyPr/>
                    <a:lstStyle/>
                    <a:p>
                      <a:pPr algn="ctr"/>
                      <a:r>
                        <a:rPr lang="tr-TR" sz="2000" kern="1200" dirty="0">
                          <a:solidFill>
                            <a:schemeClr val="dk1"/>
                          </a:solidFill>
                          <a:latin typeface="+mn-lt"/>
                          <a:ea typeface="+mn-ea"/>
                          <a:cs typeface="+mn-cs"/>
                        </a:rPr>
                        <a:t>H</a:t>
                      </a:r>
                    </a:p>
                  </a:txBody>
                  <a:tcPr anchor="ctr"/>
                </a:tc>
                <a:tc>
                  <a:txBody>
                    <a:bodyPr/>
                    <a:lstStyle/>
                    <a:p>
                      <a:pPr algn="ctr"/>
                      <a:r>
                        <a:rPr lang="tr-TR" sz="2000" kern="1200" dirty="0">
                          <a:solidFill>
                            <a:schemeClr val="dk1"/>
                          </a:solidFill>
                          <a:latin typeface="+mn-lt"/>
                          <a:ea typeface="+mn-ea"/>
                          <a:cs typeface="+mn-cs"/>
                        </a:rPr>
                        <a:t>Ş</a:t>
                      </a:r>
                    </a:p>
                  </a:txBody>
                  <a:tcPr anchor="ctr"/>
                </a:tc>
                <a:tc>
                  <a:txBody>
                    <a:bodyPr/>
                    <a:lstStyle/>
                    <a:p>
                      <a:pPr algn="ctr"/>
                      <a:r>
                        <a:rPr lang="tr-TR" sz="2000" kern="1200" dirty="0">
                          <a:solidFill>
                            <a:schemeClr val="dk1"/>
                          </a:solidFill>
                          <a:latin typeface="+mn-lt"/>
                          <a:ea typeface="+mn-ea"/>
                          <a:cs typeface="+mn-cs"/>
                        </a:rPr>
                        <a:t>U</a:t>
                      </a:r>
                    </a:p>
                  </a:txBody>
                  <a:tcPr anchor="ctr"/>
                </a:tc>
                <a:tc>
                  <a:txBody>
                    <a:bodyPr/>
                    <a:lstStyle/>
                    <a:p>
                      <a:pPr algn="ctr"/>
                      <a:r>
                        <a:rPr lang="tr-TR" sz="2000" kern="1200" dirty="0">
                          <a:solidFill>
                            <a:schemeClr val="dk1"/>
                          </a:solidFill>
                          <a:latin typeface="+mn-lt"/>
                          <a:ea typeface="+mn-ea"/>
                          <a:cs typeface="+mn-cs"/>
                        </a:rPr>
                        <a:t>F</a:t>
                      </a:r>
                    </a:p>
                  </a:txBody>
                  <a:tcPr anchor="ctr"/>
                </a:tc>
                <a:tc>
                  <a:txBody>
                    <a:bodyPr/>
                    <a:lstStyle/>
                    <a:p>
                      <a:pPr algn="ctr"/>
                      <a:r>
                        <a:rPr lang="tr-TR" sz="2000" kern="1200" dirty="0">
                          <a:solidFill>
                            <a:schemeClr val="dk1"/>
                          </a:solidFill>
                          <a:latin typeface="+mn-lt"/>
                          <a:ea typeface="+mn-ea"/>
                          <a:cs typeface="+mn-cs"/>
                        </a:rPr>
                        <a:t>T</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P</a:t>
                      </a:r>
                    </a:p>
                  </a:txBody>
                  <a:tcPr anchor="ctr"/>
                </a:tc>
                <a:tc>
                  <a:txBody>
                    <a:bodyPr/>
                    <a:lstStyle/>
                    <a:p>
                      <a:pPr algn="ctr"/>
                      <a:r>
                        <a:rPr lang="tr-TR" sz="2000" kern="1200" dirty="0">
                          <a:solidFill>
                            <a:schemeClr val="dk1"/>
                          </a:solidFill>
                          <a:latin typeface="+mn-lt"/>
                          <a:ea typeface="+mn-ea"/>
                          <a:cs typeface="+mn-cs"/>
                        </a:rPr>
                        <a:t>Ö</a:t>
                      </a:r>
                    </a:p>
                  </a:txBody>
                  <a:tcPr anchor="ctr"/>
                </a:tc>
                <a:tc>
                  <a:txBody>
                    <a:bodyPr/>
                    <a:lstStyle/>
                    <a:p>
                      <a:pPr algn="ctr"/>
                      <a:r>
                        <a:rPr lang="tr-TR" sz="2000" kern="1200" dirty="0">
                          <a:solidFill>
                            <a:schemeClr val="dk1"/>
                          </a:solidFill>
                          <a:latin typeface="+mn-lt"/>
                          <a:ea typeface="+mn-ea"/>
                          <a:cs typeface="+mn-cs"/>
                        </a:rPr>
                        <a:t>Ğ</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İ</a:t>
                      </a:r>
                    </a:p>
                  </a:txBody>
                  <a:tcPr anchor="ctr"/>
                </a:tc>
                <a:tc>
                  <a:txBody>
                    <a:bodyPr/>
                    <a:lstStyle/>
                    <a:p>
                      <a:pPr algn="ctr"/>
                      <a:r>
                        <a:rPr lang="tr-TR" sz="2000" kern="1200" dirty="0">
                          <a:solidFill>
                            <a:schemeClr val="dk1"/>
                          </a:solidFill>
                          <a:latin typeface="+mn-lt"/>
                          <a:ea typeface="+mn-ea"/>
                          <a:cs typeface="+mn-cs"/>
                        </a:rPr>
                        <a:t>Ü</a:t>
                      </a:r>
                    </a:p>
                  </a:txBody>
                  <a:tcPr anchor="ctr"/>
                </a:tc>
                <a:tc>
                  <a:txBody>
                    <a:bodyPr/>
                    <a:lstStyle/>
                    <a:p>
                      <a:pPr algn="ctr"/>
                      <a:r>
                        <a:rPr lang="tr-TR" sz="2000" kern="1200" dirty="0">
                          <a:solidFill>
                            <a:schemeClr val="dk1"/>
                          </a:solidFill>
                          <a:latin typeface="+mn-lt"/>
                          <a:ea typeface="+mn-ea"/>
                          <a:cs typeface="+mn-cs"/>
                        </a:rPr>
                        <a:t>T</a:t>
                      </a:r>
                    </a:p>
                  </a:txBody>
                  <a:tcPr anchor="ctr"/>
                </a:tc>
                <a:tc>
                  <a:txBody>
                    <a:bodyPr/>
                    <a:lstStyle/>
                    <a:p>
                      <a:pPr algn="ctr"/>
                      <a:r>
                        <a:rPr lang="tr-TR" sz="2000" kern="1200" dirty="0">
                          <a:solidFill>
                            <a:schemeClr val="dk1"/>
                          </a:solidFill>
                          <a:latin typeface="+mn-lt"/>
                          <a:ea typeface="+mn-ea"/>
                          <a:cs typeface="+mn-cs"/>
                        </a:rPr>
                        <a:t>Ü</a:t>
                      </a:r>
                    </a:p>
                  </a:txBody>
                  <a:tcPr anchor="ctr"/>
                </a:tc>
                <a:tc>
                  <a:txBody>
                    <a:bodyPr/>
                    <a:lstStyle/>
                    <a:p>
                      <a:pPr algn="ctr"/>
                      <a:r>
                        <a:rPr lang="tr-TR" sz="2000" kern="1200" dirty="0">
                          <a:solidFill>
                            <a:schemeClr val="dk1"/>
                          </a:solidFill>
                          <a:latin typeface="+mn-lt"/>
                          <a:ea typeface="+mn-ea"/>
                          <a:cs typeface="+mn-cs"/>
                        </a:rPr>
                        <a:t>L</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D</a:t>
                      </a:r>
                    </a:p>
                  </a:txBody>
                  <a:tcPr anchor="ctr"/>
                </a:tc>
                <a:tc>
                  <a:txBody>
                    <a:bodyPr/>
                    <a:lstStyle/>
                    <a:p>
                      <a:pPr algn="ctr"/>
                      <a:r>
                        <a:rPr lang="tr-TR" sz="2000" kern="1200" dirty="0">
                          <a:solidFill>
                            <a:schemeClr val="dk1"/>
                          </a:solidFill>
                          <a:latin typeface="+mn-lt"/>
                          <a:ea typeface="+mn-ea"/>
                          <a:cs typeface="+mn-cs"/>
                        </a:rPr>
                        <a:t>Ğ</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dk1"/>
                          </a:solidFill>
                          <a:latin typeface="+mn-lt"/>
                          <a:ea typeface="+mn-ea"/>
                          <a:cs typeface="+mn-cs"/>
                        </a:rPr>
                        <a:t>N</a:t>
                      </a:r>
                    </a:p>
                  </a:txBody>
                  <a:tcPr anchor="ctr"/>
                </a:tc>
                <a:tc>
                  <a:txBody>
                    <a:bodyPr/>
                    <a:lstStyle/>
                    <a:p>
                      <a:pPr algn="ctr"/>
                      <a:r>
                        <a:rPr lang="tr-TR" sz="2000" kern="1200" dirty="0">
                          <a:solidFill>
                            <a:schemeClr val="dk1"/>
                          </a:solidFill>
                          <a:latin typeface="+mn-lt"/>
                          <a:ea typeface="+mn-ea"/>
                          <a:cs typeface="+mn-cs"/>
                        </a:rPr>
                        <a:t>Y</a:t>
                      </a:r>
                    </a:p>
                  </a:txBody>
                  <a:tcPr anchor="ctr"/>
                </a:tc>
                <a:tc>
                  <a:txBody>
                    <a:bodyPr/>
                    <a:lstStyle/>
                    <a:p>
                      <a:pPr algn="ctr"/>
                      <a:r>
                        <a:rPr lang="tr-TR" sz="2000" kern="1200" dirty="0">
                          <a:solidFill>
                            <a:schemeClr val="dk1"/>
                          </a:solidFill>
                          <a:latin typeface="+mn-lt"/>
                          <a:ea typeface="+mn-ea"/>
                          <a:cs typeface="+mn-cs"/>
                        </a:rPr>
                        <a:t>M</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Ğ</a:t>
                      </a:r>
                    </a:p>
                  </a:txBody>
                  <a:tcPr anchor="ctr"/>
                </a:tc>
                <a:tc>
                  <a:txBody>
                    <a:bodyPr/>
                    <a:lstStyle/>
                    <a:p>
                      <a:pPr algn="ctr"/>
                      <a:r>
                        <a:rPr lang="tr-TR" sz="2000" kern="1200" dirty="0">
                          <a:solidFill>
                            <a:schemeClr val="dk1"/>
                          </a:solidFill>
                          <a:latin typeface="+mn-lt"/>
                          <a:ea typeface="+mn-ea"/>
                          <a:cs typeface="+mn-cs"/>
                        </a:rPr>
                        <a:t>Ü</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Y</a:t>
                      </a:r>
                    </a:p>
                  </a:txBody>
                  <a:tcPr anchor="ctr"/>
                </a:tc>
                <a:tc>
                  <a:txBody>
                    <a:bodyPr/>
                    <a:lstStyle/>
                    <a:p>
                      <a:pPr algn="ctr"/>
                      <a:r>
                        <a:rPr lang="tr-TR" sz="2000" kern="1200" dirty="0">
                          <a:solidFill>
                            <a:schemeClr val="dk1"/>
                          </a:solidFill>
                          <a:latin typeface="+mn-lt"/>
                          <a:ea typeface="+mn-ea"/>
                          <a:cs typeface="+mn-cs"/>
                        </a:rPr>
                        <a:t>U</a:t>
                      </a:r>
                    </a:p>
                  </a:txBody>
                  <a:tcPr anchor="ctr"/>
                </a:tc>
                <a:tc>
                  <a:txBody>
                    <a:bodyPr/>
                    <a:lstStyle/>
                    <a:p>
                      <a:pPr algn="ctr"/>
                      <a:r>
                        <a:rPr lang="tr-TR" sz="2000" kern="1200" dirty="0">
                          <a:solidFill>
                            <a:schemeClr val="dk1"/>
                          </a:solidFill>
                          <a:latin typeface="+mn-lt"/>
                          <a:ea typeface="+mn-ea"/>
                          <a:cs typeface="+mn-cs"/>
                        </a:rPr>
                        <a:t>A</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dk1"/>
                          </a:solidFill>
                          <a:latin typeface="+mn-lt"/>
                          <a:ea typeface="+mn-ea"/>
                          <a:cs typeface="+mn-cs"/>
                        </a:rPr>
                        <a:t>T</a:t>
                      </a:r>
                    </a:p>
                  </a:txBody>
                  <a:tcPr anchor="ctr"/>
                </a:tc>
                <a:tc>
                  <a:txBody>
                    <a:bodyPr/>
                    <a:lstStyle/>
                    <a:p>
                      <a:pPr algn="ctr"/>
                      <a:r>
                        <a:rPr lang="tr-TR" sz="2000" kern="1200" dirty="0">
                          <a:solidFill>
                            <a:schemeClr val="dk1"/>
                          </a:solidFill>
                          <a:latin typeface="+mn-lt"/>
                          <a:ea typeface="+mn-ea"/>
                          <a:cs typeface="+mn-cs"/>
                        </a:rPr>
                        <a:t>I</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L</a:t>
                      </a:r>
                    </a:p>
                  </a:txBody>
                  <a:tcPr anchor="ctr"/>
                </a:tc>
                <a:tc>
                  <a:txBody>
                    <a:bodyPr/>
                    <a:lstStyle/>
                    <a:p>
                      <a:pPr algn="ctr"/>
                      <a:r>
                        <a:rPr lang="tr-TR" sz="2000" kern="1200" dirty="0">
                          <a:solidFill>
                            <a:schemeClr val="dk1"/>
                          </a:solidFill>
                          <a:latin typeface="+mn-lt"/>
                          <a:ea typeface="+mn-ea"/>
                          <a:cs typeface="+mn-cs"/>
                        </a:rPr>
                        <a:t>Ş</a:t>
                      </a:r>
                    </a:p>
                  </a:txBody>
                  <a:tcPr anchor="ctr"/>
                </a:tc>
                <a:tc>
                  <a:txBody>
                    <a:bodyPr/>
                    <a:lstStyle/>
                    <a:p>
                      <a:pPr algn="ctr"/>
                      <a:r>
                        <a:rPr lang="tr-TR" sz="2000" kern="1200" dirty="0">
                          <a:solidFill>
                            <a:schemeClr val="dk1"/>
                          </a:solidFill>
                          <a:latin typeface="+mn-lt"/>
                          <a:ea typeface="+mn-ea"/>
                          <a:cs typeface="+mn-cs"/>
                        </a:rPr>
                        <a:t>Ş</a:t>
                      </a:r>
                    </a:p>
                  </a:txBody>
                  <a:tcPr anchor="ctr"/>
                </a:tc>
                <a:tc>
                  <a:txBody>
                    <a:bodyPr/>
                    <a:lstStyle/>
                    <a:p>
                      <a:pPr algn="ctr"/>
                      <a:r>
                        <a:rPr lang="tr-TR" sz="2000" kern="1200" dirty="0">
                          <a:solidFill>
                            <a:schemeClr val="dk1"/>
                          </a:solidFill>
                          <a:latin typeface="+mn-lt"/>
                          <a:ea typeface="+mn-ea"/>
                          <a:cs typeface="+mn-cs"/>
                        </a:rPr>
                        <a:t>K</a:t>
                      </a:r>
                    </a:p>
                  </a:txBody>
                  <a:tcPr anchor="ctr"/>
                </a:tc>
                <a:tc>
                  <a:txBody>
                    <a:bodyPr/>
                    <a:lstStyle/>
                    <a:p>
                      <a:pPr algn="ctr"/>
                      <a:r>
                        <a:rPr lang="tr-TR" sz="2000" kern="1200" dirty="0">
                          <a:solidFill>
                            <a:schemeClr val="dk1"/>
                          </a:solidFill>
                          <a:latin typeface="+mn-lt"/>
                          <a:ea typeface="+mn-ea"/>
                          <a:cs typeface="+mn-cs"/>
                        </a:rPr>
                        <a:t>G</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H</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dk1"/>
                          </a:solidFill>
                          <a:latin typeface="+mn-lt"/>
                          <a:ea typeface="+mn-ea"/>
                          <a:cs typeface="+mn-cs"/>
                        </a:rPr>
                        <a:t>Ü</a:t>
                      </a:r>
                    </a:p>
                  </a:txBody>
                  <a:tcPr anchor="ctr"/>
                </a:tc>
                <a:tc>
                  <a:txBody>
                    <a:bodyPr/>
                    <a:lstStyle/>
                    <a:p>
                      <a:pPr algn="ctr"/>
                      <a:r>
                        <a:rPr lang="tr-TR" sz="2000" kern="1200" dirty="0">
                          <a:solidFill>
                            <a:schemeClr val="dk1"/>
                          </a:solidFill>
                          <a:latin typeface="+mn-lt"/>
                          <a:ea typeface="+mn-ea"/>
                          <a:cs typeface="+mn-cs"/>
                        </a:rPr>
                        <a:t>R</a:t>
                      </a:r>
                    </a:p>
                  </a:txBody>
                  <a:tcPr anchor="ctr"/>
                </a:tc>
                <a:tc>
                  <a:txBody>
                    <a:bodyPr/>
                    <a:lstStyle/>
                    <a:p>
                      <a:pPr algn="ctr"/>
                      <a:r>
                        <a:rPr lang="tr-TR" sz="2000" kern="1200" dirty="0">
                          <a:solidFill>
                            <a:schemeClr val="dk1"/>
                          </a:solidFill>
                          <a:latin typeface="+mn-lt"/>
                          <a:ea typeface="+mn-ea"/>
                          <a:cs typeface="+mn-cs"/>
                        </a:rPr>
                        <a:t>N</a:t>
                      </a:r>
                    </a:p>
                  </a:txBody>
                  <a:tcPr anchor="ctr"/>
                </a:tc>
                <a:tc>
                  <a:txBody>
                    <a:bodyPr/>
                    <a:lstStyle/>
                    <a:p>
                      <a:pPr algn="ctr"/>
                      <a:r>
                        <a:rPr lang="tr-TR" sz="2000" kern="1200" dirty="0">
                          <a:solidFill>
                            <a:schemeClr val="dk1"/>
                          </a:solidFill>
                          <a:latin typeface="+mn-lt"/>
                          <a:ea typeface="+mn-ea"/>
                          <a:cs typeface="+mn-cs"/>
                        </a:rPr>
                        <a:t>L</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K</a:t>
                      </a:r>
                    </a:p>
                  </a:txBody>
                  <a:tcPr anchor="ctr"/>
                </a:tc>
                <a:tc>
                  <a:txBody>
                    <a:bodyPr/>
                    <a:lstStyle/>
                    <a:p>
                      <a:pPr algn="ctr"/>
                      <a:r>
                        <a:rPr lang="tr-TR" sz="2000" kern="1200" dirty="0">
                          <a:solidFill>
                            <a:schemeClr val="dk1"/>
                          </a:solidFill>
                          <a:latin typeface="+mn-lt"/>
                          <a:ea typeface="+mn-ea"/>
                          <a:cs typeface="+mn-cs"/>
                        </a:rPr>
                        <a:t>Ğ</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W</a:t>
                      </a:r>
                    </a:p>
                  </a:txBody>
                  <a:tcPr anchor="ctr"/>
                </a:tc>
                <a:tc>
                  <a:txBody>
                    <a:bodyPr/>
                    <a:lstStyle/>
                    <a:p>
                      <a:pPr algn="ctr"/>
                      <a:r>
                        <a:rPr lang="tr-TR" sz="2000" kern="1200" dirty="0">
                          <a:solidFill>
                            <a:schemeClr val="dk1"/>
                          </a:solidFill>
                          <a:latin typeface="+mn-lt"/>
                          <a:ea typeface="+mn-ea"/>
                          <a:cs typeface="+mn-cs"/>
                        </a:rPr>
                        <a:t>İ</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dk1"/>
                          </a:solidFill>
                          <a:latin typeface="+mn-lt"/>
                          <a:ea typeface="+mn-ea"/>
                          <a:cs typeface="+mn-cs"/>
                        </a:rPr>
                        <a:t>G</a:t>
                      </a:r>
                    </a:p>
                  </a:txBody>
                  <a:tcPr anchor="ctr"/>
                </a:tc>
                <a:tc>
                  <a:txBody>
                    <a:bodyPr/>
                    <a:lstStyle/>
                    <a:p>
                      <a:pPr algn="ctr"/>
                      <a:r>
                        <a:rPr lang="tr-TR" sz="2000" kern="1200" dirty="0">
                          <a:solidFill>
                            <a:schemeClr val="dk1"/>
                          </a:solidFill>
                          <a:latin typeface="+mn-lt"/>
                          <a:ea typeface="+mn-ea"/>
                          <a:cs typeface="+mn-cs"/>
                        </a:rPr>
                        <a:t>Q</a:t>
                      </a:r>
                    </a:p>
                  </a:txBody>
                  <a:tcPr anchor="ctr"/>
                </a:tc>
                <a:tc>
                  <a:txBody>
                    <a:bodyPr/>
                    <a:lstStyle/>
                    <a:p>
                      <a:pPr algn="ctr"/>
                      <a:r>
                        <a:rPr lang="tr-TR" sz="2000" kern="1200" dirty="0">
                          <a:solidFill>
                            <a:schemeClr val="dk1"/>
                          </a:solidFill>
                          <a:latin typeface="+mn-lt"/>
                          <a:ea typeface="+mn-ea"/>
                          <a:cs typeface="+mn-cs"/>
                        </a:rPr>
                        <a:t>D</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R</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T</a:t>
                      </a:r>
                    </a:p>
                  </a:txBody>
                  <a:tcPr anchor="ctr"/>
                </a:tc>
                <a:tc>
                  <a:txBody>
                    <a:bodyPr/>
                    <a:lstStyle/>
                    <a:p>
                      <a:pPr algn="ctr"/>
                      <a:r>
                        <a:rPr lang="tr-TR" sz="2000" kern="1200" dirty="0">
                          <a:solidFill>
                            <a:schemeClr val="dk1"/>
                          </a:solidFill>
                          <a:latin typeface="+mn-lt"/>
                          <a:ea typeface="+mn-ea"/>
                          <a:cs typeface="+mn-cs"/>
                        </a:rPr>
                        <a:t>M</a:t>
                      </a:r>
                    </a:p>
                  </a:txBody>
                  <a:tcPr anchor="ctr"/>
                </a:tc>
                <a:tc>
                  <a:txBody>
                    <a:bodyPr/>
                    <a:lstStyle/>
                    <a:p>
                      <a:pPr algn="ctr"/>
                      <a:r>
                        <a:rPr lang="tr-TR" sz="2000" kern="1200" dirty="0">
                          <a:solidFill>
                            <a:schemeClr val="dk1"/>
                          </a:solidFill>
                          <a:latin typeface="+mn-lt"/>
                          <a:ea typeface="+mn-ea"/>
                          <a:cs typeface="+mn-cs"/>
                        </a:rPr>
                        <a:t>Q</a:t>
                      </a:r>
                    </a:p>
                  </a:txBody>
                  <a:tcPr anchor="ctr"/>
                </a:tc>
                <a:tc>
                  <a:txBody>
                    <a:bodyPr/>
                    <a:lstStyle/>
                    <a:p>
                      <a:pPr algn="ctr"/>
                      <a:r>
                        <a:rPr lang="tr-TR" sz="2000" kern="1200" dirty="0">
                          <a:solidFill>
                            <a:schemeClr val="dk1"/>
                          </a:solidFill>
                          <a:latin typeface="+mn-lt"/>
                          <a:ea typeface="+mn-ea"/>
                          <a:cs typeface="+mn-cs"/>
                        </a:rPr>
                        <a:t>R</a:t>
                      </a:r>
                    </a:p>
                  </a:txBody>
                  <a:tcPr anchor="ctr"/>
                </a:tc>
                <a:extLst>
                  <a:ext uri="{0D108BD9-81ED-4DB2-BD59-A6C34878D82A}">
                    <a16:rowId xmlns:a16="http://schemas.microsoft.com/office/drawing/2014/main" val="10006"/>
                  </a:ext>
                </a:extLst>
              </a:tr>
              <a:tr h="504000">
                <a:tc>
                  <a:txBody>
                    <a:bodyPr/>
                    <a:lstStyle/>
                    <a:p>
                      <a:pPr algn="ctr"/>
                      <a:r>
                        <a:rPr lang="tr-TR" sz="2000" kern="1200" dirty="0">
                          <a:solidFill>
                            <a:schemeClr val="dk1"/>
                          </a:solidFill>
                          <a:latin typeface="+mn-lt"/>
                          <a:ea typeface="+mn-ea"/>
                          <a:cs typeface="+mn-cs"/>
                        </a:rPr>
                        <a:t>O</a:t>
                      </a:r>
                    </a:p>
                  </a:txBody>
                  <a:tcPr anchor="ctr"/>
                </a:tc>
                <a:tc>
                  <a:txBody>
                    <a:bodyPr/>
                    <a:lstStyle/>
                    <a:p>
                      <a:pPr algn="ctr"/>
                      <a:r>
                        <a:rPr lang="tr-TR" sz="2000" kern="1200" dirty="0">
                          <a:solidFill>
                            <a:schemeClr val="dk1"/>
                          </a:solidFill>
                          <a:latin typeface="+mn-lt"/>
                          <a:ea typeface="+mn-ea"/>
                          <a:cs typeface="+mn-cs"/>
                        </a:rPr>
                        <a:t>B</a:t>
                      </a:r>
                    </a:p>
                  </a:txBody>
                  <a:tcPr anchor="ctr"/>
                </a:tc>
                <a:tc>
                  <a:txBody>
                    <a:bodyPr/>
                    <a:lstStyle/>
                    <a:p>
                      <a:pPr algn="ctr"/>
                      <a:r>
                        <a:rPr lang="tr-TR" sz="2000" kern="1200" dirty="0">
                          <a:solidFill>
                            <a:schemeClr val="dk1"/>
                          </a:solidFill>
                          <a:latin typeface="+mn-lt"/>
                          <a:ea typeface="+mn-ea"/>
                          <a:cs typeface="+mn-cs"/>
                        </a:rPr>
                        <a:t>I</a:t>
                      </a:r>
                    </a:p>
                  </a:txBody>
                  <a:tcPr anchor="ctr"/>
                </a:tc>
                <a:tc>
                  <a:txBody>
                    <a:bodyPr/>
                    <a:lstStyle/>
                    <a:p>
                      <a:pPr algn="ctr"/>
                      <a:r>
                        <a:rPr lang="tr-TR" sz="2000" kern="1200" dirty="0">
                          <a:solidFill>
                            <a:schemeClr val="dk1"/>
                          </a:solidFill>
                          <a:latin typeface="+mn-lt"/>
                          <a:ea typeface="+mn-ea"/>
                          <a:cs typeface="+mn-cs"/>
                        </a:rPr>
                        <a:t>H</a:t>
                      </a:r>
                    </a:p>
                  </a:txBody>
                  <a:tcPr anchor="ctr"/>
                </a:tc>
                <a:tc>
                  <a:txBody>
                    <a:bodyPr/>
                    <a:lstStyle/>
                    <a:p>
                      <a:pPr algn="ctr"/>
                      <a:r>
                        <a:rPr lang="tr-TR" sz="2000" kern="1200" dirty="0">
                          <a:solidFill>
                            <a:schemeClr val="dk1"/>
                          </a:solidFill>
                          <a:latin typeface="+mn-lt"/>
                          <a:ea typeface="+mn-ea"/>
                          <a:cs typeface="+mn-cs"/>
                        </a:rPr>
                        <a:t>W</a:t>
                      </a:r>
                    </a:p>
                  </a:txBody>
                  <a:tcPr anchor="ctr"/>
                </a:tc>
                <a:tc>
                  <a:txBody>
                    <a:bodyPr/>
                    <a:lstStyle/>
                    <a:p>
                      <a:pPr algn="ctr"/>
                      <a:r>
                        <a:rPr lang="tr-TR" sz="2000" kern="1200" dirty="0">
                          <a:solidFill>
                            <a:schemeClr val="dk1"/>
                          </a:solidFill>
                          <a:latin typeface="+mn-lt"/>
                          <a:ea typeface="+mn-ea"/>
                          <a:cs typeface="+mn-cs"/>
                        </a:rPr>
                        <a:t>D</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B</a:t>
                      </a:r>
                    </a:p>
                  </a:txBody>
                  <a:tcPr anchor="ctr"/>
                </a:tc>
                <a:tc>
                  <a:txBody>
                    <a:bodyPr/>
                    <a:lstStyle/>
                    <a:p>
                      <a:pPr algn="ctr"/>
                      <a:r>
                        <a:rPr lang="tr-TR" sz="2000" kern="1200" dirty="0">
                          <a:solidFill>
                            <a:schemeClr val="dk1"/>
                          </a:solidFill>
                          <a:latin typeface="+mn-lt"/>
                          <a:ea typeface="+mn-ea"/>
                          <a:cs typeface="+mn-cs"/>
                        </a:rPr>
                        <a:t>N</a:t>
                      </a:r>
                    </a:p>
                  </a:txBody>
                  <a:tcPr anchor="ctr"/>
                </a:tc>
                <a:tc>
                  <a:txBody>
                    <a:bodyPr/>
                    <a:lstStyle/>
                    <a:p>
                      <a:pPr algn="ctr"/>
                      <a:r>
                        <a:rPr lang="tr-TR" sz="2000" kern="1200" dirty="0">
                          <a:solidFill>
                            <a:schemeClr val="dk1"/>
                          </a:solidFill>
                          <a:latin typeface="+mn-lt"/>
                          <a:ea typeface="+mn-ea"/>
                          <a:cs typeface="+mn-cs"/>
                        </a:rPr>
                        <a:t>E</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dk1"/>
                          </a:solidFill>
                          <a:latin typeface="+mn-lt"/>
                          <a:ea typeface="+mn-ea"/>
                          <a:cs typeface="+mn-cs"/>
                        </a:rPr>
                        <a:t>Ş</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H</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D</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T</a:t>
                      </a:r>
                    </a:p>
                  </a:txBody>
                  <a:tcPr anchor="ctr"/>
                </a:tc>
                <a:tc>
                  <a:txBody>
                    <a:bodyPr/>
                    <a:lstStyle/>
                    <a:p>
                      <a:pPr algn="ctr"/>
                      <a:r>
                        <a:rPr lang="tr-TR" sz="2000" kern="1200" dirty="0">
                          <a:solidFill>
                            <a:schemeClr val="dk1"/>
                          </a:solidFill>
                          <a:latin typeface="+mn-lt"/>
                          <a:ea typeface="+mn-ea"/>
                          <a:cs typeface="+mn-cs"/>
                        </a:rPr>
                        <a:t>E</a:t>
                      </a:r>
                    </a:p>
                  </a:txBody>
                  <a:tcPr anchor="ctr"/>
                </a:tc>
                <a:tc>
                  <a:txBody>
                    <a:bodyPr/>
                    <a:lstStyle/>
                    <a:p>
                      <a:pPr algn="ctr"/>
                      <a:r>
                        <a:rPr lang="tr-TR" sz="2000" kern="1200" dirty="0">
                          <a:solidFill>
                            <a:schemeClr val="dk1"/>
                          </a:solidFill>
                          <a:latin typeface="+mn-lt"/>
                          <a:ea typeface="+mn-ea"/>
                          <a:cs typeface="+mn-cs"/>
                        </a:rPr>
                        <a:t>W</a:t>
                      </a:r>
                    </a:p>
                  </a:txBody>
                  <a:tcPr anchor="ctr"/>
                </a:tc>
                <a:tc>
                  <a:txBody>
                    <a:bodyPr/>
                    <a:lstStyle/>
                    <a:p>
                      <a:pPr algn="ctr"/>
                      <a:r>
                        <a:rPr lang="tr-TR" sz="2000" kern="1200" dirty="0">
                          <a:solidFill>
                            <a:schemeClr val="dk1"/>
                          </a:solidFill>
                          <a:latin typeface="+mn-lt"/>
                          <a:ea typeface="+mn-ea"/>
                          <a:cs typeface="+mn-cs"/>
                        </a:rPr>
                        <a:t>T</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N</a:t>
                      </a:r>
                    </a:p>
                  </a:txBody>
                  <a:tcPr anchor="ctr"/>
                </a:tc>
                <a:tc>
                  <a:txBody>
                    <a:bodyPr/>
                    <a:lstStyle/>
                    <a:p>
                      <a:pPr algn="ctr"/>
                      <a:r>
                        <a:rPr lang="tr-TR" sz="2000" kern="1200" dirty="0">
                          <a:solidFill>
                            <a:schemeClr val="dk1"/>
                          </a:solidFill>
                          <a:latin typeface="+mn-lt"/>
                          <a:ea typeface="+mn-ea"/>
                          <a:cs typeface="+mn-cs"/>
                        </a:rPr>
                        <a:t>A</a:t>
                      </a:r>
                    </a:p>
                  </a:txBody>
                  <a:tcPr anchor="ctr"/>
                </a:tc>
                <a:tc>
                  <a:txBody>
                    <a:bodyPr/>
                    <a:lstStyle/>
                    <a:p>
                      <a:pPr algn="ctr"/>
                      <a:r>
                        <a:rPr lang="tr-TR" sz="2000" kern="1200" dirty="0">
                          <a:solidFill>
                            <a:schemeClr val="dk1"/>
                          </a:solidFill>
                          <a:latin typeface="+mn-lt"/>
                          <a:ea typeface="+mn-ea"/>
                          <a:cs typeface="+mn-cs"/>
                        </a:rPr>
                        <a:t>K</a:t>
                      </a:r>
                    </a:p>
                  </a:txBody>
                  <a:tcPr anchor="ctr"/>
                </a:tc>
                <a:tc>
                  <a:txBody>
                    <a:bodyPr/>
                    <a:lstStyle/>
                    <a:p>
                      <a:pPr algn="ctr"/>
                      <a:r>
                        <a:rPr lang="tr-TR" sz="2000" kern="1200" dirty="0">
                          <a:solidFill>
                            <a:schemeClr val="dk1"/>
                          </a:solidFill>
                          <a:latin typeface="+mn-lt"/>
                          <a:ea typeface="+mn-ea"/>
                          <a:cs typeface="+mn-cs"/>
                        </a:rPr>
                        <a:t>İ</a:t>
                      </a:r>
                    </a:p>
                  </a:txBody>
                  <a:tcPr anchor="ctr"/>
                </a:tc>
                <a:tc>
                  <a:txBody>
                    <a:bodyPr/>
                    <a:lstStyle/>
                    <a:p>
                      <a:pPr algn="ctr"/>
                      <a:r>
                        <a:rPr lang="tr-TR" sz="2000" kern="1200" dirty="0">
                          <a:solidFill>
                            <a:schemeClr val="dk1"/>
                          </a:solidFill>
                          <a:latin typeface="+mn-lt"/>
                          <a:ea typeface="+mn-ea"/>
                          <a:cs typeface="+mn-cs"/>
                        </a:rPr>
                        <a:t>R</a:t>
                      </a:r>
                    </a:p>
                  </a:txBody>
                  <a:tcPr anchor="ctr"/>
                </a:tc>
                <a:tc>
                  <a:txBody>
                    <a:bodyPr/>
                    <a:lstStyle/>
                    <a:p>
                      <a:pPr algn="ctr"/>
                      <a:r>
                        <a:rPr lang="tr-TR" sz="2000" kern="1200" dirty="0">
                          <a:solidFill>
                            <a:schemeClr val="dk1"/>
                          </a:solidFill>
                          <a:latin typeface="+mn-lt"/>
                          <a:ea typeface="+mn-ea"/>
                          <a:cs typeface="+mn-cs"/>
                        </a:rPr>
                        <a:t>W</a:t>
                      </a:r>
                    </a:p>
                  </a:txBody>
                  <a:tcPr anchor="ctr"/>
                </a:tc>
                <a:tc>
                  <a:txBody>
                    <a:bodyPr/>
                    <a:lstStyle/>
                    <a:p>
                      <a:pPr algn="ctr"/>
                      <a:r>
                        <a:rPr lang="tr-TR" sz="2000" kern="1200" dirty="0">
                          <a:solidFill>
                            <a:schemeClr val="dk1"/>
                          </a:solidFill>
                          <a:latin typeface="+mn-lt"/>
                          <a:ea typeface="+mn-ea"/>
                          <a:cs typeface="+mn-cs"/>
                        </a:rPr>
                        <a:t>R</a:t>
                      </a:r>
                    </a:p>
                  </a:txBody>
                  <a:tcPr anchor="ctr"/>
                </a:tc>
                <a:tc>
                  <a:txBody>
                    <a:bodyPr/>
                    <a:lstStyle/>
                    <a:p>
                      <a:pPr algn="ctr"/>
                      <a:r>
                        <a:rPr lang="tr-TR" sz="2000" kern="1200" dirty="0">
                          <a:solidFill>
                            <a:schemeClr val="dk1"/>
                          </a:solidFill>
                          <a:latin typeface="+mn-lt"/>
                          <a:ea typeface="+mn-ea"/>
                          <a:cs typeface="+mn-cs"/>
                        </a:rPr>
                        <a:t>Q</a:t>
                      </a:r>
                    </a:p>
                  </a:txBody>
                  <a:tcPr anchor="ctr"/>
                </a:tc>
                <a:tc>
                  <a:txBody>
                    <a:bodyPr/>
                    <a:lstStyle/>
                    <a:p>
                      <a:pPr algn="ctr"/>
                      <a:r>
                        <a:rPr lang="tr-TR" sz="2000" kern="1200" dirty="0">
                          <a:solidFill>
                            <a:schemeClr val="dk1"/>
                          </a:solidFill>
                          <a:latin typeface="+mn-lt"/>
                          <a:ea typeface="+mn-ea"/>
                          <a:cs typeface="+mn-cs"/>
                        </a:rPr>
                        <a:t>W</a:t>
                      </a:r>
                    </a:p>
                  </a:txBody>
                  <a:tcPr anchor="ctr"/>
                </a:tc>
                <a:extLst>
                  <a:ext uri="{0D108BD9-81ED-4DB2-BD59-A6C34878D82A}">
                    <a16:rowId xmlns:a16="http://schemas.microsoft.com/office/drawing/2014/main" val="10009"/>
                  </a:ext>
                </a:extLst>
              </a:tr>
            </a:tbl>
          </a:graphicData>
        </a:graphic>
      </p:graphicFrame>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AMENTÜ</a:t>
            </a:r>
          </a:p>
          <a:p>
            <a:pPr algn="ctr">
              <a:lnSpc>
                <a:spcPct val="150000"/>
              </a:lnSpc>
              <a:spcAft>
                <a:spcPts val="600"/>
              </a:spcAft>
            </a:pPr>
            <a:r>
              <a:rPr lang="tr-TR" b="1" dirty="0">
                <a:latin typeface="Arial" panose="020B0604020202020204" pitchFamily="34" charset="0"/>
                <a:cs typeface="Arial" panose="020B0604020202020204" pitchFamily="34" charset="0"/>
              </a:rPr>
              <a:t>KADER</a:t>
            </a:r>
          </a:p>
          <a:p>
            <a:pPr algn="ctr">
              <a:lnSpc>
                <a:spcPct val="150000"/>
              </a:lnSpc>
              <a:spcAft>
                <a:spcPts val="600"/>
              </a:spcAft>
            </a:pPr>
            <a:r>
              <a:rPr lang="tr-TR" b="1" dirty="0">
                <a:latin typeface="Arial" panose="020B0604020202020204" pitchFamily="34" charset="0"/>
                <a:cs typeface="Arial" panose="020B0604020202020204" pitchFamily="34" charset="0"/>
              </a:rPr>
              <a:t>AHİRET</a:t>
            </a:r>
          </a:p>
          <a:p>
            <a:pPr algn="ctr">
              <a:lnSpc>
                <a:spcPct val="150000"/>
              </a:lnSpc>
              <a:spcAft>
                <a:spcPts val="600"/>
              </a:spcAft>
            </a:pPr>
            <a:r>
              <a:rPr lang="tr-TR" b="1" dirty="0">
                <a:latin typeface="Arial" panose="020B0604020202020204" pitchFamily="34" charset="0"/>
                <a:cs typeface="Arial" panose="020B0604020202020204" pitchFamily="34" charset="0"/>
              </a:rPr>
              <a:t>HAYIR</a:t>
            </a:r>
          </a:p>
          <a:p>
            <a:pPr algn="ctr">
              <a:lnSpc>
                <a:spcPct val="150000"/>
              </a:lnSpc>
              <a:spcAft>
                <a:spcPts val="600"/>
              </a:spcAft>
            </a:pPr>
            <a:r>
              <a:rPr lang="tr-TR" b="1" dirty="0">
                <a:latin typeface="Arial" panose="020B0604020202020204" pitchFamily="34" charset="0"/>
                <a:cs typeface="Arial" panose="020B0604020202020204" pitchFamily="34" charset="0"/>
              </a:rPr>
              <a:t>MELEK</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ŞEHADET</a:t>
            </a:r>
          </a:p>
          <a:p>
            <a:pPr algn="ctr">
              <a:lnSpc>
                <a:spcPct val="150000"/>
              </a:lnSpc>
              <a:spcAft>
                <a:spcPts val="600"/>
              </a:spcAft>
            </a:pPr>
            <a:r>
              <a:rPr lang="tr-TR" b="1" dirty="0">
                <a:latin typeface="Arial" panose="020B0604020202020204" pitchFamily="34" charset="0"/>
                <a:cs typeface="Arial" panose="020B0604020202020204" pitchFamily="34" charset="0"/>
              </a:rPr>
              <a:t>İMAN</a:t>
            </a:r>
          </a:p>
          <a:p>
            <a:pPr algn="ctr">
              <a:lnSpc>
                <a:spcPct val="150000"/>
              </a:lnSpc>
              <a:spcAft>
                <a:spcPts val="600"/>
              </a:spcAft>
            </a:pPr>
            <a:r>
              <a:rPr lang="tr-TR" b="1" dirty="0">
                <a:latin typeface="Arial" panose="020B0604020202020204" pitchFamily="34" charset="0"/>
                <a:cs typeface="Arial" panose="020B0604020202020204" pitchFamily="34" charset="0"/>
              </a:rPr>
              <a:t>PEYGAMBER</a:t>
            </a:r>
          </a:p>
          <a:p>
            <a:pPr algn="ctr">
              <a:lnSpc>
                <a:spcPct val="150000"/>
              </a:lnSpc>
              <a:spcAft>
                <a:spcPts val="600"/>
              </a:spcAft>
            </a:pPr>
            <a:r>
              <a:rPr lang="tr-TR" b="1" dirty="0">
                <a:latin typeface="Arial" panose="020B0604020202020204" pitchFamily="34" charset="0"/>
                <a:cs typeface="Arial" panose="020B0604020202020204" pitchFamily="34" charset="0"/>
              </a:rPr>
              <a:t>ALLAH</a:t>
            </a:r>
          </a:p>
          <a:p>
            <a:pPr algn="ctr">
              <a:lnSpc>
                <a:spcPct val="150000"/>
              </a:lnSpc>
              <a:spcAft>
                <a:spcPts val="600"/>
              </a:spcAft>
            </a:pPr>
            <a:r>
              <a:rPr lang="tr-TR" b="1" dirty="0">
                <a:latin typeface="Arial" panose="020B0604020202020204" pitchFamily="34" charset="0"/>
                <a:cs typeface="Arial" panose="020B0604020202020204" pitchFamily="34" charset="0"/>
              </a:rPr>
              <a:t>DUA</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4" grpId="0" animBg="1"/>
      <p:bldP spid="15" grpId="0" animBg="1"/>
      <p:bldP spid="12" grpId="0" animBg="1"/>
      <p:bldP spid="16" grpId="0" animBg="1"/>
      <p:bldP spid="8" grpId="0" animBg="1"/>
      <p:bldP spid="13" grpId="0" animBg="1"/>
      <p:bldP spid="1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E9CFAD85-841E-A7D1-3D5C-45E1C56C0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56575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Amentü Duası</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Ahiret</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805592"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Kelime-i şehadet</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77094"/>
            <a:ext cx="256575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İmanın şartları</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Amentü</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Hayır</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“İnandım, iman ettim.” anlamına gelen ifade</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84703"/>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Eşhedü </a:t>
            </a:r>
            <a:r>
              <a:rPr lang="tr-TR" sz="2000" dirty="0" err="1">
                <a:solidFill>
                  <a:schemeClr val="bg1"/>
                </a:solidFill>
                <a:latin typeface="Arial" panose="020B0604020202020204" pitchFamily="34" charset="0"/>
                <a:cs typeface="Arial" panose="020B0604020202020204" pitchFamily="34" charset="0"/>
              </a:rPr>
              <a:t>enlâ</a:t>
            </a:r>
            <a:r>
              <a:rPr lang="tr-TR" sz="2000" dirty="0">
                <a:solidFill>
                  <a:schemeClr val="bg1"/>
                </a:solidFill>
                <a:latin typeface="Arial" panose="020B0604020202020204" pitchFamily="34" charset="0"/>
                <a:cs typeface="Arial" panose="020B0604020202020204" pitchFamily="34" charset="0"/>
              </a:rPr>
              <a:t> ilâhe </a:t>
            </a:r>
            <a:r>
              <a:rPr lang="tr-TR" sz="2000" dirty="0" err="1">
                <a:solidFill>
                  <a:schemeClr val="bg1"/>
                </a:solidFill>
                <a:latin typeface="Arial" panose="020B0604020202020204" pitchFamily="34" charset="0"/>
                <a:cs typeface="Arial" panose="020B0604020202020204" pitchFamily="34" charset="0"/>
              </a:rPr>
              <a:t>illallâh</a:t>
            </a:r>
            <a:r>
              <a:rPr lang="tr-TR" sz="2000" dirty="0">
                <a:solidFill>
                  <a:schemeClr val="bg1"/>
                </a:solidFill>
                <a:latin typeface="Arial" panose="020B0604020202020204" pitchFamily="34" charset="0"/>
                <a:cs typeface="Arial" panose="020B0604020202020204" pitchFamily="34" charset="0"/>
              </a:rPr>
              <a:t> ve </a:t>
            </a:r>
            <a:r>
              <a:rPr lang="tr-TR" sz="2000" dirty="0" err="1">
                <a:solidFill>
                  <a:schemeClr val="bg1"/>
                </a:solidFill>
                <a:latin typeface="Arial" panose="020B0604020202020204" pitchFamily="34" charset="0"/>
                <a:cs typeface="Arial" panose="020B0604020202020204" pitchFamily="34" charset="0"/>
              </a:rPr>
              <a:t>eşhedü</a:t>
            </a:r>
            <a:r>
              <a:rPr lang="tr-TR" sz="2000" dirty="0">
                <a:solidFill>
                  <a:schemeClr val="bg1"/>
                </a:solidFill>
                <a:latin typeface="Arial" panose="020B0604020202020204" pitchFamily="34" charset="0"/>
                <a:cs typeface="Arial" panose="020B0604020202020204" pitchFamily="34" charset="0"/>
              </a:rPr>
              <a:t> </a:t>
            </a:r>
            <a:r>
              <a:rPr lang="tr-TR" sz="2000" dirty="0" err="1">
                <a:solidFill>
                  <a:schemeClr val="bg1"/>
                </a:solidFill>
                <a:latin typeface="Arial" panose="020B0604020202020204" pitchFamily="34" charset="0"/>
                <a:cs typeface="Arial" panose="020B0604020202020204" pitchFamily="34" charset="0"/>
              </a:rPr>
              <a:t>ennemuhammeden</a:t>
            </a:r>
            <a:r>
              <a:rPr lang="tr-TR" sz="2000" dirty="0">
                <a:solidFill>
                  <a:schemeClr val="bg1"/>
                </a:solidFill>
                <a:latin typeface="Arial" panose="020B0604020202020204" pitchFamily="34" charset="0"/>
                <a:cs typeface="Arial" panose="020B0604020202020204" pitchFamily="34" charset="0"/>
              </a:rPr>
              <a:t> </a:t>
            </a:r>
            <a:r>
              <a:rPr lang="tr-TR" sz="2000" dirty="0" err="1">
                <a:solidFill>
                  <a:schemeClr val="bg1"/>
                </a:solidFill>
                <a:latin typeface="Arial" panose="020B0604020202020204" pitchFamily="34" charset="0"/>
                <a:cs typeface="Arial" panose="020B0604020202020204" pitchFamily="34" charset="0"/>
              </a:rPr>
              <a:t>abduhû</a:t>
            </a:r>
            <a:r>
              <a:rPr lang="tr-TR" sz="2000" dirty="0">
                <a:solidFill>
                  <a:schemeClr val="bg1"/>
                </a:solidFill>
                <a:latin typeface="Arial" panose="020B0604020202020204" pitchFamily="34" charset="0"/>
                <a:cs typeface="Arial" panose="020B0604020202020204" pitchFamily="34" charset="0"/>
              </a:rPr>
              <a:t> ve </a:t>
            </a:r>
            <a:r>
              <a:rPr lang="tr-TR" sz="2000" dirty="0" err="1">
                <a:solidFill>
                  <a:schemeClr val="bg1"/>
                </a:solidFill>
                <a:latin typeface="Arial" panose="020B0604020202020204" pitchFamily="34" charset="0"/>
                <a:cs typeface="Arial" panose="020B0604020202020204" pitchFamily="34" charset="0"/>
              </a:rPr>
              <a:t>rasûlüh</a:t>
            </a:r>
            <a:r>
              <a:rPr lang="tr-TR" sz="2000" dirty="0">
                <a:solidFill>
                  <a:schemeClr val="bg1"/>
                </a:solidFill>
                <a:latin typeface="Arial" panose="020B0604020202020204" pitchFamily="34" charset="0"/>
                <a:cs typeface="Arial" panose="020B0604020202020204" pitchFamily="34" charset="0"/>
              </a:rPr>
              <a:t>.</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87788"/>
            <a:ext cx="6608454"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İslam dinindeki imanın esaslarının sıralandığı dua</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İnsanların öldükten sonra sonsuza kadar yaşayacakları hayat.</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608814"/>
            <a:ext cx="6608454"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İyilik, güzellik, iyi olan şeyler, yararlı olan, faydası dokunan</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11200"/>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Mümin olmanın göstergeleri</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içeren bir resim&#10;&#10;Açıklama otomatik olarak oluşturuldu">
            <a:extLst>
              <a:ext uri="{FF2B5EF4-FFF2-40B4-BE49-F238E27FC236}">
                <a16:creationId xmlns:a16="http://schemas.microsoft.com/office/drawing/2014/main" id="{47A9A7AF-55B9-657C-8090-8C8EAD9BE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çizgi film, tasarım içeren bir resim&#10;&#10;Açıklama otomatik olarak oluşturuldu">
            <a:extLst>
              <a:ext uri="{FF2B5EF4-FFF2-40B4-BE49-F238E27FC236}">
                <a16:creationId xmlns:a16="http://schemas.microsoft.com/office/drawing/2014/main" id="{660AEED6-BE87-071D-FF34-A614A607E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4" y="150318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Âmentü duası</a:t>
            </a:r>
            <a:r>
              <a:rPr lang="it-IT" sz="3000" dirty="0">
                <a:latin typeface="Arial" panose="020B0604020202020204" pitchFamily="34" charset="0"/>
                <a:cs typeface="Arial" panose="020B0604020202020204" pitchFamily="34" charset="0"/>
              </a:rPr>
              <a:t>, adını</a:t>
            </a:r>
            <a:r>
              <a:rPr lang="tr-TR" sz="3000" dirty="0">
                <a:latin typeface="Arial" panose="020B0604020202020204" pitchFamily="34" charset="0"/>
                <a:cs typeface="Arial" panose="020B0604020202020204" pitchFamily="34" charset="0"/>
              </a:rPr>
              <a:t> duanın</a:t>
            </a:r>
            <a:r>
              <a:rPr lang="it-IT" sz="3000" dirty="0">
                <a:latin typeface="Arial" panose="020B0604020202020204" pitchFamily="34" charset="0"/>
                <a:cs typeface="Arial" panose="020B0604020202020204" pitchFamily="34" charset="0"/>
              </a:rPr>
              <a:t> ilk kelimesi olan</a:t>
            </a:r>
            <a:r>
              <a:rPr lang="tr-TR" sz="3000" dirty="0">
                <a:latin typeface="Arial" panose="020B0604020202020204" pitchFamily="34" charset="0"/>
                <a:cs typeface="Arial" panose="020B0604020202020204" pitchFamily="34" charset="0"/>
              </a:rPr>
              <a:t> </a:t>
            </a:r>
            <a:r>
              <a:rPr lang="it-IT" sz="3000" dirty="0">
                <a:latin typeface="Arial" panose="020B0604020202020204" pitchFamily="34" charset="0"/>
                <a:cs typeface="Arial" panose="020B0604020202020204" pitchFamily="34" charset="0"/>
              </a:rPr>
              <a:t>“</a:t>
            </a:r>
            <a:r>
              <a:rPr lang="it-IT" sz="3000" dirty="0">
                <a:solidFill>
                  <a:srgbClr val="FF0000"/>
                </a:solidFill>
                <a:latin typeface="Arial" panose="020B0604020202020204" pitchFamily="34" charset="0"/>
                <a:cs typeface="Arial" panose="020B0604020202020204" pitchFamily="34" charset="0"/>
              </a:rPr>
              <a:t>Âmentü</a:t>
            </a:r>
            <a:r>
              <a:rPr lang="it-IT" sz="3000" dirty="0">
                <a:latin typeface="Arial" panose="020B0604020202020204" pitchFamily="34" charset="0"/>
                <a:cs typeface="Arial" panose="020B0604020202020204" pitchFamily="34" charset="0"/>
              </a:rPr>
              <a:t>” ifadesinden alır. </a:t>
            </a:r>
            <a:endParaRPr lang="tr-TR" sz="3000" dirty="0">
              <a:latin typeface="Arial" panose="020B0604020202020204" pitchFamily="34" charset="0"/>
              <a:cs typeface="Arial" panose="020B0604020202020204" pitchFamily="34" charset="0"/>
            </a:endParaRPr>
          </a:p>
        </p:txBody>
      </p:sp>
      <p:pic>
        <p:nvPicPr>
          <p:cNvPr id="13" name="Resim 12" descr="gökyüzü, dış mekan, bina, siluet içeren bir resim&#10;&#10;Açıklama otomatik olarak oluşturuldu">
            <a:extLst>
              <a:ext uri="{FF2B5EF4-FFF2-40B4-BE49-F238E27FC236}">
                <a16:creationId xmlns:a16="http://schemas.microsoft.com/office/drawing/2014/main" id="{C86DF5BF-66CB-C4E6-6FEB-B9EA4D9F0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6" name="Metin kutusu 5">
            <a:extLst>
              <a:ext uri="{FF2B5EF4-FFF2-40B4-BE49-F238E27FC236}">
                <a16:creationId xmlns:a16="http://schemas.microsoft.com/office/drawing/2014/main" id="{5C4C4A46-F020-A929-8585-EB75867395CE}"/>
              </a:ext>
            </a:extLst>
          </p:cNvPr>
          <p:cNvSpPr txBox="1"/>
          <p:nvPr/>
        </p:nvSpPr>
        <p:spPr>
          <a:xfrm>
            <a:off x="4015483" y="283954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ifade, “</a:t>
            </a:r>
            <a:r>
              <a:rPr lang="tr-TR" sz="3000" dirty="0">
                <a:solidFill>
                  <a:srgbClr val="FF0000"/>
                </a:solidFill>
                <a:latin typeface="Arial" panose="020B0604020202020204" pitchFamily="34" charset="0"/>
                <a:cs typeface="Arial" panose="020B0604020202020204" pitchFamily="34" charset="0"/>
              </a:rPr>
              <a:t>İnandım, iman ettim.</a:t>
            </a:r>
            <a:r>
              <a:rPr lang="tr-TR" sz="3000" dirty="0">
                <a:latin typeface="Arial" panose="020B0604020202020204" pitchFamily="34" charset="0"/>
                <a:cs typeface="Arial" panose="020B0604020202020204" pitchFamily="34" charset="0"/>
              </a:rPr>
              <a:t>” anlamına gelir.</a:t>
            </a:r>
          </a:p>
        </p:txBody>
      </p:sp>
      <p:sp>
        <p:nvSpPr>
          <p:cNvPr id="9" name="Metin kutusu 8">
            <a:extLst>
              <a:ext uri="{FF2B5EF4-FFF2-40B4-BE49-F238E27FC236}">
                <a16:creationId xmlns:a16="http://schemas.microsoft.com/office/drawing/2014/main" id="{6A53E26B-4079-C6C6-0A3D-C7A3BA7AFFB8}"/>
              </a:ext>
            </a:extLst>
          </p:cNvPr>
          <p:cNvSpPr txBox="1"/>
          <p:nvPr/>
        </p:nvSpPr>
        <p:spPr>
          <a:xfrm>
            <a:off x="4015482" y="4175906"/>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duada, imanın şartları sıralanmakta ve dua "</a:t>
            </a:r>
            <a:r>
              <a:rPr lang="tr-TR" sz="3000" dirty="0">
                <a:solidFill>
                  <a:srgbClr val="FF0000"/>
                </a:solidFill>
                <a:latin typeface="Arial" panose="020B0604020202020204" pitchFamily="34" charset="0"/>
                <a:cs typeface="Arial" panose="020B0604020202020204" pitchFamily="34" charset="0"/>
              </a:rPr>
              <a:t>Kelime-i </a:t>
            </a:r>
            <a:r>
              <a:rPr lang="tr-TR" sz="3000" dirty="0" err="1">
                <a:solidFill>
                  <a:srgbClr val="FF0000"/>
                </a:solidFill>
                <a:latin typeface="Arial" panose="020B0604020202020204" pitchFamily="34" charset="0"/>
                <a:cs typeface="Arial" panose="020B0604020202020204" pitchFamily="34" charset="0"/>
              </a:rPr>
              <a:t>Şehadet</a:t>
            </a:r>
            <a:r>
              <a:rPr lang="tr-TR" sz="3000" dirty="0" err="1">
                <a:latin typeface="Arial" panose="020B0604020202020204" pitchFamily="34" charset="0"/>
                <a:cs typeface="Arial" panose="020B0604020202020204" pitchFamily="34" charset="0"/>
              </a:rPr>
              <a:t>"le</a:t>
            </a:r>
            <a:r>
              <a:rPr lang="tr-TR" sz="3000" dirty="0">
                <a:latin typeface="Arial" panose="020B0604020202020204" pitchFamily="34" charset="0"/>
                <a:cs typeface="Arial" panose="020B0604020202020204" pitchFamily="34" charset="0"/>
              </a:rPr>
              <a:t> bitmektedir. </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çizgi film, tasarım içeren bir resim&#10;&#10;Açıklama otomatik olarak oluşturuldu">
            <a:extLst>
              <a:ext uri="{FF2B5EF4-FFF2-40B4-BE49-F238E27FC236}">
                <a16:creationId xmlns:a16="http://schemas.microsoft.com/office/drawing/2014/main" id="{660AEED6-BE87-071D-FF34-A614A607E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7" name="Metin kutusu 6">
            <a:extLst>
              <a:ext uri="{FF2B5EF4-FFF2-40B4-BE49-F238E27FC236}">
                <a16:creationId xmlns:a16="http://schemas.microsoft.com/office/drawing/2014/main" id="{3ECBF28F-968F-54E3-DC9C-ED3D89CA8374}"/>
              </a:ext>
            </a:extLst>
          </p:cNvPr>
          <p:cNvSpPr txBox="1"/>
          <p:nvPr/>
        </p:nvSpPr>
        <p:spPr>
          <a:xfrm>
            <a:off x="7739647" y="2405888"/>
            <a:ext cx="4057708" cy="3216265"/>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Âmentü billâhi ve </a:t>
            </a:r>
            <a:r>
              <a:rPr lang="tr-TR" sz="2200" dirty="0" err="1">
                <a:latin typeface="Arial" panose="020B0604020202020204" pitchFamily="34" charset="0"/>
                <a:cs typeface="Arial" panose="020B0604020202020204" pitchFamily="34" charset="0"/>
              </a:rPr>
              <a:t>melâiketihî</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kütübihî</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rusülihî</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ve’l-yevmi’l-âhiri</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bi’l</a:t>
            </a:r>
            <a:r>
              <a:rPr lang="tr-TR" sz="2200" dirty="0">
                <a:latin typeface="Arial" panose="020B0604020202020204" pitchFamily="34" charset="0"/>
                <a:cs typeface="Arial" panose="020B0604020202020204" pitchFamily="34" charset="0"/>
              </a:rPr>
              <a:t>-kaderi </a:t>
            </a:r>
            <a:r>
              <a:rPr lang="tr-TR" sz="2200" dirty="0" err="1">
                <a:latin typeface="Arial" panose="020B0604020202020204" pitchFamily="34" charset="0"/>
                <a:cs typeface="Arial" panose="020B0604020202020204" pitchFamily="34" charset="0"/>
              </a:rPr>
              <a:t>hayrihî</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şerrihî</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minallâhiteâlâ</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ve’l-ba‘sü</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ba‘de’l</a:t>
            </a:r>
            <a:r>
              <a:rPr lang="tr-TR" sz="2200" dirty="0">
                <a:latin typeface="Arial" panose="020B0604020202020204" pitchFamily="34" charset="0"/>
                <a:cs typeface="Arial" panose="020B0604020202020204" pitchFamily="34" charset="0"/>
              </a:rPr>
              <a:t>-mevti </a:t>
            </a:r>
            <a:r>
              <a:rPr lang="tr-TR" sz="2200" dirty="0" err="1">
                <a:latin typeface="Arial" panose="020B0604020202020204" pitchFamily="34" charset="0"/>
                <a:cs typeface="Arial" panose="020B0604020202020204" pitchFamily="34" charset="0"/>
              </a:rPr>
              <a:t>hakkun</a:t>
            </a:r>
            <a:r>
              <a:rPr lang="tr-TR" sz="2200" dirty="0">
                <a:latin typeface="Arial" panose="020B0604020202020204" pitchFamily="34" charset="0"/>
                <a:cs typeface="Arial" panose="020B0604020202020204" pitchFamily="34" charset="0"/>
              </a:rPr>
              <a:t>. </a:t>
            </a:r>
          </a:p>
          <a:p>
            <a:pPr algn="ctr">
              <a:spcAft>
                <a:spcPts val="600"/>
              </a:spcAft>
            </a:pPr>
            <a:r>
              <a:rPr lang="tr-TR" sz="2200" dirty="0">
                <a:latin typeface="Arial" panose="020B0604020202020204" pitchFamily="34" charset="0"/>
                <a:cs typeface="Arial" panose="020B0604020202020204" pitchFamily="34" charset="0"/>
              </a:rPr>
              <a:t>Eşhedü </a:t>
            </a:r>
            <a:r>
              <a:rPr lang="tr-TR" sz="2200" dirty="0" err="1">
                <a:latin typeface="Arial" panose="020B0604020202020204" pitchFamily="34" charset="0"/>
                <a:cs typeface="Arial" panose="020B0604020202020204" pitchFamily="34" charset="0"/>
              </a:rPr>
              <a:t>enlâ</a:t>
            </a:r>
            <a:r>
              <a:rPr lang="tr-TR" sz="2200" dirty="0">
                <a:latin typeface="Arial" panose="020B0604020202020204" pitchFamily="34" charset="0"/>
                <a:cs typeface="Arial" panose="020B0604020202020204" pitchFamily="34" charset="0"/>
              </a:rPr>
              <a:t> ilâhe </a:t>
            </a:r>
            <a:r>
              <a:rPr lang="tr-TR" sz="2200" dirty="0" err="1">
                <a:latin typeface="Arial" panose="020B0604020202020204" pitchFamily="34" charset="0"/>
                <a:cs typeface="Arial" panose="020B0604020202020204" pitchFamily="34" charset="0"/>
              </a:rPr>
              <a:t>illallâh</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eşhedü</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ennemuhammeden</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abduhû</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rasûlüh</a:t>
            </a:r>
            <a:r>
              <a:rPr lang="tr-TR" sz="2200" dirty="0">
                <a:latin typeface="Arial" panose="020B0604020202020204" pitchFamily="34" charset="0"/>
                <a:cs typeface="Arial" panose="020B0604020202020204" pitchFamily="34" charset="0"/>
              </a:rPr>
              <a:t>.</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pic>
        <p:nvPicPr>
          <p:cNvPr id="5" name="Resim 4" descr="el yazısı, metin, yazı tipi, kara tahta içeren bir resim&#10;&#10;Açıklama otomatik olarak oluşturuldu">
            <a:extLst>
              <a:ext uri="{FF2B5EF4-FFF2-40B4-BE49-F238E27FC236}">
                <a16:creationId xmlns:a16="http://schemas.microsoft.com/office/drawing/2014/main" id="{610E71F4-3AE3-B058-CE47-B99721CB8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41" y="922532"/>
            <a:ext cx="7433365" cy="4907926"/>
          </a:xfrm>
          <a:prstGeom prst="rect">
            <a:avLst/>
          </a:prstGeom>
        </p:spPr>
      </p:pic>
      <p:sp>
        <p:nvSpPr>
          <p:cNvPr id="12" name="Dikdörtgen 11">
            <a:extLst>
              <a:ext uri="{FF2B5EF4-FFF2-40B4-BE49-F238E27FC236}">
                <a16:creationId xmlns:a16="http://schemas.microsoft.com/office/drawing/2014/main" id="{8428F7ED-A362-38EC-A560-C137322C46FA}"/>
              </a:ext>
            </a:extLst>
          </p:cNvPr>
          <p:cNvSpPr/>
          <p:nvPr/>
        </p:nvSpPr>
        <p:spPr>
          <a:xfrm>
            <a:off x="0" y="659567"/>
            <a:ext cx="2113613" cy="452689"/>
          </a:xfrm>
          <a:prstGeom prst="rect">
            <a:avLst/>
          </a:prstGeom>
          <a:solidFill>
            <a:srgbClr val="F8850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solidFill>
                  <a:schemeClr val="bg1"/>
                </a:solidFill>
              </a:rPr>
              <a:t>Duanın Okunuşu</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çizgi film, tasarım içeren bir resim&#10;&#10;Açıklama otomatik olarak oluşturuldu">
            <a:extLst>
              <a:ext uri="{FF2B5EF4-FFF2-40B4-BE49-F238E27FC236}">
                <a16:creationId xmlns:a16="http://schemas.microsoft.com/office/drawing/2014/main" id="{660AEED6-BE87-071D-FF34-A614A607E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7" name="Metin kutusu 6">
            <a:extLst>
              <a:ext uri="{FF2B5EF4-FFF2-40B4-BE49-F238E27FC236}">
                <a16:creationId xmlns:a16="http://schemas.microsoft.com/office/drawing/2014/main" id="{3ECBF28F-968F-54E3-DC9C-ED3D89CA8374}"/>
              </a:ext>
            </a:extLst>
          </p:cNvPr>
          <p:cNvSpPr txBox="1"/>
          <p:nvPr/>
        </p:nvSpPr>
        <p:spPr>
          <a:xfrm>
            <a:off x="832395" y="1959367"/>
            <a:ext cx="10527210" cy="2939266"/>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Allah’a , meleklerine, kitaplarına, peygamberlerine, </a:t>
            </a:r>
            <a:r>
              <a:rPr lang="tr-TR" sz="3600" dirty="0" err="1">
                <a:latin typeface="Arial" panose="020B0604020202020204" pitchFamily="34" charset="0"/>
                <a:cs typeface="Arial" panose="020B0604020202020204" pitchFamily="34" charset="0"/>
              </a:rPr>
              <a:t>âhiret</a:t>
            </a:r>
            <a:r>
              <a:rPr lang="tr-TR" sz="3600" dirty="0">
                <a:latin typeface="Arial" panose="020B0604020202020204" pitchFamily="34" charset="0"/>
                <a:cs typeface="Arial" panose="020B0604020202020204" pitchFamily="34" charset="0"/>
              </a:rPr>
              <a:t> gününe, kadere, hayır ve şerrin Allah’tan geldiğine inandım. Öldükten sonra diriliş haktır. </a:t>
            </a:r>
          </a:p>
          <a:p>
            <a:pPr algn="ctr">
              <a:spcAft>
                <a:spcPts val="600"/>
              </a:spcAft>
            </a:pPr>
            <a:r>
              <a:rPr lang="tr-TR" sz="3600" dirty="0">
                <a:latin typeface="Arial" panose="020B0604020202020204" pitchFamily="34" charset="0"/>
                <a:cs typeface="Arial" panose="020B0604020202020204" pitchFamily="34" charset="0"/>
              </a:rPr>
              <a:t>Allah’tan başka ilâh olmadığına, Hz. Muhammed’in O’nun kulu ve elçisi olduğuna şahitlik ederim.</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Dikdörtgen 11">
            <a:extLst>
              <a:ext uri="{FF2B5EF4-FFF2-40B4-BE49-F238E27FC236}">
                <a16:creationId xmlns:a16="http://schemas.microsoft.com/office/drawing/2014/main" id="{8428F7ED-A362-38EC-A560-C137322C46FA}"/>
              </a:ext>
            </a:extLst>
          </p:cNvPr>
          <p:cNvSpPr/>
          <p:nvPr/>
        </p:nvSpPr>
        <p:spPr>
          <a:xfrm>
            <a:off x="0" y="659567"/>
            <a:ext cx="2113613" cy="452689"/>
          </a:xfrm>
          <a:prstGeom prst="rect">
            <a:avLst/>
          </a:prstGeom>
          <a:solidFill>
            <a:srgbClr val="F8850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solidFill>
                  <a:schemeClr val="bg1"/>
                </a:solidFill>
              </a:rPr>
              <a:t>Duanın Anlamı</a:t>
            </a:r>
          </a:p>
        </p:txBody>
      </p:sp>
    </p:spTree>
    <p:extLst>
      <p:ext uri="{BB962C8B-B14F-4D97-AF65-F5344CB8AC3E}">
        <p14:creationId xmlns:p14="http://schemas.microsoft.com/office/powerpoint/2010/main" val="399979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çizgi film, tasarım içeren bir resim&#10;&#10;Açıklama otomatik olarak oluşturuldu">
            <a:extLst>
              <a:ext uri="{FF2B5EF4-FFF2-40B4-BE49-F238E27FC236}">
                <a16:creationId xmlns:a16="http://schemas.microsoft.com/office/drawing/2014/main" id="{660AEED6-BE87-071D-FF34-A614A607E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pic>
        <p:nvPicPr>
          <p:cNvPr id="6" name="Resim 5" descr="kırpıntı çizim, grafik, çizgi film, çizim içeren bir resim&#10;&#10;Açıklama otomatik olarak oluşturuldu">
            <a:extLst>
              <a:ext uri="{FF2B5EF4-FFF2-40B4-BE49-F238E27FC236}">
                <a16:creationId xmlns:a16="http://schemas.microsoft.com/office/drawing/2014/main" id="{75A2FE74-CFFE-9129-289C-31506EB6D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2" y="943936"/>
            <a:ext cx="5487646" cy="4970128"/>
          </a:xfrm>
          <a:prstGeom prst="rect">
            <a:avLst/>
          </a:prstGeom>
        </p:spPr>
      </p:pic>
      <p:sp>
        <p:nvSpPr>
          <p:cNvPr id="7" name="Metin kutusu 6">
            <a:extLst>
              <a:ext uri="{FF2B5EF4-FFF2-40B4-BE49-F238E27FC236}">
                <a16:creationId xmlns:a16="http://schemas.microsoft.com/office/drawing/2014/main" id="{3ECBF28F-968F-54E3-DC9C-ED3D89CA8374}"/>
              </a:ext>
            </a:extLst>
          </p:cNvPr>
          <p:cNvSpPr txBox="1"/>
          <p:nvPr/>
        </p:nvSpPr>
        <p:spPr>
          <a:xfrm>
            <a:off x="1589995" y="2190607"/>
            <a:ext cx="3605498" cy="2893100"/>
          </a:xfrm>
          <a:prstGeom prst="rect">
            <a:avLst/>
          </a:prstGeom>
          <a:noFill/>
          <a:ln>
            <a:noFill/>
          </a:ln>
        </p:spPr>
        <p:txBody>
          <a:bodyPr wrap="square" rtlCol="0">
            <a:spAutoFit/>
          </a:bodyPr>
          <a:lstStyle/>
          <a:p>
            <a:pPr algn="ctr">
              <a:spcAft>
                <a:spcPts val="600"/>
              </a:spcAft>
            </a:pPr>
            <a:r>
              <a:rPr lang="tr-TR" sz="2100" dirty="0">
                <a:latin typeface="Arial" panose="020B0604020202020204" pitchFamily="34" charset="0"/>
                <a:cs typeface="Arial" panose="020B0604020202020204" pitchFamily="34" charset="0"/>
              </a:rPr>
              <a:t>• Âmentü duası ile Müslümanlar inançlarını tekrar tekrar dile getirerek pekiştirirler.</a:t>
            </a:r>
          </a:p>
          <a:p>
            <a:pPr algn="ctr">
              <a:spcAft>
                <a:spcPts val="600"/>
              </a:spcAft>
            </a:pPr>
            <a:endParaRPr lang="tr-TR" sz="100" dirty="0">
              <a:latin typeface="Arial" panose="020B0604020202020204" pitchFamily="34" charset="0"/>
              <a:cs typeface="Arial" panose="020B0604020202020204" pitchFamily="34" charset="0"/>
            </a:endParaRPr>
          </a:p>
          <a:p>
            <a:pPr algn="ctr">
              <a:spcAft>
                <a:spcPts val="600"/>
              </a:spcAft>
            </a:pPr>
            <a:r>
              <a:rPr lang="tr-TR" sz="2100" dirty="0">
                <a:latin typeface="Arial" panose="020B0604020202020204" pitchFamily="34" charset="0"/>
                <a:cs typeface="Arial" panose="020B0604020202020204" pitchFamily="34" charset="0"/>
              </a:rPr>
              <a:t>• Âmentü duası kalbiyle inanmış bir Müslüman’ın inancını diliyle ifade ettiği duadır. </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pic>
        <p:nvPicPr>
          <p:cNvPr id="4" name="Resim 3" descr="kırpıntı çizim, grafik, çizgi film, çizim içeren bir resim&#10;&#10;Açıklama otomatik olarak oluşturuldu">
            <a:extLst>
              <a:ext uri="{FF2B5EF4-FFF2-40B4-BE49-F238E27FC236}">
                <a16:creationId xmlns:a16="http://schemas.microsoft.com/office/drawing/2014/main" id="{1BCA6C8E-8D37-EFCA-FF5A-FD4683629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283" y="943936"/>
            <a:ext cx="5487646" cy="4970128"/>
          </a:xfrm>
          <a:prstGeom prst="rect">
            <a:avLst/>
          </a:prstGeom>
        </p:spPr>
      </p:pic>
      <p:sp>
        <p:nvSpPr>
          <p:cNvPr id="5" name="Metin kutusu 4">
            <a:extLst>
              <a:ext uri="{FF2B5EF4-FFF2-40B4-BE49-F238E27FC236}">
                <a16:creationId xmlns:a16="http://schemas.microsoft.com/office/drawing/2014/main" id="{5ED8E399-663E-7EE5-9FB6-A7DC45D1742E}"/>
              </a:ext>
            </a:extLst>
          </p:cNvPr>
          <p:cNvSpPr txBox="1"/>
          <p:nvPr/>
        </p:nvSpPr>
        <p:spPr>
          <a:xfrm>
            <a:off x="7531627" y="2573732"/>
            <a:ext cx="3025152" cy="2215991"/>
          </a:xfrm>
          <a:prstGeom prst="rect">
            <a:avLst/>
          </a:prstGeom>
          <a:noFill/>
          <a:ln>
            <a:noFill/>
          </a:ln>
        </p:spPr>
        <p:txBody>
          <a:bodyPr wrap="square" rtlCol="0">
            <a:spAutoFit/>
          </a:bodyPr>
          <a:lstStyle/>
          <a:p>
            <a:pPr algn="ctr">
              <a:spcAft>
                <a:spcPts val="600"/>
              </a:spcAft>
            </a:pPr>
            <a:r>
              <a:rPr lang="tr-TR" sz="2100" dirty="0">
                <a:latin typeface="Arial" panose="020B0604020202020204" pitchFamily="34" charset="0"/>
                <a:cs typeface="Arial" panose="020B0604020202020204" pitchFamily="34" charset="0"/>
              </a:rPr>
              <a:t>• İslam dinindeki imanın esasları olarak bilinen 6 şart bu duada yer alır.</a:t>
            </a:r>
          </a:p>
          <a:p>
            <a:pPr algn="ctr">
              <a:spcAft>
                <a:spcPts val="600"/>
              </a:spcAft>
            </a:pPr>
            <a:endParaRPr lang="tr-TR" sz="100" dirty="0">
              <a:latin typeface="Arial" panose="020B0604020202020204" pitchFamily="34" charset="0"/>
              <a:cs typeface="Arial" panose="020B0604020202020204" pitchFamily="34" charset="0"/>
            </a:endParaRPr>
          </a:p>
          <a:p>
            <a:pPr algn="ctr">
              <a:spcAft>
                <a:spcPts val="600"/>
              </a:spcAft>
            </a:pPr>
            <a:r>
              <a:rPr lang="tr-TR" sz="2100" dirty="0">
                <a:latin typeface="Arial" panose="020B0604020202020204" pitchFamily="34" charset="0"/>
                <a:cs typeface="Arial" panose="020B0604020202020204" pitchFamily="34" charset="0"/>
              </a:rPr>
              <a:t>• Amentü namazlarda okunan dualardan değildir.</a:t>
            </a:r>
          </a:p>
        </p:txBody>
      </p:sp>
    </p:spTree>
    <p:extLst>
      <p:ext uri="{BB962C8B-B14F-4D97-AF65-F5344CB8AC3E}">
        <p14:creationId xmlns:p14="http://schemas.microsoft.com/office/powerpoint/2010/main" val="416349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çizgi film, tasarım içeren bir resim&#10;&#10;Açıklama otomatik olarak oluşturuldu">
            <a:extLst>
              <a:ext uri="{FF2B5EF4-FFF2-40B4-BE49-F238E27FC236}">
                <a16:creationId xmlns:a16="http://schemas.microsoft.com/office/drawing/2014/main" id="{660AEED6-BE87-071D-FF34-A614A607E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291552"/>
            <a:ext cx="10643017" cy="1754326"/>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Âmentü duası iman esaslarını dile getiren, müminin kendini manevi yönden dinç tutmasını sağlayan, imanını tekrar dil ile tasdik ettiren duadır.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çizgi film, tasarım içeren bir resim&#10;&#10;Açıklama otomatik olarak oluşturuldu">
            <a:extLst>
              <a:ext uri="{FF2B5EF4-FFF2-40B4-BE49-F238E27FC236}">
                <a16:creationId xmlns:a16="http://schemas.microsoft.com/office/drawing/2014/main" id="{660AEED6-BE87-071D-FF34-A614A607E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Ey Muhammed! İşte bunun için insanları tevhide davet et ve sana emredildiği gibi dosdoğru ol. Onların heveslerine uyma ve şöyle de "Ben Allah'ın kitaptan indirdiğine inandım…”</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Şûrâ</a:t>
            </a: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Sûresi</a:t>
            </a:r>
            <a:r>
              <a:rPr lang="tr-TR" sz="3000" dirty="0">
                <a:latin typeface="Arial" panose="020B0604020202020204" pitchFamily="34" charset="0"/>
                <a:cs typeface="Arial" panose="020B0604020202020204" pitchFamily="34" charset="0"/>
              </a:rPr>
              <a:t> 15.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çizgi film, tasarım içeren bir resim&#10;&#10;Açıklama otomatik olarak oluşturuldu">
            <a:extLst>
              <a:ext uri="{FF2B5EF4-FFF2-40B4-BE49-F238E27FC236}">
                <a16:creationId xmlns:a16="http://schemas.microsoft.com/office/drawing/2014/main" id="{660AEED6-BE87-071D-FF34-A614A607E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indirilmiş ilahi kitaba iman etmiştir.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insanları Allah’ın varlığına davet etmektedir.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4368197"/>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Amentü ifadesi Kur’an’da yer alan ayetlerde geçen bir terimdir.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A08A12B1-1221-DD40-279C-50D8D040D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273306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262432"/>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‘’Eşhedü en lâ ilâhe illallah ve </a:t>
            </a:r>
            <a:r>
              <a:rPr lang="tr-TR" sz="2200" dirty="0" err="1">
                <a:latin typeface="Arial" panose="020B0604020202020204" pitchFamily="34" charset="0"/>
                <a:cs typeface="Arial" panose="020B0604020202020204" pitchFamily="34" charset="0"/>
              </a:rPr>
              <a:t>eşhedü</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enne</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Muhammeden</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abdühû</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resûlüh</a:t>
            </a:r>
            <a:r>
              <a:rPr lang="tr-TR" sz="2200" dirty="0">
                <a:latin typeface="Arial" panose="020B0604020202020204" pitchFamily="34" charset="0"/>
                <a:cs typeface="Arial" panose="020B0604020202020204" pitchFamily="34" charset="0"/>
              </a:rPr>
              <a:t>.’’</a:t>
            </a:r>
          </a:p>
          <a:p>
            <a:pPr algn="just">
              <a:spcAft>
                <a:spcPts val="600"/>
              </a:spcAft>
            </a:pPr>
            <a:r>
              <a:rPr lang="tr-TR" sz="2200" dirty="0">
                <a:latin typeface="Arial" panose="020B0604020202020204" pitchFamily="34" charset="0"/>
                <a:cs typeface="Arial" panose="020B0604020202020204" pitchFamily="34" charset="0"/>
              </a:rPr>
              <a:t>‘’Ben tanıklık ederim ki Allah’tan başka ilah yoktur ve yine tanıklık ederim ki Hz. Muhammed O’nun kulu ve elçisidir.’’ </a:t>
            </a:r>
          </a:p>
          <a:p>
            <a:pPr algn="just">
              <a:spcAft>
                <a:spcPts val="600"/>
              </a:spcAft>
            </a:pPr>
            <a:r>
              <a:rPr lang="tr-TR" sz="2200" b="1" dirty="0">
                <a:latin typeface="Arial" panose="020B0604020202020204" pitchFamily="34" charset="0"/>
                <a:cs typeface="Arial" panose="020B0604020202020204" pitchFamily="34" charset="0"/>
              </a:rPr>
              <a:t>Bu duanın son kısmında bulunan ifade aşağıdakilerden hangisidir? </a:t>
            </a:r>
          </a:p>
          <a:p>
            <a:pPr algn="just">
              <a:spcAft>
                <a:spcPts val="600"/>
              </a:spcAft>
            </a:pPr>
            <a:r>
              <a:rPr lang="tr-TR" sz="2200" dirty="0">
                <a:latin typeface="Arial" panose="020B0604020202020204" pitchFamily="34" charset="0"/>
                <a:cs typeface="Arial" panose="020B0604020202020204" pitchFamily="34" charset="0"/>
              </a:rPr>
              <a:t>A) Kelime-i Şehadet </a:t>
            </a:r>
          </a:p>
          <a:p>
            <a:pPr algn="just">
              <a:spcAft>
                <a:spcPts val="600"/>
              </a:spcAft>
            </a:pPr>
            <a:r>
              <a:rPr lang="tr-TR" sz="2200" dirty="0">
                <a:latin typeface="Arial" panose="020B0604020202020204" pitchFamily="34" charset="0"/>
                <a:cs typeface="Arial" panose="020B0604020202020204" pitchFamily="34" charset="0"/>
              </a:rPr>
              <a:t>B) Kelime-i Tevhit </a:t>
            </a:r>
          </a:p>
          <a:p>
            <a:pPr algn="just">
              <a:spcAft>
                <a:spcPts val="600"/>
              </a:spcAft>
            </a:pPr>
            <a:r>
              <a:rPr lang="tr-TR" sz="2200" dirty="0">
                <a:latin typeface="Arial" panose="020B0604020202020204" pitchFamily="34" charset="0"/>
                <a:cs typeface="Arial" panose="020B0604020202020204" pitchFamily="34" charset="0"/>
              </a:rPr>
              <a:t>C) İnanç esasları </a:t>
            </a:r>
          </a:p>
          <a:p>
            <a:pPr algn="just">
              <a:spcAft>
                <a:spcPts val="600"/>
              </a:spcAft>
            </a:pPr>
            <a:r>
              <a:rPr lang="tr-TR" sz="2200" dirty="0">
                <a:latin typeface="Arial" panose="020B0604020202020204" pitchFamily="34" charset="0"/>
                <a:cs typeface="Arial" panose="020B0604020202020204" pitchFamily="34" charset="0"/>
              </a:rPr>
              <a:t>D) İslam’ın Şartları</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3675088" cy="338554"/>
          </a:xfrm>
          <a:prstGeom prst="rect">
            <a:avLst/>
          </a:prstGeom>
          <a:no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mikailokumus.com </a:t>
            </a:r>
            <a:r>
              <a:rPr lang="tr-TR" sz="1600" dirty="0">
                <a:latin typeface="Arial" panose="020B0604020202020204" pitchFamily="34" charset="0"/>
                <a:cs typeface="Arial" panose="020B0604020202020204" pitchFamily="34" charset="0"/>
              </a:rPr>
              <a:t>Kazanım Testleri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a:t>
            </a:r>
            <a:r>
              <a:rPr lang="tr-TR" sz="1800" b="1" dirty="0">
                <a:solidFill>
                  <a:srgbClr val="F2FAFF"/>
                </a:solidFill>
                <a:latin typeface="Arial" panose="020B0604020202020204" pitchFamily="34" charset="0"/>
                <a:cs typeface="Arial" panose="020B0604020202020204" pitchFamily="34" charset="0"/>
              </a:rPr>
              <a:t> ÂMENTÜ DUASI VE ANLAMI</a:t>
            </a:r>
            <a:r>
              <a:rPr lang="en-US" sz="1800" b="1" dirty="0">
                <a:solidFill>
                  <a:srgbClr val="F2FAFF"/>
                </a:solidFill>
                <a:latin typeface="Arial" panose="020B0604020202020204" pitchFamily="34" charset="0"/>
                <a:cs typeface="Arial" panose="020B0604020202020204" pitchFamily="34" charset="0"/>
              </a:rPr>
              <a:t> </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1029</Words>
  <Application>Microsoft Office PowerPoint</Application>
  <PresentationFormat>Geniş ekran</PresentationFormat>
  <Paragraphs>222</Paragraphs>
  <Slides>15</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15</vt:i4>
      </vt:variant>
    </vt:vector>
  </HeadingPairs>
  <TitlesOfParts>
    <vt:vector size="19"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16</cp:revision>
  <dcterms:created xsi:type="dcterms:W3CDTF">2023-08-29T09:05:15Z</dcterms:created>
  <dcterms:modified xsi:type="dcterms:W3CDTF">2023-09-02T19:55:11Z</dcterms:modified>
</cp:coreProperties>
</file>