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6" r:id="rId4"/>
    <p:sldId id="270" r:id="rId5"/>
    <p:sldId id="279" r:id="rId6"/>
    <p:sldId id="275" r:id="rId7"/>
    <p:sldId id="276" r:id="rId8"/>
    <p:sldId id="277" r:id="rId9"/>
    <p:sldId id="278" r:id="rId10"/>
    <p:sldId id="267" r:id="rId11"/>
    <p:sldId id="271" r:id="rId12"/>
    <p:sldId id="272" r:id="rId13"/>
    <p:sldId id="273" r:id="rId14"/>
    <p:sldId id="274" r:id="rId15"/>
    <p:sldId id="260" r:id="rId16"/>
    <p:sldId id="261" r:id="rId17"/>
    <p:sldId id="265" r:id="rId18"/>
    <p:sldId id="269" r:id="rId19"/>
    <p:sldId id="268" r:id="rId20"/>
    <p:sldId id="258" r:id="rId21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12B00"/>
    <a:srgbClr val="5A2320"/>
    <a:srgbClr val="A98072"/>
    <a:srgbClr val="1F0E1C"/>
    <a:srgbClr val="966B4C"/>
    <a:srgbClr val="0A5D98"/>
    <a:srgbClr val="49484E"/>
    <a:srgbClr val="934965"/>
    <a:srgbClr val="605E69"/>
    <a:srgbClr val="3030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Orta Stil 2 - Vurgu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Orta Stil 2 - Vurgu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Orta Stil 2 - Vurgu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1EBBBCC-DAD2-459C-BE2E-F6DE35CF9A28}" styleName="Koyu Stil 2 - Vurgu 3/Vurgu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Koyu Stil 2 - Vurgu 1/Vurgu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46F890A9-2807-4EBB-B81D-B2AA78EC7F39}" styleName="Koyu Stil 2 - Vurgu 5/Vurgu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940675A-B579-460E-94D1-54222C63F5DA}" styleName="Stil Yok, Tablo Kılavuz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8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3850907-FC4F-8F52-E154-D8009B73C3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DCDFBAA9-8341-66B8-66AD-31AD6D696B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71014A3-56FD-11A9-2A20-2228F4644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2.09.2023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5AF9A6B-3A1E-DCAD-0954-15B1BF985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2C5FCB4-7D08-8654-995B-9C612B0E6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90532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9E855F6-1ACD-4952-4F36-349949320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21F2C907-D62E-4F6B-1C9E-D715772625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6E6FA8A-1FF0-2082-930B-3F9EE8D2E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2.09.2023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61D82C7-4CB6-7D5C-AA13-EEBF77B3A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563B8B8-14CD-5D2B-83AE-DAD4A2CA9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72699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B7C8F6FC-093C-EA75-5534-31DF775992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3C6B568F-A886-FA0A-CFE9-21C5EE640B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FACFDD2-5927-D605-3844-23D74E8A7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2.09.2023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8684211-6AD5-77B4-80DA-FA39CE1CB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DA42025-01C7-86C9-306E-C2CA6A284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57974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B06BB68-4CC1-9362-B1E7-B1840C9F0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0251795-3786-523E-FBBE-C343925896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BDAE83B-CE47-B7E7-6DE1-D2371DF85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2.09.2023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82AB5A3-E6CF-4A51-930D-F454EFBED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DD976E8-53EB-CB20-BA03-A08C9A8F3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55121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8DD2D57-98CC-EC6F-8785-847AD3031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F235579E-2D7F-E30E-BAE1-BEC6144FF1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72D8D35-F2D1-26A2-1F4D-CDB7BC2A9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2.09.2023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3E2E0C2-D904-018E-7124-E92F10CAC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7E4E614-672A-ACEF-6E23-D1418E15E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74440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A8A22D2-5D0C-D031-C67A-321F833A8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7540442-05DD-FCF0-5F23-C0BBE29CE5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8A9133D9-0095-B307-14AB-ADACCC0E26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97FED7B9-9F81-E427-205E-A510F01E1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2.09.2023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6EFEBB21-09F9-4E27-C63B-E5602D27F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88D0B941-5BAF-8619-E66F-AFDB9E9BB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02036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D1022DB-1D29-7654-D91B-A60CAB69E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5FE01D2A-3E28-1C4B-D382-043F63DC86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E26F39D2-87B4-0E34-A4D6-2907440A58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11443B8C-7EAB-A5A9-9340-CAA7747E7A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751503DD-308F-8555-8B6E-181826858C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4A79D68B-7A25-5F10-F60D-456BD32A1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2.09.2023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69A518CB-29DB-167D-1794-F9A397219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DCFB4256-CC92-4AE4-EE81-F8A4FA63B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97473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12B57C6-3F09-A76C-B120-8563CC94A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9A07B038-B944-C50C-BE4F-BDCC16F42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2.09.2023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193159CF-700E-D0FD-6FAF-38F7FC575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CA43F7CD-3DD0-E425-F887-EB12060F7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81406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D3E4C5FE-F94E-157C-BE5D-4B8006AC7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2.09.2023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B19AE199-FC2C-78CF-1525-C6F087BBF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3F25133A-B3BC-48B4-48FE-51EEFD395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41560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BF09C75-6454-3A34-3095-F2BB1AF7A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600ED0E-473D-EAD9-00D5-9F22291F2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AEBD6D9F-A156-49DA-E2E9-2ACCEA959F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A367944D-2FD9-F43D-2131-851EFA2F6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2.09.2023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1908D17-E1C9-D5BA-8925-B61FEA28B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70EF1781-2369-C1D2-34BB-B56FF6357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7464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CD33136-7B15-6832-28F6-32E507680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23E99F2B-21A1-B1EA-CFFC-117BB06847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3A75A30D-1547-DFD3-B5FB-9AFD024C76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ED64A739-BD4E-1240-75C6-D61103036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2.09.2023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3B2A6343-367B-E445-DBBB-5A8641B98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A8EDE9BD-52B0-6892-4A99-CEF1737E1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6974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0C73D3AF-A8CA-AAB5-6811-23158F643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81D22FA9-D816-4784-DB9F-B59376C19E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FA114A4-7BEC-6651-9831-BB9E91E3E6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30DF3-9219-4DFD-A517-8298D891D685}" type="datetimeFigureOut">
              <a:rPr lang="tr-TR" smtClean="0"/>
              <a:t>2.09.2023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7B3F18E-2EB6-1F27-09F1-4753C93831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D424AA5-D408-3048-D849-23E19E3DC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58772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metin, ekran görüntüsü, çizgi film içeren bir resim&#10;&#10;Açıklama otomatik olarak oluşturuldu">
            <a:extLst>
              <a:ext uri="{FF2B5EF4-FFF2-40B4-BE49-F238E27FC236}">
                <a16:creationId xmlns:a16="http://schemas.microsoft.com/office/drawing/2014/main" id="{191B0D2D-43F5-1563-94C1-B8381E18E0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448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 descr="ekran görüntüsü, çizgi film, tasarım içeren bir resim&#10;&#10;Açıklama otomatik olarak oluşturuldu">
            <a:extLst>
              <a:ext uri="{FF2B5EF4-FFF2-40B4-BE49-F238E27FC236}">
                <a16:creationId xmlns:a16="http://schemas.microsoft.com/office/drawing/2014/main" id="{660AEED6-BE87-071D-FF34-A614A607E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774491" y="3291552"/>
            <a:ext cx="10643017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Farz</a:t>
            </a:r>
            <a:r>
              <a:rPr lang="tr-TR" sz="3600" dirty="0">
                <a:latin typeface="Arial" panose="020B0604020202020204" pitchFamily="34" charset="0"/>
                <a:cs typeface="Arial" panose="020B0604020202020204" pitchFamily="34" charset="0"/>
              </a:rPr>
              <a:t>, İslam dininde yapılması kesinlikle istenen davranışlardır. Örneğin; namaz kılmak, Ramazan ayında oruç tutmak, zekât vermek, hacca gitmek.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tr-TR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KONU</a:t>
            </a:r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tr-TR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İSLAM'IN ŞARTLARI</a:t>
            </a:r>
            <a:endParaRPr lang="en-US" sz="1800" b="1" dirty="0">
              <a:solidFill>
                <a:srgbClr val="F2FA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eeform 11">
            <a:extLst>
              <a:ext uri="{FF2B5EF4-FFF2-40B4-BE49-F238E27FC236}">
                <a16:creationId xmlns:a16="http://schemas.microsoft.com/office/drawing/2014/main" id="{4E890130-B633-46D1-C634-FC2ACC5AD764}"/>
              </a:ext>
            </a:extLst>
          </p:cNvPr>
          <p:cNvSpPr/>
          <p:nvPr/>
        </p:nvSpPr>
        <p:spPr>
          <a:xfrm>
            <a:off x="4482650" y="543962"/>
            <a:ext cx="3226700" cy="2024754"/>
          </a:xfrm>
          <a:custGeom>
            <a:avLst/>
            <a:gdLst/>
            <a:ahLst/>
            <a:cxnLst/>
            <a:rect l="l" t="t" r="r" b="b"/>
            <a:pathLst>
              <a:path w="4312488" h="2706086">
                <a:moveTo>
                  <a:pt x="0" y="0"/>
                </a:moveTo>
                <a:lnTo>
                  <a:pt x="4312488" y="0"/>
                </a:lnTo>
                <a:lnTo>
                  <a:pt x="4312488" y="2706087"/>
                </a:lnTo>
                <a:lnTo>
                  <a:pt x="0" y="27060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96D59680-FAFA-D593-CA7D-41B1567C65DB}"/>
              </a:ext>
            </a:extLst>
          </p:cNvPr>
          <p:cNvSpPr txBox="1"/>
          <p:nvPr/>
        </p:nvSpPr>
        <p:spPr>
          <a:xfrm>
            <a:off x="4866862" y="1347667"/>
            <a:ext cx="2458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latin typeface="Arial" panose="020B0604020202020204" pitchFamily="34" charset="0"/>
              </a:rPr>
              <a:t>NOT EDELİM</a:t>
            </a:r>
          </a:p>
        </p:txBody>
      </p:sp>
      <p:sp>
        <p:nvSpPr>
          <p:cNvPr id="7" name="Metin kutusu 4">
            <a:extLst>
              <a:ext uri="{FF2B5EF4-FFF2-40B4-BE49-F238E27FC236}">
                <a16:creationId xmlns:a16="http://schemas.microsoft.com/office/drawing/2014/main" id="{CB04B516-41C7-CA80-8002-18A7A023004F}"/>
              </a:ext>
            </a:extLst>
          </p:cNvPr>
          <p:cNvSpPr txBox="1"/>
          <p:nvPr/>
        </p:nvSpPr>
        <p:spPr>
          <a:xfrm>
            <a:off x="140790" y="6316911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tr-TR" sz="1500" dirty="0">
                <a:solidFill>
                  <a:srgbClr val="FFFFFF"/>
                </a:solidFill>
                <a:latin typeface="Arial"/>
              </a:rPr>
              <a:t>daha fazlasına mikailokumus.com üzerinden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9401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 descr="ekran görüntüsü, çizgi film, tasarım içeren bir resim&#10;&#10;Açıklama otomatik olarak oluşturuldu">
            <a:extLst>
              <a:ext uri="{FF2B5EF4-FFF2-40B4-BE49-F238E27FC236}">
                <a16:creationId xmlns:a16="http://schemas.microsoft.com/office/drawing/2014/main" id="{660AEED6-BE87-071D-FF34-A614A607E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774492" y="2190200"/>
            <a:ext cx="10643017" cy="155427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“Ey iman edenler! Allah’a karşı gelmekten sakınmanız için oruç, sizden öncekilere farz kılındığı gibi size de farz kılındı.”</a:t>
            </a:r>
          </a:p>
          <a:p>
            <a:pPr algn="ctr"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(Bakara suresi, 183. ayet)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tr-TR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KONU</a:t>
            </a:r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tr-TR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İSLAM'IN ŞARTLARI</a:t>
            </a:r>
            <a:endParaRPr lang="en-US" sz="1800" b="1" dirty="0">
              <a:solidFill>
                <a:srgbClr val="F2FA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up 2">
            <a:extLst>
              <a:ext uri="{FF2B5EF4-FFF2-40B4-BE49-F238E27FC236}">
                <a16:creationId xmlns:a16="http://schemas.microsoft.com/office/drawing/2014/main" id="{F0A79B90-3AA4-4A22-56BC-9DA2947996CC}"/>
              </a:ext>
            </a:extLst>
          </p:cNvPr>
          <p:cNvGrpSpPr/>
          <p:nvPr/>
        </p:nvGrpSpPr>
        <p:grpSpPr>
          <a:xfrm>
            <a:off x="5279218" y="604410"/>
            <a:ext cx="1633564" cy="1127159"/>
            <a:chOff x="5279218" y="604410"/>
            <a:chExt cx="1633564" cy="1127159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82A785F-5C9E-1B2C-BCD9-A21CFB7D1345}"/>
                </a:ext>
              </a:extLst>
            </p:cNvPr>
            <p:cNvSpPr/>
            <p:nvPr/>
          </p:nvSpPr>
          <p:spPr>
            <a:xfrm>
              <a:off x="5279218" y="604410"/>
              <a:ext cx="1633564" cy="1127159"/>
            </a:xfrm>
            <a:custGeom>
              <a:avLst/>
              <a:gdLst/>
              <a:ahLst/>
              <a:cxnLst/>
              <a:rect l="l" t="t" r="r" b="b"/>
              <a:pathLst>
                <a:path w="2781886" h="1919501">
                  <a:moveTo>
                    <a:pt x="0" y="0"/>
                  </a:moveTo>
                  <a:lnTo>
                    <a:pt x="2781886" y="0"/>
                  </a:lnTo>
                  <a:lnTo>
                    <a:pt x="2781886" y="1919501"/>
                  </a:lnTo>
                  <a:lnTo>
                    <a:pt x="0" y="19195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7" name="Metin kutusu 6">
              <a:extLst>
                <a:ext uri="{FF2B5EF4-FFF2-40B4-BE49-F238E27FC236}">
                  <a16:creationId xmlns:a16="http://schemas.microsoft.com/office/drawing/2014/main" id="{E0B39EC6-FBFA-AB63-F18C-CC82337932D6}"/>
                </a:ext>
              </a:extLst>
            </p:cNvPr>
            <p:cNvSpPr txBox="1"/>
            <p:nvPr/>
          </p:nvSpPr>
          <p:spPr>
            <a:xfrm rot="20775164">
              <a:off x="5687409" y="795994"/>
              <a:ext cx="1045535" cy="38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>
                  <a:solidFill>
                    <a:schemeClr val="bg1"/>
                  </a:solidFill>
                </a:rPr>
                <a:t>Örnek</a:t>
              </a:r>
            </a:p>
          </p:txBody>
        </p:sp>
        <p:sp>
          <p:nvSpPr>
            <p:cNvPr id="9" name="Metin kutusu 8">
              <a:extLst>
                <a:ext uri="{FF2B5EF4-FFF2-40B4-BE49-F238E27FC236}">
                  <a16:creationId xmlns:a16="http://schemas.microsoft.com/office/drawing/2014/main" id="{7AEE6E6F-3DC2-3F7B-A6B5-7F51025A5372}"/>
                </a:ext>
              </a:extLst>
            </p:cNvPr>
            <p:cNvSpPr txBox="1"/>
            <p:nvPr/>
          </p:nvSpPr>
          <p:spPr>
            <a:xfrm>
              <a:off x="5687409" y="1272581"/>
              <a:ext cx="1045535" cy="38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>
                  <a:solidFill>
                    <a:schemeClr val="bg1"/>
                  </a:solidFill>
                </a:rPr>
                <a:t>Ayet</a:t>
              </a:r>
            </a:p>
          </p:txBody>
        </p:sp>
      </p:grpSp>
      <p:sp>
        <p:nvSpPr>
          <p:cNvPr id="10" name="Metin kutusu 4">
            <a:extLst>
              <a:ext uri="{FF2B5EF4-FFF2-40B4-BE49-F238E27FC236}">
                <a16:creationId xmlns:a16="http://schemas.microsoft.com/office/drawing/2014/main" id="{9822FD76-C4CF-8F5F-3A2F-DD6E511DE369}"/>
              </a:ext>
            </a:extLst>
          </p:cNvPr>
          <p:cNvSpPr txBox="1"/>
          <p:nvPr/>
        </p:nvSpPr>
        <p:spPr>
          <a:xfrm>
            <a:off x="140790" y="6316911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tr-TR" sz="1500" dirty="0">
                <a:solidFill>
                  <a:srgbClr val="FFFFFF"/>
                </a:solidFill>
                <a:latin typeface="Arial"/>
              </a:rPr>
              <a:t>daha fazlasına mikailokumus.com üzerinden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24407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 descr="ekran görüntüsü, çizgi film, tasarım içeren bir resim&#10;&#10;Açıklama otomatik olarak oluşturuldu">
            <a:extLst>
              <a:ext uri="{FF2B5EF4-FFF2-40B4-BE49-F238E27FC236}">
                <a16:creationId xmlns:a16="http://schemas.microsoft.com/office/drawing/2014/main" id="{660AEED6-BE87-071D-FF34-A614A607E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774492" y="2190200"/>
            <a:ext cx="10996594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Farz olan kesin emirler Allah tarafından belirlenir.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tr-TR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KONU</a:t>
            </a:r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tr-TR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İSLAM'IN ŞARTLARI</a:t>
            </a:r>
            <a:endParaRPr lang="en-US" sz="1800" b="1" dirty="0">
              <a:solidFill>
                <a:srgbClr val="F2FA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up 2">
            <a:extLst>
              <a:ext uri="{FF2B5EF4-FFF2-40B4-BE49-F238E27FC236}">
                <a16:creationId xmlns:a16="http://schemas.microsoft.com/office/drawing/2014/main" id="{F0A79B90-3AA4-4A22-56BC-9DA2947996CC}"/>
              </a:ext>
            </a:extLst>
          </p:cNvPr>
          <p:cNvGrpSpPr/>
          <p:nvPr/>
        </p:nvGrpSpPr>
        <p:grpSpPr>
          <a:xfrm>
            <a:off x="5279218" y="604410"/>
            <a:ext cx="1633564" cy="1127159"/>
            <a:chOff x="5279218" y="604410"/>
            <a:chExt cx="1633564" cy="1127159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82A785F-5C9E-1B2C-BCD9-A21CFB7D1345}"/>
                </a:ext>
              </a:extLst>
            </p:cNvPr>
            <p:cNvSpPr/>
            <p:nvPr/>
          </p:nvSpPr>
          <p:spPr>
            <a:xfrm>
              <a:off x="5279218" y="604410"/>
              <a:ext cx="1633564" cy="1127159"/>
            </a:xfrm>
            <a:custGeom>
              <a:avLst/>
              <a:gdLst/>
              <a:ahLst/>
              <a:cxnLst/>
              <a:rect l="l" t="t" r="r" b="b"/>
              <a:pathLst>
                <a:path w="2781886" h="1919501">
                  <a:moveTo>
                    <a:pt x="0" y="0"/>
                  </a:moveTo>
                  <a:lnTo>
                    <a:pt x="2781886" y="0"/>
                  </a:lnTo>
                  <a:lnTo>
                    <a:pt x="2781886" y="1919501"/>
                  </a:lnTo>
                  <a:lnTo>
                    <a:pt x="0" y="19195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7" name="Metin kutusu 6">
              <a:extLst>
                <a:ext uri="{FF2B5EF4-FFF2-40B4-BE49-F238E27FC236}">
                  <a16:creationId xmlns:a16="http://schemas.microsoft.com/office/drawing/2014/main" id="{E0B39EC6-FBFA-AB63-F18C-CC82337932D6}"/>
                </a:ext>
              </a:extLst>
            </p:cNvPr>
            <p:cNvSpPr txBox="1"/>
            <p:nvPr/>
          </p:nvSpPr>
          <p:spPr>
            <a:xfrm rot="20775164">
              <a:off x="5687409" y="795994"/>
              <a:ext cx="1045535" cy="38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>
                  <a:solidFill>
                    <a:schemeClr val="bg1"/>
                  </a:solidFill>
                </a:rPr>
                <a:t>Ayetin</a:t>
              </a:r>
            </a:p>
          </p:txBody>
        </p:sp>
        <p:sp>
          <p:nvSpPr>
            <p:cNvPr id="9" name="Metin kutusu 8">
              <a:extLst>
                <a:ext uri="{FF2B5EF4-FFF2-40B4-BE49-F238E27FC236}">
                  <a16:creationId xmlns:a16="http://schemas.microsoft.com/office/drawing/2014/main" id="{7AEE6E6F-3DC2-3F7B-A6B5-7F51025A5372}"/>
                </a:ext>
              </a:extLst>
            </p:cNvPr>
            <p:cNvSpPr txBox="1"/>
            <p:nvPr/>
          </p:nvSpPr>
          <p:spPr>
            <a:xfrm>
              <a:off x="5687409" y="1272581"/>
              <a:ext cx="1045535" cy="38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>
                  <a:solidFill>
                    <a:schemeClr val="bg1"/>
                  </a:solidFill>
                </a:rPr>
                <a:t>Yorumu</a:t>
              </a:r>
            </a:p>
          </p:txBody>
        </p:sp>
      </p:grpSp>
      <p:sp>
        <p:nvSpPr>
          <p:cNvPr id="10" name="Metin kutusu 9">
            <a:extLst>
              <a:ext uri="{FF2B5EF4-FFF2-40B4-BE49-F238E27FC236}">
                <a16:creationId xmlns:a16="http://schemas.microsoft.com/office/drawing/2014/main" id="{D9EC9FDC-C7A7-E03F-AE15-B1FD019710B2}"/>
              </a:ext>
            </a:extLst>
          </p:cNvPr>
          <p:cNvSpPr txBox="1"/>
          <p:nvPr/>
        </p:nvSpPr>
        <p:spPr>
          <a:xfrm>
            <a:off x="774489" y="3046613"/>
            <a:ext cx="10643017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İbadetlerin bazı manevi amaçları ve ilahi hedefleri bulunur.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9A61F793-8C6C-EEC2-F444-1129A5742E06}"/>
              </a:ext>
            </a:extLst>
          </p:cNvPr>
          <p:cNvSpPr txBox="1"/>
          <p:nvPr/>
        </p:nvSpPr>
        <p:spPr>
          <a:xfrm>
            <a:off x="774489" y="3903026"/>
            <a:ext cx="10643017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Oruç ibadeti eski çağlardan beri var olan bir ibadettir.</a:t>
            </a:r>
          </a:p>
        </p:txBody>
      </p:sp>
      <p:sp>
        <p:nvSpPr>
          <p:cNvPr id="12" name="Metin kutusu 4">
            <a:extLst>
              <a:ext uri="{FF2B5EF4-FFF2-40B4-BE49-F238E27FC236}">
                <a16:creationId xmlns:a16="http://schemas.microsoft.com/office/drawing/2014/main" id="{4B9CD931-0A8E-41D1-65AF-93763FE37E6D}"/>
              </a:ext>
            </a:extLst>
          </p:cNvPr>
          <p:cNvSpPr txBox="1"/>
          <p:nvPr/>
        </p:nvSpPr>
        <p:spPr>
          <a:xfrm>
            <a:off x="140790" y="6316911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tr-TR" sz="1500" dirty="0">
                <a:solidFill>
                  <a:srgbClr val="FFFFFF"/>
                </a:solidFill>
                <a:latin typeface="Arial"/>
              </a:rPr>
              <a:t>daha fazlasına mikailokumus.com üzerinden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0706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 descr="ekran görüntüsü, çizgi film, tasarım içeren bir resim&#10;&#10;Açıklama otomatik olarak oluşturuldu">
            <a:extLst>
              <a:ext uri="{FF2B5EF4-FFF2-40B4-BE49-F238E27FC236}">
                <a16:creationId xmlns:a16="http://schemas.microsoft.com/office/drawing/2014/main" id="{660AEED6-BE87-071D-FF34-A614A607E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774492" y="1959367"/>
            <a:ext cx="10643017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“İslâm beş esas üzerine kurulmuştur: Allah’tan başka ilah olmadığına ve Muhammed’in Allah’ın Resulü olduğuna şehadet etmek, namaz kılmak, zekât vermek, hacca gitmek ve Ramazan orucunu tutmak.”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tr-TR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KONU</a:t>
            </a:r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tr-TR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İSLAM'IN ŞARTLARI</a:t>
            </a:r>
            <a:endParaRPr lang="en-US" sz="1800" b="1" dirty="0">
              <a:solidFill>
                <a:srgbClr val="F2FA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up 2">
            <a:extLst>
              <a:ext uri="{FF2B5EF4-FFF2-40B4-BE49-F238E27FC236}">
                <a16:creationId xmlns:a16="http://schemas.microsoft.com/office/drawing/2014/main" id="{F0A79B90-3AA4-4A22-56BC-9DA2947996CC}"/>
              </a:ext>
            </a:extLst>
          </p:cNvPr>
          <p:cNvGrpSpPr/>
          <p:nvPr/>
        </p:nvGrpSpPr>
        <p:grpSpPr>
          <a:xfrm>
            <a:off x="5279218" y="604410"/>
            <a:ext cx="1633564" cy="1127159"/>
            <a:chOff x="5279218" y="604410"/>
            <a:chExt cx="1633564" cy="1127159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82A785F-5C9E-1B2C-BCD9-A21CFB7D1345}"/>
                </a:ext>
              </a:extLst>
            </p:cNvPr>
            <p:cNvSpPr/>
            <p:nvPr/>
          </p:nvSpPr>
          <p:spPr>
            <a:xfrm>
              <a:off x="5279218" y="604410"/>
              <a:ext cx="1633564" cy="1127159"/>
            </a:xfrm>
            <a:custGeom>
              <a:avLst/>
              <a:gdLst/>
              <a:ahLst/>
              <a:cxnLst/>
              <a:rect l="l" t="t" r="r" b="b"/>
              <a:pathLst>
                <a:path w="2781886" h="1919501">
                  <a:moveTo>
                    <a:pt x="0" y="0"/>
                  </a:moveTo>
                  <a:lnTo>
                    <a:pt x="2781886" y="0"/>
                  </a:lnTo>
                  <a:lnTo>
                    <a:pt x="2781886" y="1919501"/>
                  </a:lnTo>
                  <a:lnTo>
                    <a:pt x="0" y="19195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7" name="Metin kutusu 6">
              <a:extLst>
                <a:ext uri="{FF2B5EF4-FFF2-40B4-BE49-F238E27FC236}">
                  <a16:creationId xmlns:a16="http://schemas.microsoft.com/office/drawing/2014/main" id="{E0B39EC6-FBFA-AB63-F18C-CC82337932D6}"/>
                </a:ext>
              </a:extLst>
            </p:cNvPr>
            <p:cNvSpPr txBox="1"/>
            <p:nvPr/>
          </p:nvSpPr>
          <p:spPr>
            <a:xfrm rot="20775164">
              <a:off x="5687409" y="795994"/>
              <a:ext cx="1045535" cy="38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>
                  <a:solidFill>
                    <a:schemeClr val="bg1"/>
                  </a:solidFill>
                </a:rPr>
                <a:t>Örnek</a:t>
              </a:r>
            </a:p>
          </p:txBody>
        </p:sp>
        <p:sp>
          <p:nvSpPr>
            <p:cNvPr id="9" name="Metin kutusu 8">
              <a:extLst>
                <a:ext uri="{FF2B5EF4-FFF2-40B4-BE49-F238E27FC236}">
                  <a16:creationId xmlns:a16="http://schemas.microsoft.com/office/drawing/2014/main" id="{7AEE6E6F-3DC2-3F7B-A6B5-7F51025A5372}"/>
                </a:ext>
              </a:extLst>
            </p:cNvPr>
            <p:cNvSpPr txBox="1"/>
            <p:nvPr/>
          </p:nvSpPr>
          <p:spPr>
            <a:xfrm>
              <a:off x="5687409" y="1272581"/>
              <a:ext cx="1045535" cy="38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>
                  <a:solidFill>
                    <a:schemeClr val="bg1"/>
                  </a:solidFill>
                </a:rPr>
                <a:t>Hadis</a:t>
              </a:r>
            </a:p>
          </p:txBody>
        </p:sp>
      </p:grpSp>
      <p:sp>
        <p:nvSpPr>
          <p:cNvPr id="10" name="Metin kutusu 4">
            <a:extLst>
              <a:ext uri="{FF2B5EF4-FFF2-40B4-BE49-F238E27FC236}">
                <a16:creationId xmlns:a16="http://schemas.microsoft.com/office/drawing/2014/main" id="{308BEC73-79E7-EF65-6BDA-41DB53E9C3F5}"/>
              </a:ext>
            </a:extLst>
          </p:cNvPr>
          <p:cNvSpPr txBox="1"/>
          <p:nvPr/>
        </p:nvSpPr>
        <p:spPr>
          <a:xfrm>
            <a:off x="140790" y="6316911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tr-TR" sz="1500" dirty="0">
                <a:solidFill>
                  <a:srgbClr val="FFFFFF"/>
                </a:solidFill>
                <a:latin typeface="Arial"/>
              </a:rPr>
              <a:t>daha fazlasına mikailokumus.com üzerinden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24508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 descr="ekran görüntüsü, çizgi film, tasarım içeren bir resim&#10;&#10;Açıklama otomatik olarak oluşturuldu">
            <a:extLst>
              <a:ext uri="{FF2B5EF4-FFF2-40B4-BE49-F238E27FC236}">
                <a16:creationId xmlns:a16="http://schemas.microsoft.com/office/drawing/2014/main" id="{660AEED6-BE87-071D-FF34-A614A607E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774492" y="2190200"/>
            <a:ext cx="10996594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Peygamberimiz İslam’ın şartlarını saymıştır.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tr-TR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KONU</a:t>
            </a:r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tr-TR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İSLAM'IN ŞARTLARI</a:t>
            </a:r>
            <a:endParaRPr lang="en-US" sz="1800" b="1" dirty="0">
              <a:solidFill>
                <a:srgbClr val="F2FA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up 2">
            <a:extLst>
              <a:ext uri="{FF2B5EF4-FFF2-40B4-BE49-F238E27FC236}">
                <a16:creationId xmlns:a16="http://schemas.microsoft.com/office/drawing/2014/main" id="{F0A79B90-3AA4-4A22-56BC-9DA2947996CC}"/>
              </a:ext>
            </a:extLst>
          </p:cNvPr>
          <p:cNvGrpSpPr/>
          <p:nvPr/>
        </p:nvGrpSpPr>
        <p:grpSpPr>
          <a:xfrm>
            <a:off x="5279218" y="604410"/>
            <a:ext cx="1633564" cy="1127159"/>
            <a:chOff x="5279218" y="604410"/>
            <a:chExt cx="1633564" cy="1127159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82A785F-5C9E-1B2C-BCD9-A21CFB7D1345}"/>
                </a:ext>
              </a:extLst>
            </p:cNvPr>
            <p:cNvSpPr/>
            <p:nvPr/>
          </p:nvSpPr>
          <p:spPr>
            <a:xfrm>
              <a:off x="5279218" y="604410"/>
              <a:ext cx="1633564" cy="1127159"/>
            </a:xfrm>
            <a:custGeom>
              <a:avLst/>
              <a:gdLst/>
              <a:ahLst/>
              <a:cxnLst/>
              <a:rect l="l" t="t" r="r" b="b"/>
              <a:pathLst>
                <a:path w="2781886" h="1919501">
                  <a:moveTo>
                    <a:pt x="0" y="0"/>
                  </a:moveTo>
                  <a:lnTo>
                    <a:pt x="2781886" y="0"/>
                  </a:lnTo>
                  <a:lnTo>
                    <a:pt x="2781886" y="1919501"/>
                  </a:lnTo>
                  <a:lnTo>
                    <a:pt x="0" y="19195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7" name="Metin kutusu 6">
              <a:extLst>
                <a:ext uri="{FF2B5EF4-FFF2-40B4-BE49-F238E27FC236}">
                  <a16:creationId xmlns:a16="http://schemas.microsoft.com/office/drawing/2014/main" id="{E0B39EC6-FBFA-AB63-F18C-CC82337932D6}"/>
                </a:ext>
              </a:extLst>
            </p:cNvPr>
            <p:cNvSpPr txBox="1"/>
            <p:nvPr/>
          </p:nvSpPr>
          <p:spPr>
            <a:xfrm rot="20775164">
              <a:off x="5687409" y="795994"/>
              <a:ext cx="1045535" cy="38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>
                  <a:solidFill>
                    <a:schemeClr val="bg1"/>
                  </a:solidFill>
                </a:rPr>
                <a:t>Hadisin</a:t>
              </a:r>
            </a:p>
          </p:txBody>
        </p:sp>
        <p:sp>
          <p:nvSpPr>
            <p:cNvPr id="9" name="Metin kutusu 8">
              <a:extLst>
                <a:ext uri="{FF2B5EF4-FFF2-40B4-BE49-F238E27FC236}">
                  <a16:creationId xmlns:a16="http://schemas.microsoft.com/office/drawing/2014/main" id="{7AEE6E6F-3DC2-3F7B-A6B5-7F51025A5372}"/>
                </a:ext>
              </a:extLst>
            </p:cNvPr>
            <p:cNvSpPr txBox="1"/>
            <p:nvPr/>
          </p:nvSpPr>
          <p:spPr>
            <a:xfrm>
              <a:off x="5687409" y="1272581"/>
              <a:ext cx="1045535" cy="38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>
                  <a:solidFill>
                    <a:schemeClr val="bg1"/>
                  </a:solidFill>
                </a:rPr>
                <a:t>Yorumu</a:t>
              </a:r>
            </a:p>
          </p:txBody>
        </p:sp>
      </p:grpSp>
      <p:sp>
        <p:nvSpPr>
          <p:cNvPr id="10" name="Metin kutusu 9">
            <a:extLst>
              <a:ext uri="{FF2B5EF4-FFF2-40B4-BE49-F238E27FC236}">
                <a16:creationId xmlns:a16="http://schemas.microsoft.com/office/drawing/2014/main" id="{D9EC9FDC-C7A7-E03F-AE15-B1FD019710B2}"/>
              </a:ext>
            </a:extLst>
          </p:cNvPr>
          <p:cNvSpPr txBox="1"/>
          <p:nvPr/>
        </p:nvSpPr>
        <p:spPr>
          <a:xfrm>
            <a:off x="774489" y="3046613"/>
            <a:ext cx="10643017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Temel ibadetler belirlidir  ve ortak bir zemine sahiptir.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9A61F793-8C6C-EEC2-F444-1129A5742E06}"/>
              </a:ext>
            </a:extLst>
          </p:cNvPr>
          <p:cNvSpPr txBox="1"/>
          <p:nvPr/>
        </p:nvSpPr>
        <p:spPr>
          <a:xfrm>
            <a:off x="774489" y="3903026"/>
            <a:ext cx="10643017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Hz. Muhammed (sav) Müslüman olmanın göstergelerini belirlemiştir.</a:t>
            </a:r>
          </a:p>
        </p:txBody>
      </p:sp>
      <p:sp>
        <p:nvSpPr>
          <p:cNvPr id="12" name="Metin kutusu 4">
            <a:extLst>
              <a:ext uri="{FF2B5EF4-FFF2-40B4-BE49-F238E27FC236}">
                <a16:creationId xmlns:a16="http://schemas.microsoft.com/office/drawing/2014/main" id="{72ADDEC3-D2F7-3164-0685-8E20D78C15F2}"/>
              </a:ext>
            </a:extLst>
          </p:cNvPr>
          <p:cNvSpPr txBox="1"/>
          <p:nvPr/>
        </p:nvSpPr>
        <p:spPr>
          <a:xfrm>
            <a:off x="140790" y="6316911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tr-TR" sz="1500" dirty="0">
                <a:solidFill>
                  <a:srgbClr val="FFFFFF"/>
                </a:solidFill>
                <a:latin typeface="Arial"/>
              </a:rPr>
              <a:t>daha fazlasına mikailokumus.com üzerinden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24375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ekran görüntüsü, metin, tasarım içeren bir resim&#10;&#10;Açıklama otomatik olarak oluşturuldu">
            <a:extLst>
              <a:ext uri="{FF2B5EF4-FFF2-40B4-BE49-F238E27FC236}">
                <a16:creationId xmlns:a16="http://schemas.microsoft.com/office/drawing/2014/main" id="{A08A12B1-1221-DD40-279C-50D8D040D6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Resim 11" descr="daire, sarı, kehribar, grafik içeren bir resim&#10;&#10;Açıklama otomatik olarak oluşturuldu">
            <a:extLst>
              <a:ext uri="{FF2B5EF4-FFF2-40B4-BE49-F238E27FC236}">
                <a16:creationId xmlns:a16="http://schemas.microsoft.com/office/drawing/2014/main" id="{1C028804-1BCF-FD02-0F4D-2A0C9D45FE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55" y="2987892"/>
            <a:ext cx="773132" cy="447675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774492" y="1159664"/>
            <a:ext cx="10643017" cy="352404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---- sözlükte kurtuluşa erme, güven, barış ve emniyette olma anlamlarına gelir. Dinî bir kavram olarak ise, Allah (c.c.) tarafından peygamberlerin sonuncusu ---- ’e bildirilerek bütün insanlığa gönderilen son ilahi dindir. Bu dini kabul eden kişiye ----denir. </a:t>
            </a:r>
          </a:p>
          <a:p>
            <a:pPr algn="just">
              <a:spcAft>
                <a:spcPts val="600"/>
              </a:spcAft>
            </a:pPr>
            <a:r>
              <a:rPr lang="tr-TR" sz="2200" b="1" dirty="0">
                <a:latin typeface="Arial" panose="020B0604020202020204" pitchFamily="34" charset="0"/>
                <a:cs typeface="Arial" panose="020B0604020202020204" pitchFamily="34" charset="0"/>
              </a:rPr>
              <a:t>Bu metinde boş bırakılan yerlere aşağıdakilerden hangisi </a:t>
            </a:r>
            <a:r>
              <a:rPr lang="tr-TR" sz="2200" b="1" u="sng" dirty="0">
                <a:latin typeface="Arial" panose="020B0604020202020204" pitchFamily="34" charset="0"/>
                <a:cs typeface="Arial" panose="020B0604020202020204" pitchFamily="34" charset="0"/>
              </a:rPr>
              <a:t>getirilemez</a:t>
            </a:r>
            <a:r>
              <a:rPr lang="tr-TR" sz="2200" b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algn="just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A) Ramazan orucu </a:t>
            </a:r>
          </a:p>
          <a:p>
            <a:pPr algn="just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B) Hz. Muhammed (s.a.v.) </a:t>
            </a:r>
          </a:p>
          <a:p>
            <a:pPr algn="just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C) Müslüman </a:t>
            </a:r>
          </a:p>
          <a:p>
            <a:pPr algn="just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D) İslam 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CDFFCB1D-E904-FCDA-0212-04B182CAB04C}"/>
              </a:ext>
            </a:extLst>
          </p:cNvPr>
          <p:cNvSpPr txBox="1"/>
          <p:nvPr/>
        </p:nvSpPr>
        <p:spPr>
          <a:xfrm>
            <a:off x="124295" y="603153"/>
            <a:ext cx="367508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1600" b="1" dirty="0">
                <a:latin typeface="Arial" panose="020B0604020202020204" pitchFamily="34" charset="0"/>
                <a:cs typeface="Arial" panose="020B0604020202020204" pitchFamily="34" charset="0"/>
              </a:rPr>
              <a:t>mikailokumus.com 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Kazanım Testleri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DF2738E3-98AF-4DB7-962D-E421E882CD2C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tr-TR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KONU</a:t>
            </a:r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tr-TR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İSLAM'IN ŞARTLARI</a:t>
            </a:r>
            <a:endParaRPr lang="en-US" sz="1800" b="1" dirty="0">
              <a:solidFill>
                <a:srgbClr val="F2FA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Metin kutusu 4">
            <a:extLst>
              <a:ext uri="{FF2B5EF4-FFF2-40B4-BE49-F238E27FC236}">
                <a16:creationId xmlns:a16="http://schemas.microsoft.com/office/drawing/2014/main" id="{2824CED0-F4FD-70F7-5D19-48707FC595EF}"/>
              </a:ext>
            </a:extLst>
          </p:cNvPr>
          <p:cNvSpPr txBox="1"/>
          <p:nvPr/>
        </p:nvSpPr>
        <p:spPr>
          <a:xfrm>
            <a:off x="140790" y="6316911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tr-TR" sz="1500" dirty="0">
                <a:solidFill>
                  <a:srgbClr val="FFFFFF"/>
                </a:solidFill>
                <a:latin typeface="Arial"/>
              </a:rPr>
              <a:t>daha fazlasına mikailokumus.com üzerinden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835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ekran görüntüsü, metin, tasarım içeren bir resim&#10;&#10;Açıklama otomatik olarak oluşturuldu">
            <a:extLst>
              <a:ext uri="{FF2B5EF4-FFF2-40B4-BE49-F238E27FC236}">
                <a16:creationId xmlns:a16="http://schemas.microsoft.com/office/drawing/2014/main" id="{A08A12B1-1221-DD40-279C-50D8D040D6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Resim 1" descr="daire, sarı, kehribar, grafik içeren bir resim&#10;&#10;Açıklama otomatik olarak oluşturuldu">
            <a:extLst>
              <a:ext uri="{FF2B5EF4-FFF2-40B4-BE49-F238E27FC236}">
                <a16:creationId xmlns:a16="http://schemas.microsoft.com/office/drawing/2014/main" id="{56D94112-9D9C-6742-6679-C2A984B459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55" y="4458360"/>
            <a:ext cx="773132" cy="447675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774492" y="1159664"/>
            <a:ext cx="10643017" cy="417037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I.    Oruç tutmak 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II.   Kurban kesmek 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III.  Namaz kılmak 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IV.  Hacca gitmek 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V.   Sadaka vermek 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VI.  Zekât vermek 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VII. Kelime-i şehadet getirmek </a:t>
            </a:r>
          </a:p>
          <a:p>
            <a:pPr>
              <a:spcAft>
                <a:spcPts val="600"/>
              </a:spcAft>
            </a:pPr>
            <a:r>
              <a:rPr lang="tr-TR" sz="2200" b="1" dirty="0">
                <a:latin typeface="Arial" panose="020B0604020202020204" pitchFamily="34" charset="0"/>
                <a:cs typeface="Arial" panose="020B0604020202020204" pitchFamily="34" charset="0"/>
              </a:rPr>
              <a:t>Numaralanmış ifadelerde verilenlerden hangileri İslam’ın şartlarından </a:t>
            </a:r>
            <a:r>
              <a:rPr lang="tr-TR" sz="2200" b="1" u="sng" dirty="0">
                <a:latin typeface="Arial" panose="020B0604020202020204" pitchFamily="34" charset="0"/>
                <a:cs typeface="Arial" panose="020B0604020202020204" pitchFamily="34" charset="0"/>
              </a:rPr>
              <a:t>değildir</a:t>
            </a:r>
            <a:r>
              <a:rPr lang="tr-TR" sz="2200" b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A) II, V 				B) I,II,III 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C) IV,VII 				D) I, III, VI, VII 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CDFFCB1D-E904-FCDA-0212-04B182CAB04C}"/>
              </a:ext>
            </a:extLst>
          </p:cNvPr>
          <p:cNvSpPr txBox="1"/>
          <p:nvPr/>
        </p:nvSpPr>
        <p:spPr>
          <a:xfrm>
            <a:off x="124295" y="603153"/>
            <a:ext cx="367508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1600" b="1" dirty="0">
                <a:latin typeface="Arial" panose="020B0604020202020204" pitchFamily="34" charset="0"/>
                <a:cs typeface="Arial" panose="020B0604020202020204" pitchFamily="34" charset="0"/>
              </a:rPr>
              <a:t>mikailokumus.com 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Kazanım Testleri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DF2738E3-98AF-4DB7-962D-E421E882CD2C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tr-TR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KONU</a:t>
            </a:r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tr-TR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İSLAM'IN ŞARTLARI</a:t>
            </a:r>
            <a:endParaRPr lang="en-US" sz="1800" b="1" dirty="0">
              <a:solidFill>
                <a:srgbClr val="F2FA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Metin kutusu 4">
            <a:extLst>
              <a:ext uri="{FF2B5EF4-FFF2-40B4-BE49-F238E27FC236}">
                <a16:creationId xmlns:a16="http://schemas.microsoft.com/office/drawing/2014/main" id="{81DA3111-F80E-3EAA-B285-253969BAE3C5}"/>
              </a:ext>
            </a:extLst>
          </p:cNvPr>
          <p:cNvSpPr txBox="1"/>
          <p:nvPr/>
        </p:nvSpPr>
        <p:spPr>
          <a:xfrm>
            <a:off x="140790" y="6316911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tr-TR" sz="1500" dirty="0">
                <a:solidFill>
                  <a:srgbClr val="FFFFFF"/>
                </a:solidFill>
                <a:latin typeface="Arial"/>
              </a:rPr>
              <a:t>daha fazlasına mikailokumus.com üzerinden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27793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sim 12" descr="ekran görüntüsü, metin, sarı, tasarım içeren bir resim&#10;&#10;Açıklama otomatik olarak oluşturuldu">
            <a:extLst>
              <a:ext uri="{FF2B5EF4-FFF2-40B4-BE49-F238E27FC236}">
                <a16:creationId xmlns:a16="http://schemas.microsoft.com/office/drawing/2014/main" id="{35669D94-C0D1-C0E6-036F-38F204918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459772" y="567066"/>
            <a:ext cx="813268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Aşağıdaki cümleleri Doğru veya Yanlış olarak işaretleyiniz.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tr-TR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KONU</a:t>
            </a:r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tr-TR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İSLAM'IN ŞARTLARI</a:t>
            </a:r>
            <a:endParaRPr lang="en-US" sz="1800" b="1" dirty="0">
              <a:solidFill>
                <a:srgbClr val="F2FA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" name="Tablo 14">
            <a:extLst>
              <a:ext uri="{FF2B5EF4-FFF2-40B4-BE49-F238E27FC236}">
                <a16:creationId xmlns:a16="http://schemas.microsoft.com/office/drawing/2014/main" id="{22B474E8-7D35-D153-A2A1-268389BD9A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3471649"/>
              </p:ext>
            </p:extLst>
          </p:nvPr>
        </p:nvGraphicFramePr>
        <p:xfrm>
          <a:off x="856343" y="1314751"/>
          <a:ext cx="10348686" cy="40608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40228">
                  <a:extLst>
                    <a:ext uri="{9D8B030D-6E8A-4147-A177-3AD203B41FA5}">
                      <a16:colId xmlns:a16="http://schemas.microsoft.com/office/drawing/2014/main" val="2631665253"/>
                    </a:ext>
                  </a:extLst>
                </a:gridCol>
                <a:gridCol w="9608458">
                  <a:extLst>
                    <a:ext uri="{9D8B030D-6E8A-4147-A177-3AD203B41FA5}">
                      <a16:colId xmlns:a16="http://schemas.microsoft.com/office/drawing/2014/main" val="2323561704"/>
                    </a:ext>
                  </a:extLst>
                </a:gridCol>
              </a:tblGrid>
              <a:tr h="676815">
                <a:tc>
                  <a:txBody>
                    <a:bodyPr/>
                    <a:lstStyle/>
                    <a:p>
                      <a:endParaRPr lang="tr-T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Hac ibadetini yerine getiren bir Müslüman sosyal ve ekonomik farklılıkların önemli olmadığını anlar.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71425623"/>
                  </a:ext>
                </a:extLst>
              </a:tr>
              <a:tr h="676815">
                <a:tc>
                  <a:txBody>
                    <a:bodyPr/>
                    <a:lstStyle/>
                    <a:p>
                      <a:endParaRPr lang="tr-T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Akıllı ve sorumluluk yaşına gelmiş, sağlıklı ve yolcu olmayan Müslümanların Aşure ayında oruç tutması farzdır.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54729089"/>
                  </a:ext>
                </a:extLst>
              </a:tr>
              <a:tr h="676815">
                <a:tc>
                  <a:txBody>
                    <a:bodyPr/>
                    <a:lstStyle/>
                    <a:p>
                      <a:endParaRPr lang="tr-T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Toplumda huzurlu yaşanabilmesi ve ekonomik dengenin sağlanabilmesi için Yüce Allah zekatı emretmiştir.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71934244"/>
                  </a:ext>
                </a:extLst>
              </a:tr>
              <a:tr h="676815">
                <a:tc>
                  <a:txBody>
                    <a:bodyPr/>
                    <a:lstStyle/>
                    <a:p>
                      <a:endParaRPr lang="tr-T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Kelime-i </a:t>
                      </a:r>
                      <a:r>
                        <a:rPr lang="tr-TR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Şehadet</a:t>
                      </a:r>
                      <a:r>
                        <a:rPr lang="tr-T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; “</a:t>
                      </a:r>
                      <a:r>
                        <a:rPr lang="tr-TR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Eşhedü</a:t>
                      </a:r>
                      <a:r>
                        <a:rPr lang="tr-T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en lâ ilâhe illallah ve </a:t>
                      </a:r>
                      <a:r>
                        <a:rPr lang="tr-TR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eşhedü</a:t>
                      </a:r>
                      <a:r>
                        <a:rPr lang="tr-T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tr-TR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enne</a:t>
                      </a:r>
                      <a:r>
                        <a:rPr lang="tr-T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tr-TR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Muhammeden</a:t>
                      </a:r>
                      <a:r>
                        <a:rPr lang="tr-T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tr-TR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abduhû</a:t>
                      </a:r>
                      <a:r>
                        <a:rPr lang="tr-T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ve </a:t>
                      </a:r>
                      <a:r>
                        <a:rPr lang="tr-TR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rasûluh</a:t>
                      </a:r>
                      <a:r>
                        <a:rPr lang="tr-T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” demektir.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12854284"/>
                  </a:ext>
                </a:extLst>
              </a:tr>
              <a:tr h="676815">
                <a:tc>
                  <a:txBody>
                    <a:bodyPr/>
                    <a:lstStyle/>
                    <a:p>
                      <a:endParaRPr lang="tr-T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Zekat, Allah’ın (c.c.) insanlara emrettiği ve insanların da Yüce Allah’a karşı yapmakla sorumlu olduğu</a:t>
                      </a:r>
                      <a:r>
                        <a:rPr lang="tr-TR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dua çeşididir.</a:t>
                      </a:r>
                      <a:endParaRPr lang="tr-TR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86248"/>
                  </a:ext>
                </a:extLst>
              </a:tr>
              <a:tr h="676815">
                <a:tc>
                  <a:txBody>
                    <a:bodyPr/>
                    <a:lstStyle/>
                    <a:p>
                      <a:endParaRPr lang="tr-T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İslam’ın şartları hem ayetlerle hem de hadislerle</a:t>
                      </a:r>
                      <a:r>
                        <a:rPr lang="tr-TR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açıklanarak belirlenmiştir.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73572961"/>
                  </a:ext>
                </a:extLst>
              </a:tr>
            </a:tbl>
          </a:graphicData>
        </a:graphic>
      </p:graphicFrame>
      <p:pic>
        <p:nvPicPr>
          <p:cNvPr id="17" name="Resim 16" descr="grafik içeren bir resim&#10;&#10;Açıklama otomatik olarak oluşturuldu">
            <a:extLst>
              <a:ext uri="{FF2B5EF4-FFF2-40B4-BE49-F238E27FC236}">
                <a16:creationId xmlns:a16="http://schemas.microsoft.com/office/drawing/2014/main" id="{00CB3543-AD3D-0564-15C6-B1BD47499D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96" y="1364327"/>
            <a:ext cx="603141" cy="576000"/>
          </a:xfrm>
          <a:prstGeom prst="rect">
            <a:avLst/>
          </a:prstGeom>
        </p:spPr>
      </p:pic>
      <p:pic>
        <p:nvPicPr>
          <p:cNvPr id="19" name="Resim 18" descr="simge, sembol, grafik içeren bir resim&#10;&#10;Açıklama otomatik olarak oluşturuldu">
            <a:extLst>
              <a:ext uri="{FF2B5EF4-FFF2-40B4-BE49-F238E27FC236}">
                <a16:creationId xmlns:a16="http://schemas.microsoft.com/office/drawing/2014/main" id="{DC34605C-DB52-FF1C-1CFF-F2BCE413E4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13" y="2042822"/>
            <a:ext cx="453905" cy="576000"/>
          </a:xfrm>
          <a:prstGeom prst="rect">
            <a:avLst/>
          </a:prstGeom>
        </p:spPr>
      </p:pic>
      <p:pic>
        <p:nvPicPr>
          <p:cNvPr id="20" name="Resim 19" descr="grafik içeren bir resim&#10;&#10;Açıklama otomatik olarak oluşturuldu">
            <a:extLst>
              <a:ext uri="{FF2B5EF4-FFF2-40B4-BE49-F238E27FC236}">
                <a16:creationId xmlns:a16="http://schemas.microsoft.com/office/drawing/2014/main" id="{9EA98761-622C-CBC8-A274-AE9D81EA88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96" y="2718073"/>
            <a:ext cx="603141" cy="576000"/>
          </a:xfrm>
          <a:prstGeom prst="rect">
            <a:avLst/>
          </a:prstGeom>
        </p:spPr>
      </p:pic>
      <p:pic>
        <p:nvPicPr>
          <p:cNvPr id="22" name="Resim 21" descr="grafik içeren bir resim&#10;&#10;Açıklama otomatik olarak oluşturuldu">
            <a:extLst>
              <a:ext uri="{FF2B5EF4-FFF2-40B4-BE49-F238E27FC236}">
                <a16:creationId xmlns:a16="http://schemas.microsoft.com/office/drawing/2014/main" id="{0AF783AF-8975-0BCA-3C42-41DBD04B72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94" y="4743966"/>
            <a:ext cx="603141" cy="576000"/>
          </a:xfrm>
          <a:prstGeom prst="rect">
            <a:avLst/>
          </a:prstGeom>
        </p:spPr>
      </p:pic>
      <p:pic>
        <p:nvPicPr>
          <p:cNvPr id="24" name="Resim 23" descr="simge, sembol, grafik içeren bir resim&#10;&#10;Açıklama otomatik olarak oluşturuldu">
            <a:extLst>
              <a:ext uri="{FF2B5EF4-FFF2-40B4-BE49-F238E27FC236}">
                <a16:creationId xmlns:a16="http://schemas.microsoft.com/office/drawing/2014/main" id="{D174418E-42C1-54EA-9810-03155BC312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13" y="4067445"/>
            <a:ext cx="453905" cy="576000"/>
          </a:xfrm>
          <a:prstGeom prst="rect">
            <a:avLst/>
          </a:prstGeom>
        </p:spPr>
      </p:pic>
      <p:pic>
        <p:nvPicPr>
          <p:cNvPr id="3" name="Resim 2" descr="grafik içeren bir resim&#10;&#10;Açıklama otomatik olarak oluşturuldu">
            <a:extLst>
              <a:ext uri="{FF2B5EF4-FFF2-40B4-BE49-F238E27FC236}">
                <a16:creationId xmlns:a16="http://schemas.microsoft.com/office/drawing/2014/main" id="{FE61FC43-E108-F8D9-7ED8-34994BD342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94" y="3391829"/>
            <a:ext cx="603141" cy="576000"/>
          </a:xfrm>
          <a:prstGeom prst="rect">
            <a:avLst/>
          </a:prstGeom>
        </p:spPr>
      </p:pic>
      <p:sp>
        <p:nvSpPr>
          <p:cNvPr id="6" name="Metin kutusu 4">
            <a:extLst>
              <a:ext uri="{FF2B5EF4-FFF2-40B4-BE49-F238E27FC236}">
                <a16:creationId xmlns:a16="http://schemas.microsoft.com/office/drawing/2014/main" id="{25C4D0BD-02D7-E1BF-F8F2-1893E0AD2616}"/>
              </a:ext>
            </a:extLst>
          </p:cNvPr>
          <p:cNvSpPr txBox="1"/>
          <p:nvPr/>
        </p:nvSpPr>
        <p:spPr>
          <a:xfrm>
            <a:off x="140790" y="6316911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tr-TR" sz="1500" dirty="0">
                <a:solidFill>
                  <a:srgbClr val="FFFFFF"/>
                </a:solidFill>
                <a:latin typeface="Arial"/>
              </a:rPr>
              <a:t>daha fazlasına mikailokumus.com üzerinden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9008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Resim 10" descr="şişe, metin içeren bir resim&#10;&#10;Açıklama otomatik olarak oluşturuldu">
            <a:extLst>
              <a:ext uri="{FF2B5EF4-FFF2-40B4-BE49-F238E27FC236}">
                <a16:creationId xmlns:a16="http://schemas.microsoft.com/office/drawing/2014/main" id="{956FE99F-A2B8-0DAB-28EF-F28C5D3319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DA58896E-DFD4-356E-81F2-2C38F066D51C}"/>
              </a:ext>
            </a:extLst>
          </p:cNvPr>
          <p:cNvSpPr/>
          <p:nvPr/>
        </p:nvSpPr>
        <p:spPr>
          <a:xfrm>
            <a:off x="3388112" y="4683959"/>
            <a:ext cx="3312492" cy="3752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30EDCFFA-A003-6155-E204-B863A95AF062}"/>
              </a:ext>
            </a:extLst>
          </p:cNvPr>
          <p:cNvSpPr/>
          <p:nvPr/>
        </p:nvSpPr>
        <p:spPr>
          <a:xfrm>
            <a:off x="2729615" y="3743791"/>
            <a:ext cx="2516942" cy="3752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108F7FA8-3BAA-8809-7DDE-AD25AF2FC9D3}"/>
              </a:ext>
            </a:extLst>
          </p:cNvPr>
          <p:cNvSpPr/>
          <p:nvPr/>
        </p:nvSpPr>
        <p:spPr>
          <a:xfrm>
            <a:off x="3388113" y="1422313"/>
            <a:ext cx="1858444" cy="3752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0D43D7C3-BB85-7305-7B5D-10A04AA73815}"/>
              </a:ext>
            </a:extLst>
          </p:cNvPr>
          <p:cNvSpPr/>
          <p:nvPr/>
        </p:nvSpPr>
        <p:spPr>
          <a:xfrm>
            <a:off x="4788371" y="1887400"/>
            <a:ext cx="2516941" cy="3752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88DCC0C2-9821-4D23-0CE6-74EE566FE6C1}"/>
              </a:ext>
            </a:extLst>
          </p:cNvPr>
          <p:cNvSpPr/>
          <p:nvPr/>
        </p:nvSpPr>
        <p:spPr>
          <a:xfrm rot="5400000">
            <a:off x="7199836" y="2599371"/>
            <a:ext cx="2664056" cy="3752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2536B0D7-3ED5-10F6-685F-1649D5C96C76}"/>
              </a:ext>
            </a:extLst>
          </p:cNvPr>
          <p:cNvSpPr/>
          <p:nvPr/>
        </p:nvSpPr>
        <p:spPr>
          <a:xfrm rot="5400000">
            <a:off x="8128763" y="2341334"/>
            <a:ext cx="2213254" cy="3752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D05E0743-2A52-6FA3-FBFF-51A2ADC40337}"/>
              </a:ext>
            </a:extLst>
          </p:cNvPr>
          <p:cNvSpPr/>
          <p:nvPr/>
        </p:nvSpPr>
        <p:spPr>
          <a:xfrm rot="10800000">
            <a:off x="3388111" y="2813615"/>
            <a:ext cx="4005464" cy="3752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" name="Dikdörtgen: Köşeleri Yuvarlatılmış 16">
            <a:extLst>
              <a:ext uri="{FF2B5EF4-FFF2-40B4-BE49-F238E27FC236}">
                <a16:creationId xmlns:a16="http://schemas.microsoft.com/office/drawing/2014/main" id="{E0B8C63F-CB40-BB46-003A-CB5252297037}"/>
              </a:ext>
            </a:extLst>
          </p:cNvPr>
          <p:cNvSpPr/>
          <p:nvPr/>
        </p:nvSpPr>
        <p:spPr>
          <a:xfrm rot="10800000">
            <a:off x="2729614" y="2357484"/>
            <a:ext cx="2516942" cy="3752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Dikdörtgen: Köşeleri Yuvarlatılmış 17">
            <a:extLst>
              <a:ext uri="{FF2B5EF4-FFF2-40B4-BE49-F238E27FC236}">
                <a16:creationId xmlns:a16="http://schemas.microsoft.com/office/drawing/2014/main" id="{2BAC8015-2E24-21CE-EB8C-45D44E8CF5A1}"/>
              </a:ext>
            </a:extLst>
          </p:cNvPr>
          <p:cNvSpPr/>
          <p:nvPr/>
        </p:nvSpPr>
        <p:spPr>
          <a:xfrm rot="16200000">
            <a:off x="6279063" y="3278136"/>
            <a:ext cx="3141253" cy="3752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A7DB085E-33CE-19BD-F11F-8776BCF2EDC6}"/>
              </a:ext>
            </a:extLst>
          </p:cNvPr>
          <p:cNvSpPr/>
          <p:nvPr/>
        </p:nvSpPr>
        <p:spPr>
          <a:xfrm rot="5400000">
            <a:off x="5536878" y="3965453"/>
            <a:ext cx="1766626" cy="3752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aphicFrame>
        <p:nvGraphicFramePr>
          <p:cNvPr id="19" name="4 Tablo">
            <a:extLst>
              <a:ext uri="{FF2B5EF4-FFF2-40B4-BE49-F238E27FC236}">
                <a16:creationId xmlns:a16="http://schemas.microsoft.com/office/drawing/2014/main" id="{DFAF2B7B-A03E-E100-8546-C0F719DAF0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3011680"/>
              </p:ext>
            </p:extLst>
          </p:nvPr>
        </p:nvGraphicFramePr>
        <p:xfrm>
          <a:off x="2595540" y="1384773"/>
          <a:ext cx="7000920" cy="46445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000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00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00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00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00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0009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009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009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0009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0009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64455"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İ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4455"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4455"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Ö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4455"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4455"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4455"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Ğ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4455"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4455"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4455"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4455"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459772" y="561986"/>
            <a:ext cx="813268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Aşağıdaki kavramları Sözcük Avı bulmacasından bulunuz.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tr-TR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KONU</a:t>
            </a:r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tr-TR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İSLAM'IN ŞARTLARI</a:t>
            </a:r>
            <a:endParaRPr lang="en-US" sz="1800" b="1" dirty="0">
              <a:solidFill>
                <a:srgbClr val="F2FA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8FFB926D-0DA3-ED6A-E209-823830065C5D}"/>
              </a:ext>
            </a:extLst>
          </p:cNvPr>
          <p:cNvSpPr txBox="1"/>
          <p:nvPr/>
        </p:nvSpPr>
        <p:spPr>
          <a:xfrm>
            <a:off x="275226" y="3047730"/>
            <a:ext cx="1724056" cy="24263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İSLAM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İBADET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ZEKAT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HAC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ŞEHADET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22E09CA5-A392-2E19-2A19-BEA286A9AEB2}"/>
              </a:ext>
            </a:extLst>
          </p:cNvPr>
          <p:cNvSpPr txBox="1"/>
          <p:nvPr/>
        </p:nvSpPr>
        <p:spPr>
          <a:xfrm>
            <a:off x="10192718" y="3047729"/>
            <a:ext cx="1724056" cy="24263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FARZ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KABE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TEVHİT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ŞART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ORUÇ</a:t>
            </a:r>
          </a:p>
        </p:txBody>
      </p:sp>
      <p:sp>
        <p:nvSpPr>
          <p:cNvPr id="3" name="Metin kutusu 4">
            <a:extLst>
              <a:ext uri="{FF2B5EF4-FFF2-40B4-BE49-F238E27FC236}">
                <a16:creationId xmlns:a16="http://schemas.microsoft.com/office/drawing/2014/main" id="{816B1A50-9C12-0624-4B72-A34CAEF7835F}"/>
              </a:ext>
            </a:extLst>
          </p:cNvPr>
          <p:cNvSpPr txBox="1"/>
          <p:nvPr/>
        </p:nvSpPr>
        <p:spPr>
          <a:xfrm>
            <a:off x="140790" y="6316911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tr-TR" sz="1500" dirty="0">
                <a:solidFill>
                  <a:srgbClr val="FFFFFF"/>
                </a:solidFill>
                <a:latin typeface="Arial"/>
              </a:rPr>
              <a:t>daha fazlasına mikailokumus.com üzerinden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9991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sim 8" descr="ekran görüntüsü, metin, renklilik, çizgi içeren bir resim&#10;&#10;Açıklama otomatik olarak oluşturuldu">
            <a:extLst>
              <a:ext uri="{FF2B5EF4-FFF2-40B4-BE49-F238E27FC236}">
                <a16:creationId xmlns:a16="http://schemas.microsoft.com/office/drawing/2014/main" id="{E9CFAD85-841E-A7D1-3D5C-45E1C56C0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459772" y="564526"/>
            <a:ext cx="813268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Aşağıdaki tanımların karşılığı olan kavramları sırasıyla söyleyiniz.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tr-TR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KONU</a:t>
            </a:r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tr-TR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İSLAM'IN ŞARTLARI</a:t>
            </a:r>
            <a:endParaRPr lang="en-US" sz="1800" b="1" dirty="0">
              <a:solidFill>
                <a:srgbClr val="F2FA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6186AC8D-F950-DF63-A7EE-28F35CBB5F84}"/>
              </a:ext>
            </a:extLst>
          </p:cNvPr>
          <p:cNvSpPr txBox="1"/>
          <p:nvPr/>
        </p:nvSpPr>
        <p:spPr>
          <a:xfrm>
            <a:off x="8826774" y="1358447"/>
            <a:ext cx="265569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Kelime-i Tevhit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78689B75-A02A-5F34-3FA7-FA578D925817}"/>
              </a:ext>
            </a:extLst>
          </p:cNvPr>
          <p:cNvSpPr txBox="1"/>
          <p:nvPr/>
        </p:nvSpPr>
        <p:spPr>
          <a:xfrm>
            <a:off x="8826775" y="2206168"/>
            <a:ext cx="243083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Hacca gitmek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3DC7E6D0-211C-E32B-76EB-98C8300A427A}"/>
              </a:ext>
            </a:extLst>
          </p:cNvPr>
          <p:cNvSpPr txBox="1"/>
          <p:nvPr/>
        </p:nvSpPr>
        <p:spPr>
          <a:xfrm>
            <a:off x="8826775" y="3044363"/>
            <a:ext cx="323787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1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Hz. Muhammed (sav)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3F3E07BC-E3AF-9C3F-82C8-BAD207322DC7}"/>
              </a:ext>
            </a:extLst>
          </p:cNvPr>
          <p:cNvSpPr txBox="1"/>
          <p:nvPr/>
        </p:nvSpPr>
        <p:spPr>
          <a:xfrm>
            <a:off x="8826775" y="3892084"/>
            <a:ext cx="243083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Oruç tutmak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BC217276-7460-7C92-7002-60217D57DAF9}"/>
              </a:ext>
            </a:extLst>
          </p:cNvPr>
          <p:cNvSpPr txBox="1"/>
          <p:nvPr/>
        </p:nvSpPr>
        <p:spPr>
          <a:xfrm>
            <a:off x="8826775" y="4730279"/>
            <a:ext cx="187619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Farz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35F33B4A-8515-126F-652D-3148FFE767C4}"/>
              </a:ext>
            </a:extLst>
          </p:cNvPr>
          <p:cNvSpPr txBox="1"/>
          <p:nvPr/>
        </p:nvSpPr>
        <p:spPr>
          <a:xfrm>
            <a:off x="8826775" y="5582765"/>
            <a:ext cx="243083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Zekat vermek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28A37B34-23B9-C0D2-C947-379CD0D50FB0}"/>
              </a:ext>
            </a:extLst>
          </p:cNvPr>
          <p:cNvSpPr txBox="1"/>
          <p:nvPr/>
        </p:nvSpPr>
        <p:spPr>
          <a:xfrm>
            <a:off x="1141461" y="1396547"/>
            <a:ext cx="644356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İslam dininde yapılması kesinlikle istenen davranışlar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51CDF66D-E008-32F2-CB4A-9D3CD40061A4}"/>
              </a:ext>
            </a:extLst>
          </p:cNvPr>
          <p:cNvSpPr txBox="1"/>
          <p:nvPr/>
        </p:nvSpPr>
        <p:spPr>
          <a:xfrm>
            <a:off x="1141460" y="2084703"/>
            <a:ext cx="6443561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Allah (c.c.) tarafından gönderilen peygamberlerin sonuncusu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6105EFB6-B97C-7276-5E3F-2B4BE3C9430F}"/>
              </a:ext>
            </a:extLst>
          </p:cNvPr>
          <p:cNvSpPr txBox="1"/>
          <p:nvPr/>
        </p:nvSpPr>
        <p:spPr>
          <a:xfrm>
            <a:off x="1141461" y="3087788"/>
            <a:ext cx="660845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sv-S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Lâilâhe illallah Muhammedün Resulullah”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2AA42566-B174-3FA5-925E-DEF13D295587}"/>
              </a:ext>
            </a:extLst>
          </p:cNvPr>
          <p:cNvSpPr txBox="1"/>
          <p:nvPr/>
        </p:nvSpPr>
        <p:spPr>
          <a:xfrm>
            <a:off x="1141460" y="3755629"/>
            <a:ext cx="6323641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Kâbe’yi ve etrafındaki mübarek yerleri ibadet amacıyla ziyaret etmek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9946A5D7-06CB-B9FD-A5A2-A851185AF338}"/>
              </a:ext>
            </a:extLst>
          </p:cNvPr>
          <p:cNvSpPr txBox="1"/>
          <p:nvPr/>
        </p:nvSpPr>
        <p:spPr>
          <a:xfrm>
            <a:off x="1141461" y="4608814"/>
            <a:ext cx="660845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Zengin Müslümanın malının belli bir miktarını ihtiyaç sahiplerine vermesi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3CB489BB-5FA2-6404-563B-28A4426E15EE}"/>
              </a:ext>
            </a:extLst>
          </p:cNvPr>
          <p:cNvSpPr txBox="1"/>
          <p:nvPr/>
        </p:nvSpPr>
        <p:spPr>
          <a:xfrm>
            <a:off x="1141461" y="5446310"/>
            <a:ext cx="644356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 yerinin ağarmasından güneşin batışına kadar yemeden uzak durmak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B8FEC159-8B80-B468-048F-E07C1E4320DC}"/>
              </a:ext>
            </a:extLst>
          </p:cNvPr>
          <p:cNvSpPr txBox="1"/>
          <p:nvPr/>
        </p:nvSpPr>
        <p:spPr>
          <a:xfrm>
            <a:off x="8128521" y="1357083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56B99C26-43B7-2D9B-0882-B4D08EB78427}"/>
              </a:ext>
            </a:extLst>
          </p:cNvPr>
          <p:cNvSpPr txBox="1"/>
          <p:nvPr/>
        </p:nvSpPr>
        <p:spPr>
          <a:xfrm>
            <a:off x="8128521" y="2204804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AE9EA819-09EA-1A2B-77DB-6D209E6183AA}"/>
              </a:ext>
            </a:extLst>
          </p:cNvPr>
          <p:cNvSpPr txBox="1"/>
          <p:nvPr/>
        </p:nvSpPr>
        <p:spPr>
          <a:xfrm>
            <a:off x="8113531" y="3042999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5CC2B8E3-5035-F299-A49B-CB7230B64031}"/>
              </a:ext>
            </a:extLst>
          </p:cNvPr>
          <p:cNvSpPr txBox="1"/>
          <p:nvPr/>
        </p:nvSpPr>
        <p:spPr>
          <a:xfrm>
            <a:off x="8113531" y="3890720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D6814E9B-A1E8-130D-8D6E-BFAAEB74DF07}"/>
              </a:ext>
            </a:extLst>
          </p:cNvPr>
          <p:cNvSpPr txBox="1"/>
          <p:nvPr/>
        </p:nvSpPr>
        <p:spPr>
          <a:xfrm>
            <a:off x="8128521" y="4728915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2E061EFF-8632-FB73-17D1-CC59F481B356}"/>
              </a:ext>
            </a:extLst>
          </p:cNvPr>
          <p:cNvSpPr txBox="1"/>
          <p:nvPr/>
        </p:nvSpPr>
        <p:spPr>
          <a:xfrm>
            <a:off x="8128521" y="5581401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28481A87-3287-F39E-24E3-FC277FE0E5C2}"/>
              </a:ext>
            </a:extLst>
          </p:cNvPr>
          <p:cNvSpPr txBox="1"/>
          <p:nvPr/>
        </p:nvSpPr>
        <p:spPr>
          <a:xfrm>
            <a:off x="443206" y="1357083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E63370A6-BF31-DF7D-C729-06C8E16E5CF4}"/>
              </a:ext>
            </a:extLst>
          </p:cNvPr>
          <p:cNvSpPr txBox="1"/>
          <p:nvPr/>
        </p:nvSpPr>
        <p:spPr>
          <a:xfrm>
            <a:off x="443206" y="2204804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6" name="Metin kutusu 25">
            <a:extLst>
              <a:ext uri="{FF2B5EF4-FFF2-40B4-BE49-F238E27FC236}">
                <a16:creationId xmlns:a16="http://schemas.microsoft.com/office/drawing/2014/main" id="{0395A8A7-C734-703F-9F92-4BA207DDA5B9}"/>
              </a:ext>
            </a:extLst>
          </p:cNvPr>
          <p:cNvSpPr txBox="1"/>
          <p:nvPr/>
        </p:nvSpPr>
        <p:spPr>
          <a:xfrm>
            <a:off x="443206" y="3042999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7" name="Metin kutusu 26">
            <a:extLst>
              <a:ext uri="{FF2B5EF4-FFF2-40B4-BE49-F238E27FC236}">
                <a16:creationId xmlns:a16="http://schemas.microsoft.com/office/drawing/2014/main" id="{D3693FFD-ADC5-F534-85D7-F85A52B91B80}"/>
              </a:ext>
            </a:extLst>
          </p:cNvPr>
          <p:cNvSpPr txBox="1"/>
          <p:nvPr/>
        </p:nvSpPr>
        <p:spPr>
          <a:xfrm>
            <a:off x="443206" y="3890720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8" name="Metin kutusu 27">
            <a:extLst>
              <a:ext uri="{FF2B5EF4-FFF2-40B4-BE49-F238E27FC236}">
                <a16:creationId xmlns:a16="http://schemas.microsoft.com/office/drawing/2014/main" id="{DB43ABD8-4516-DCD4-A97E-39A0D8D1116B}"/>
              </a:ext>
            </a:extLst>
          </p:cNvPr>
          <p:cNvSpPr txBox="1"/>
          <p:nvPr/>
        </p:nvSpPr>
        <p:spPr>
          <a:xfrm>
            <a:off x="443206" y="4728915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9" name="Metin kutusu 28">
            <a:extLst>
              <a:ext uri="{FF2B5EF4-FFF2-40B4-BE49-F238E27FC236}">
                <a16:creationId xmlns:a16="http://schemas.microsoft.com/office/drawing/2014/main" id="{1A8B9CC6-2452-4973-E399-8A8C12867D59}"/>
              </a:ext>
            </a:extLst>
          </p:cNvPr>
          <p:cNvSpPr txBox="1"/>
          <p:nvPr/>
        </p:nvSpPr>
        <p:spPr>
          <a:xfrm>
            <a:off x="443206" y="5581401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0" name="Metin kutusu 4">
            <a:extLst>
              <a:ext uri="{FF2B5EF4-FFF2-40B4-BE49-F238E27FC236}">
                <a16:creationId xmlns:a16="http://schemas.microsoft.com/office/drawing/2014/main" id="{B28B8236-B2E1-075F-542C-78C7702C1F11}"/>
              </a:ext>
            </a:extLst>
          </p:cNvPr>
          <p:cNvSpPr txBox="1"/>
          <p:nvPr/>
        </p:nvSpPr>
        <p:spPr>
          <a:xfrm>
            <a:off x="140790" y="6316911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tr-TR" sz="1500" dirty="0">
                <a:solidFill>
                  <a:srgbClr val="FFFFFF"/>
                </a:solidFill>
                <a:latin typeface="Arial"/>
              </a:rPr>
              <a:t>daha fazlasına mikailokumus.com üzerinden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6397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 descr="ekran görüntüsü, çizgi film, tasarım içeren bir resim&#10;&#10;Açıklama otomatik olarak oluşturuldu">
            <a:extLst>
              <a:ext uri="{FF2B5EF4-FFF2-40B4-BE49-F238E27FC236}">
                <a16:creationId xmlns:a16="http://schemas.microsoft.com/office/drawing/2014/main" id="{660AEED6-BE87-071D-FF34-A614A607E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tr-TR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KONU</a:t>
            </a:r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tr-TR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İSLAM'IN ŞARTLARI</a:t>
            </a:r>
            <a:endParaRPr lang="en-US" sz="1800" b="1" dirty="0">
              <a:solidFill>
                <a:srgbClr val="F2FA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4015484" y="1937396"/>
            <a:ext cx="776678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• İslam dininin beş temel şartı vardır. 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21B3EBB1-55C8-2358-C9F7-23E7755378F0}"/>
              </a:ext>
            </a:extLst>
          </p:cNvPr>
          <p:cNvSpPr txBox="1"/>
          <p:nvPr/>
        </p:nvSpPr>
        <p:spPr>
          <a:xfrm>
            <a:off x="4015485" y="2736503"/>
            <a:ext cx="7766784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• Bunlar kelime-i şehadet getirmek, namaz kılmak, zekât vermek, hacca gitmek ve oruç tutmaktır.</a:t>
            </a:r>
          </a:p>
        </p:txBody>
      </p:sp>
      <p:pic>
        <p:nvPicPr>
          <p:cNvPr id="10" name="Resim 9" descr="sanat, ekran görüntüsü, çizgi film içeren bir resim&#10;&#10;Açıklama otomatik olarak oluşturuldu">
            <a:extLst>
              <a:ext uri="{FF2B5EF4-FFF2-40B4-BE49-F238E27FC236}">
                <a16:creationId xmlns:a16="http://schemas.microsoft.com/office/drawing/2014/main" id="{83ADC3D4-9B6D-9420-2B0C-6D92E9EF1B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42" y="729000"/>
            <a:ext cx="3600000" cy="5400000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E7846797-3B4E-2594-30AD-EDD9EC7B47E8}"/>
              </a:ext>
            </a:extLst>
          </p:cNvPr>
          <p:cNvSpPr txBox="1"/>
          <p:nvPr/>
        </p:nvSpPr>
        <p:spPr>
          <a:xfrm>
            <a:off x="4015484" y="4397384"/>
            <a:ext cx="7766784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• İslam dininin inanç ve ibadet esaslarını kabul eden kimseye </a:t>
            </a:r>
            <a:r>
              <a:rPr lang="tr-TR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Müslüman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denilmektedir.</a:t>
            </a:r>
          </a:p>
        </p:txBody>
      </p:sp>
      <p:sp>
        <p:nvSpPr>
          <p:cNvPr id="11" name="Metin kutusu 4">
            <a:extLst>
              <a:ext uri="{FF2B5EF4-FFF2-40B4-BE49-F238E27FC236}">
                <a16:creationId xmlns:a16="http://schemas.microsoft.com/office/drawing/2014/main" id="{C58E9F6B-B6E8-3A92-6EE8-8C077CD7641D}"/>
              </a:ext>
            </a:extLst>
          </p:cNvPr>
          <p:cNvSpPr txBox="1"/>
          <p:nvPr/>
        </p:nvSpPr>
        <p:spPr>
          <a:xfrm>
            <a:off x="140790" y="6316911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tr-TR" sz="1500" dirty="0">
                <a:solidFill>
                  <a:srgbClr val="FFFFFF"/>
                </a:solidFill>
                <a:latin typeface="Arial"/>
              </a:rPr>
              <a:t>daha fazlasına mikailokumus.com üzerinden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8173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metin, ekran görüntüsü, yazı tipi içeren bir resim&#10;&#10;Açıklama otomatik olarak oluşturuldu">
            <a:extLst>
              <a:ext uri="{FF2B5EF4-FFF2-40B4-BE49-F238E27FC236}">
                <a16:creationId xmlns:a16="http://schemas.microsoft.com/office/drawing/2014/main" id="{47A9A7AF-55B9-657C-8090-8C8EAD9BEA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3DEB2B09-128F-BEF6-1B0B-0B8D666F8D8B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tr-TR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KONU</a:t>
            </a:r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tr-TR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İSLAM'IN ŞARTLARI</a:t>
            </a:r>
            <a:endParaRPr lang="en-US" sz="1800" b="1" dirty="0">
              <a:solidFill>
                <a:srgbClr val="F2FA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Resim 5" descr="ekran görüntüsü, grafik, renklilik, tasarım içeren bir resim&#10;&#10;Açıklama otomatik olarak oluşturuldu">
            <a:extLst>
              <a:ext uri="{FF2B5EF4-FFF2-40B4-BE49-F238E27FC236}">
                <a16:creationId xmlns:a16="http://schemas.microsoft.com/office/drawing/2014/main" id="{8FA595B2-81D3-B20E-94BE-41650FC439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919" y="1628182"/>
            <a:ext cx="4183819" cy="914021"/>
          </a:xfrm>
          <a:prstGeom prst="rect">
            <a:avLst/>
          </a:prstGeom>
        </p:spPr>
      </p:pic>
      <p:pic>
        <p:nvPicPr>
          <p:cNvPr id="7" name="Resim 6" descr="ekran görüntüsü, grafik, renklilik, tasarım içeren bir resim&#10;&#10;Açıklama otomatik olarak oluşturuldu">
            <a:extLst>
              <a:ext uri="{FF2B5EF4-FFF2-40B4-BE49-F238E27FC236}">
                <a16:creationId xmlns:a16="http://schemas.microsoft.com/office/drawing/2014/main" id="{8188D11B-BD4C-3313-4D27-FA4FD15035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918" y="2704346"/>
            <a:ext cx="4183819" cy="914021"/>
          </a:xfrm>
          <a:prstGeom prst="rect">
            <a:avLst/>
          </a:prstGeom>
        </p:spPr>
      </p:pic>
      <p:pic>
        <p:nvPicPr>
          <p:cNvPr id="8" name="Resim 7" descr="ekran görüntüsü, grafik, renklilik, tasarım içeren bir resim&#10;&#10;Açıklama otomatik olarak oluşturuldu">
            <a:extLst>
              <a:ext uri="{FF2B5EF4-FFF2-40B4-BE49-F238E27FC236}">
                <a16:creationId xmlns:a16="http://schemas.microsoft.com/office/drawing/2014/main" id="{A187CCAD-0424-DD3D-A04C-06FF40273A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742" y="3780510"/>
            <a:ext cx="4183819" cy="914021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F9F17C72-20F2-4285-D2B0-1B72B305CB77}"/>
              </a:ext>
            </a:extLst>
          </p:cNvPr>
          <p:cNvSpPr txBox="1"/>
          <p:nvPr/>
        </p:nvSpPr>
        <p:spPr>
          <a:xfrm>
            <a:off x="5338324" y="1866766"/>
            <a:ext cx="263644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300" dirty="0">
                <a:latin typeface="Arial" panose="020B0604020202020204" pitchFamily="34" charset="0"/>
              </a:rPr>
              <a:t>Mikail OKUMUŞ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B09D9273-0188-11FB-FFC1-89AD389A19C2}"/>
              </a:ext>
            </a:extLst>
          </p:cNvPr>
          <p:cNvSpPr txBox="1"/>
          <p:nvPr/>
        </p:nvSpPr>
        <p:spPr>
          <a:xfrm>
            <a:off x="5338323" y="2934403"/>
            <a:ext cx="263174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300" dirty="0">
                <a:latin typeface="Arial" panose="020B0604020202020204" pitchFamily="34" charset="0"/>
              </a:rPr>
              <a:t>Adem USTAOĞLU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7BC7C82E-0BA4-C3DA-1BCB-00037FABF7C5}"/>
              </a:ext>
            </a:extLst>
          </p:cNvPr>
          <p:cNvSpPr txBox="1"/>
          <p:nvPr/>
        </p:nvSpPr>
        <p:spPr>
          <a:xfrm>
            <a:off x="5338324" y="4014382"/>
            <a:ext cx="263174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300" dirty="0">
                <a:latin typeface="Arial" panose="020B0604020202020204" pitchFamily="34" charset="0"/>
              </a:rPr>
              <a:t>Ekrem BALCI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92DCF1E5-0AD4-7987-55EC-7AB4ABA5F8FE}"/>
              </a:ext>
            </a:extLst>
          </p:cNvPr>
          <p:cNvSpPr txBox="1"/>
          <p:nvPr/>
        </p:nvSpPr>
        <p:spPr>
          <a:xfrm>
            <a:off x="140790" y="6316911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tr-TR" sz="1500" dirty="0">
                <a:solidFill>
                  <a:srgbClr val="FFFFFF"/>
                </a:solidFill>
                <a:latin typeface="Arial"/>
              </a:rPr>
              <a:t>daha fazlasına mikailokumus.com üzerinden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6232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 descr="ekran görüntüsü, çizgi film, tasarım içeren bir resim&#10;&#10;Açıklama otomatik olarak oluşturuldu">
            <a:extLst>
              <a:ext uri="{FF2B5EF4-FFF2-40B4-BE49-F238E27FC236}">
                <a16:creationId xmlns:a16="http://schemas.microsoft.com/office/drawing/2014/main" id="{660AEED6-BE87-071D-FF34-A614A607E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tr-TR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KONU</a:t>
            </a:r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tr-TR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İSLAM'IN ŞARTLARI</a:t>
            </a:r>
            <a:endParaRPr lang="en-US" sz="1800" b="1" dirty="0">
              <a:solidFill>
                <a:srgbClr val="F2FA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Resim 5" descr="daire, sarı, renklilik içeren bir resim&#10;&#10;Açıklama otomatik olarak oluşturuldu">
            <a:extLst>
              <a:ext uri="{FF2B5EF4-FFF2-40B4-BE49-F238E27FC236}">
                <a16:creationId xmlns:a16="http://schemas.microsoft.com/office/drawing/2014/main" id="{2E354096-D1BE-320C-69A0-8C63575113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72" y="894927"/>
            <a:ext cx="4890760" cy="5068146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3ECBF28F-968F-54E3-DC9C-ED3D89CA8374}"/>
              </a:ext>
            </a:extLst>
          </p:cNvPr>
          <p:cNvSpPr txBox="1"/>
          <p:nvPr/>
        </p:nvSpPr>
        <p:spPr>
          <a:xfrm>
            <a:off x="1074411" y="1776017"/>
            <a:ext cx="3661481" cy="418576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900" b="1" dirty="0">
                <a:latin typeface="Arial" panose="020B0604020202020204" pitchFamily="34" charset="0"/>
                <a:cs typeface="Arial" panose="020B0604020202020204" pitchFamily="34" charset="0"/>
              </a:rPr>
              <a:t>İslam</a:t>
            </a:r>
            <a:r>
              <a:rPr lang="tr-TR" sz="2900" dirty="0">
                <a:latin typeface="Arial" panose="020B0604020202020204" pitchFamily="34" charset="0"/>
                <a:cs typeface="Arial" panose="020B0604020202020204" pitchFamily="34" charset="0"/>
              </a:rPr>
              <a:t> sözlükte, kurtuluşa erme, güvende olmak, barış içinde olmak, emniyette bulunmak, esenlik sahibi olmak, teslim olmak gibi anlamlara gelir.</a:t>
            </a:r>
          </a:p>
          <a:p>
            <a:pPr algn="ctr">
              <a:spcAft>
                <a:spcPts val="600"/>
              </a:spcAft>
            </a:pPr>
            <a:endParaRPr lang="tr-TR" sz="2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Resim 9" descr="daire, sarı, renklilik içeren bir resim&#10;&#10;Açıklama otomatik olarak oluşturuldu">
            <a:extLst>
              <a:ext uri="{FF2B5EF4-FFF2-40B4-BE49-F238E27FC236}">
                <a16:creationId xmlns:a16="http://schemas.microsoft.com/office/drawing/2014/main" id="{141BF6CA-513E-1522-0D86-092356140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468" y="894927"/>
            <a:ext cx="4890760" cy="5068146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9C5450D1-4024-296F-42CB-7BC7A9F752EE}"/>
              </a:ext>
            </a:extLst>
          </p:cNvPr>
          <p:cNvSpPr txBox="1"/>
          <p:nvPr/>
        </p:nvSpPr>
        <p:spPr>
          <a:xfrm>
            <a:off x="7418008" y="1562293"/>
            <a:ext cx="3661481" cy="39703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2750" dirty="0">
                <a:latin typeface="Arial" panose="020B0604020202020204" pitchFamily="34" charset="0"/>
                <a:cs typeface="Arial" panose="020B0604020202020204" pitchFamily="34" charset="0"/>
              </a:rPr>
              <a:t>Terim olarak </a:t>
            </a:r>
          </a:p>
          <a:p>
            <a:pPr algn="ctr">
              <a:spcAft>
                <a:spcPts val="600"/>
              </a:spcAft>
            </a:pPr>
            <a:r>
              <a:rPr lang="tr-TR" sz="2750" b="1" dirty="0">
                <a:latin typeface="Arial" panose="020B0604020202020204" pitchFamily="34" charset="0"/>
                <a:cs typeface="Arial" panose="020B0604020202020204" pitchFamily="34" charset="0"/>
              </a:rPr>
              <a:t>İslam</a:t>
            </a:r>
            <a:r>
              <a:rPr lang="tr-TR" sz="2750" dirty="0">
                <a:latin typeface="Arial" panose="020B0604020202020204" pitchFamily="34" charset="0"/>
                <a:cs typeface="Arial" panose="020B0604020202020204" pitchFamily="34" charset="0"/>
              </a:rPr>
              <a:t>, Allah (c.c.) tarafından peygamberlerin sonuncusu Hz. Muhammed'e (s.a.v.) bildirilerek bütün insanlığa gönderilen son ilahi dindir.</a:t>
            </a:r>
          </a:p>
        </p:txBody>
      </p:sp>
      <p:sp>
        <p:nvSpPr>
          <p:cNvPr id="11" name="Ok: Sağ 10">
            <a:extLst>
              <a:ext uri="{FF2B5EF4-FFF2-40B4-BE49-F238E27FC236}">
                <a16:creationId xmlns:a16="http://schemas.microsoft.com/office/drawing/2014/main" id="{4502336D-E6C2-F97F-3A06-55181F7596F0}"/>
              </a:ext>
            </a:extLst>
          </p:cNvPr>
          <p:cNvSpPr/>
          <p:nvPr/>
        </p:nvSpPr>
        <p:spPr>
          <a:xfrm>
            <a:off x="5361408" y="2889353"/>
            <a:ext cx="1385277" cy="1079291"/>
          </a:xfrm>
          <a:prstGeom prst="rightArrow">
            <a:avLst/>
          </a:prstGeom>
          <a:solidFill>
            <a:srgbClr val="F0EE32"/>
          </a:solidFill>
          <a:ln w="38100">
            <a:solidFill>
              <a:srgbClr val="EE4E2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Metin kutusu 4">
            <a:extLst>
              <a:ext uri="{FF2B5EF4-FFF2-40B4-BE49-F238E27FC236}">
                <a16:creationId xmlns:a16="http://schemas.microsoft.com/office/drawing/2014/main" id="{1C6AF36F-9AB7-7450-9ABE-20C216F3C17B}"/>
              </a:ext>
            </a:extLst>
          </p:cNvPr>
          <p:cNvSpPr txBox="1"/>
          <p:nvPr/>
        </p:nvSpPr>
        <p:spPr>
          <a:xfrm>
            <a:off x="140790" y="6316911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tr-TR" sz="1500" dirty="0">
                <a:solidFill>
                  <a:srgbClr val="FFFFFF"/>
                </a:solidFill>
                <a:latin typeface="Arial"/>
              </a:rPr>
              <a:t>daha fazlasına mikailokumus.com üzerinden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0313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 descr="ekran görüntüsü, çizgi film, tasarım içeren bir resim&#10;&#10;Açıklama otomatik olarak oluşturuldu">
            <a:extLst>
              <a:ext uri="{FF2B5EF4-FFF2-40B4-BE49-F238E27FC236}">
                <a16:creationId xmlns:a16="http://schemas.microsoft.com/office/drawing/2014/main" id="{660AEED6-BE87-071D-FF34-A614A607E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tr-TR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KONU</a:t>
            </a:r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tr-TR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İSLAM'IN ŞARTLARI</a:t>
            </a:r>
            <a:endParaRPr lang="en-US" sz="1800" b="1" dirty="0">
              <a:solidFill>
                <a:srgbClr val="F2FA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4167884" y="1668517"/>
            <a:ext cx="7766785" cy="13388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• “</a:t>
            </a:r>
            <a:r>
              <a:rPr lang="tr-TR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Eşhedü en lâ ilâhe illallah ve </a:t>
            </a:r>
            <a:r>
              <a:rPr lang="tr-TR" sz="2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eşhedü</a:t>
            </a:r>
            <a:r>
              <a:rPr lang="tr-TR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enne</a:t>
            </a:r>
            <a:r>
              <a:rPr lang="tr-TR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Muhammeden</a:t>
            </a:r>
            <a:r>
              <a:rPr lang="tr-TR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abduhû</a:t>
            </a:r>
            <a:r>
              <a:rPr lang="tr-TR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 </a:t>
            </a:r>
            <a:r>
              <a:rPr lang="tr-TR" sz="2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rasûluh</a:t>
            </a: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” ifadesini inanarak söylemeye şehadet getirmek denir.</a:t>
            </a:r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40BBF6A2-4499-0CE4-984A-A799A9FF9145}"/>
              </a:ext>
            </a:extLst>
          </p:cNvPr>
          <p:cNvSpPr/>
          <p:nvPr/>
        </p:nvSpPr>
        <p:spPr>
          <a:xfrm>
            <a:off x="-2" y="4466997"/>
            <a:ext cx="12191999" cy="177311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21B3EBB1-55C8-2358-C9F7-23E7755378F0}"/>
              </a:ext>
            </a:extLst>
          </p:cNvPr>
          <p:cNvSpPr txBox="1"/>
          <p:nvPr/>
        </p:nvSpPr>
        <p:spPr>
          <a:xfrm>
            <a:off x="4167884" y="4767090"/>
            <a:ext cx="7766784" cy="11849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“Ey iman edenler! Allah’a, Peygamberine, Peygamberine indirdiği kitaba ve daha önce indirdiği kitaba iman edin...”</a:t>
            </a:r>
          </a:p>
          <a:p>
            <a:pPr algn="r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(Nisa suresi, 136. ayet)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DC763C34-6006-C729-5912-50B0B3E96200}"/>
              </a:ext>
            </a:extLst>
          </p:cNvPr>
          <p:cNvSpPr/>
          <p:nvPr/>
        </p:nvSpPr>
        <p:spPr>
          <a:xfrm>
            <a:off x="4015482" y="729000"/>
            <a:ext cx="4214118" cy="719528"/>
          </a:xfrm>
          <a:prstGeom prst="roundRect">
            <a:avLst/>
          </a:prstGeom>
          <a:solidFill>
            <a:srgbClr val="966B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Kelime-i Şehadet Getirmek</a:t>
            </a:r>
            <a:endParaRPr lang="tr-T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Resim 11" descr="gökyüzü, dış mekan, bina, siluet içeren bir resim&#10;&#10;Açıklama otomatik olarak oluşturuldu">
            <a:extLst>
              <a:ext uri="{FF2B5EF4-FFF2-40B4-BE49-F238E27FC236}">
                <a16:creationId xmlns:a16="http://schemas.microsoft.com/office/drawing/2014/main" id="{F0F8C25A-5296-FD8E-0C9B-8CDCC1C56E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8" y="729000"/>
            <a:ext cx="3600000" cy="5400000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B39402E2-5890-A8D8-DB81-8A7A33E34839}"/>
              </a:ext>
            </a:extLst>
          </p:cNvPr>
          <p:cNvSpPr txBox="1"/>
          <p:nvPr/>
        </p:nvSpPr>
        <p:spPr>
          <a:xfrm>
            <a:off x="4167885" y="3028246"/>
            <a:ext cx="7766784" cy="12926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• Bu ifade, “</a:t>
            </a:r>
            <a:r>
              <a:rPr lang="tr-TR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 şahitlik ederim ki Allah’tan başka ilâh yoktur. Yine şahitlik ederim ki Hz. Muhammed (s.a.v.) Allah’ın kulu ve elçisidir.</a:t>
            </a: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” anlamına gelir.</a:t>
            </a:r>
          </a:p>
        </p:txBody>
      </p:sp>
      <p:sp>
        <p:nvSpPr>
          <p:cNvPr id="10" name="Metin kutusu 4">
            <a:extLst>
              <a:ext uri="{FF2B5EF4-FFF2-40B4-BE49-F238E27FC236}">
                <a16:creationId xmlns:a16="http://schemas.microsoft.com/office/drawing/2014/main" id="{3BECED59-5340-92FF-E3AE-CBFDC04418FC}"/>
              </a:ext>
            </a:extLst>
          </p:cNvPr>
          <p:cNvSpPr txBox="1"/>
          <p:nvPr/>
        </p:nvSpPr>
        <p:spPr>
          <a:xfrm>
            <a:off x="140790" y="6316911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tr-TR" sz="1500" dirty="0">
                <a:solidFill>
                  <a:srgbClr val="FFFFFF"/>
                </a:solidFill>
                <a:latin typeface="Arial"/>
              </a:rPr>
              <a:t>daha fazlasına mikailokumus.com üzerinden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5771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3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 descr="ekran görüntüsü, çizgi film, tasarım içeren bir resim&#10;&#10;Açıklama otomatik olarak oluşturuldu">
            <a:extLst>
              <a:ext uri="{FF2B5EF4-FFF2-40B4-BE49-F238E27FC236}">
                <a16:creationId xmlns:a16="http://schemas.microsoft.com/office/drawing/2014/main" id="{660AEED6-BE87-071D-FF34-A614A607E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tr-TR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KONU</a:t>
            </a:r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tr-TR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İSLAM'IN ŞARTLARI</a:t>
            </a:r>
            <a:endParaRPr lang="en-US" sz="1800" b="1" dirty="0">
              <a:solidFill>
                <a:srgbClr val="F2FA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B39402E2-5890-A8D8-DB81-8A7A33E34839}"/>
              </a:ext>
            </a:extLst>
          </p:cNvPr>
          <p:cNvSpPr txBox="1"/>
          <p:nvPr/>
        </p:nvSpPr>
        <p:spPr>
          <a:xfrm>
            <a:off x="386224" y="2344087"/>
            <a:ext cx="7906678" cy="21698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Kelime-i Şehadet içerisinde yer alan “</a:t>
            </a:r>
            <a:r>
              <a:rPr lang="tr-TR" sz="2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Lâilâhe</a:t>
            </a:r>
            <a:r>
              <a:rPr lang="tr-TR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illallah </a:t>
            </a:r>
            <a:r>
              <a:rPr lang="tr-TR" sz="2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Muhammedün</a:t>
            </a:r>
            <a:r>
              <a:rPr lang="tr-TR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Resulullah</a:t>
            </a: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” ifadesine de </a:t>
            </a:r>
            <a:r>
              <a:rPr lang="tr-TR" sz="2600" b="1" dirty="0">
                <a:latin typeface="Arial" panose="020B0604020202020204" pitchFamily="34" charset="0"/>
                <a:cs typeface="Arial" panose="020B0604020202020204" pitchFamily="34" charset="0"/>
              </a:rPr>
              <a:t>Kelime-i Tevhit</a:t>
            </a: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 denilmektedir.</a:t>
            </a:r>
          </a:p>
          <a:p>
            <a:pPr algn="ctr">
              <a:spcAft>
                <a:spcPts val="600"/>
              </a:spcAft>
            </a:pP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Bu ifade “</a:t>
            </a:r>
            <a:r>
              <a:rPr lang="tr-TR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Allah’tan başka ilah yoktur, Hz. Muhammed Allah’ın elçisidir.</a:t>
            </a: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” anlamına gelmektedir.</a:t>
            </a:r>
          </a:p>
        </p:txBody>
      </p:sp>
      <p:pic>
        <p:nvPicPr>
          <p:cNvPr id="11" name="Resim 10" descr="çizgi film, çizim, çocukların yaptığı resimler, kırpıntı çizim içeren bir resim&#10;&#10;Açıklama otomatik olarak oluşturuldu">
            <a:extLst>
              <a:ext uri="{FF2B5EF4-FFF2-40B4-BE49-F238E27FC236}">
                <a16:creationId xmlns:a16="http://schemas.microsoft.com/office/drawing/2014/main" id="{24A00F89-590F-2CCF-C5A1-49F6ED9D2B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094" y="1524238"/>
            <a:ext cx="2990476" cy="3809524"/>
          </a:xfrm>
          <a:prstGeom prst="rect">
            <a:avLst/>
          </a:prstGeom>
        </p:spPr>
      </p:pic>
      <p:sp>
        <p:nvSpPr>
          <p:cNvPr id="3" name="Metin kutusu 4">
            <a:extLst>
              <a:ext uri="{FF2B5EF4-FFF2-40B4-BE49-F238E27FC236}">
                <a16:creationId xmlns:a16="http://schemas.microsoft.com/office/drawing/2014/main" id="{5C70313E-D5EB-BA1B-8691-2A779CC0F709}"/>
              </a:ext>
            </a:extLst>
          </p:cNvPr>
          <p:cNvSpPr txBox="1"/>
          <p:nvPr/>
        </p:nvSpPr>
        <p:spPr>
          <a:xfrm>
            <a:off x="140790" y="6316911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tr-TR" sz="1500" dirty="0">
                <a:solidFill>
                  <a:srgbClr val="FFFFFF"/>
                </a:solidFill>
                <a:latin typeface="Arial"/>
              </a:rPr>
              <a:t>daha fazlasına mikailokumus.com üzerinden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40384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 descr="ekran görüntüsü, çizgi film, tasarım içeren bir resim&#10;&#10;Açıklama otomatik olarak oluşturuldu">
            <a:extLst>
              <a:ext uri="{FF2B5EF4-FFF2-40B4-BE49-F238E27FC236}">
                <a16:creationId xmlns:a16="http://schemas.microsoft.com/office/drawing/2014/main" id="{660AEED6-BE87-071D-FF34-A614A607E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tr-TR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KONU</a:t>
            </a:r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tr-TR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İSLAM'IN ŞARTLARI</a:t>
            </a:r>
            <a:endParaRPr lang="en-US" sz="1800" b="1" dirty="0">
              <a:solidFill>
                <a:srgbClr val="F2FA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4167884" y="1725667"/>
            <a:ext cx="7766785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• Namaz insanı güzel davranışlara yönlendirir ve kötü duygulardan arındırır.</a:t>
            </a:r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40BBF6A2-4499-0CE4-984A-A799A9FF9145}"/>
              </a:ext>
            </a:extLst>
          </p:cNvPr>
          <p:cNvSpPr/>
          <p:nvPr/>
        </p:nvSpPr>
        <p:spPr>
          <a:xfrm>
            <a:off x="-2" y="4466997"/>
            <a:ext cx="12191999" cy="177311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21B3EBB1-55C8-2358-C9F7-23E7755378F0}"/>
              </a:ext>
            </a:extLst>
          </p:cNvPr>
          <p:cNvSpPr txBox="1"/>
          <p:nvPr/>
        </p:nvSpPr>
        <p:spPr>
          <a:xfrm>
            <a:off x="4167884" y="4706920"/>
            <a:ext cx="7766784" cy="12772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"… Namazı tam olarak kılın. Çünkü namaz,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mü’minlere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belirli vakitlere bağlı olarak farz kılınmıştır."</a:t>
            </a:r>
          </a:p>
          <a:p>
            <a:pPr algn="r">
              <a:spcAft>
                <a:spcPts val="600"/>
              </a:spcAft>
            </a:pP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Nisâ suresi, 103. ayet)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DC763C34-6006-C729-5912-50B0B3E96200}"/>
              </a:ext>
            </a:extLst>
          </p:cNvPr>
          <p:cNvSpPr/>
          <p:nvPr/>
        </p:nvSpPr>
        <p:spPr>
          <a:xfrm>
            <a:off x="4015483" y="729000"/>
            <a:ext cx="2355338" cy="719528"/>
          </a:xfrm>
          <a:prstGeom prst="roundRect">
            <a:avLst/>
          </a:prstGeom>
          <a:solidFill>
            <a:srgbClr val="1F0E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Namaz Kılmak</a:t>
            </a:r>
            <a:endParaRPr lang="tr-T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Resim 10" descr="ekran görüntüsü, iç mekan, pencere, zemin içeren bir resim&#10;&#10;Açıklama otomatik olarak oluşturuldu">
            <a:extLst>
              <a:ext uri="{FF2B5EF4-FFF2-40B4-BE49-F238E27FC236}">
                <a16:creationId xmlns:a16="http://schemas.microsoft.com/office/drawing/2014/main" id="{CEB2D023-0AE8-E0AB-73DF-B1EA60F0E5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5" y="729000"/>
            <a:ext cx="3600000" cy="5400000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B39402E2-5890-A8D8-DB81-8A7A33E34839}"/>
              </a:ext>
            </a:extLst>
          </p:cNvPr>
          <p:cNvSpPr txBox="1"/>
          <p:nvPr/>
        </p:nvSpPr>
        <p:spPr>
          <a:xfrm>
            <a:off x="4167885" y="2913946"/>
            <a:ext cx="7766784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Namaz kılan bir kimse Allah’ı (c.c.) anmış, O’na şükretmiş ve O’ndan yardım istermiş olur.</a:t>
            </a:r>
          </a:p>
        </p:txBody>
      </p:sp>
      <p:sp>
        <p:nvSpPr>
          <p:cNvPr id="10" name="Metin kutusu 4">
            <a:extLst>
              <a:ext uri="{FF2B5EF4-FFF2-40B4-BE49-F238E27FC236}">
                <a16:creationId xmlns:a16="http://schemas.microsoft.com/office/drawing/2014/main" id="{55C97D45-4800-47B5-0312-2088B0C0F5A0}"/>
              </a:ext>
            </a:extLst>
          </p:cNvPr>
          <p:cNvSpPr txBox="1"/>
          <p:nvPr/>
        </p:nvSpPr>
        <p:spPr>
          <a:xfrm>
            <a:off x="140790" y="6316911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tr-TR" sz="1500" dirty="0">
                <a:solidFill>
                  <a:srgbClr val="FFFFFF"/>
                </a:solidFill>
                <a:latin typeface="Arial"/>
              </a:rPr>
              <a:t>daha fazlasına mikailokumus.com üzerinden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83328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3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 descr="ekran görüntüsü, çizgi film, tasarım içeren bir resim&#10;&#10;Açıklama otomatik olarak oluşturuldu">
            <a:extLst>
              <a:ext uri="{FF2B5EF4-FFF2-40B4-BE49-F238E27FC236}">
                <a16:creationId xmlns:a16="http://schemas.microsoft.com/office/drawing/2014/main" id="{660AEED6-BE87-071D-FF34-A614A607E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tr-TR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KONU</a:t>
            </a:r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tr-TR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İSLAM'IN ŞARTLARI</a:t>
            </a:r>
            <a:endParaRPr lang="en-US" sz="1800" b="1" dirty="0">
              <a:solidFill>
                <a:srgbClr val="F2FA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4167884" y="1605747"/>
            <a:ext cx="7816375" cy="12926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• Zekât, dinimizce zengin sayılan bir Müslümanın her yıl malının belli bir miktarını ibadet niyetiyle ihtiyaç sahiplerine vermesidir.</a:t>
            </a:r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40BBF6A2-4499-0CE4-984A-A799A9FF9145}"/>
              </a:ext>
            </a:extLst>
          </p:cNvPr>
          <p:cNvSpPr/>
          <p:nvPr/>
        </p:nvSpPr>
        <p:spPr>
          <a:xfrm>
            <a:off x="-2" y="4466997"/>
            <a:ext cx="12191999" cy="177311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21B3EBB1-55C8-2358-C9F7-23E7755378F0}"/>
              </a:ext>
            </a:extLst>
          </p:cNvPr>
          <p:cNvSpPr txBox="1"/>
          <p:nvPr/>
        </p:nvSpPr>
        <p:spPr>
          <a:xfrm>
            <a:off x="4167884" y="4754390"/>
            <a:ext cx="7766784" cy="11849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"Ey iman edenler! Kazandıklarınızın iyilerinden ve yerden sizin için çıkardıklarımızdan Allah yolunda harcayın…"</a:t>
            </a:r>
          </a:p>
          <a:p>
            <a:pPr algn="r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(Bakara suresi, 267. ayet)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DC763C34-6006-C729-5912-50B0B3E96200}"/>
              </a:ext>
            </a:extLst>
          </p:cNvPr>
          <p:cNvSpPr/>
          <p:nvPr/>
        </p:nvSpPr>
        <p:spPr>
          <a:xfrm>
            <a:off x="4015483" y="729000"/>
            <a:ext cx="2366267" cy="719528"/>
          </a:xfrm>
          <a:prstGeom prst="roundRect">
            <a:avLst/>
          </a:prstGeom>
          <a:solidFill>
            <a:srgbClr val="A980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Zekat Vermek</a:t>
            </a:r>
            <a:endParaRPr lang="tr-T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Resim 10" descr="kişi, şahıs, parmak, yumurta, çivi içeren bir resim&#10;&#10;Açıklama otomatik olarak oluşturuldu">
            <a:extLst>
              <a:ext uri="{FF2B5EF4-FFF2-40B4-BE49-F238E27FC236}">
                <a16:creationId xmlns:a16="http://schemas.microsoft.com/office/drawing/2014/main" id="{34C39E66-2366-67D8-672F-6FC1A3CF80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8" y="729000"/>
            <a:ext cx="3600000" cy="5400000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B39402E2-5890-A8D8-DB81-8A7A33E34839}"/>
              </a:ext>
            </a:extLst>
          </p:cNvPr>
          <p:cNvSpPr txBox="1"/>
          <p:nvPr/>
        </p:nvSpPr>
        <p:spPr>
          <a:xfrm>
            <a:off x="4167885" y="3018876"/>
            <a:ext cx="7766784" cy="12926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• Zekât ibadeti sayesinde ihtiyaç sahiplerinin ihtiyaçları karşılanır, zenginler ile ihtiyaç sahipleri arasında kardeşlik bağı kurulur.</a:t>
            </a:r>
          </a:p>
        </p:txBody>
      </p:sp>
      <p:sp>
        <p:nvSpPr>
          <p:cNvPr id="10" name="Metin kutusu 4">
            <a:extLst>
              <a:ext uri="{FF2B5EF4-FFF2-40B4-BE49-F238E27FC236}">
                <a16:creationId xmlns:a16="http://schemas.microsoft.com/office/drawing/2014/main" id="{A594F348-9AAF-66B0-CCB2-19828EA7557D}"/>
              </a:ext>
            </a:extLst>
          </p:cNvPr>
          <p:cNvSpPr txBox="1"/>
          <p:nvPr/>
        </p:nvSpPr>
        <p:spPr>
          <a:xfrm>
            <a:off x="140790" y="6316911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tr-TR" sz="1500" dirty="0">
                <a:solidFill>
                  <a:srgbClr val="FFFFFF"/>
                </a:solidFill>
                <a:latin typeface="Arial"/>
              </a:rPr>
              <a:t>daha fazlasına mikailokumus.com üzerinden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9205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3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 descr="ekran görüntüsü, çizgi film, tasarım içeren bir resim&#10;&#10;Açıklama otomatik olarak oluşturuldu">
            <a:extLst>
              <a:ext uri="{FF2B5EF4-FFF2-40B4-BE49-F238E27FC236}">
                <a16:creationId xmlns:a16="http://schemas.microsoft.com/office/drawing/2014/main" id="{660AEED6-BE87-071D-FF34-A614A607E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tr-TR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KONU</a:t>
            </a:r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tr-TR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İSLAM'IN ŞARTLARI</a:t>
            </a:r>
            <a:endParaRPr lang="en-US" sz="1800" b="1" dirty="0">
              <a:solidFill>
                <a:srgbClr val="F2FA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4167884" y="1605747"/>
            <a:ext cx="7816375" cy="12926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• Oruç, ibadet niyetiyle tan yerinin ağarmasından güneşin batışına kadar yeme, içme ve orucu bozan her türlü davranıştan kişinin kendisini alıkoymasıdır.</a:t>
            </a:r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40BBF6A2-4499-0CE4-984A-A799A9FF9145}"/>
              </a:ext>
            </a:extLst>
          </p:cNvPr>
          <p:cNvSpPr/>
          <p:nvPr/>
        </p:nvSpPr>
        <p:spPr>
          <a:xfrm>
            <a:off x="-2" y="4466997"/>
            <a:ext cx="12191999" cy="177311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21B3EBB1-55C8-2358-C9F7-23E7755378F0}"/>
              </a:ext>
            </a:extLst>
          </p:cNvPr>
          <p:cNvSpPr txBox="1"/>
          <p:nvPr/>
        </p:nvSpPr>
        <p:spPr>
          <a:xfrm>
            <a:off x="4167884" y="4533910"/>
            <a:ext cx="7766784" cy="16466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"Ey iman edenler! Allah’a karşı gelmekten sakınmanız için oruç, sizden öncekilere farz kılındığı gibi, size de farz kılındı."</a:t>
            </a:r>
          </a:p>
          <a:p>
            <a:pPr algn="r">
              <a:spcAft>
                <a:spcPts val="600"/>
              </a:spcAft>
            </a:pP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(Bakara suresi, 183. ayet)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DC763C34-6006-C729-5912-50B0B3E96200}"/>
              </a:ext>
            </a:extLst>
          </p:cNvPr>
          <p:cNvSpPr/>
          <p:nvPr/>
        </p:nvSpPr>
        <p:spPr>
          <a:xfrm>
            <a:off x="4015483" y="729000"/>
            <a:ext cx="2232917" cy="719528"/>
          </a:xfrm>
          <a:prstGeom prst="roundRect">
            <a:avLst/>
          </a:prstGeom>
          <a:solidFill>
            <a:srgbClr val="5A23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Oruç Tutmak</a:t>
            </a:r>
            <a:endParaRPr lang="tr-T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Resim 10" descr="meyve, tarih, yemek, gıda, çiğde içeren bir resim&#10;&#10;Açıklama otomatik olarak oluşturuldu">
            <a:extLst>
              <a:ext uri="{FF2B5EF4-FFF2-40B4-BE49-F238E27FC236}">
                <a16:creationId xmlns:a16="http://schemas.microsoft.com/office/drawing/2014/main" id="{ECA5C43D-B342-8CE7-CAB1-CFF035AFDB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8" y="729000"/>
            <a:ext cx="3600000" cy="5400000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B39402E2-5890-A8D8-DB81-8A7A33E34839}"/>
              </a:ext>
            </a:extLst>
          </p:cNvPr>
          <p:cNvSpPr txBox="1"/>
          <p:nvPr/>
        </p:nvSpPr>
        <p:spPr>
          <a:xfrm>
            <a:off x="4167885" y="2989106"/>
            <a:ext cx="7766784" cy="12926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• Oruç tutan Müslümanlar, Allah'ın (c.c.) verdiği nimetlerin farkına varır, sabretmeyi öğrenir ve ihtiyaç sahibi insanların halini anlar.</a:t>
            </a:r>
          </a:p>
        </p:txBody>
      </p:sp>
      <p:sp>
        <p:nvSpPr>
          <p:cNvPr id="10" name="Metin kutusu 4">
            <a:extLst>
              <a:ext uri="{FF2B5EF4-FFF2-40B4-BE49-F238E27FC236}">
                <a16:creationId xmlns:a16="http://schemas.microsoft.com/office/drawing/2014/main" id="{98F19C8B-0EF7-AEBB-A1C9-5CF18E90532F}"/>
              </a:ext>
            </a:extLst>
          </p:cNvPr>
          <p:cNvSpPr txBox="1"/>
          <p:nvPr/>
        </p:nvSpPr>
        <p:spPr>
          <a:xfrm>
            <a:off x="140790" y="6316911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tr-TR" sz="1500" dirty="0">
                <a:solidFill>
                  <a:srgbClr val="FFFFFF"/>
                </a:solidFill>
                <a:latin typeface="Arial"/>
              </a:rPr>
              <a:t>daha fazlasına mikailokumus.com üzerinden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63698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3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 descr="ekran görüntüsü, çizgi film, tasarım içeren bir resim&#10;&#10;Açıklama otomatik olarak oluşturuldu">
            <a:extLst>
              <a:ext uri="{FF2B5EF4-FFF2-40B4-BE49-F238E27FC236}">
                <a16:creationId xmlns:a16="http://schemas.microsoft.com/office/drawing/2014/main" id="{660AEED6-BE87-071D-FF34-A614A607E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tr-TR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KONU</a:t>
            </a:r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tr-TR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İSLAM'IN ŞARTLARI</a:t>
            </a:r>
            <a:endParaRPr lang="en-US" sz="1800" b="1" dirty="0">
              <a:solidFill>
                <a:srgbClr val="F2FA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4167884" y="1580347"/>
            <a:ext cx="7816375" cy="12464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• Hacca gitmek, yılın belli günlerinde Mekke’de bulunan Kâbe’yi ve etrafındaki mübarek yerleri ibadet amacıyla ziyaret etmektir.</a:t>
            </a:r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40BBF6A2-4499-0CE4-984A-A799A9FF9145}"/>
              </a:ext>
            </a:extLst>
          </p:cNvPr>
          <p:cNvSpPr/>
          <p:nvPr/>
        </p:nvSpPr>
        <p:spPr>
          <a:xfrm>
            <a:off x="-2" y="4466997"/>
            <a:ext cx="12191999" cy="177311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21B3EBB1-55C8-2358-C9F7-23E7755378F0}"/>
              </a:ext>
            </a:extLst>
          </p:cNvPr>
          <p:cNvSpPr txBox="1"/>
          <p:nvPr/>
        </p:nvSpPr>
        <p:spPr>
          <a:xfrm>
            <a:off x="4167884" y="4653830"/>
            <a:ext cx="7766784" cy="136960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"…Gitmeye gücü yetenin o evi ziyaret etmesi, Allah’ın insanlar üzerinde bir hakkıdır…"</a:t>
            </a:r>
          </a:p>
          <a:p>
            <a:pPr algn="r">
              <a:spcAft>
                <a:spcPts val="600"/>
              </a:spcAft>
            </a:pP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(Âl-i İmrân suresi, 97. ayet)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DC763C34-6006-C729-5912-50B0B3E96200}"/>
              </a:ext>
            </a:extLst>
          </p:cNvPr>
          <p:cNvSpPr/>
          <p:nvPr/>
        </p:nvSpPr>
        <p:spPr>
          <a:xfrm>
            <a:off x="4015483" y="729000"/>
            <a:ext cx="2309117" cy="719528"/>
          </a:xfrm>
          <a:prstGeom prst="roundRect">
            <a:avLst/>
          </a:prstGeom>
          <a:solidFill>
            <a:srgbClr val="512B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Hacca Gitmek</a:t>
            </a:r>
            <a:endParaRPr lang="tr-T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Resim 10" descr="bina, gökdelen, ekran görüntüsü, Metropolitan bölgesi içeren bir resim&#10;&#10;Açıklama otomatik olarak oluşturuldu">
            <a:extLst>
              <a:ext uri="{FF2B5EF4-FFF2-40B4-BE49-F238E27FC236}">
                <a16:creationId xmlns:a16="http://schemas.microsoft.com/office/drawing/2014/main" id="{E89DA227-0D3A-4454-C1F0-744498955D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8" y="729000"/>
            <a:ext cx="3600000" cy="5400000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B39402E2-5890-A8D8-DB81-8A7A33E34839}"/>
              </a:ext>
            </a:extLst>
          </p:cNvPr>
          <p:cNvSpPr txBox="1"/>
          <p:nvPr/>
        </p:nvSpPr>
        <p:spPr>
          <a:xfrm>
            <a:off x="4167884" y="2889019"/>
            <a:ext cx="7766784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• Hacca giden Müslümanlar sosyal ve ekonomik farklılıkların Allah (c.c.) katında önemli olmadığını ve bütün insanların eşit olduğunu anlarlar. Ayrıca Allah'tan (c.c.) af dileme fırsatı bulurlar.</a:t>
            </a:r>
          </a:p>
        </p:txBody>
      </p:sp>
      <p:sp>
        <p:nvSpPr>
          <p:cNvPr id="10" name="Metin kutusu 4">
            <a:extLst>
              <a:ext uri="{FF2B5EF4-FFF2-40B4-BE49-F238E27FC236}">
                <a16:creationId xmlns:a16="http://schemas.microsoft.com/office/drawing/2014/main" id="{C88AE81F-7F2D-C988-8E6D-5EAE951BE6AA}"/>
              </a:ext>
            </a:extLst>
          </p:cNvPr>
          <p:cNvSpPr txBox="1"/>
          <p:nvPr/>
        </p:nvSpPr>
        <p:spPr>
          <a:xfrm>
            <a:off x="140790" y="6316911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tr-TR" sz="1500" dirty="0">
                <a:solidFill>
                  <a:srgbClr val="FFFFFF"/>
                </a:solidFill>
                <a:latin typeface="Arial"/>
              </a:rPr>
              <a:t>daha fazlasına mikailokumus.com üzerinden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587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3" grpId="0"/>
      <p:bldP spid="7" grpId="0"/>
    </p:bld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716</TotalTime>
  <Words>1431</Words>
  <Application>Microsoft Office PowerPoint</Application>
  <PresentationFormat>Geniş ekran</PresentationFormat>
  <Paragraphs>254</Paragraphs>
  <Slides>20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Ekrem Balcı</dc:creator>
  <cp:lastModifiedBy>Ekrem Balcı</cp:lastModifiedBy>
  <cp:revision>17</cp:revision>
  <dcterms:created xsi:type="dcterms:W3CDTF">2023-08-29T09:05:15Z</dcterms:created>
  <dcterms:modified xsi:type="dcterms:W3CDTF">2023-09-02T19:56:49Z</dcterms:modified>
</cp:coreProperties>
</file>