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92" r:id="rId4"/>
    <p:sldId id="266" r:id="rId5"/>
    <p:sldId id="310" r:id="rId6"/>
    <p:sldId id="311" r:id="rId7"/>
    <p:sldId id="291" r:id="rId8"/>
    <p:sldId id="312" r:id="rId9"/>
    <p:sldId id="313" r:id="rId10"/>
    <p:sldId id="271" r:id="rId11"/>
    <p:sldId id="272" r:id="rId12"/>
    <p:sldId id="273" r:id="rId13"/>
    <p:sldId id="274" r:id="rId14"/>
    <p:sldId id="260" r:id="rId15"/>
    <p:sldId id="261" r:id="rId16"/>
    <p:sldId id="264" r:id="rId17"/>
    <p:sldId id="309" r:id="rId18"/>
    <p:sldId id="307" r:id="rId19"/>
    <p:sldId id="296" r:id="rId20"/>
    <p:sldId id="303" r:id="rId21"/>
    <p:sldId id="304" r:id="rId22"/>
    <p:sldId id="305" r:id="rId23"/>
    <p:sldId id="306" r:id="rId24"/>
    <p:sldId id="258" r:id="rId2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B2"/>
    <a:srgbClr val="FDCA3E"/>
    <a:srgbClr val="C19A2F"/>
    <a:srgbClr val="6B9B9F"/>
    <a:srgbClr val="E6E6E6"/>
    <a:srgbClr val="2E817E"/>
    <a:srgbClr val="F5917B"/>
    <a:srgbClr val="86E2CE"/>
    <a:srgbClr val="15051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08" autoAdjust="0"/>
  </p:normalViewPr>
  <p:slideViewPr>
    <p:cSldViewPr snapToGrid="0">
      <p:cViewPr varScale="1">
        <p:scale>
          <a:sx n="63" d="100"/>
          <a:sy n="63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7FCDD-024C-4A1A-87B1-799A1C184EB7}" type="datetimeFigureOut">
              <a:rPr lang="tr-TR" smtClean="0"/>
              <a:t>17.10.2023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48CA2-F78E-4C0B-82F8-853CA68DEB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9024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48CA2-F78E-4C0B-82F8-853CA68DEBDF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671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850907-FC4F-8F52-E154-D8009B73C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DFBAA9-8341-66B8-66AD-31AD6D696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1014A3-56FD-11A9-2A20-2228F464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17.10.2023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AF9A6B-3A1E-DCAD-0954-15B1BF98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C5FCB4-7D08-8654-995B-9C612B0E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5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E855F6-1ACD-4952-4F36-34994932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F2C907-D62E-4F6B-1C9E-D7157726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E6FA8A-1FF0-2082-930B-3F9EE8D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17.10.2023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1D82C7-4CB6-7D5C-AA13-EEBF77B3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63B8B8-14CD-5D2B-83AE-DAD4A2CA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6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7C8F6FC-093C-EA75-5534-31DF77599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C6B568F-A886-FA0A-CFE9-21C5EE64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ACFDD2-5927-D605-3844-23D74E8A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17.10.2023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684211-6AD5-77B4-80DA-FA39CE1C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A42025-01C7-86C9-306E-C2CA6A28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797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6BB68-4CC1-9362-B1E7-B1840C9F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251795-3786-523E-FBBE-C3439258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DAE83B-CE47-B7E7-6DE1-D2371DF8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17.10.2023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2AB5A3-E6CF-4A51-930D-F454EFB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976E8-53EB-CB20-BA03-A08C9A8F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1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DD2D57-98CC-EC6F-8785-847AD303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35579E-2D7F-E30E-BAE1-BEC6144FF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2D8D35-F2D1-26A2-1F4D-CDB7BC2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17.10.2023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2E0C2-D904-018E-7124-E92F10C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E4E614-672A-ACEF-6E23-D1418E15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44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A22D2-5D0C-D031-C67A-321F833A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540442-05DD-FCF0-5F23-C0BBE29CE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A9133D9-0095-B307-14AB-ADACCC0E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FED7B9-9F81-E427-205E-A510F01E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17.10.2023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FEBB21-09F9-4E27-C63B-E5602D27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8D0B941-5BAF-8619-E66F-AFDB9E9B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03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1022DB-1D29-7654-D91B-A60CAB69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FE01D2A-3E28-1C4B-D382-043F63DC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6F39D2-87B4-0E34-A4D6-2907440A5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443B8C-7EAB-A5A9-9340-CAA7747E7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51503DD-308F-8555-8B6E-181826858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A79D68B-7A25-5F10-F60D-456BD32A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17.10.2023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A518CB-29DB-167D-1794-F9A39721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CFB4256-CC92-4AE4-EE81-F8A4FA6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4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B57C6-3F09-A76C-B120-8563CC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A07B038-B944-C50C-BE4F-BDCC16F4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17.10.2023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93159CF-700E-D0FD-6FAF-38F7FC57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A43F7CD-3DD0-E425-F887-EB12060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4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E4C5FE-F94E-157C-BE5D-4B8006AC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17.10.2023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19AE199-FC2C-78CF-1525-C6F087BB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F25133A-B3BC-48B4-48FE-51EEFD39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5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F09C75-6454-3A34-3095-F2BB1AF7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00ED0E-473D-EAD9-00D5-9F22291F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EBD6D9F-A156-49DA-E2E9-2ACCEA959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67944D-2FD9-F43D-2131-851EFA2F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17.10.2023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908D17-E1C9-D5BA-8925-B61FEA28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0EF1781-2369-C1D2-34BB-B56FF635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4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D33136-7B15-6832-28F6-32E50768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E99F2B-21A1-B1EA-CFFC-117BB0684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75A30D-1547-DFD3-B5FB-9AFD024C7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D64A739-BD4E-1240-75C6-D611030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17.10.2023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2A6343-367B-E445-DBBB-5A8641B9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8EDE9BD-52B0-6892-4A99-CEF1737E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7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73D3AF-A8CA-AAB5-6811-23158F64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D22FA9-D816-4784-DB9F-B59376C19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A114A4-7BEC-6651-9831-BB9E91E3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0DF3-9219-4DFD-A517-8298D891D685}" type="datetimeFigureOut">
              <a:rPr lang="tr-TR" smtClean="0"/>
              <a:t>17.10.2023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B3F18E-2EB6-1F27-09F1-4753C938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24AA5-D408-3048-D849-23E19E3D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77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bitki, mor, taç yaprağı içeren bir resim&#10;&#10;Açıklama otomatik olarak oluşturuldu">
            <a:extLst>
              <a:ext uri="{FF2B5EF4-FFF2-40B4-BE49-F238E27FC236}">
                <a16:creationId xmlns:a16="http://schemas.microsoft.com/office/drawing/2014/main" id="{C040834C-9740-052C-B000-097CBB131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FB7E7A4-139D-EABE-8337-80C4B79BB77A}"/>
              </a:ext>
            </a:extLst>
          </p:cNvPr>
          <p:cNvSpPr txBox="1"/>
          <p:nvPr/>
        </p:nvSpPr>
        <p:spPr>
          <a:xfrm>
            <a:off x="5433060" y="3465314"/>
            <a:ext cx="4206240" cy="369332"/>
          </a:xfrm>
          <a:prstGeom prst="rect">
            <a:avLst/>
          </a:prstGeom>
          <a:solidFill>
            <a:srgbClr val="1505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GÜZEL AHLAKTIR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4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D4D7DB66-1748-379D-F9D5-89DBA2886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646326" y="2190200"/>
            <a:ext cx="10899348" cy="29392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“Allah’a ibadet edin ve ona hiçbir şeyi ortak koşmayın. Ana-babaya, akrabaya, yetimlere, yoksullara, yakın komşuya, uzak komşuya, yanınızdaki arkadaşa, yolcuya, elinizin altındakilere iyilik edin. Şüphesiz, Allah kibirlenen ve böbürlenen kimseleri sevmez.”</a:t>
            </a: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(Nisâ suresi, 36. ayet)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74AFDB1-193A-22D0-1AB7-93207B72C2B5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4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291BD008-AE04-FA3A-F9C1-22FC411B3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Küçümseyici ve büyüklük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taslayıcı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tavır hoş değildir.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19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İyilik yaparken yakından uzağa ilkesine göre hareket edilmelidir.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4368197"/>
            <a:ext cx="106430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İman sahibi bir kimse çevresindekilere iyilik yapıp faydalı olmalıdır.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AB340D6-87F9-879D-1349-01A8B12DB00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0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AB6FFB6F-E2E4-1C35-2667-78C9C9811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959367"/>
            <a:ext cx="10792668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“Müminlerin iman yönünden en üstünü, ahlakı en güzel olandır.”</a:t>
            </a:r>
          </a:p>
          <a:p>
            <a:pPr algn="ctr">
              <a:spcAft>
                <a:spcPts val="600"/>
              </a:spcAft>
            </a:pPr>
            <a:endParaRPr lang="tr-T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“Ben güzel ahlakı tamamlamak için gönderildim.”</a:t>
            </a:r>
          </a:p>
          <a:p>
            <a:pPr algn="ctr">
              <a:spcAft>
                <a:spcPts val="600"/>
              </a:spcAft>
            </a:pPr>
            <a:endParaRPr lang="tr-T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“İnsanların cennete girmelerine sebep olacak şey Allah’tan sakınmak ve güzel ahlak sahibi olmaktır.”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31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Hadisler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6691210-BD19-E5EB-4BD0-B13B0F578ADB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45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DE31898A-6130-4DA1-4494-82C110A8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İnanç ile güzel ahlak arasında yakın ve sıkı bir ilişki vardır.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18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Ahlakî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davranışlarda bulunmak bir müminin temel özelliğidir.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6430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Allah’a ve insanlara karşı edepli ve ahlaklı olmak dinin tavsiyesidir.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063C5ED-881A-C014-C304-1C3346024160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43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4091892E-AA5F-C98E-18DA-C58877178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2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E043787-7CEE-B103-147F-9FA3FA560E2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EA0BF84-C61B-9FEC-1484-EC0B72C7A6DF}"/>
              </a:ext>
            </a:extLst>
          </p:cNvPr>
          <p:cNvSpPr txBox="1"/>
          <p:nvPr/>
        </p:nvSpPr>
        <p:spPr>
          <a:xfrm>
            <a:off x="0" y="603153"/>
            <a:ext cx="6972299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Aşağıda verilen cümlelerdeki noktalı yerlere uygun kelimeleri yazınız.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575C275-22B7-E8FA-7D2D-9D687EE69A8E}"/>
              </a:ext>
            </a:extLst>
          </p:cNvPr>
          <p:cNvSpPr txBox="1"/>
          <p:nvPr/>
        </p:nvSpPr>
        <p:spPr>
          <a:xfrm>
            <a:off x="774492" y="1159664"/>
            <a:ext cx="10643017" cy="4399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Yüce Allah’ın, insanların mutluluğu için peygamberleri vasıtasıyla bildirdiği emir ve hükümlere ………… denir.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İnsanın güzel ve iyi davranışlarda bulunması; çirkin, yanlış ve kötü davranışlardan uzaklaşmasına ………. denir.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Allah’ın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 rızası gözetilerek yapılan, kişiye ve topluma faydalı olan her güzel davranış ……   ……… denir.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• İslam dininin temel amacı insanların hem bu …………… hem de …………… mutlu olmalarını sağlamaktır.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27F4B2B-4775-A870-BA62-5A4261A4CA4D}"/>
              </a:ext>
            </a:extLst>
          </p:cNvPr>
          <p:cNvSpPr txBox="1"/>
          <p:nvPr/>
        </p:nvSpPr>
        <p:spPr>
          <a:xfrm>
            <a:off x="2235805" y="1764221"/>
            <a:ext cx="11557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2337ADC-1733-5CE7-1E58-BD2ED35B41FC}"/>
              </a:ext>
            </a:extLst>
          </p:cNvPr>
          <p:cNvSpPr txBox="1"/>
          <p:nvPr/>
        </p:nvSpPr>
        <p:spPr>
          <a:xfrm>
            <a:off x="2790825" y="2874248"/>
            <a:ext cx="101282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ahlak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4CB7318-9660-05AC-638F-144DA7B61C2C}"/>
              </a:ext>
            </a:extLst>
          </p:cNvPr>
          <p:cNvSpPr txBox="1"/>
          <p:nvPr/>
        </p:nvSpPr>
        <p:spPr>
          <a:xfrm>
            <a:off x="2028825" y="3978819"/>
            <a:ext cx="160972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salih</a:t>
            </a:r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amel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B04A2C9-5F20-8295-EF74-9D332E38C86C}"/>
              </a:ext>
            </a:extLst>
          </p:cNvPr>
          <p:cNvSpPr txBox="1"/>
          <p:nvPr/>
        </p:nvSpPr>
        <p:spPr>
          <a:xfrm>
            <a:off x="6573201" y="4590959"/>
            <a:ext cx="144018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dünyada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7217E148-A318-DF98-A8FD-17E64A57312A}"/>
              </a:ext>
            </a:extLst>
          </p:cNvPr>
          <p:cNvSpPr txBox="1"/>
          <p:nvPr/>
        </p:nvSpPr>
        <p:spPr>
          <a:xfrm>
            <a:off x="9052561" y="4590959"/>
            <a:ext cx="144018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ahirette</a:t>
            </a:r>
          </a:p>
        </p:txBody>
      </p:sp>
    </p:spTree>
    <p:extLst>
      <p:ext uri="{BB962C8B-B14F-4D97-AF65-F5344CB8AC3E}">
        <p14:creationId xmlns:p14="http://schemas.microsoft.com/office/powerpoint/2010/main" val="3083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3747228-CA3E-B968-2F18-55C2FB538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56D94112-9D9C-6742-6679-C2A984B45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4308977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6009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Allah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 tarafından vahiy yoluyla gönderilen, insanları iyiye ve doğruya yöneltmeyi amaçlayan ilahi kurallar bütünüdür.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İnsanın iyi ve hoş niteliklere sahip olması, güzel ve doğru davranışlarda bulunması; çirkin, yanlış ve kötü davranışlardan uzaklaşmasıdır.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Verilen tanımlar sırasıyla aşağıdaki hangi kavramlara aittir?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Kültür – İslam dini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Din – Nezaket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Eğitim – Terbiye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Din – Güzel ahlak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37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53D4057-1E23-A3E7-4D5F-5F78609F44B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AE933C9-0EFF-93A9-B417-6051639AB775}"/>
              </a:ext>
            </a:extLst>
          </p:cNvPr>
          <p:cNvSpPr txBox="1"/>
          <p:nvPr/>
        </p:nvSpPr>
        <p:spPr>
          <a:xfrm>
            <a:off x="1" y="603153"/>
            <a:ext cx="6096000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mikailokumuscom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Kazanım Testi /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/ 1. Konu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1. Soru </a:t>
            </a:r>
          </a:p>
        </p:txBody>
      </p:sp>
    </p:spTree>
    <p:extLst>
      <p:ext uri="{BB962C8B-B14F-4D97-AF65-F5344CB8AC3E}">
        <p14:creationId xmlns:p14="http://schemas.microsoft.com/office/powerpoint/2010/main" val="42277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7A8CE4FF-629D-F2D4-9C66-E7217596B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34137865-A675-611F-3A87-A5BE1F371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071635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1854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İslam dini insanlar arasında sevgi, saygı ve kardeşlik duygularına önem verir. Ahlaklı ve inançlı bir insan evrendeki her şeyi yaratan Allah’ın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 nimetlerine karşılık Allah’a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 şükreder ve O’nu sever.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 metinden yola çıkarak aşağıdakilerden hangisine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ulaşılamaz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İnsan Allah’ın 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.) verdiği imkânları paylaşır.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İbadet edenlerin nazik davranmasına gerek yoktur.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Davranışlarına dikkat edenler doğru hareket etmiş olur.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Güzel ilişkileri güçlendirmek ahlaklı bir kimse olmaktır.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10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5D9C6A-34CF-1500-2192-87E3EF3F1B2A}"/>
              </a:ext>
            </a:extLst>
          </p:cNvPr>
          <p:cNvSpPr txBox="1"/>
          <p:nvPr/>
        </p:nvSpPr>
        <p:spPr>
          <a:xfrm>
            <a:off x="1" y="603153"/>
            <a:ext cx="6096000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mikailokumuscom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Kazanım Testi /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/ 1. Konu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4. Soru </a:t>
            </a:r>
          </a:p>
        </p:txBody>
      </p:sp>
    </p:spTree>
    <p:extLst>
      <p:ext uri="{BB962C8B-B14F-4D97-AF65-F5344CB8AC3E}">
        <p14:creationId xmlns:p14="http://schemas.microsoft.com/office/powerpoint/2010/main" val="35900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7A8CE4FF-629D-F2D4-9C66-E7217596B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34137865-A675-611F-3A87-A5BE1F371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562285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2624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“İyilikle kötülük bir olmaz. Sen (kötülüğü) en güzel bir şekilde önle. O zaman seninle arasında düşmanlık bulunan kimse, sanki candan bir dost olur.” </a:t>
            </a:r>
          </a:p>
          <a:p>
            <a:pPr algn="r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Fussilet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Suresi 34. ayet)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Aşağıdaki davranışlardan hangisi bu ayete uygun bir davranış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sayılamaz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Çevremizdeki insanlara güler yüz gösterip onlara iyilik yapmak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Sevmediğimiz kimselere karşı kaba ve görgüsüz davranmamak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Sevdiğimiz insanların kötü hareketlerini desteklemek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Kötü davranışları mümkün olduğunca engellemek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10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85D9C6A-34CF-1500-2192-87E3EF3F1B2A}"/>
              </a:ext>
            </a:extLst>
          </p:cNvPr>
          <p:cNvSpPr txBox="1"/>
          <p:nvPr/>
        </p:nvSpPr>
        <p:spPr>
          <a:xfrm>
            <a:off x="1" y="603153"/>
            <a:ext cx="6096000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mikailokumuscom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Kazanım Testi /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/ 1. Konu 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6. Soru </a:t>
            </a:r>
          </a:p>
        </p:txBody>
      </p:sp>
    </p:spTree>
    <p:extLst>
      <p:ext uri="{BB962C8B-B14F-4D97-AF65-F5344CB8AC3E}">
        <p14:creationId xmlns:p14="http://schemas.microsoft.com/office/powerpoint/2010/main" val="15193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, dikdörtgen, yeşil içeren bir resim&#10;&#10;Açıklama otomatik olarak oluşturuldu">
            <a:extLst>
              <a:ext uri="{FF2B5EF4-FFF2-40B4-BE49-F238E27FC236}">
                <a16:creationId xmlns:a16="http://schemas.microsoft.com/office/drawing/2014/main" id="{FA3C2D29-F079-CBF2-AB5D-7374E71BF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1" y="587386"/>
            <a:ext cx="8215086" cy="4131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tIns="28800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Harfleri karışık olarak verilen kavramları doğru şekilde belirtiniz.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grpSp>
        <p:nvGrpSpPr>
          <p:cNvPr id="32" name="Grup 31">
            <a:extLst>
              <a:ext uri="{FF2B5EF4-FFF2-40B4-BE49-F238E27FC236}">
                <a16:creationId xmlns:a16="http://schemas.microsoft.com/office/drawing/2014/main" id="{E98E359C-87A5-075E-0E41-89DC99223E81}"/>
              </a:ext>
            </a:extLst>
          </p:cNvPr>
          <p:cNvGrpSpPr/>
          <p:nvPr/>
        </p:nvGrpSpPr>
        <p:grpSpPr>
          <a:xfrm>
            <a:off x="1221377" y="2181162"/>
            <a:ext cx="9393647" cy="1066800"/>
            <a:chOff x="1127760" y="1682857"/>
            <a:chExt cx="9393647" cy="1066800"/>
          </a:xfrm>
          <a:solidFill>
            <a:srgbClr val="FFFFFF"/>
          </a:solidFill>
        </p:grpSpPr>
        <p:sp>
          <p:nvSpPr>
            <p:cNvPr id="33" name="Dikdörtgen: Köşeleri Yuvarlatılmış 32">
              <a:extLst>
                <a:ext uri="{FF2B5EF4-FFF2-40B4-BE49-F238E27FC236}">
                  <a16:creationId xmlns:a16="http://schemas.microsoft.com/office/drawing/2014/main" id="{087607F2-B34C-792E-AB70-F058554D164C}"/>
                </a:ext>
              </a:extLst>
            </p:cNvPr>
            <p:cNvSpPr/>
            <p:nvPr/>
          </p:nvSpPr>
          <p:spPr>
            <a:xfrm>
              <a:off x="112776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ALAK</a:t>
              </a:r>
            </a:p>
          </p:txBody>
        </p:sp>
        <p:sp>
          <p:nvSpPr>
            <p:cNvPr id="34" name="Dikdörtgen: Köşeleri Yuvarlatılmış 33">
              <a:extLst>
                <a:ext uri="{FF2B5EF4-FFF2-40B4-BE49-F238E27FC236}">
                  <a16:creationId xmlns:a16="http://schemas.microsoft.com/office/drawing/2014/main" id="{8D3201C7-7313-2CC6-1E67-1B4EEBAF618D}"/>
                </a:ext>
              </a:extLst>
            </p:cNvPr>
            <p:cNvSpPr/>
            <p:nvPr/>
          </p:nvSpPr>
          <p:spPr>
            <a:xfrm>
              <a:off x="358140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SALİH AMEL</a:t>
              </a:r>
            </a:p>
          </p:txBody>
        </p:sp>
        <p:sp>
          <p:nvSpPr>
            <p:cNvPr id="35" name="Dikdörtgen: Köşeleri Yuvarlatılmış 34">
              <a:extLst>
                <a:ext uri="{FF2B5EF4-FFF2-40B4-BE49-F238E27FC236}">
                  <a16:creationId xmlns:a16="http://schemas.microsoft.com/office/drawing/2014/main" id="{3DC5CCD0-1A22-0525-1FE6-503431E03AAA}"/>
                </a:ext>
              </a:extLst>
            </p:cNvPr>
            <p:cNvSpPr/>
            <p:nvPr/>
          </p:nvSpPr>
          <p:spPr>
            <a:xfrm>
              <a:off x="603504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İSLAM</a:t>
              </a:r>
            </a:p>
          </p:txBody>
        </p:sp>
        <p:sp>
          <p:nvSpPr>
            <p:cNvPr id="36" name="Dikdörtgen: Köşeleri Yuvarlatılmış 35">
              <a:extLst>
                <a:ext uri="{FF2B5EF4-FFF2-40B4-BE49-F238E27FC236}">
                  <a16:creationId xmlns:a16="http://schemas.microsoft.com/office/drawing/2014/main" id="{BC6FADA4-6AC5-87C5-5234-1DF516009982}"/>
                </a:ext>
              </a:extLst>
            </p:cNvPr>
            <p:cNvSpPr/>
            <p:nvPr/>
          </p:nvSpPr>
          <p:spPr>
            <a:xfrm>
              <a:off x="8494487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85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NEZAKET</a:t>
              </a:r>
            </a:p>
          </p:txBody>
        </p:sp>
      </p:grpSp>
      <p:grpSp>
        <p:nvGrpSpPr>
          <p:cNvPr id="37" name="Grup 36">
            <a:extLst>
              <a:ext uri="{FF2B5EF4-FFF2-40B4-BE49-F238E27FC236}">
                <a16:creationId xmlns:a16="http://schemas.microsoft.com/office/drawing/2014/main" id="{2DEFCC95-3BB8-C1F5-4DD2-9BE442055845}"/>
              </a:ext>
            </a:extLst>
          </p:cNvPr>
          <p:cNvGrpSpPr/>
          <p:nvPr/>
        </p:nvGrpSpPr>
        <p:grpSpPr>
          <a:xfrm>
            <a:off x="1221377" y="3911417"/>
            <a:ext cx="9393647" cy="1066800"/>
            <a:chOff x="1127760" y="1682857"/>
            <a:chExt cx="9393647" cy="1066800"/>
          </a:xfrm>
          <a:solidFill>
            <a:srgbClr val="FFFFFF"/>
          </a:solidFill>
        </p:grpSpPr>
        <p:sp>
          <p:nvSpPr>
            <p:cNvPr id="38" name="Dikdörtgen: Köşeleri Yuvarlatılmış 37">
              <a:extLst>
                <a:ext uri="{FF2B5EF4-FFF2-40B4-BE49-F238E27FC236}">
                  <a16:creationId xmlns:a16="http://schemas.microsoft.com/office/drawing/2014/main" id="{33E8A21D-E254-4ABD-0981-BB37C6532958}"/>
                </a:ext>
              </a:extLst>
            </p:cNvPr>
            <p:cNvSpPr/>
            <p:nvPr/>
          </p:nvSpPr>
          <p:spPr>
            <a:xfrm>
              <a:off x="112776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DİN</a:t>
              </a:r>
            </a:p>
          </p:txBody>
        </p:sp>
        <p:sp>
          <p:nvSpPr>
            <p:cNvPr id="39" name="Dikdörtgen: Köşeleri Yuvarlatılmış 38">
              <a:extLst>
                <a:ext uri="{FF2B5EF4-FFF2-40B4-BE49-F238E27FC236}">
                  <a16:creationId xmlns:a16="http://schemas.microsoft.com/office/drawing/2014/main" id="{7FFDDC9C-2967-8887-C607-6F88E0496AA9}"/>
                </a:ext>
              </a:extLst>
            </p:cNvPr>
            <p:cNvSpPr/>
            <p:nvPr/>
          </p:nvSpPr>
          <p:spPr>
            <a:xfrm>
              <a:off x="358140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DAVRANIŞ</a:t>
              </a:r>
            </a:p>
          </p:txBody>
        </p:sp>
        <p:sp>
          <p:nvSpPr>
            <p:cNvPr id="40" name="Dikdörtgen: Köşeleri Yuvarlatılmış 39">
              <a:extLst>
                <a:ext uri="{FF2B5EF4-FFF2-40B4-BE49-F238E27FC236}">
                  <a16:creationId xmlns:a16="http://schemas.microsoft.com/office/drawing/2014/main" id="{702E4CB5-EB54-BB9B-40F9-89A19D550AE0}"/>
                </a:ext>
              </a:extLst>
            </p:cNvPr>
            <p:cNvSpPr/>
            <p:nvPr/>
          </p:nvSpPr>
          <p:spPr>
            <a:xfrm>
              <a:off x="603504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İYİLİK</a:t>
              </a:r>
            </a:p>
          </p:txBody>
        </p:sp>
        <p:sp>
          <p:nvSpPr>
            <p:cNvPr id="41" name="Dikdörtgen: Köşeleri Yuvarlatılmış 40">
              <a:extLst>
                <a:ext uri="{FF2B5EF4-FFF2-40B4-BE49-F238E27FC236}">
                  <a16:creationId xmlns:a16="http://schemas.microsoft.com/office/drawing/2014/main" id="{3E3ED225-C9C1-464B-810E-FA7AA59DB157}"/>
                </a:ext>
              </a:extLst>
            </p:cNvPr>
            <p:cNvSpPr/>
            <p:nvPr/>
          </p:nvSpPr>
          <p:spPr>
            <a:xfrm>
              <a:off x="8494487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TERBİYE</a:t>
              </a:r>
            </a:p>
          </p:txBody>
        </p:sp>
      </p:grp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A96AF3DA-879C-1DF8-D962-8979383AEA0F}"/>
              </a:ext>
            </a:extLst>
          </p:cNvPr>
          <p:cNvSpPr/>
          <p:nvPr/>
        </p:nvSpPr>
        <p:spPr>
          <a:xfrm>
            <a:off x="1221377" y="2181162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9D7A5897-A5D5-53CE-E245-AE54DAD72E11}"/>
              </a:ext>
            </a:extLst>
          </p:cNvPr>
          <p:cNvSpPr/>
          <p:nvPr/>
        </p:nvSpPr>
        <p:spPr>
          <a:xfrm>
            <a:off x="3675017" y="2181162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HİLAS LEMA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C9AA70AF-FB7F-1470-AFB1-C47CAE18DD02}"/>
              </a:ext>
            </a:extLst>
          </p:cNvPr>
          <p:cNvSpPr/>
          <p:nvPr/>
        </p:nvSpPr>
        <p:spPr>
          <a:xfrm>
            <a:off x="6128657" y="2181162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MASLİ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4E426BD-4C45-72A3-A58D-0920B25EE8B9}"/>
              </a:ext>
            </a:extLst>
          </p:cNvPr>
          <p:cNvSpPr/>
          <p:nvPr/>
        </p:nvSpPr>
        <p:spPr>
          <a:xfrm>
            <a:off x="8588104" y="2181162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TEZATEN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9D31A7D7-EB67-C4D7-8AC5-D20778FF4134}"/>
              </a:ext>
            </a:extLst>
          </p:cNvPr>
          <p:cNvSpPr/>
          <p:nvPr/>
        </p:nvSpPr>
        <p:spPr>
          <a:xfrm>
            <a:off x="1221377" y="3911417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NİD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CEED0B18-A3D5-A358-0C5E-554D59728802}"/>
              </a:ext>
            </a:extLst>
          </p:cNvPr>
          <p:cNvSpPr/>
          <p:nvPr/>
        </p:nvSpPr>
        <p:spPr>
          <a:xfrm>
            <a:off x="3675017" y="3911417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ŞINAVDAR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7443DF35-D8F6-6679-207A-F21752D3372E}"/>
              </a:ext>
            </a:extLst>
          </p:cNvPr>
          <p:cNvSpPr/>
          <p:nvPr/>
        </p:nvSpPr>
        <p:spPr>
          <a:xfrm>
            <a:off x="6128657" y="3911417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İLİYKİ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65BAC810-52B2-3B8B-ADCE-4F70E4CA76F4}"/>
              </a:ext>
            </a:extLst>
          </p:cNvPr>
          <p:cNvSpPr/>
          <p:nvPr/>
        </p:nvSpPr>
        <p:spPr>
          <a:xfrm>
            <a:off x="8588104" y="3911417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REBİTEY</a:t>
            </a:r>
          </a:p>
        </p:txBody>
      </p:sp>
    </p:spTree>
    <p:extLst>
      <p:ext uri="{BB962C8B-B14F-4D97-AF65-F5344CB8AC3E}">
        <p14:creationId xmlns:p14="http://schemas.microsoft.com/office/powerpoint/2010/main" val="358042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D7A2B78A-F0D0-89F7-BDF2-0691731FF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1DA77528-3425-495F-33E8-2F6680F2F2F8}"/>
              </a:ext>
            </a:extLst>
          </p:cNvPr>
          <p:cNvGrpSpPr/>
          <p:nvPr/>
        </p:nvGrpSpPr>
        <p:grpSpPr>
          <a:xfrm>
            <a:off x="2040636" y="1447803"/>
            <a:ext cx="8110728" cy="1066800"/>
            <a:chOff x="671288" y="1737360"/>
            <a:chExt cx="8110728" cy="1066800"/>
          </a:xfrm>
        </p:grpSpPr>
        <p:sp>
          <p:nvSpPr>
            <p:cNvPr id="5" name="Altıgen 4">
              <a:extLst>
                <a:ext uri="{FF2B5EF4-FFF2-40B4-BE49-F238E27FC236}">
                  <a16:creationId xmlns:a16="http://schemas.microsoft.com/office/drawing/2014/main" id="{5D26202A-B293-9B8E-76BF-14DE9D098BD3}"/>
                </a:ext>
              </a:extLst>
            </p:cNvPr>
            <p:cNvSpPr/>
            <p:nvPr/>
          </p:nvSpPr>
          <p:spPr>
            <a:xfrm>
              <a:off x="671288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9" name="Altıgen 8">
              <a:extLst>
                <a:ext uri="{FF2B5EF4-FFF2-40B4-BE49-F238E27FC236}">
                  <a16:creationId xmlns:a16="http://schemas.microsoft.com/office/drawing/2014/main" id="{5125A4E7-D354-22B5-57D5-5D717DF0C900}"/>
                </a:ext>
              </a:extLst>
            </p:cNvPr>
            <p:cNvSpPr/>
            <p:nvPr/>
          </p:nvSpPr>
          <p:spPr>
            <a:xfrm>
              <a:off x="2046632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0" name="Altıgen 9">
              <a:extLst>
                <a:ext uri="{FF2B5EF4-FFF2-40B4-BE49-F238E27FC236}">
                  <a16:creationId xmlns:a16="http://schemas.microsoft.com/office/drawing/2014/main" id="{4106C1AD-3192-3D1B-2A71-CDB37A7147C2}"/>
                </a:ext>
              </a:extLst>
            </p:cNvPr>
            <p:cNvSpPr/>
            <p:nvPr/>
          </p:nvSpPr>
          <p:spPr>
            <a:xfrm>
              <a:off x="3421976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" name="Altıgen 10">
              <a:extLst>
                <a:ext uri="{FF2B5EF4-FFF2-40B4-BE49-F238E27FC236}">
                  <a16:creationId xmlns:a16="http://schemas.microsoft.com/office/drawing/2014/main" id="{3EEE9BA3-9BFC-8DE7-BC5D-E182D219FE95}"/>
                </a:ext>
              </a:extLst>
            </p:cNvPr>
            <p:cNvSpPr/>
            <p:nvPr/>
          </p:nvSpPr>
          <p:spPr>
            <a:xfrm>
              <a:off x="4793840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İ</a:t>
              </a:r>
            </a:p>
          </p:txBody>
        </p:sp>
        <p:sp>
          <p:nvSpPr>
            <p:cNvPr id="12" name="Altıgen 11">
              <a:extLst>
                <a:ext uri="{FF2B5EF4-FFF2-40B4-BE49-F238E27FC236}">
                  <a16:creationId xmlns:a16="http://schemas.microsoft.com/office/drawing/2014/main" id="{479B75A7-17A3-9E75-E0D8-01FADBF8F5F6}"/>
                </a:ext>
              </a:extLst>
            </p:cNvPr>
            <p:cNvSpPr/>
            <p:nvPr/>
          </p:nvSpPr>
          <p:spPr>
            <a:xfrm>
              <a:off x="6169184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3" name="Altıgen 12">
              <a:extLst>
                <a:ext uri="{FF2B5EF4-FFF2-40B4-BE49-F238E27FC236}">
                  <a16:creationId xmlns:a16="http://schemas.microsoft.com/office/drawing/2014/main" id="{5F1DEC4F-5F56-F31C-942C-4AAA7883349F}"/>
                </a:ext>
              </a:extLst>
            </p:cNvPr>
            <p:cNvSpPr/>
            <p:nvPr/>
          </p:nvSpPr>
          <p:spPr>
            <a:xfrm>
              <a:off x="7544528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25" name="Grup 24">
            <a:extLst>
              <a:ext uri="{FF2B5EF4-FFF2-40B4-BE49-F238E27FC236}">
                <a16:creationId xmlns:a16="http://schemas.microsoft.com/office/drawing/2014/main" id="{6F0DA217-4D1C-CF79-991E-5B21DF1CC29B}"/>
              </a:ext>
            </a:extLst>
          </p:cNvPr>
          <p:cNvGrpSpPr/>
          <p:nvPr/>
        </p:nvGrpSpPr>
        <p:grpSpPr>
          <a:xfrm>
            <a:off x="2728308" y="2832144"/>
            <a:ext cx="6735384" cy="1066800"/>
            <a:chOff x="671288" y="1737360"/>
            <a:chExt cx="6735384" cy="1066800"/>
          </a:xfrm>
        </p:grpSpPr>
        <p:sp>
          <p:nvSpPr>
            <p:cNvPr id="26" name="Altıgen 25">
              <a:extLst>
                <a:ext uri="{FF2B5EF4-FFF2-40B4-BE49-F238E27FC236}">
                  <a16:creationId xmlns:a16="http://schemas.microsoft.com/office/drawing/2014/main" id="{4401718D-F635-C90B-7FB6-E77318A2F2FA}"/>
                </a:ext>
              </a:extLst>
            </p:cNvPr>
            <p:cNvSpPr/>
            <p:nvPr/>
          </p:nvSpPr>
          <p:spPr>
            <a:xfrm>
              <a:off x="671288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7" name="Altıgen 26">
              <a:extLst>
                <a:ext uri="{FF2B5EF4-FFF2-40B4-BE49-F238E27FC236}">
                  <a16:creationId xmlns:a16="http://schemas.microsoft.com/office/drawing/2014/main" id="{4971FC3D-81E1-6287-BAC1-CEDD494D1E3D}"/>
                </a:ext>
              </a:extLst>
            </p:cNvPr>
            <p:cNvSpPr/>
            <p:nvPr/>
          </p:nvSpPr>
          <p:spPr>
            <a:xfrm>
              <a:off x="2046632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28" name="Altıgen 27">
              <a:extLst>
                <a:ext uri="{FF2B5EF4-FFF2-40B4-BE49-F238E27FC236}">
                  <a16:creationId xmlns:a16="http://schemas.microsoft.com/office/drawing/2014/main" id="{D6933210-D097-53F3-2A3F-D25C1F890DA5}"/>
                </a:ext>
              </a:extLst>
            </p:cNvPr>
            <p:cNvSpPr/>
            <p:nvPr/>
          </p:nvSpPr>
          <p:spPr>
            <a:xfrm>
              <a:off x="3421976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29" name="Altıgen 28">
              <a:extLst>
                <a:ext uri="{FF2B5EF4-FFF2-40B4-BE49-F238E27FC236}">
                  <a16:creationId xmlns:a16="http://schemas.microsoft.com/office/drawing/2014/main" id="{D34D9DAD-2791-C063-7049-A7A96683830E}"/>
                </a:ext>
              </a:extLst>
            </p:cNvPr>
            <p:cNvSpPr/>
            <p:nvPr/>
          </p:nvSpPr>
          <p:spPr>
            <a:xfrm>
              <a:off x="4793840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0" name="Altıgen 29">
              <a:extLst>
                <a:ext uri="{FF2B5EF4-FFF2-40B4-BE49-F238E27FC236}">
                  <a16:creationId xmlns:a16="http://schemas.microsoft.com/office/drawing/2014/main" id="{BA9F3803-726F-06CE-79A3-C0E4601BC4A3}"/>
                </a:ext>
              </a:extLst>
            </p:cNvPr>
            <p:cNvSpPr/>
            <p:nvPr/>
          </p:nvSpPr>
          <p:spPr>
            <a:xfrm>
              <a:off x="6169184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</p:grp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EDC43332-044F-7427-E65D-926529684722}"/>
              </a:ext>
            </a:extLst>
          </p:cNvPr>
          <p:cNvSpPr txBox="1"/>
          <p:nvPr/>
        </p:nvSpPr>
        <p:spPr>
          <a:xfrm>
            <a:off x="665091" y="4238385"/>
            <a:ext cx="10861818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• Tanımdan yola çıkarak kavramı tahmin ediyoruz.</a:t>
            </a:r>
          </a:p>
          <a:p>
            <a:pPr algn="ctr"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• Harf almak için tıklıyoruz.</a:t>
            </a:r>
          </a:p>
          <a:p>
            <a:pPr algn="ctr"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• Her bir kutu 10 puan değerindedir.</a:t>
            </a:r>
          </a:p>
        </p:txBody>
      </p:sp>
    </p:spTree>
    <p:extLst>
      <p:ext uri="{BB962C8B-B14F-4D97-AF65-F5344CB8AC3E}">
        <p14:creationId xmlns:p14="http://schemas.microsoft.com/office/powerpoint/2010/main" val="553125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846B121E-5401-6C51-F904-9AC3B0FB6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0" y="1374031"/>
            <a:ext cx="7766785" cy="1477328"/>
          </a:xfrm>
          <a:prstGeom prst="rect">
            <a:avLst/>
          </a:prstGeom>
          <a:solidFill>
            <a:srgbClr val="FDCA3E">
              <a:alpha val="6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  <a:t>Din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akıl sahiplerini kendi istek ve hür iradeleri ile hayırlı olan şeylere sevk eden ilahî kurallardır.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3EDEE18-0197-A71E-ADAD-89E52EBF093F}"/>
              </a:ext>
            </a:extLst>
          </p:cNvPr>
          <p:cNvSpPr txBox="1"/>
          <p:nvPr/>
        </p:nvSpPr>
        <p:spPr>
          <a:xfrm>
            <a:off x="4102385" y="3901628"/>
            <a:ext cx="8089615" cy="1477328"/>
          </a:xfrm>
          <a:prstGeom prst="rect">
            <a:avLst/>
          </a:prstGeom>
          <a:solidFill>
            <a:srgbClr val="6B9B9F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  <a:t>Ahlak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insanın güzel, doğru ve iyi davranışlarda bulunması; çirkin, yanlış ve kötü davranışlardan kendi isteği ile uzaklaşmasıdır</a:t>
            </a:r>
          </a:p>
        </p:txBody>
      </p:sp>
      <p:pic>
        <p:nvPicPr>
          <p:cNvPr id="10" name="Resim 9" descr="çiçek, sanat, resim, çocukların yaptığı resimler içeren bir resim&#10;&#10;Açıklama otomatik olarak oluşturuldu">
            <a:extLst>
              <a:ext uri="{FF2B5EF4-FFF2-40B4-BE49-F238E27FC236}">
                <a16:creationId xmlns:a16="http://schemas.microsoft.com/office/drawing/2014/main" id="{E9CFFEAA-78C5-E906-7A11-4852BB405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93" y="580896"/>
            <a:ext cx="3024598" cy="3062885"/>
          </a:xfrm>
          <a:prstGeom prst="rect">
            <a:avLst/>
          </a:prstGeom>
        </p:spPr>
      </p:pic>
      <p:pic>
        <p:nvPicPr>
          <p:cNvPr id="13" name="Resim 12" descr="resim, çizim, sanat, çocukların yaptığı resimler içeren bir resim&#10;&#10;Açıklama otomatik olarak oluşturuldu">
            <a:extLst>
              <a:ext uri="{FF2B5EF4-FFF2-40B4-BE49-F238E27FC236}">
                <a16:creationId xmlns:a16="http://schemas.microsoft.com/office/drawing/2014/main" id="{D0EF8784-00AC-DEE6-5601-9F3312F0F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2" y="3108492"/>
            <a:ext cx="3048359" cy="30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4D49E28A-B748-EA4C-7DC8-D54090EB7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1" y="587386"/>
            <a:ext cx="14659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40 puan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26" name="Altıgen 25">
            <a:extLst>
              <a:ext uri="{FF2B5EF4-FFF2-40B4-BE49-F238E27FC236}">
                <a16:creationId xmlns:a16="http://schemas.microsoft.com/office/drawing/2014/main" id="{4401718D-F635-C90B-7FB6-E77318A2F2FA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27" name="Altıgen 26">
            <a:extLst>
              <a:ext uri="{FF2B5EF4-FFF2-40B4-BE49-F238E27FC236}">
                <a16:creationId xmlns:a16="http://schemas.microsoft.com/office/drawing/2014/main" id="{4971FC3D-81E1-6287-BAC1-CEDD494D1E3D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28" name="Altıgen 27">
            <a:extLst>
              <a:ext uri="{FF2B5EF4-FFF2-40B4-BE49-F238E27FC236}">
                <a16:creationId xmlns:a16="http://schemas.microsoft.com/office/drawing/2014/main" id="{D6933210-D097-53F3-2A3F-D25C1F890DA5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29" name="Altıgen 28">
            <a:extLst>
              <a:ext uri="{FF2B5EF4-FFF2-40B4-BE49-F238E27FC236}">
                <a16:creationId xmlns:a16="http://schemas.microsoft.com/office/drawing/2014/main" id="{D34D9DAD-2791-C063-7049-A7A96683830E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EB3981C-6EC6-0A74-F80D-40113DD75873}"/>
              </a:ext>
            </a:extLst>
          </p:cNvPr>
          <p:cNvSpPr txBox="1"/>
          <p:nvPr/>
        </p:nvSpPr>
        <p:spPr>
          <a:xfrm>
            <a:off x="664891" y="3215586"/>
            <a:ext cx="1086181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Davranış, bilinçli hareket, yapılan iş, fiil</a:t>
            </a:r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41854BCC-54C7-71AB-0ABD-C1EB8C8424F0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60AB55C6-5F03-CD1B-E756-81E524D02173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33E903B3-2E35-D3FD-97CA-9380B52FCF37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EB8AE96-DE0F-46AE-3ACB-E5FB12B8087B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6276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09F9E043-D8BE-9AFC-F76E-E2C2402A9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26" name="Altıgen 25">
            <a:extLst>
              <a:ext uri="{FF2B5EF4-FFF2-40B4-BE49-F238E27FC236}">
                <a16:creationId xmlns:a16="http://schemas.microsoft.com/office/drawing/2014/main" id="{4401718D-F635-C90B-7FB6-E77318A2F2FA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ltıgen 26">
            <a:extLst>
              <a:ext uri="{FF2B5EF4-FFF2-40B4-BE49-F238E27FC236}">
                <a16:creationId xmlns:a16="http://schemas.microsoft.com/office/drawing/2014/main" id="{4971FC3D-81E1-6287-BAC1-CEDD494D1E3D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ltıgen 27">
            <a:extLst>
              <a:ext uri="{FF2B5EF4-FFF2-40B4-BE49-F238E27FC236}">
                <a16:creationId xmlns:a16="http://schemas.microsoft.com/office/drawing/2014/main" id="{D6933210-D097-53F3-2A3F-D25C1F890DA5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ltıgen 28">
            <a:extLst>
              <a:ext uri="{FF2B5EF4-FFF2-40B4-BE49-F238E27FC236}">
                <a16:creationId xmlns:a16="http://schemas.microsoft.com/office/drawing/2014/main" id="{D34D9DAD-2791-C063-7049-A7A96683830E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ltıgen 29">
            <a:extLst>
              <a:ext uri="{FF2B5EF4-FFF2-40B4-BE49-F238E27FC236}">
                <a16:creationId xmlns:a16="http://schemas.microsoft.com/office/drawing/2014/main" id="{BA9F3803-726F-06CE-79A3-C0E4601BC4A3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EB3981C-6EC6-0A74-F80D-40113DD75873}"/>
              </a:ext>
            </a:extLst>
          </p:cNvPr>
          <p:cNvSpPr txBox="1"/>
          <p:nvPr/>
        </p:nvSpPr>
        <p:spPr>
          <a:xfrm>
            <a:off x="664891" y="3215586"/>
            <a:ext cx="10861818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Kişilerin toplum içinde uymakla yükümlü oldukları davranış biçimleri</a:t>
            </a:r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41854BCC-54C7-71AB-0ABD-C1EB8C8424F0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60AB55C6-5F03-CD1B-E756-81E524D02173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33E903B3-2E35-D3FD-97CA-9380B52FCF37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EB8AE96-DE0F-46AE-3ACB-E5FB12B8087B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6679A259-4ADB-1C59-D42B-0D2B5046EC6C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14D23DA-3C52-4051-5184-D75E939A6004}"/>
              </a:ext>
            </a:extLst>
          </p:cNvPr>
          <p:cNvSpPr txBox="1"/>
          <p:nvPr/>
        </p:nvSpPr>
        <p:spPr>
          <a:xfrm>
            <a:off x="1" y="587386"/>
            <a:ext cx="14659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50 puan</a:t>
            </a:r>
          </a:p>
        </p:txBody>
      </p:sp>
    </p:spTree>
    <p:extLst>
      <p:ext uri="{BB962C8B-B14F-4D97-AF65-F5344CB8AC3E}">
        <p14:creationId xmlns:p14="http://schemas.microsoft.com/office/powerpoint/2010/main" val="42296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7A105BC4-4436-A4BB-2211-D27EE1DA2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26" name="Altıgen 25">
            <a:extLst>
              <a:ext uri="{FF2B5EF4-FFF2-40B4-BE49-F238E27FC236}">
                <a16:creationId xmlns:a16="http://schemas.microsoft.com/office/drawing/2014/main" id="{4401718D-F635-C90B-7FB6-E77318A2F2FA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ltıgen 26">
            <a:extLst>
              <a:ext uri="{FF2B5EF4-FFF2-40B4-BE49-F238E27FC236}">
                <a16:creationId xmlns:a16="http://schemas.microsoft.com/office/drawing/2014/main" id="{4971FC3D-81E1-6287-BAC1-CEDD494D1E3D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ltıgen 27">
            <a:extLst>
              <a:ext uri="{FF2B5EF4-FFF2-40B4-BE49-F238E27FC236}">
                <a16:creationId xmlns:a16="http://schemas.microsoft.com/office/drawing/2014/main" id="{D6933210-D097-53F3-2A3F-D25C1F890DA5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ltıgen 28">
            <a:extLst>
              <a:ext uri="{FF2B5EF4-FFF2-40B4-BE49-F238E27FC236}">
                <a16:creationId xmlns:a16="http://schemas.microsoft.com/office/drawing/2014/main" id="{D34D9DAD-2791-C063-7049-A7A96683830E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ltıgen 29">
            <a:extLst>
              <a:ext uri="{FF2B5EF4-FFF2-40B4-BE49-F238E27FC236}">
                <a16:creationId xmlns:a16="http://schemas.microsoft.com/office/drawing/2014/main" id="{BA9F3803-726F-06CE-79A3-C0E4601BC4A3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ltıgen 30">
            <a:extLst>
              <a:ext uri="{FF2B5EF4-FFF2-40B4-BE49-F238E27FC236}">
                <a16:creationId xmlns:a16="http://schemas.microsoft.com/office/drawing/2014/main" id="{375D6D37-ACB4-E7B3-2A5C-0487A94E9456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EB3981C-6EC6-0A74-F80D-40113DD75873}"/>
              </a:ext>
            </a:extLst>
          </p:cNvPr>
          <p:cNvSpPr txBox="1"/>
          <p:nvPr/>
        </p:nvSpPr>
        <p:spPr>
          <a:xfrm>
            <a:off x="664891" y="3215586"/>
            <a:ext cx="1086181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Uğurlu, hayırlı, esenlik, değerlilik</a:t>
            </a:r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41854BCC-54C7-71AB-0ABD-C1EB8C8424F0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60AB55C6-5F03-CD1B-E756-81E524D02173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33E903B3-2E35-D3FD-97CA-9380B52FCF37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EB8AE96-DE0F-46AE-3ACB-E5FB12B8087B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6679A259-4ADB-1C59-D42B-0D2B5046EC6C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</a:p>
        </p:txBody>
      </p:sp>
      <p:sp>
        <p:nvSpPr>
          <p:cNvPr id="13" name="Altıgen 12">
            <a:extLst>
              <a:ext uri="{FF2B5EF4-FFF2-40B4-BE49-F238E27FC236}">
                <a16:creationId xmlns:a16="http://schemas.microsoft.com/office/drawing/2014/main" id="{C0A5E4D6-001F-F082-EE17-EC085B61E1B9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B711979-392E-7F52-0F69-F0BE03508518}"/>
              </a:ext>
            </a:extLst>
          </p:cNvPr>
          <p:cNvSpPr txBox="1"/>
          <p:nvPr/>
        </p:nvSpPr>
        <p:spPr>
          <a:xfrm>
            <a:off x="1" y="587386"/>
            <a:ext cx="14659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60 puan</a:t>
            </a:r>
          </a:p>
        </p:txBody>
      </p:sp>
    </p:spTree>
    <p:extLst>
      <p:ext uri="{BB962C8B-B14F-4D97-AF65-F5344CB8AC3E}">
        <p14:creationId xmlns:p14="http://schemas.microsoft.com/office/powerpoint/2010/main" val="15813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C962D2B8-BD06-7EA0-5885-26552B758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26" name="Altıgen 25">
            <a:extLst>
              <a:ext uri="{FF2B5EF4-FFF2-40B4-BE49-F238E27FC236}">
                <a16:creationId xmlns:a16="http://schemas.microsoft.com/office/drawing/2014/main" id="{4401718D-F635-C90B-7FB6-E77318A2F2FA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ltıgen 26">
            <a:extLst>
              <a:ext uri="{FF2B5EF4-FFF2-40B4-BE49-F238E27FC236}">
                <a16:creationId xmlns:a16="http://schemas.microsoft.com/office/drawing/2014/main" id="{4971FC3D-81E1-6287-BAC1-CEDD494D1E3D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ltıgen 27">
            <a:extLst>
              <a:ext uri="{FF2B5EF4-FFF2-40B4-BE49-F238E27FC236}">
                <a16:creationId xmlns:a16="http://schemas.microsoft.com/office/drawing/2014/main" id="{D6933210-D097-53F3-2A3F-D25C1F890DA5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ltıgen 28">
            <a:extLst>
              <a:ext uri="{FF2B5EF4-FFF2-40B4-BE49-F238E27FC236}">
                <a16:creationId xmlns:a16="http://schemas.microsoft.com/office/drawing/2014/main" id="{D34D9DAD-2791-C063-7049-A7A96683830E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ltıgen 29">
            <a:extLst>
              <a:ext uri="{FF2B5EF4-FFF2-40B4-BE49-F238E27FC236}">
                <a16:creationId xmlns:a16="http://schemas.microsoft.com/office/drawing/2014/main" id="{BA9F3803-726F-06CE-79A3-C0E4601BC4A3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ltıgen 30">
            <a:extLst>
              <a:ext uri="{FF2B5EF4-FFF2-40B4-BE49-F238E27FC236}">
                <a16:creationId xmlns:a16="http://schemas.microsoft.com/office/drawing/2014/main" id="{375D6D37-ACB4-E7B3-2A5C-0487A94E9456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ltıgen 13">
            <a:extLst>
              <a:ext uri="{FF2B5EF4-FFF2-40B4-BE49-F238E27FC236}">
                <a16:creationId xmlns:a16="http://schemas.microsoft.com/office/drawing/2014/main" id="{E573658C-F441-2012-26DA-DC632C1EE7B6}"/>
              </a:ext>
            </a:extLst>
          </p:cNvPr>
          <p:cNvSpPr/>
          <p:nvPr/>
        </p:nvSpPr>
        <p:spPr>
          <a:xfrm>
            <a:off x="8913475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EB3981C-6EC6-0A74-F80D-40113DD75873}"/>
              </a:ext>
            </a:extLst>
          </p:cNvPr>
          <p:cNvSpPr txBox="1"/>
          <p:nvPr/>
        </p:nvSpPr>
        <p:spPr>
          <a:xfrm>
            <a:off x="664891" y="3215586"/>
            <a:ext cx="1086181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Şer, uğursuzluk, zararlılık, fenalık, hoşnutsuzluk</a:t>
            </a:r>
          </a:p>
        </p:txBody>
      </p:sp>
      <p:sp>
        <p:nvSpPr>
          <p:cNvPr id="32" name="Altıgen 31">
            <a:extLst>
              <a:ext uri="{FF2B5EF4-FFF2-40B4-BE49-F238E27FC236}">
                <a16:creationId xmlns:a16="http://schemas.microsoft.com/office/drawing/2014/main" id="{9810B883-C23B-464E-AC2D-082832081D39}"/>
              </a:ext>
            </a:extLst>
          </p:cNvPr>
          <p:cNvSpPr/>
          <p:nvPr/>
        </p:nvSpPr>
        <p:spPr>
          <a:xfrm>
            <a:off x="8914277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41854BCC-54C7-71AB-0ABD-C1EB8C8424F0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60AB55C6-5F03-CD1B-E756-81E524D02173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33E903B3-2E35-D3FD-97CA-9380B52FCF37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EB8AE96-DE0F-46AE-3ACB-E5FB12B8087B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6679A259-4ADB-1C59-D42B-0D2B5046EC6C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3" name="Altıgen 12">
            <a:extLst>
              <a:ext uri="{FF2B5EF4-FFF2-40B4-BE49-F238E27FC236}">
                <a16:creationId xmlns:a16="http://schemas.microsoft.com/office/drawing/2014/main" id="{C0A5E4D6-001F-F082-EE17-EC085B61E1B9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CAC02F68-5C71-CB46-9195-A6CFA1366154}"/>
              </a:ext>
            </a:extLst>
          </p:cNvPr>
          <p:cNvSpPr txBox="1"/>
          <p:nvPr/>
        </p:nvSpPr>
        <p:spPr>
          <a:xfrm>
            <a:off x="1" y="587386"/>
            <a:ext cx="14659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70 puan</a:t>
            </a:r>
          </a:p>
        </p:txBody>
      </p:sp>
    </p:spTree>
    <p:extLst>
      <p:ext uri="{BB962C8B-B14F-4D97-AF65-F5344CB8AC3E}">
        <p14:creationId xmlns:p14="http://schemas.microsoft.com/office/powerpoint/2010/main" val="30167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F739D474-ADCF-9B76-DD25-24D1B9DBA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DEB2B09-128F-BEF6-1B0B-0B8D666F8D8B}"/>
              </a:ext>
            </a:extLst>
          </p:cNvPr>
          <p:cNvSpPr txBox="1"/>
          <p:nvPr/>
        </p:nvSpPr>
        <p:spPr>
          <a:xfrm>
            <a:off x="459772" y="60943"/>
            <a:ext cx="808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pic>
        <p:nvPicPr>
          <p:cNvPr id="6" name="Resim 5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FA595B2-81D3-B20E-94BE-41650FC4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9" y="1628182"/>
            <a:ext cx="4183819" cy="914021"/>
          </a:xfrm>
          <a:prstGeom prst="rect">
            <a:avLst/>
          </a:prstGeom>
        </p:spPr>
      </p:pic>
      <p:pic>
        <p:nvPicPr>
          <p:cNvPr id="7" name="Resim 6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188D11B-BD4C-3313-4D27-FA4FD1503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8" y="2704346"/>
            <a:ext cx="4183819" cy="914021"/>
          </a:xfrm>
          <a:prstGeom prst="rect">
            <a:avLst/>
          </a:prstGeom>
        </p:spPr>
      </p:pic>
      <p:pic>
        <p:nvPicPr>
          <p:cNvPr id="8" name="Resim 7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A187CCAD-0424-DD3D-A04C-06FF4027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42" y="3780510"/>
            <a:ext cx="4183819" cy="91402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9F17C72-20F2-4285-D2B0-1B72B305CB77}"/>
              </a:ext>
            </a:extLst>
          </p:cNvPr>
          <p:cNvSpPr txBox="1"/>
          <p:nvPr/>
        </p:nvSpPr>
        <p:spPr>
          <a:xfrm>
            <a:off x="5338324" y="1866766"/>
            <a:ext cx="26364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Mikail OKUMUŞ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09D9273-0188-11FB-FFC1-89AD389A19C2}"/>
              </a:ext>
            </a:extLst>
          </p:cNvPr>
          <p:cNvSpPr txBox="1"/>
          <p:nvPr/>
        </p:nvSpPr>
        <p:spPr>
          <a:xfrm>
            <a:off x="5338323" y="2934403"/>
            <a:ext cx="26317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Adem USTAOĞLU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BC7C82E-0BA4-C3DA-1BCB-00037FABF7C5}"/>
              </a:ext>
            </a:extLst>
          </p:cNvPr>
          <p:cNvSpPr txBox="1"/>
          <p:nvPr/>
        </p:nvSpPr>
        <p:spPr>
          <a:xfrm>
            <a:off x="5338324" y="4014382"/>
            <a:ext cx="2631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Ekrem BALCI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8E9F6B-B6E8-3A92-6EE8-8C077CD7641D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23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2AC34476-A8A6-0709-9EFC-BE117E4F5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CE23CA7-6DE1-B9E9-E9F9-BFDE4ECEE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729000"/>
            <a:ext cx="3600000" cy="5400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5" y="2639336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ise Yüce Allah’ın, insanların mutluluğu için peygamberleri vasıtasıyla bildirdiği emir ve hükümlerdir.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69" y="1019982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Ahlak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kişilerin toplum içinde  benimsedikleri ve uymakla yükümlü oldukları davranış biçimleridir.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1E097C9-53CF-DD4D-ADA7-9CB1740C62FB}"/>
              </a:ext>
            </a:extLst>
          </p:cNvPr>
          <p:cNvSpPr txBox="1"/>
          <p:nvPr/>
        </p:nvSpPr>
        <p:spPr>
          <a:xfrm>
            <a:off x="4116468" y="4255677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Din ile ahlak birbirleriyle bağlantılıdır. Ahlak, ilkelerini dinden alır. Bu nedenle din ahlaklı olmayı emreder.</a:t>
            </a:r>
          </a:p>
        </p:txBody>
      </p:sp>
    </p:spTree>
    <p:extLst>
      <p:ext uri="{BB962C8B-B14F-4D97-AF65-F5344CB8AC3E}">
        <p14:creationId xmlns:p14="http://schemas.microsoft.com/office/powerpoint/2010/main" val="36775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75AA64F6-7BFD-70FA-7F07-54F3CD11C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5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C5450D1-4024-296F-42CB-7BC7A9F752EE}"/>
              </a:ext>
            </a:extLst>
          </p:cNvPr>
          <p:cNvSpPr txBox="1"/>
          <p:nvPr/>
        </p:nvSpPr>
        <p:spPr>
          <a:xfrm>
            <a:off x="140790" y="3136613"/>
            <a:ext cx="266337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Din,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ECA8294-C686-5658-B8FF-56B738413D4A}"/>
              </a:ext>
            </a:extLst>
          </p:cNvPr>
          <p:cNvSpPr txBox="1"/>
          <p:nvPr/>
        </p:nvSpPr>
        <p:spPr>
          <a:xfrm>
            <a:off x="9200925" y="2890391"/>
            <a:ext cx="250339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amaç edinir.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1343D07-E2A6-5B9E-9D91-1019EC034F22}"/>
              </a:ext>
            </a:extLst>
          </p:cNvPr>
          <p:cNvSpPr txBox="1"/>
          <p:nvPr/>
        </p:nvSpPr>
        <p:spPr>
          <a:xfrm>
            <a:off x="3204076" y="1117441"/>
            <a:ext cx="5783847" cy="86177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İnsanların hem bu dünyada hem de ahirette mutlu olmalarını sağlamayı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194B4AF-AB70-B691-B478-55E9A6D0B158}"/>
              </a:ext>
            </a:extLst>
          </p:cNvPr>
          <p:cNvSpPr txBox="1"/>
          <p:nvPr/>
        </p:nvSpPr>
        <p:spPr>
          <a:xfrm>
            <a:off x="3204076" y="2153957"/>
            <a:ext cx="5783847" cy="4770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İnsanları güzel ahlaka yöneltmeyi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B507B0C-BDB5-0A65-0293-EDC2D543E3A3}"/>
              </a:ext>
            </a:extLst>
          </p:cNvPr>
          <p:cNvSpPr txBox="1"/>
          <p:nvPr/>
        </p:nvSpPr>
        <p:spPr>
          <a:xfrm>
            <a:off x="3204075" y="2805753"/>
            <a:ext cx="5783847" cy="861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Toplumda iyiliklerin ve güzelliklerin yaygınlaşmasını sağlamayı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6B32DF7-082C-2EBF-34D6-95F485295F51}"/>
              </a:ext>
            </a:extLst>
          </p:cNvPr>
          <p:cNvSpPr txBox="1"/>
          <p:nvPr/>
        </p:nvSpPr>
        <p:spPr>
          <a:xfrm>
            <a:off x="3204075" y="3842269"/>
            <a:ext cx="5783847" cy="861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Kötülüklerin insanlar arasında kök salmasını engellemeyi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F11F58A-72FC-8371-F22D-7573D688D008}"/>
              </a:ext>
            </a:extLst>
          </p:cNvPr>
          <p:cNvSpPr txBox="1"/>
          <p:nvPr/>
        </p:nvSpPr>
        <p:spPr>
          <a:xfrm>
            <a:off x="3204075" y="4878785"/>
            <a:ext cx="5783847" cy="861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İnsan ahlakının güzelleşmesine katkıda bulunmayı</a:t>
            </a:r>
          </a:p>
        </p:txBody>
      </p:sp>
    </p:spTree>
    <p:extLst>
      <p:ext uri="{BB962C8B-B14F-4D97-AF65-F5344CB8AC3E}">
        <p14:creationId xmlns:p14="http://schemas.microsoft.com/office/powerpoint/2010/main" val="35031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10" grpId="0" animBg="1"/>
      <p:bldP spid="18" grpId="0" animBg="1"/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F1006AA7-30BB-87ED-B530-7949156DA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11" name="Resim 10" descr="oyuncak, iç mekan içeren bir resim&#10;&#10;Açıklama otomatik olarak oluşturuldu">
            <a:extLst>
              <a:ext uri="{FF2B5EF4-FFF2-40B4-BE49-F238E27FC236}">
                <a16:creationId xmlns:a16="http://schemas.microsoft.com/office/drawing/2014/main" id="{5DD77889-3E12-4F58-9721-D87996861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0" y="1487159"/>
            <a:ext cx="3093600" cy="46404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681718"/>
            <a:ext cx="3352800" cy="553998"/>
          </a:xfrm>
          <a:prstGeom prst="rect">
            <a:avLst/>
          </a:prstGeom>
          <a:solidFill>
            <a:srgbClr val="0097B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Salih Amel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DEDC460-A7AB-DC65-8283-55A379B34887}"/>
              </a:ext>
            </a:extLst>
          </p:cNvPr>
          <p:cNvSpPr txBox="1"/>
          <p:nvPr/>
        </p:nvSpPr>
        <p:spPr>
          <a:xfrm>
            <a:off x="3611040" y="1487160"/>
            <a:ext cx="844017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Güzel ahlak ile bağlantılı olan kavramlardan biri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salih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ameldir.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F7E2395-1967-EB5E-D1FA-ABEA1EFDFC96}"/>
              </a:ext>
            </a:extLst>
          </p:cNvPr>
          <p:cNvSpPr txBox="1"/>
          <p:nvPr/>
        </p:nvSpPr>
        <p:spPr>
          <a:xfrm>
            <a:off x="3610080" y="2697256"/>
            <a:ext cx="832272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Allah’ın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c.c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rızası gözetilerek yapılan, kişiye ve topluma faydalı olan her türlü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güzel davranış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salih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amel” olarak nitelendirilir.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36F6D73-9685-81FA-A640-527F5C29FB1A}"/>
              </a:ext>
            </a:extLst>
          </p:cNvPr>
          <p:cNvSpPr txBox="1"/>
          <p:nvPr/>
        </p:nvSpPr>
        <p:spPr>
          <a:xfrm>
            <a:off x="3610080" y="4369017"/>
            <a:ext cx="844017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Kur’an-ı Kerim’de iman eden insanların güzel davranışlarda bulunması,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salih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ameller işlemesi gerektiği vurgulanır.</a:t>
            </a:r>
          </a:p>
        </p:txBody>
      </p:sp>
    </p:spTree>
    <p:extLst>
      <p:ext uri="{BB962C8B-B14F-4D97-AF65-F5344CB8AC3E}">
        <p14:creationId xmlns:p14="http://schemas.microsoft.com/office/powerpoint/2010/main" val="367343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F1006AA7-30BB-87ED-B530-7949156DA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11" name="Resim 10" descr="kitap, mektup, harf, klavye, iç mekan içeren bir resim&#10;&#10;Açıklama otomatik olarak oluşturuldu">
            <a:extLst>
              <a:ext uri="{FF2B5EF4-FFF2-40B4-BE49-F238E27FC236}">
                <a16:creationId xmlns:a16="http://schemas.microsoft.com/office/drawing/2014/main" id="{9B7720B1-D31F-C5E6-1578-FA89AAB6A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" y="1487880"/>
            <a:ext cx="3093600" cy="46404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681718"/>
            <a:ext cx="3352800" cy="553998"/>
          </a:xfrm>
          <a:prstGeom prst="rect">
            <a:avLst/>
          </a:prstGeom>
          <a:solidFill>
            <a:srgbClr val="0097B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Salih Amel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DEDC460-A7AB-DC65-8283-55A379B34887}"/>
              </a:ext>
            </a:extLst>
          </p:cNvPr>
          <p:cNvSpPr txBox="1"/>
          <p:nvPr/>
        </p:nvSpPr>
        <p:spPr>
          <a:xfrm>
            <a:off x="3610080" y="1487880"/>
            <a:ext cx="8580960" cy="146193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“Ey iman edenler! Allah’tan korkun ve doğru söz söyleyin...”</a:t>
            </a:r>
          </a:p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				      (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Ahzâb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suresi, 70. ayet)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F7E2395-1967-EB5E-D1FA-ABEA1EFDFC96}"/>
              </a:ext>
            </a:extLst>
          </p:cNvPr>
          <p:cNvSpPr txBox="1"/>
          <p:nvPr/>
        </p:nvSpPr>
        <p:spPr>
          <a:xfrm>
            <a:off x="3611040" y="3077110"/>
            <a:ext cx="8580960" cy="14619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“Bir de akrabaya, yoksula, yolcuya hakkını ver. Gereksiz yere de saçıp savurma.”</a:t>
            </a:r>
          </a:p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				          (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İsrâ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suresi, 26. ayet)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36F6D73-9685-81FA-A640-527F5C29FB1A}"/>
              </a:ext>
            </a:extLst>
          </p:cNvPr>
          <p:cNvSpPr txBox="1"/>
          <p:nvPr/>
        </p:nvSpPr>
        <p:spPr>
          <a:xfrm>
            <a:off x="3611040" y="4666341"/>
            <a:ext cx="8580960" cy="14619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“Verdiğiniz sözü de yerine getirin. Çünkü verilen    söz, sorumluluğu gerektirir.”</a:t>
            </a:r>
          </a:p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				          (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İsrâ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suresi, 34. ayet)</a:t>
            </a:r>
          </a:p>
        </p:txBody>
      </p:sp>
    </p:spTree>
    <p:extLst>
      <p:ext uri="{BB962C8B-B14F-4D97-AF65-F5344CB8AC3E}">
        <p14:creationId xmlns:p14="http://schemas.microsoft.com/office/powerpoint/2010/main" val="398481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52CEA469-5385-2F62-0FEF-C4A8A7A2A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8" name="Resim 7" descr="renklilik, ekran görüntüsü, daire, tasarım içeren bir resim&#10;&#10;Açıklama otomatik olarak oluşturuldu">
            <a:extLst>
              <a:ext uri="{FF2B5EF4-FFF2-40B4-BE49-F238E27FC236}">
                <a16:creationId xmlns:a16="http://schemas.microsoft.com/office/drawing/2014/main" id="{905CE404-A52E-A511-26AA-228537D0E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679" y="627836"/>
            <a:ext cx="5862643" cy="5581798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5386226" y="3206701"/>
            <a:ext cx="141954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Bazı Sahil Ameller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120F585-8646-6A99-43AB-F37B2C8BF9FA}"/>
              </a:ext>
            </a:extLst>
          </p:cNvPr>
          <p:cNvSpPr txBox="1"/>
          <p:nvPr/>
        </p:nvSpPr>
        <p:spPr>
          <a:xfrm>
            <a:off x="5152276" y="1058111"/>
            <a:ext cx="2031461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Dürüst, adaletli ve güvenilir olmak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01C3834C-E99D-8D47-843D-400806E497DC}"/>
              </a:ext>
            </a:extLst>
          </p:cNvPr>
          <p:cNvSpPr txBox="1"/>
          <p:nvPr/>
        </p:nvSpPr>
        <p:spPr>
          <a:xfrm>
            <a:off x="6862716" y="2385118"/>
            <a:ext cx="203146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imkânlar         el verdiği ölçüde yemek ısmarlamak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182AA71-DAC3-EC7D-D086-0CAD9DCD9E08}"/>
              </a:ext>
            </a:extLst>
          </p:cNvPr>
          <p:cNvSpPr txBox="1"/>
          <p:nvPr/>
        </p:nvSpPr>
        <p:spPr>
          <a:xfrm>
            <a:off x="6168006" y="4335762"/>
            <a:ext cx="2031461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Boşa         akan suyu veya boşa yanan ışığı kapatmak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EAB6C98-A9E5-B23C-E682-87E4FC582B00}"/>
              </a:ext>
            </a:extLst>
          </p:cNvPr>
          <p:cNvSpPr txBox="1"/>
          <p:nvPr/>
        </p:nvSpPr>
        <p:spPr>
          <a:xfrm>
            <a:off x="3977256" y="4497687"/>
            <a:ext cx="203146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Kuşlar         yiyip içsin diye yemek ve su koymak</a:t>
            </a:r>
          </a:p>
        </p:txBody>
      </p:sp>
      <p:pic>
        <p:nvPicPr>
          <p:cNvPr id="19" name="Resim 18" descr="kişi, şahıs, giyim, bitki, dış mekan içeren bir resim&#10;&#10;Açıklama otomatik olarak oluşturuldu">
            <a:extLst>
              <a:ext uri="{FF2B5EF4-FFF2-40B4-BE49-F238E27FC236}">
                <a16:creationId xmlns:a16="http://schemas.microsoft.com/office/drawing/2014/main" id="{4BD0848F-673E-DA4D-CEC7-17BF62AE1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8" y="2228579"/>
            <a:ext cx="2601600" cy="3902400"/>
          </a:xfrm>
          <a:prstGeom prst="rect">
            <a:avLst/>
          </a:prstGeom>
        </p:spPr>
      </p:pic>
      <p:pic>
        <p:nvPicPr>
          <p:cNvPr id="15" name="Resim 14" descr="açık mavi, yüzme, su içeren bir resim&#10;&#10;Açıklama otomatik olarak oluşturuldu">
            <a:extLst>
              <a:ext uri="{FF2B5EF4-FFF2-40B4-BE49-F238E27FC236}">
                <a16:creationId xmlns:a16="http://schemas.microsoft.com/office/drawing/2014/main" id="{713F8A91-D489-9BD0-1655-4E92D806F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643" y="2216634"/>
            <a:ext cx="2601600" cy="3902400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35414D9F-D28B-1E8D-CC3C-384DB248A4FA}"/>
              </a:ext>
            </a:extLst>
          </p:cNvPr>
          <p:cNvSpPr txBox="1"/>
          <p:nvPr/>
        </p:nvSpPr>
        <p:spPr>
          <a:xfrm>
            <a:off x="3173790" y="2337198"/>
            <a:ext cx="2031461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Yeşil      alanları, doğal hayatı ve ağaçları korumak</a:t>
            </a:r>
          </a:p>
        </p:txBody>
      </p:sp>
    </p:spTree>
    <p:extLst>
      <p:ext uri="{BB962C8B-B14F-4D97-AF65-F5344CB8AC3E}">
        <p14:creationId xmlns:p14="http://schemas.microsoft.com/office/powerpoint/2010/main" val="365973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F1006AA7-30BB-87ED-B530-7949156DA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11" name="Resim 10" descr="bina, sanat, el yazısı, metin içeren bir resim&#10;&#10;Açıklama otomatik olarak oluşturuldu">
            <a:extLst>
              <a:ext uri="{FF2B5EF4-FFF2-40B4-BE49-F238E27FC236}">
                <a16:creationId xmlns:a16="http://schemas.microsoft.com/office/drawing/2014/main" id="{3CE80BDC-1D55-5DF3-2ED0-98908D1AF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80" y="1487160"/>
            <a:ext cx="3093600" cy="46404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681718"/>
            <a:ext cx="3352800" cy="707886"/>
          </a:xfrm>
          <a:prstGeom prst="rect">
            <a:avLst/>
          </a:prstGeom>
          <a:solidFill>
            <a:srgbClr val="0097B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Muhammed (</a:t>
            </a:r>
            <a:r>
              <a:rPr lang="tr-T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s.a.v</a:t>
            </a:r>
            <a:r>
              <a:rPr lang="tr-T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ve Güzel Ahlak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DEDC460-A7AB-DC65-8283-55A379B34887}"/>
              </a:ext>
            </a:extLst>
          </p:cNvPr>
          <p:cNvSpPr txBox="1"/>
          <p:nvPr/>
        </p:nvSpPr>
        <p:spPr>
          <a:xfrm>
            <a:off x="3611040" y="1487160"/>
            <a:ext cx="844017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Yüce Allah yol gösterici olarak Kur’an-ı Kerim’i ve Hz. Muhammed'i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s.a.v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göndermiştir.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F7E2395-1967-EB5E-D1FA-ABEA1EFDFC96}"/>
              </a:ext>
            </a:extLst>
          </p:cNvPr>
          <p:cNvSpPr txBox="1"/>
          <p:nvPr/>
        </p:nvSpPr>
        <p:spPr>
          <a:xfrm>
            <a:off x="3610080" y="2697256"/>
            <a:ext cx="832272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Muhammed 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s.a.v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.) en güzel ahlaka sahiptir ve insanlar için en güzel örnektir.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36F6D73-9685-81FA-A640-527F5C29FB1A}"/>
              </a:ext>
            </a:extLst>
          </p:cNvPr>
          <p:cNvSpPr txBox="1"/>
          <p:nvPr/>
        </p:nvSpPr>
        <p:spPr>
          <a:xfrm>
            <a:off x="3610080" y="3903890"/>
            <a:ext cx="844017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O iyi bir baba, iyi bir eş, iyi bir komşu, iyi bir akraba, iyi bir evlat, iyi bir dost, iyi bir devlet adamı olmak için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ahlakî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bir tavır içerisinde yaşamıştır.</a:t>
            </a:r>
          </a:p>
        </p:txBody>
      </p:sp>
    </p:spTree>
    <p:extLst>
      <p:ext uri="{BB962C8B-B14F-4D97-AF65-F5344CB8AC3E}">
        <p14:creationId xmlns:p14="http://schemas.microsoft.com/office/powerpoint/2010/main" val="139516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F1006AA7-30BB-87ED-B530-7949156DA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DİN GÜZEL AHLAKTIR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mikailokumus.com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üzerinden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654480" y="893235"/>
            <a:ext cx="5096494" cy="846386"/>
          </a:xfrm>
          <a:prstGeom prst="rect">
            <a:avLst/>
          </a:prstGeom>
          <a:solidFill>
            <a:srgbClr val="0097B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Güzel Ahlaklı Bir İnsanda</a:t>
            </a:r>
          </a:p>
          <a:p>
            <a:pPr algn="ctr">
              <a:spcAft>
                <a:spcPts val="600"/>
              </a:spcAft>
            </a:pPr>
            <a:r>
              <a:rPr lang="tr-T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Bulunması Gereken Davranışlar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DEDC460-A7AB-DC65-8283-55A379B34887}"/>
              </a:ext>
            </a:extLst>
          </p:cNvPr>
          <p:cNvSpPr txBox="1"/>
          <p:nvPr/>
        </p:nvSpPr>
        <p:spPr>
          <a:xfrm>
            <a:off x="654480" y="1954047"/>
            <a:ext cx="5096494" cy="4116512"/>
          </a:xfrm>
          <a:prstGeom prst="rect">
            <a:avLst/>
          </a:prstGeom>
          <a:solidFill>
            <a:srgbClr val="FDCA3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Çevresindekilere her zaman anlayışla yaklaşmak</a:t>
            </a:r>
          </a:p>
          <a:p>
            <a:pPr algn="ctr">
              <a:spcAft>
                <a:spcPts val="15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İnsanların haklarına saygı göstermek</a:t>
            </a:r>
          </a:p>
          <a:p>
            <a:pPr algn="ctr">
              <a:spcAft>
                <a:spcPts val="15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Misafirlerine ikramda bulunmak ve hediyeleşmek</a:t>
            </a:r>
          </a:p>
          <a:p>
            <a:pPr algn="ctr">
              <a:spcAft>
                <a:spcPts val="15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Güler yüzlü, nazik ve yumuşak huylu olmak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F7E2395-1967-EB5E-D1FA-ABEA1EFDFC96}"/>
              </a:ext>
            </a:extLst>
          </p:cNvPr>
          <p:cNvSpPr txBox="1"/>
          <p:nvPr/>
        </p:nvSpPr>
        <p:spPr>
          <a:xfrm>
            <a:off x="6441029" y="1954047"/>
            <a:ext cx="5096492" cy="4116512"/>
          </a:xfrm>
          <a:prstGeom prst="rect">
            <a:avLst/>
          </a:prstGeom>
          <a:solidFill>
            <a:srgbClr val="FDCA3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Çevresindekilere karşı bencilce ve çıkarcı yaklaşmak</a:t>
            </a:r>
          </a:p>
          <a:p>
            <a:pPr algn="ctr">
              <a:spcAft>
                <a:spcPts val="15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İnsanların mallarına ve eşyalarına zarar vermek</a:t>
            </a:r>
          </a:p>
          <a:p>
            <a:pPr algn="ctr">
              <a:spcAft>
                <a:spcPts val="15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Akrabalara ve komşulara saygısızca davranmak</a:t>
            </a:r>
          </a:p>
          <a:p>
            <a:pPr algn="ctr">
              <a:spcAft>
                <a:spcPts val="15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Anlayışsız, ayrımcı ve görgüsüzce hareketler yapmak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D732DA9-2C63-233A-8435-A59FB3ED3FD0}"/>
              </a:ext>
            </a:extLst>
          </p:cNvPr>
          <p:cNvSpPr txBox="1"/>
          <p:nvPr/>
        </p:nvSpPr>
        <p:spPr>
          <a:xfrm>
            <a:off x="6441028" y="893235"/>
            <a:ext cx="5096494" cy="846386"/>
          </a:xfrm>
          <a:prstGeom prst="rect">
            <a:avLst/>
          </a:prstGeom>
          <a:solidFill>
            <a:srgbClr val="0097B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Güzel Ahlaklı Bir İnsanın</a:t>
            </a:r>
          </a:p>
          <a:p>
            <a:pPr algn="ctr">
              <a:spcAft>
                <a:spcPts val="600"/>
              </a:spcAft>
            </a:pPr>
            <a:r>
              <a:rPr lang="tr-T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Kaçınması Gereken Davranışlar</a:t>
            </a:r>
          </a:p>
        </p:txBody>
      </p:sp>
    </p:spTree>
    <p:extLst>
      <p:ext uri="{BB962C8B-B14F-4D97-AF65-F5344CB8AC3E}">
        <p14:creationId xmlns:p14="http://schemas.microsoft.com/office/powerpoint/2010/main" val="250319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1543</Words>
  <Application>Microsoft Office PowerPoint</Application>
  <PresentationFormat>Geniş ekran</PresentationFormat>
  <Paragraphs>211</Paragraphs>
  <Slides>24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Ekrem Balcı</dc:creator>
  <cp:lastModifiedBy>EKREM BALCI</cp:lastModifiedBy>
  <cp:revision>58</cp:revision>
  <dcterms:created xsi:type="dcterms:W3CDTF">2023-08-29T09:05:15Z</dcterms:created>
  <dcterms:modified xsi:type="dcterms:W3CDTF">2023-10-17T18:46:58Z</dcterms:modified>
</cp:coreProperties>
</file>