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slideshow.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56" r:id="rId2"/>
    <p:sldId id="266" r:id="rId3"/>
    <p:sldId id="312" r:id="rId4"/>
    <p:sldId id="259" r:id="rId5"/>
    <p:sldId id="310" r:id="rId6"/>
    <p:sldId id="311" r:id="rId7"/>
    <p:sldId id="313" r:id="rId8"/>
    <p:sldId id="314" r:id="rId9"/>
    <p:sldId id="315" r:id="rId10"/>
    <p:sldId id="316" r:id="rId11"/>
    <p:sldId id="317" r:id="rId12"/>
    <p:sldId id="271" r:id="rId13"/>
    <p:sldId id="272" r:id="rId14"/>
    <p:sldId id="273" r:id="rId15"/>
    <p:sldId id="274" r:id="rId16"/>
    <p:sldId id="260" r:id="rId17"/>
    <p:sldId id="261" r:id="rId18"/>
    <p:sldId id="264" r:id="rId19"/>
    <p:sldId id="309" r:id="rId20"/>
    <p:sldId id="307" r:id="rId21"/>
    <p:sldId id="296" r:id="rId22"/>
    <p:sldId id="303" r:id="rId23"/>
    <p:sldId id="304" r:id="rId24"/>
    <p:sldId id="305" r:id="rId25"/>
    <p:sldId id="306" r:id="rId26"/>
    <p:sldId id="258" r:id="rId27"/>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5051B"/>
    <a:srgbClr val="86E2CE"/>
    <a:srgbClr val="F5917B"/>
    <a:srgbClr val="FFFFFF"/>
    <a:srgbClr val="0097B2"/>
    <a:srgbClr val="C00000"/>
    <a:srgbClr val="C61D1D"/>
    <a:srgbClr val="B2B2B2"/>
    <a:srgbClr val="F68C7A"/>
    <a:srgbClr val="3D1E0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Orta Stil 2 - Vurgu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Orta Stil 2 - Vurgu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Orta Stil 2 - Vurgu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1EBBBCC-DAD2-459C-BE2E-F6DE35CF9A28}" styleName="Koyu Stil 2 - Vurgu 3/Vurgu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0660B408-B3CF-4A94-85FC-2B1E0A45F4A2}" styleName="Koyu Stil 2 - Vurgu 1/Vurgu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46F890A9-2807-4EBB-B81D-B2AA78EC7F39}" styleName="Koyu Stil 2 - Vurgu 5/Vurgu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5940675A-B579-460E-94D1-54222C63F5DA}" styleName="Stil Yok, Tablo Kılavuz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2838BEF-8BB2-4498-84A7-C5851F593DF1}" styleName="Orta Stil 4 - Vurgu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2208" autoAdjust="0"/>
  </p:normalViewPr>
  <p:slideViewPr>
    <p:cSldViewPr snapToGrid="0">
      <p:cViewPr varScale="1">
        <p:scale>
          <a:sx n="63" d="100"/>
          <a:sy n="63" d="100"/>
        </p:scale>
        <p:origin x="912"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57FCDD-024C-4A1A-87B1-799A1C184EB7}" type="datetimeFigureOut">
              <a:rPr lang="tr-TR" smtClean="0"/>
              <a:t>17.10.2023</a:t>
            </a:fld>
            <a:endParaRPr lang="tr-TR"/>
          </a:p>
        </p:txBody>
      </p:sp>
      <p:sp>
        <p:nvSpPr>
          <p:cNvPr id="4" name="Slayt Resmi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 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848CA2-F78E-4C0B-82F8-853CA68DEBDF}" type="slidenum">
              <a:rPr lang="tr-TR" smtClean="0"/>
              <a:t>‹#›</a:t>
            </a:fld>
            <a:endParaRPr lang="tr-TR"/>
          </a:p>
        </p:txBody>
      </p:sp>
    </p:spTree>
    <p:extLst>
      <p:ext uri="{BB962C8B-B14F-4D97-AF65-F5344CB8AC3E}">
        <p14:creationId xmlns:p14="http://schemas.microsoft.com/office/powerpoint/2010/main" val="13890248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72848CA2-F78E-4C0B-82F8-853CA68DEBDF}" type="slidenum">
              <a:rPr lang="tr-TR" smtClean="0"/>
              <a:t>24</a:t>
            </a:fld>
            <a:endParaRPr lang="tr-TR"/>
          </a:p>
        </p:txBody>
      </p:sp>
    </p:spTree>
    <p:extLst>
      <p:ext uri="{BB962C8B-B14F-4D97-AF65-F5344CB8AC3E}">
        <p14:creationId xmlns:p14="http://schemas.microsoft.com/office/powerpoint/2010/main" val="1736718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3850907-FC4F-8F52-E154-D8009B73C33E}"/>
              </a:ext>
            </a:extLst>
          </p:cNvPr>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p>
        </p:txBody>
      </p:sp>
      <p:sp>
        <p:nvSpPr>
          <p:cNvPr id="3" name="Alt Başlık 2">
            <a:extLst>
              <a:ext uri="{FF2B5EF4-FFF2-40B4-BE49-F238E27FC236}">
                <a16:creationId xmlns:a16="http://schemas.microsoft.com/office/drawing/2014/main" id="{DCDFBAA9-8341-66B8-66AD-31AD6D696B9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a:extLst>
              <a:ext uri="{FF2B5EF4-FFF2-40B4-BE49-F238E27FC236}">
                <a16:creationId xmlns:a16="http://schemas.microsoft.com/office/drawing/2014/main" id="{D71014A3-56FD-11A9-2A20-2228F4644795}"/>
              </a:ext>
            </a:extLst>
          </p:cNvPr>
          <p:cNvSpPr>
            <a:spLocks noGrp="1"/>
          </p:cNvSpPr>
          <p:nvPr>
            <p:ph type="dt" sz="half" idx="10"/>
          </p:nvPr>
        </p:nvSpPr>
        <p:spPr/>
        <p:txBody>
          <a:bodyPr/>
          <a:lstStyle/>
          <a:p>
            <a:fld id="{7FB30DF3-9219-4DFD-A517-8298D891D685}" type="datetimeFigureOut">
              <a:rPr lang="tr-TR" smtClean="0"/>
              <a:t>17.10.2023</a:t>
            </a:fld>
            <a:endParaRPr lang="tr-TR"/>
          </a:p>
        </p:txBody>
      </p:sp>
      <p:sp>
        <p:nvSpPr>
          <p:cNvPr id="5" name="Alt Bilgi Yer Tutucusu 4">
            <a:extLst>
              <a:ext uri="{FF2B5EF4-FFF2-40B4-BE49-F238E27FC236}">
                <a16:creationId xmlns:a16="http://schemas.microsoft.com/office/drawing/2014/main" id="{35AF9A6B-3A1E-DCAD-0954-15B1BF9850D5}"/>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F2C5FCB4-7D08-8654-995B-9C612B0E6049}"/>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30905324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9E855F6-1ACD-4952-4F36-3499493207D1}"/>
              </a:ext>
            </a:extLst>
          </p:cNvPr>
          <p:cNvSpPr>
            <a:spLocks noGrp="1"/>
          </p:cNvSpPr>
          <p:nvPr>
            <p:ph type="title"/>
          </p:nvPr>
        </p:nvSpPr>
        <p:spPr/>
        <p:txBody>
          <a:bodyPr/>
          <a:lstStyle/>
          <a:p>
            <a:r>
              <a:rPr lang="tr-TR"/>
              <a:t>Asıl başlık stilini düzenlemek için tıklayın</a:t>
            </a:r>
          </a:p>
        </p:txBody>
      </p:sp>
      <p:sp>
        <p:nvSpPr>
          <p:cNvPr id="3" name="Dikey Metin Yer Tutucusu 2">
            <a:extLst>
              <a:ext uri="{FF2B5EF4-FFF2-40B4-BE49-F238E27FC236}">
                <a16:creationId xmlns:a16="http://schemas.microsoft.com/office/drawing/2014/main" id="{21F2C907-D62E-4F6B-1C9E-D71577262515}"/>
              </a:ext>
            </a:extLst>
          </p:cNvPr>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96E6FA8A-1FF0-2082-930B-3F9EE8D2ED42}"/>
              </a:ext>
            </a:extLst>
          </p:cNvPr>
          <p:cNvSpPr>
            <a:spLocks noGrp="1"/>
          </p:cNvSpPr>
          <p:nvPr>
            <p:ph type="dt" sz="half" idx="10"/>
          </p:nvPr>
        </p:nvSpPr>
        <p:spPr/>
        <p:txBody>
          <a:bodyPr/>
          <a:lstStyle/>
          <a:p>
            <a:fld id="{7FB30DF3-9219-4DFD-A517-8298D891D685}" type="datetimeFigureOut">
              <a:rPr lang="tr-TR" smtClean="0"/>
              <a:t>17.10.2023</a:t>
            </a:fld>
            <a:endParaRPr lang="tr-TR"/>
          </a:p>
        </p:txBody>
      </p:sp>
      <p:sp>
        <p:nvSpPr>
          <p:cNvPr id="5" name="Alt Bilgi Yer Tutucusu 4">
            <a:extLst>
              <a:ext uri="{FF2B5EF4-FFF2-40B4-BE49-F238E27FC236}">
                <a16:creationId xmlns:a16="http://schemas.microsoft.com/office/drawing/2014/main" id="{A61D82C7-4CB6-7D5C-AA13-EEBF77B3A586}"/>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E563B8B8-14CD-5D2B-83AE-DAD4A2CA9E22}"/>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33726990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B7C8F6FC-093C-EA75-5534-31DF775992A9}"/>
              </a:ext>
            </a:extLst>
          </p:cNvPr>
          <p:cNvSpPr>
            <a:spLocks noGrp="1"/>
          </p:cNvSpPr>
          <p:nvPr>
            <p:ph type="title" orient="vert"/>
          </p:nvPr>
        </p:nvSpPr>
        <p:spPr>
          <a:xfrm>
            <a:off x="8724900" y="365125"/>
            <a:ext cx="2628900" cy="5811838"/>
          </a:xfrm>
        </p:spPr>
        <p:txBody>
          <a:bodyPr vert="eaVert"/>
          <a:lstStyle/>
          <a:p>
            <a:r>
              <a:rPr lang="tr-TR"/>
              <a:t>Asıl başlık stilini düzenlemek için tıklayın</a:t>
            </a:r>
          </a:p>
        </p:txBody>
      </p:sp>
      <p:sp>
        <p:nvSpPr>
          <p:cNvPr id="3" name="Dikey Metin Yer Tutucusu 2">
            <a:extLst>
              <a:ext uri="{FF2B5EF4-FFF2-40B4-BE49-F238E27FC236}">
                <a16:creationId xmlns:a16="http://schemas.microsoft.com/office/drawing/2014/main" id="{3C6B568F-A886-FA0A-CFE9-21C5EE640B77}"/>
              </a:ext>
            </a:extLst>
          </p:cNvPr>
          <p:cNvSpPr>
            <a:spLocks noGrp="1"/>
          </p:cNvSpPr>
          <p:nvPr>
            <p:ph type="body" orient="vert" idx="1"/>
          </p:nvPr>
        </p:nvSpPr>
        <p:spPr>
          <a:xfrm>
            <a:off x="838200" y="365125"/>
            <a:ext cx="7734300"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AFACFDD2-5927-D605-3844-23D74E8A7A78}"/>
              </a:ext>
            </a:extLst>
          </p:cNvPr>
          <p:cNvSpPr>
            <a:spLocks noGrp="1"/>
          </p:cNvSpPr>
          <p:nvPr>
            <p:ph type="dt" sz="half" idx="10"/>
          </p:nvPr>
        </p:nvSpPr>
        <p:spPr/>
        <p:txBody>
          <a:bodyPr/>
          <a:lstStyle/>
          <a:p>
            <a:fld id="{7FB30DF3-9219-4DFD-A517-8298D891D685}" type="datetimeFigureOut">
              <a:rPr lang="tr-TR" smtClean="0"/>
              <a:t>17.10.2023</a:t>
            </a:fld>
            <a:endParaRPr lang="tr-TR"/>
          </a:p>
        </p:txBody>
      </p:sp>
      <p:sp>
        <p:nvSpPr>
          <p:cNvPr id="5" name="Alt Bilgi Yer Tutucusu 4">
            <a:extLst>
              <a:ext uri="{FF2B5EF4-FFF2-40B4-BE49-F238E27FC236}">
                <a16:creationId xmlns:a16="http://schemas.microsoft.com/office/drawing/2014/main" id="{78684211-6AD5-77B4-80DA-FA39CE1CB65B}"/>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EDA42025-01C7-86C9-306E-C2CA6A284B83}"/>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27579743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B06BB68-4CC1-9362-B1E7-B1840C9F044B}"/>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E0251795-3786-523E-FBBE-C343925896FE}"/>
              </a:ext>
            </a:extLst>
          </p:cNvPr>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2BDAE83B-CE47-B7E7-6DE1-D2371DF851C6}"/>
              </a:ext>
            </a:extLst>
          </p:cNvPr>
          <p:cNvSpPr>
            <a:spLocks noGrp="1"/>
          </p:cNvSpPr>
          <p:nvPr>
            <p:ph type="dt" sz="half" idx="10"/>
          </p:nvPr>
        </p:nvSpPr>
        <p:spPr/>
        <p:txBody>
          <a:bodyPr/>
          <a:lstStyle/>
          <a:p>
            <a:fld id="{7FB30DF3-9219-4DFD-A517-8298D891D685}" type="datetimeFigureOut">
              <a:rPr lang="tr-TR" smtClean="0"/>
              <a:t>17.10.2023</a:t>
            </a:fld>
            <a:endParaRPr lang="tr-TR"/>
          </a:p>
        </p:txBody>
      </p:sp>
      <p:sp>
        <p:nvSpPr>
          <p:cNvPr id="5" name="Alt Bilgi Yer Tutucusu 4">
            <a:extLst>
              <a:ext uri="{FF2B5EF4-FFF2-40B4-BE49-F238E27FC236}">
                <a16:creationId xmlns:a16="http://schemas.microsoft.com/office/drawing/2014/main" id="{782AB5A3-E6CF-4A51-930D-F454EFBEDA68}"/>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2DD976E8-53EB-CB20-BA03-A08C9A8F38A0}"/>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18551210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8DD2D57-98CC-EC6F-8785-847AD30314DE}"/>
              </a:ext>
            </a:extLst>
          </p:cNvPr>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p>
        </p:txBody>
      </p:sp>
      <p:sp>
        <p:nvSpPr>
          <p:cNvPr id="3" name="Metin Yer Tutucusu 2">
            <a:extLst>
              <a:ext uri="{FF2B5EF4-FFF2-40B4-BE49-F238E27FC236}">
                <a16:creationId xmlns:a16="http://schemas.microsoft.com/office/drawing/2014/main" id="{F235579E-2D7F-E30E-BAE1-BEC6144FF1A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tıklayın</a:t>
            </a:r>
          </a:p>
        </p:txBody>
      </p:sp>
      <p:sp>
        <p:nvSpPr>
          <p:cNvPr id="4" name="Veri Yer Tutucusu 3">
            <a:extLst>
              <a:ext uri="{FF2B5EF4-FFF2-40B4-BE49-F238E27FC236}">
                <a16:creationId xmlns:a16="http://schemas.microsoft.com/office/drawing/2014/main" id="{372D8D35-F2D1-26A2-1F4D-CDB7BC2A9547}"/>
              </a:ext>
            </a:extLst>
          </p:cNvPr>
          <p:cNvSpPr>
            <a:spLocks noGrp="1"/>
          </p:cNvSpPr>
          <p:nvPr>
            <p:ph type="dt" sz="half" idx="10"/>
          </p:nvPr>
        </p:nvSpPr>
        <p:spPr/>
        <p:txBody>
          <a:bodyPr/>
          <a:lstStyle/>
          <a:p>
            <a:fld id="{7FB30DF3-9219-4DFD-A517-8298D891D685}" type="datetimeFigureOut">
              <a:rPr lang="tr-TR" smtClean="0"/>
              <a:t>17.10.2023</a:t>
            </a:fld>
            <a:endParaRPr lang="tr-TR"/>
          </a:p>
        </p:txBody>
      </p:sp>
      <p:sp>
        <p:nvSpPr>
          <p:cNvPr id="5" name="Alt Bilgi Yer Tutucusu 4">
            <a:extLst>
              <a:ext uri="{FF2B5EF4-FFF2-40B4-BE49-F238E27FC236}">
                <a16:creationId xmlns:a16="http://schemas.microsoft.com/office/drawing/2014/main" id="{D3E2E0C2-D904-018E-7124-E92F10CACAF8}"/>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57E4E614-672A-ACEF-6E23-D1418E15ED69}"/>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16744403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A8A22D2-5D0C-D031-C67A-321F833A8280}"/>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C7540442-05DD-FCF0-5F23-C0BBE29CE515}"/>
              </a:ext>
            </a:extLst>
          </p:cNvPr>
          <p:cNvSpPr>
            <a:spLocks noGrp="1"/>
          </p:cNvSpPr>
          <p:nvPr>
            <p:ph sz="half" idx="1"/>
          </p:nvPr>
        </p:nvSpPr>
        <p:spPr>
          <a:xfrm>
            <a:off x="838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a:extLst>
              <a:ext uri="{FF2B5EF4-FFF2-40B4-BE49-F238E27FC236}">
                <a16:creationId xmlns:a16="http://schemas.microsoft.com/office/drawing/2014/main" id="{8A9133D9-0095-B307-14AB-ADACCC0E2612}"/>
              </a:ext>
            </a:extLst>
          </p:cNvPr>
          <p:cNvSpPr>
            <a:spLocks noGrp="1"/>
          </p:cNvSpPr>
          <p:nvPr>
            <p:ph sz="half" idx="2"/>
          </p:nvPr>
        </p:nvSpPr>
        <p:spPr>
          <a:xfrm>
            <a:off x="6172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a:extLst>
              <a:ext uri="{FF2B5EF4-FFF2-40B4-BE49-F238E27FC236}">
                <a16:creationId xmlns:a16="http://schemas.microsoft.com/office/drawing/2014/main" id="{97FED7B9-9F81-E427-205E-A510F01E1234}"/>
              </a:ext>
            </a:extLst>
          </p:cNvPr>
          <p:cNvSpPr>
            <a:spLocks noGrp="1"/>
          </p:cNvSpPr>
          <p:nvPr>
            <p:ph type="dt" sz="half" idx="10"/>
          </p:nvPr>
        </p:nvSpPr>
        <p:spPr/>
        <p:txBody>
          <a:bodyPr/>
          <a:lstStyle/>
          <a:p>
            <a:fld id="{7FB30DF3-9219-4DFD-A517-8298D891D685}" type="datetimeFigureOut">
              <a:rPr lang="tr-TR" smtClean="0"/>
              <a:t>17.10.2023</a:t>
            </a:fld>
            <a:endParaRPr lang="tr-TR"/>
          </a:p>
        </p:txBody>
      </p:sp>
      <p:sp>
        <p:nvSpPr>
          <p:cNvPr id="6" name="Alt Bilgi Yer Tutucusu 5">
            <a:extLst>
              <a:ext uri="{FF2B5EF4-FFF2-40B4-BE49-F238E27FC236}">
                <a16:creationId xmlns:a16="http://schemas.microsoft.com/office/drawing/2014/main" id="{6EFEBB21-09F9-4E27-C63B-E5602D27F8B0}"/>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88D0B941-5BAF-8619-E66F-AFDB9E9BB984}"/>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27020361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D1022DB-1D29-7654-D91B-A60CAB69E321}"/>
              </a:ext>
            </a:extLst>
          </p:cNvPr>
          <p:cNvSpPr>
            <a:spLocks noGrp="1"/>
          </p:cNvSpPr>
          <p:nvPr>
            <p:ph type="title"/>
          </p:nvPr>
        </p:nvSpPr>
        <p:spPr>
          <a:xfrm>
            <a:off x="839788" y="365125"/>
            <a:ext cx="10515600" cy="1325563"/>
          </a:xfrm>
        </p:spPr>
        <p:txBody>
          <a:bodyPr/>
          <a:lstStyle/>
          <a:p>
            <a:r>
              <a:rPr lang="tr-TR"/>
              <a:t>Asıl başlık stilini düzenlemek için tıklayın</a:t>
            </a:r>
          </a:p>
        </p:txBody>
      </p:sp>
      <p:sp>
        <p:nvSpPr>
          <p:cNvPr id="3" name="Metin Yer Tutucusu 2">
            <a:extLst>
              <a:ext uri="{FF2B5EF4-FFF2-40B4-BE49-F238E27FC236}">
                <a16:creationId xmlns:a16="http://schemas.microsoft.com/office/drawing/2014/main" id="{5FE01D2A-3E28-1C4B-D382-043F63DC865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İçerik Yer Tutucusu 3">
            <a:extLst>
              <a:ext uri="{FF2B5EF4-FFF2-40B4-BE49-F238E27FC236}">
                <a16:creationId xmlns:a16="http://schemas.microsoft.com/office/drawing/2014/main" id="{E26F39D2-87B4-0E34-A4D6-2907440A58E6}"/>
              </a:ext>
            </a:extLst>
          </p:cNvPr>
          <p:cNvSpPr>
            <a:spLocks noGrp="1"/>
          </p:cNvSpPr>
          <p:nvPr>
            <p:ph sz="half" idx="2"/>
          </p:nvPr>
        </p:nvSpPr>
        <p:spPr>
          <a:xfrm>
            <a:off x="839788" y="2505075"/>
            <a:ext cx="5157787"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a:extLst>
              <a:ext uri="{FF2B5EF4-FFF2-40B4-BE49-F238E27FC236}">
                <a16:creationId xmlns:a16="http://schemas.microsoft.com/office/drawing/2014/main" id="{11443B8C-7EAB-A5A9-9340-CAA7747E7A4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İçerik Yer Tutucusu 5">
            <a:extLst>
              <a:ext uri="{FF2B5EF4-FFF2-40B4-BE49-F238E27FC236}">
                <a16:creationId xmlns:a16="http://schemas.microsoft.com/office/drawing/2014/main" id="{751503DD-308F-8555-8B6E-181826858C5D}"/>
              </a:ext>
            </a:extLst>
          </p:cNvPr>
          <p:cNvSpPr>
            <a:spLocks noGrp="1"/>
          </p:cNvSpPr>
          <p:nvPr>
            <p:ph sz="quarter" idx="4"/>
          </p:nvPr>
        </p:nvSpPr>
        <p:spPr>
          <a:xfrm>
            <a:off x="6172200" y="2505075"/>
            <a:ext cx="5183188"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a:extLst>
              <a:ext uri="{FF2B5EF4-FFF2-40B4-BE49-F238E27FC236}">
                <a16:creationId xmlns:a16="http://schemas.microsoft.com/office/drawing/2014/main" id="{4A79D68B-7A25-5F10-F60D-456BD32A1DC7}"/>
              </a:ext>
            </a:extLst>
          </p:cNvPr>
          <p:cNvSpPr>
            <a:spLocks noGrp="1"/>
          </p:cNvSpPr>
          <p:nvPr>
            <p:ph type="dt" sz="half" idx="10"/>
          </p:nvPr>
        </p:nvSpPr>
        <p:spPr/>
        <p:txBody>
          <a:bodyPr/>
          <a:lstStyle/>
          <a:p>
            <a:fld id="{7FB30DF3-9219-4DFD-A517-8298D891D685}" type="datetimeFigureOut">
              <a:rPr lang="tr-TR" smtClean="0"/>
              <a:t>17.10.2023</a:t>
            </a:fld>
            <a:endParaRPr lang="tr-TR"/>
          </a:p>
        </p:txBody>
      </p:sp>
      <p:sp>
        <p:nvSpPr>
          <p:cNvPr id="8" name="Alt Bilgi Yer Tutucusu 7">
            <a:extLst>
              <a:ext uri="{FF2B5EF4-FFF2-40B4-BE49-F238E27FC236}">
                <a16:creationId xmlns:a16="http://schemas.microsoft.com/office/drawing/2014/main" id="{69A518CB-29DB-167D-1794-F9A3972199F6}"/>
              </a:ext>
            </a:extLst>
          </p:cNvPr>
          <p:cNvSpPr>
            <a:spLocks noGrp="1"/>
          </p:cNvSpPr>
          <p:nvPr>
            <p:ph type="ftr" sz="quarter" idx="11"/>
          </p:nvPr>
        </p:nvSpPr>
        <p:spPr/>
        <p:txBody>
          <a:bodyPr/>
          <a:lstStyle/>
          <a:p>
            <a:endParaRPr lang="tr-TR"/>
          </a:p>
        </p:txBody>
      </p:sp>
      <p:sp>
        <p:nvSpPr>
          <p:cNvPr id="9" name="Slayt Numarası Yer Tutucusu 8">
            <a:extLst>
              <a:ext uri="{FF2B5EF4-FFF2-40B4-BE49-F238E27FC236}">
                <a16:creationId xmlns:a16="http://schemas.microsoft.com/office/drawing/2014/main" id="{DCFB4256-CC92-4AE4-EE81-F8A4FA63B8E9}"/>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5974730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12B57C6-3F09-A76C-B120-8563CC94A664}"/>
              </a:ext>
            </a:extLst>
          </p:cNvPr>
          <p:cNvSpPr>
            <a:spLocks noGrp="1"/>
          </p:cNvSpPr>
          <p:nvPr>
            <p:ph type="title"/>
          </p:nvPr>
        </p:nvSpPr>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id="{9A07B038-B944-C50C-BE4F-BDCC16F42E1F}"/>
              </a:ext>
            </a:extLst>
          </p:cNvPr>
          <p:cNvSpPr>
            <a:spLocks noGrp="1"/>
          </p:cNvSpPr>
          <p:nvPr>
            <p:ph type="dt" sz="half" idx="10"/>
          </p:nvPr>
        </p:nvSpPr>
        <p:spPr/>
        <p:txBody>
          <a:bodyPr/>
          <a:lstStyle/>
          <a:p>
            <a:fld id="{7FB30DF3-9219-4DFD-A517-8298D891D685}" type="datetimeFigureOut">
              <a:rPr lang="tr-TR" smtClean="0"/>
              <a:t>17.10.2023</a:t>
            </a:fld>
            <a:endParaRPr lang="tr-TR"/>
          </a:p>
        </p:txBody>
      </p:sp>
      <p:sp>
        <p:nvSpPr>
          <p:cNvPr id="4" name="Alt Bilgi Yer Tutucusu 3">
            <a:extLst>
              <a:ext uri="{FF2B5EF4-FFF2-40B4-BE49-F238E27FC236}">
                <a16:creationId xmlns:a16="http://schemas.microsoft.com/office/drawing/2014/main" id="{193159CF-700E-D0FD-6FAF-38F7FC575DCC}"/>
              </a:ext>
            </a:extLst>
          </p:cNvPr>
          <p:cNvSpPr>
            <a:spLocks noGrp="1"/>
          </p:cNvSpPr>
          <p:nvPr>
            <p:ph type="ftr" sz="quarter" idx="11"/>
          </p:nvPr>
        </p:nvSpPr>
        <p:spPr/>
        <p:txBody>
          <a:bodyPr/>
          <a:lstStyle/>
          <a:p>
            <a:endParaRPr lang="tr-TR"/>
          </a:p>
        </p:txBody>
      </p:sp>
      <p:sp>
        <p:nvSpPr>
          <p:cNvPr id="5" name="Slayt Numarası Yer Tutucusu 4">
            <a:extLst>
              <a:ext uri="{FF2B5EF4-FFF2-40B4-BE49-F238E27FC236}">
                <a16:creationId xmlns:a16="http://schemas.microsoft.com/office/drawing/2014/main" id="{CA43F7CD-3DD0-E425-F887-EB12060F7856}"/>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21814068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D3E4C5FE-F94E-157C-BE5D-4B8006AC7FE1}"/>
              </a:ext>
            </a:extLst>
          </p:cNvPr>
          <p:cNvSpPr>
            <a:spLocks noGrp="1"/>
          </p:cNvSpPr>
          <p:nvPr>
            <p:ph type="dt" sz="half" idx="10"/>
          </p:nvPr>
        </p:nvSpPr>
        <p:spPr/>
        <p:txBody>
          <a:bodyPr/>
          <a:lstStyle/>
          <a:p>
            <a:fld id="{7FB30DF3-9219-4DFD-A517-8298D891D685}" type="datetimeFigureOut">
              <a:rPr lang="tr-TR" smtClean="0"/>
              <a:t>17.10.2023</a:t>
            </a:fld>
            <a:endParaRPr lang="tr-TR"/>
          </a:p>
        </p:txBody>
      </p:sp>
      <p:sp>
        <p:nvSpPr>
          <p:cNvPr id="3" name="Alt Bilgi Yer Tutucusu 2">
            <a:extLst>
              <a:ext uri="{FF2B5EF4-FFF2-40B4-BE49-F238E27FC236}">
                <a16:creationId xmlns:a16="http://schemas.microsoft.com/office/drawing/2014/main" id="{B19AE199-FC2C-78CF-1525-C6F087BBF1D1}"/>
              </a:ext>
            </a:extLst>
          </p:cNvPr>
          <p:cNvSpPr>
            <a:spLocks noGrp="1"/>
          </p:cNvSpPr>
          <p:nvPr>
            <p:ph type="ftr" sz="quarter" idx="11"/>
          </p:nvPr>
        </p:nvSpPr>
        <p:spPr/>
        <p:txBody>
          <a:bodyPr/>
          <a:lstStyle/>
          <a:p>
            <a:endParaRPr lang="tr-TR"/>
          </a:p>
        </p:txBody>
      </p:sp>
      <p:sp>
        <p:nvSpPr>
          <p:cNvPr id="4" name="Slayt Numarası Yer Tutucusu 3">
            <a:extLst>
              <a:ext uri="{FF2B5EF4-FFF2-40B4-BE49-F238E27FC236}">
                <a16:creationId xmlns:a16="http://schemas.microsoft.com/office/drawing/2014/main" id="{3F25133A-B3BC-48B4-48FE-51EEFD3958D2}"/>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30415603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BF09C75-6454-3A34-3095-F2BB1AF7AF3D}"/>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İçerik Yer Tutucusu 2">
            <a:extLst>
              <a:ext uri="{FF2B5EF4-FFF2-40B4-BE49-F238E27FC236}">
                <a16:creationId xmlns:a16="http://schemas.microsoft.com/office/drawing/2014/main" id="{C600ED0E-473D-EAD9-00D5-9F22291F2AC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a:extLst>
              <a:ext uri="{FF2B5EF4-FFF2-40B4-BE49-F238E27FC236}">
                <a16:creationId xmlns:a16="http://schemas.microsoft.com/office/drawing/2014/main" id="{AEBD6D9F-A156-49DA-E2E9-2ACCEA959F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A367944D-2FD9-F43D-2131-851EFA2F67ED}"/>
              </a:ext>
            </a:extLst>
          </p:cNvPr>
          <p:cNvSpPr>
            <a:spLocks noGrp="1"/>
          </p:cNvSpPr>
          <p:nvPr>
            <p:ph type="dt" sz="half" idx="10"/>
          </p:nvPr>
        </p:nvSpPr>
        <p:spPr/>
        <p:txBody>
          <a:bodyPr/>
          <a:lstStyle/>
          <a:p>
            <a:fld id="{7FB30DF3-9219-4DFD-A517-8298D891D685}" type="datetimeFigureOut">
              <a:rPr lang="tr-TR" smtClean="0"/>
              <a:t>17.10.2023</a:t>
            </a:fld>
            <a:endParaRPr lang="tr-TR"/>
          </a:p>
        </p:txBody>
      </p:sp>
      <p:sp>
        <p:nvSpPr>
          <p:cNvPr id="6" name="Alt Bilgi Yer Tutucusu 5">
            <a:extLst>
              <a:ext uri="{FF2B5EF4-FFF2-40B4-BE49-F238E27FC236}">
                <a16:creationId xmlns:a16="http://schemas.microsoft.com/office/drawing/2014/main" id="{F1908D17-E1C9-D5BA-8925-B61FEA28B907}"/>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70EF1781-2369-C1D2-34BB-B56FF63571C7}"/>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2774644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CD33136-7B15-6832-28F6-32E507680383}"/>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Resim Yer Tutucusu 2">
            <a:extLst>
              <a:ext uri="{FF2B5EF4-FFF2-40B4-BE49-F238E27FC236}">
                <a16:creationId xmlns:a16="http://schemas.microsoft.com/office/drawing/2014/main" id="{23E99F2B-21A1-B1EA-CFFC-117BB06847F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a:extLst>
              <a:ext uri="{FF2B5EF4-FFF2-40B4-BE49-F238E27FC236}">
                <a16:creationId xmlns:a16="http://schemas.microsoft.com/office/drawing/2014/main" id="{3A75A30D-1547-DFD3-B5FB-9AFD024C76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ED64A739-BD4E-1240-75C6-D61103036912}"/>
              </a:ext>
            </a:extLst>
          </p:cNvPr>
          <p:cNvSpPr>
            <a:spLocks noGrp="1"/>
          </p:cNvSpPr>
          <p:nvPr>
            <p:ph type="dt" sz="half" idx="10"/>
          </p:nvPr>
        </p:nvSpPr>
        <p:spPr/>
        <p:txBody>
          <a:bodyPr/>
          <a:lstStyle/>
          <a:p>
            <a:fld id="{7FB30DF3-9219-4DFD-A517-8298D891D685}" type="datetimeFigureOut">
              <a:rPr lang="tr-TR" smtClean="0"/>
              <a:t>17.10.2023</a:t>
            </a:fld>
            <a:endParaRPr lang="tr-TR"/>
          </a:p>
        </p:txBody>
      </p:sp>
      <p:sp>
        <p:nvSpPr>
          <p:cNvPr id="6" name="Alt Bilgi Yer Tutucusu 5">
            <a:extLst>
              <a:ext uri="{FF2B5EF4-FFF2-40B4-BE49-F238E27FC236}">
                <a16:creationId xmlns:a16="http://schemas.microsoft.com/office/drawing/2014/main" id="{3B2A6343-367B-E445-DBBB-5A8641B98677}"/>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A8EDE9BD-52B0-6892-4A99-CEF1737E1D8A}"/>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469741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0C73D3AF-A8CA-AAB5-6811-23158F6433A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p>
        </p:txBody>
      </p:sp>
      <p:sp>
        <p:nvSpPr>
          <p:cNvPr id="3" name="Metin Yer Tutucusu 2">
            <a:extLst>
              <a:ext uri="{FF2B5EF4-FFF2-40B4-BE49-F238E27FC236}">
                <a16:creationId xmlns:a16="http://schemas.microsoft.com/office/drawing/2014/main" id="{81D22FA9-D816-4784-DB9F-B59376C19EA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CFA114A4-7BEC-6651-9831-BB9E91E3E60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B30DF3-9219-4DFD-A517-8298D891D685}" type="datetimeFigureOut">
              <a:rPr lang="tr-TR" smtClean="0"/>
              <a:t>17.10.2023</a:t>
            </a:fld>
            <a:endParaRPr lang="tr-TR"/>
          </a:p>
        </p:txBody>
      </p:sp>
      <p:sp>
        <p:nvSpPr>
          <p:cNvPr id="5" name="Alt Bilgi Yer Tutucusu 4">
            <a:extLst>
              <a:ext uri="{FF2B5EF4-FFF2-40B4-BE49-F238E27FC236}">
                <a16:creationId xmlns:a16="http://schemas.microsoft.com/office/drawing/2014/main" id="{E7B3F18E-2EB6-1F27-09F1-4753C93831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a:extLst>
              <a:ext uri="{FF2B5EF4-FFF2-40B4-BE49-F238E27FC236}">
                <a16:creationId xmlns:a16="http://schemas.microsoft.com/office/drawing/2014/main" id="{3D424AA5-D408-3048-D849-23E19E3DCFD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F1B114-A1ED-4460-9AA1-269D7414BAC2}" type="slidenum">
              <a:rPr lang="tr-TR" smtClean="0"/>
              <a:t>‹#›</a:t>
            </a:fld>
            <a:endParaRPr lang="tr-TR"/>
          </a:p>
        </p:txBody>
      </p:sp>
    </p:spTree>
    <p:extLst>
      <p:ext uri="{BB962C8B-B14F-4D97-AF65-F5344CB8AC3E}">
        <p14:creationId xmlns:p14="http://schemas.microsoft.com/office/powerpoint/2010/main" val="5587728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2.sv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2.sv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2.sv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2.svg"/></Relationships>
</file>

<file path=ppt/slides/_rels/slide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descr="metin, bitki, mor, taç yaprağı içeren bir resim&#10;&#10;Açıklama otomatik olarak oluşturuldu">
            <a:extLst>
              <a:ext uri="{FF2B5EF4-FFF2-40B4-BE49-F238E27FC236}">
                <a16:creationId xmlns:a16="http://schemas.microsoft.com/office/drawing/2014/main" id="{C040834C-9740-052C-B000-097CBB131D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EFB7E7A4-139D-EABE-8337-80C4B79BB77A}"/>
              </a:ext>
            </a:extLst>
          </p:cNvPr>
          <p:cNvSpPr txBox="1"/>
          <p:nvPr/>
        </p:nvSpPr>
        <p:spPr>
          <a:xfrm>
            <a:off x="5433060" y="3465314"/>
            <a:ext cx="4206240" cy="646331"/>
          </a:xfrm>
          <a:prstGeom prst="rect">
            <a:avLst/>
          </a:prstGeom>
          <a:solidFill>
            <a:srgbClr val="15051B"/>
          </a:solidFill>
        </p:spPr>
        <p:txBody>
          <a:bodyPr wrap="square" rtlCol="0">
            <a:spAutoFit/>
          </a:bodyPr>
          <a:lstStyle/>
          <a:p>
            <a:pPr algn="ctr"/>
            <a:r>
              <a:rPr lang="tr-TR" sz="1800" b="1" dirty="0">
                <a:solidFill>
                  <a:srgbClr val="F2FAFF"/>
                </a:solidFill>
                <a:latin typeface="Arial" panose="020B0604020202020204" pitchFamily="34" charset="0"/>
                <a:cs typeface="Arial" panose="020B0604020202020204" pitchFamily="34" charset="0"/>
              </a:rPr>
              <a:t>2. KONU: İNSANİ İLİŞKİLERİN TEMELİ: SEVGİ VE SAYGI</a:t>
            </a:r>
            <a:endParaRPr lang="en-US" sz="1800" b="1" dirty="0">
              <a:solidFill>
                <a:srgbClr val="F2FA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244484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Resim 11" descr="ekran görüntüsü, metin içeren bir resim&#10;&#10;Açıklama otomatik olarak oluşturuldu">
            <a:extLst>
              <a:ext uri="{FF2B5EF4-FFF2-40B4-BE49-F238E27FC236}">
                <a16:creationId xmlns:a16="http://schemas.microsoft.com/office/drawing/2014/main" id="{75AA64F6-7BFD-70FA-7F07-54F3CD11C8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8257508"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2. KONU: İNSANİ İLİŞKİLERİN TEMELİ: SEVGİ VE SAYGI</a:t>
            </a:r>
          </a:p>
        </p:txBody>
      </p:sp>
      <p:sp>
        <p:nvSpPr>
          <p:cNvPr id="21" name="Metin kutusu 20">
            <a:extLst>
              <a:ext uri="{FF2B5EF4-FFF2-40B4-BE49-F238E27FC236}">
                <a16:creationId xmlns:a16="http://schemas.microsoft.com/office/drawing/2014/main" id="{7D028555-3FA9-B354-FB97-B1B364747411}"/>
              </a:ext>
            </a:extLst>
          </p:cNvPr>
          <p:cNvSpPr txBox="1"/>
          <p:nvPr/>
        </p:nvSpPr>
        <p:spPr>
          <a:xfrm>
            <a:off x="459772" y="3605022"/>
            <a:ext cx="11732229" cy="1938992"/>
          </a:xfrm>
          <a:prstGeom prst="rect">
            <a:avLst/>
          </a:prstGeom>
          <a:solidFill>
            <a:schemeClr val="accent5">
              <a:lumMod val="40000"/>
              <a:lumOff val="60000"/>
            </a:schemeClr>
          </a:solidFill>
          <a:ln>
            <a:noFill/>
          </a:ln>
        </p:spPr>
        <p:txBody>
          <a:bodyPr wrap="square" rtlCol="0">
            <a:spAutoFit/>
          </a:bodyPr>
          <a:lstStyle/>
          <a:p>
            <a:pPr marL="2239963" defTabSz="990600">
              <a:spcAft>
                <a:spcPts val="600"/>
              </a:spcAft>
            </a:pPr>
            <a:r>
              <a:rPr lang="tr-TR" sz="3000" dirty="0">
                <a:latin typeface="Arial" panose="020B0604020202020204" pitchFamily="34" charset="0"/>
                <a:cs typeface="Arial" panose="020B0604020202020204" pitchFamily="34" charset="0"/>
              </a:rPr>
              <a:t>''İyi arkadaş, güzel koku satan gibidir. Sana koku sürmese de, yanında bulunduğun müddetçe güzel kokusundan faydalanırsın.''							    						(Hadis)</a:t>
            </a:r>
          </a:p>
        </p:txBody>
      </p:sp>
      <p:sp>
        <p:nvSpPr>
          <p:cNvPr id="3" name="Metin kutusu 2">
            <a:extLst>
              <a:ext uri="{FF2B5EF4-FFF2-40B4-BE49-F238E27FC236}">
                <a16:creationId xmlns:a16="http://schemas.microsoft.com/office/drawing/2014/main" id="{9293536E-C98C-B49F-60F2-9886890B503F}"/>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mikailokumus.com </a:t>
            </a:r>
            <a:r>
              <a:rPr lang="en-US" sz="1500" dirty="0" err="1">
                <a:solidFill>
                  <a:srgbClr val="FFFFFF"/>
                </a:solidFill>
                <a:latin typeface="Arial"/>
              </a:rPr>
              <a:t>üzerinden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pic>
        <p:nvPicPr>
          <p:cNvPr id="5" name="Resim 4" descr="giyim, kişi, şahıs, dış mekan, oğlan içeren bir resim&#10;&#10;Açıklama otomatik olarak oluşturuldu">
            <a:extLst>
              <a:ext uri="{FF2B5EF4-FFF2-40B4-BE49-F238E27FC236}">
                <a16:creationId xmlns:a16="http://schemas.microsoft.com/office/drawing/2014/main" id="{CD4D85E9-2BAC-764F-01D8-A053244D77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9771" y="729000"/>
            <a:ext cx="1765267" cy="5400000"/>
          </a:xfrm>
          <a:prstGeom prst="rect">
            <a:avLst/>
          </a:prstGeom>
        </p:spPr>
      </p:pic>
      <p:sp>
        <p:nvSpPr>
          <p:cNvPr id="9" name="Metin kutusu 8">
            <a:extLst>
              <a:ext uri="{FF2B5EF4-FFF2-40B4-BE49-F238E27FC236}">
                <a16:creationId xmlns:a16="http://schemas.microsoft.com/office/drawing/2014/main" id="{9C5450D1-4024-296F-42CB-7BC7A9F752EE}"/>
              </a:ext>
            </a:extLst>
          </p:cNvPr>
          <p:cNvSpPr txBox="1"/>
          <p:nvPr/>
        </p:nvSpPr>
        <p:spPr>
          <a:xfrm>
            <a:off x="459772" y="1422113"/>
            <a:ext cx="1765354" cy="492443"/>
          </a:xfrm>
          <a:prstGeom prst="rect">
            <a:avLst/>
          </a:prstGeom>
          <a:noFill/>
          <a:ln>
            <a:noFill/>
          </a:ln>
        </p:spPr>
        <p:txBody>
          <a:bodyPr wrap="square" rtlCol="0">
            <a:spAutoFit/>
          </a:bodyPr>
          <a:lstStyle/>
          <a:p>
            <a:pPr algn="ctr">
              <a:spcAft>
                <a:spcPts val="600"/>
              </a:spcAft>
            </a:pPr>
            <a:r>
              <a:rPr lang="tr-TR" sz="2600" b="1" dirty="0">
                <a:solidFill>
                  <a:schemeClr val="bg1"/>
                </a:solidFill>
                <a:latin typeface="Arial" panose="020B0604020202020204" pitchFamily="34" charset="0"/>
                <a:cs typeface="Arial" panose="020B0604020202020204" pitchFamily="34" charset="0"/>
              </a:rPr>
              <a:t>Arkadaş</a:t>
            </a:r>
          </a:p>
        </p:txBody>
      </p:sp>
      <p:sp>
        <p:nvSpPr>
          <p:cNvPr id="20" name="Metin kutusu 19">
            <a:extLst>
              <a:ext uri="{FF2B5EF4-FFF2-40B4-BE49-F238E27FC236}">
                <a16:creationId xmlns:a16="http://schemas.microsoft.com/office/drawing/2014/main" id="{A10A7CE1-9406-D5F8-3596-3943A0C1E60D}"/>
              </a:ext>
            </a:extLst>
          </p:cNvPr>
          <p:cNvSpPr txBox="1"/>
          <p:nvPr/>
        </p:nvSpPr>
        <p:spPr>
          <a:xfrm>
            <a:off x="2684899" y="785336"/>
            <a:ext cx="9202301" cy="1938992"/>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Birbirlerine karşı yakınlık ve anlayış gösteren, birbirine destek olan kimselerden her biridir. Arkadaşlıkların uzun yıllar devam edebilmesi için kişilerin birbirleriyle iyi geçinmeleri önemlidir.</a:t>
            </a:r>
          </a:p>
        </p:txBody>
      </p:sp>
    </p:spTree>
    <p:extLst>
      <p:ext uri="{BB962C8B-B14F-4D97-AF65-F5344CB8AC3E}">
        <p14:creationId xmlns:p14="http://schemas.microsoft.com/office/powerpoint/2010/main" val="3917594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0-#ppt_w/2"/>
                                          </p:val>
                                        </p:tav>
                                        <p:tav tm="100000">
                                          <p:val>
                                            <p:strVal val="#ppt_x"/>
                                          </p:val>
                                        </p:tav>
                                      </p:tavLst>
                                    </p:anim>
                                    <p:anim calcmode="lin" valueType="num">
                                      <p:cBhvr additive="base">
                                        <p:cTn id="14"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Resim 11" descr="ekran görüntüsü, metin içeren bir resim&#10;&#10;Açıklama otomatik olarak oluşturuldu">
            <a:extLst>
              <a:ext uri="{FF2B5EF4-FFF2-40B4-BE49-F238E27FC236}">
                <a16:creationId xmlns:a16="http://schemas.microsoft.com/office/drawing/2014/main" id="{75AA64F6-7BFD-70FA-7F07-54F3CD11C8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8257508"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2. KONU: İNSANİ İLİŞKİLERİN TEMELİ: SEVGİ VE SAYGI</a:t>
            </a:r>
          </a:p>
        </p:txBody>
      </p:sp>
      <p:sp>
        <p:nvSpPr>
          <p:cNvPr id="21" name="Metin kutusu 20">
            <a:extLst>
              <a:ext uri="{FF2B5EF4-FFF2-40B4-BE49-F238E27FC236}">
                <a16:creationId xmlns:a16="http://schemas.microsoft.com/office/drawing/2014/main" id="{7D028555-3FA9-B354-FB97-B1B364747411}"/>
              </a:ext>
            </a:extLst>
          </p:cNvPr>
          <p:cNvSpPr txBox="1"/>
          <p:nvPr/>
        </p:nvSpPr>
        <p:spPr>
          <a:xfrm>
            <a:off x="459772" y="4092702"/>
            <a:ext cx="11732229" cy="1015663"/>
          </a:xfrm>
          <a:prstGeom prst="rect">
            <a:avLst/>
          </a:prstGeom>
          <a:solidFill>
            <a:schemeClr val="accent5">
              <a:lumMod val="40000"/>
              <a:lumOff val="60000"/>
            </a:schemeClr>
          </a:solidFill>
          <a:ln>
            <a:noFill/>
          </a:ln>
        </p:spPr>
        <p:txBody>
          <a:bodyPr wrap="square" rtlCol="0">
            <a:spAutoFit/>
          </a:bodyPr>
          <a:lstStyle/>
          <a:p>
            <a:pPr marL="2239963" defTabSz="990600">
              <a:spcAft>
                <a:spcPts val="600"/>
              </a:spcAft>
            </a:pPr>
            <a:r>
              <a:rPr lang="tr-TR" sz="3000" dirty="0">
                <a:latin typeface="Arial" panose="020B0604020202020204" pitchFamily="34" charset="0"/>
                <a:cs typeface="Arial" panose="020B0604020202020204" pitchFamily="34" charset="0"/>
              </a:rPr>
              <a:t>"Bana bir harf öğretenin kırk yıl kölesi olurum"							   	      (Hz. Ali)</a:t>
            </a:r>
          </a:p>
        </p:txBody>
      </p:sp>
      <p:pic>
        <p:nvPicPr>
          <p:cNvPr id="5" name="Resim 4" descr="ekran görüntüsü, kişi, şahıs, sanat, tasarım içeren bir resim&#10;&#10;Açıklama otomatik olarak oluşturuldu">
            <a:extLst>
              <a:ext uri="{FF2B5EF4-FFF2-40B4-BE49-F238E27FC236}">
                <a16:creationId xmlns:a16="http://schemas.microsoft.com/office/drawing/2014/main" id="{9E7CCF13-FB98-129A-B84B-72BE4E257A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9771" y="729000"/>
            <a:ext cx="1765267" cy="5400000"/>
          </a:xfrm>
          <a:prstGeom prst="rect">
            <a:avLst/>
          </a:prstGeom>
        </p:spPr>
      </p:pic>
      <p:sp>
        <p:nvSpPr>
          <p:cNvPr id="3" name="Metin kutusu 2">
            <a:extLst>
              <a:ext uri="{FF2B5EF4-FFF2-40B4-BE49-F238E27FC236}">
                <a16:creationId xmlns:a16="http://schemas.microsoft.com/office/drawing/2014/main" id="{9293536E-C98C-B49F-60F2-9886890B503F}"/>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mikailokumus.com </a:t>
            </a:r>
            <a:r>
              <a:rPr lang="en-US" sz="1500" dirty="0" err="1">
                <a:solidFill>
                  <a:srgbClr val="FFFFFF"/>
                </a:solidFill>
                <a:latin typeface="Arial"/>
              </a:rPr>
              <a:t>üzerinden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9" name="Metin kutusu 8">
            <a:extLst>
              <a:ext uri="{FF2B5EF4-FFF2-40B4-BE49-F238E27FC236}">
                <a16:creationId xmlns:a16="http://schemas.microsoft.com/office/drawing/2014/main" id="{9C5450D1-4024-296F-42CB-7BC7A9F752EE}"/>
              </a:ext>
            </a:extLst>
          </p:cNvPr>
          <p:cNvSpPr txBox="1"/>
          <p:nvPr/>
        </p:nvSpPr>
        <p:spPr>
          <a:xfrm>
            <a:off x="459772" y="1498313"/>
            <a:ext cx="1765354" cy="430887"/>
          </a:xfrm>
          <a:prstGeom prst="rect">
            <a:avLst/>
          </a:prstGeom>
          <a:noFill/>
          <a:ln>
            <a:noFill/>
          </a:ln>
        </p:spPr>
        <p:txBody>
          <a:bodyPr wrap="square" rtlCol="0">
            <a:spAutoFit/>
          </a:bodyPr>
          <a:lstStyle/>
          <a:p>
            <a:pPr algn="ctr">
              <a:spcAft>
                <a:spcPts val="600"/>
              </a:spcAft>
            </a:pPr>
            <a:r>
              <a:rPr lang="tr-TR" sz="2200" b="1" dirty="0">
                <a:solidFill>
                  <a:schemeClr val="bg1"/>
                </a:solidFill>
                <a:latin typeface="Arial" panose="020B0604020202020204" pitchFamily="34" charset="0"/>
                <a:cs typeface="Arial" panose="020B0604020202020204" pitchFamily="34" charset="0"/>
              </a:rPr>
              <a:t>Öğretmen</a:t>
            </a:r>
          </a:p>
        </p:txBody>
      </p:sp>
      <p:sp>
        <p:nvSpPr>
          <p:cNvPr id="20" name="Metin kutusu 19">
            <a:extLst>
              <a:ext uri="{FF2B5EF4-FFF2-40B4-BE49-F238E27FC236}">
                <a16:creationId xmlns:a16="http://schemas.microsoft.com/office/drawing/2014/main" id="{A10A7CE1-9406-D5F8-3596-3943A0C1E60D}"/>
              </a:ext>
            </a:extLst>
          </p:cNvPr>
          <p:cNvSpPr txBox="1"/>
          <p:nvPr/>
        </p:nvSpPr>
        <p:spPr>
          <a:xfrm>
            <a:off x="2684899" y="613886"/>
            <a:ext cx="9366311" cy="2323713"/>
          </a:xfrm>
          <a:prstGeom prst="rect">
            <a:avLst/>
          </a:prstGeom>
          <a:noFill/>
          <a:ln>
            <a:noFill/>
          </a:ln>
        </p:spPr>
        <p:txBody>
          <a:bodyPr wrap="square" rtlCol="0">
            <a:spAutoFit/>
          </a:bodyPr>
          <a:lstStyle/>
          <a:p>
            <a:pPr>
              <a:spcAft>
                <a:spcPts val="600"/>
              </a:spcAft>
            </a:pPr>
            <a:r>
              <a:rPr lang="tr-TR" sz="2800" dirty="0">
                <a:latin typeface="Arial" panose="020B0604020202020204" pitchFamily="34" charset="0"/>
                <a:cs typeface="Arial" panose="020B0604020202020204" pitchFamily="34" charset="0"/>
              </a:rPr>
              <a:t>Çocuklar ve gençlerin eğitim, öğretim ve bununla         ilgili diğer görevlerini yerine getiren uzman kimselerdir. Yüce Allah ilim sahibi olmanın önemini vurgulamış,       Hz. Muhammed (</a:t>
            </a:r>
            <a:r>
              <a:rPr lang="tr-TR" sz="2800" dirty="0" err="1">
                <a:latin typeface="Arial" panose="020B0604020202020204" pitchFamily="34" charset="0"/>
                <a:cs typeface="Arial" panose="020B0604020202020204" pitchFamily="34" charset="0"/>
              </a:rPr>
              <a:t>s.a.v</a:t>
            </a:r>
            <a:r>
              <a:rPr lang="tr-TR" sz="2800" dirty="0">
                <a:latin typeface="Arial" panose="020B0604020202020204" pitchFamily="34" charset="0"/>
                <a:cs typeface="Arial" panose="020B0604020202020204" pitchFamily="34" charset="0"/>
              </a:rPr>
              <a:t>.) öğrenmek ve öğretmeye kıymet vermiştir.</a:t>
            </a:r>
          </a:p>
        </p:txBody>
      </p:sp>
    </p:spTree>
    <p:extLst>
      <p:ext uri="{BB962C8B-B14F-4D97-AF65-F5344CB8AC3E}">
        <p14:creationId xmlns:p14="http://schemas.microsoft.com/office/powerpoint/2010/main" val="2909446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0-#ppt_w/2"/>
                                          </p:val>
                                        </p:tav>
                                        <p:tav tm="100000">
                                          <p:val>
                                            <p:strVal val="#ppt_x"/>
                                          </p:val>
                                        </p:tav>
                                      </p:tavLst>
                                    </p:anim>
                                    <p:anim calcmode="lin" valueType="num">
                                      <p:cBhvr additive="base">
                                        <p:cTn id="14"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ekran görüntüsü, metin içeren bir resim&#10;&#10;Açıklama otomatik olarak oluşturuldu">
            <a:extLst>
              <a:ext uri="{FF2B5EF4-FFF2-40B4-BE49-F238E27FC236}">
                <a16:creationId xmlns:a16="http://schemas.microsoft.com/office/drawing/2014/main" id="{D4D7DB66-1748-379D-F9D5-89DBA2886F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646326" y="2190200"/>
            <a:ext cx="10899348" cy="2477601"/>
          </a:xfrm>
          <a:prstGeom prst="rect">
            <a:avLst/>
          </a:prstGeom>
          <a:noFill/>
          <a:ln>
            <a:noFill/>
          </a:ln>
        </p:spPr>
        <p:txBody>
          <a:bodyPr wrap="square" rtlCol="0">
            <a:spAutoFit/>
          </a:bodyPr>
          <a:lstStyle/>
          <a:p>
            <a:pPr algn="ctr">
              <a:spcAft>
                <a:spcPts val="600"/>
              </a:spcAft>
            </a:pPr>
            <a:r>
              <a:rPr lang="tr-TR" sz="3000" dirty="0">
                <a:latin typeface="Arial" panose="020B0604020202020204" pitchFamily="34" charset="0"/>
                <a:cs typeface="Arial" panose="020B0604020202020204" pitchFamily="34" charset="0"/>
              </a:rPr>
              <a:t>“Rabbin, kendisinden başkasına kulluk etmemenizi ve anneye babaya iyilik etmenizi buyurmuştur. Eğer onlardan (anne baba) biri, veya her ikisi senin yanında ihtiyarlık çağına ererse, onlara öf bile deme, azarlama onları ve onlara güzel ve iyi söz söyle.”</a:t>
            </a:r>
          </a:p>
          <a:p>
            <a:pPr algn="ctr">
              <a:spcAft>
                <a:spcPts val="600"/>
              </a:spcAft>
            </a:pPr>
            <a:r>
              <a:rPr lang="tr-TR" sz="3000" dirty="0">
                <a:latin typeface="Arial" panose="020B0604020202020204" pitchFamily="34" charset="0"/>
                <a:cs typeface="Arial" panose="020B0604020202020204" pitchFamily="34" charset="0"/>
              </a:rPr>
              <a:t>(</a:t>
            </a:r>
            <a:r>
              <a:rPr lang="tr-TR" sz="3000" dirty="0" err="1">
                <a:latin typeface="Arial" panose="020B0604020202020204" pitchFamily="34" charset="0"/>
                <a:cs typeface="Arial" panose="020B0604020202020204" pitchFamily="34" charset="0"/>
              </a:rPr>
              <a:t>İsrâ</a:t>
            </a:r>
            <a:r>
              <a:rPr lang="tr-TR" sz="3000" dirty="0">
                <a:latin typeface="Arial" panose="020B0604020202020204" pitchFamily="34" charset="0"/>
                <a:cs typeface="Arial" panose="020B0604020202020204" pitchFamily="34" charset="0"/>
              </a:rPr>
              <a:t> suresi, 23. ayet)</a:t>
            </a:r>
          </a:p>
        </p:txBody>
      </p:sp>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8242268"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2. KONU: İNSANİ İLİŞKİLERİN TEMELİ: SEVGİ VE SAYGI</a:t>
            </a:r>
          </a:p>
        </p:txBody>
      </p:sp>
      <p:grpSp>
        <p:nvGrpSpPr>
          <p:cNvPr id="3" name="Grup 2">
            <a:extLst>
              <a:ext uri="{FF2B5EF4-FFF2-40B4-BE49-F238E27FC236}">
                <a16:creationId xmlns:a16="http://schemas.microsoft.com/office/drawing/2014/main" id="{F0A79B90-3AA4-4A22-56BC-9DA2947996CC}"/>
              </a:ext>
            </a:extLst>
          </p:cNvPr>
          <p:cNvGrpSpPr/>
          <p:nvPr/>
        </p:nvGrpSpPr>
        <p:grpSpPr>
          <a:xfrm>
            <a:off x="5279218" y="604410"/>
            <a:ext cx="1633564" cy="1127159"/>
            <a:chOff x="5279218" y="604410"/>
            <a:chExt cx="1633564" cy="1127159"/>
          </a:xfrm>
        </p:grpSpPr>
        <p:sp>
          <p:nvSpPr>
            <p:cNvPr id="6" name="Freeform 5">
              <a:extLst>
                <a:ext uri="{FF2B5EF4-FFF2-40B4-BE49-F238E27FC236}">
                  <a16:creationId xmlns:a16="http://schemas.microsoft.com/office/drawing/2014/main" id="{882A785F-5C9E-1B2C-BCD9-A21CFB7D1345}"/>
                </a:ext>
              </a:extLst>
            </p:cNvPr>
            <p:cNvSpPr/>
            <p:nvPr/>
          </p:nvSpPr>
          <p:spPr>
            <a:xfrm>
              <a:off x="5279218" y="604410"/>
              <a:ext cx="1633564" cy="1127159"/>
            </a:xfrm>
            <a:custGeom>
              <a:avLst/>
              <a:gdLst/>
              <a:ahLst/>
              <a:cxnLst/>
              <a:rect l="l" t="t" r="r" b="b"/>
              <a:pathLst>
                <a:path w="2781886" h="1919501">
                  <a:moveTo>
                    <a:pt x="0" y="0"/>
                  </a:moveTo>
                  <a:lnTo>
                    <a:pt x="2781886" y="0"/>
                  </a:lnTo>
                  <a:lnTo>
                    <a:pt x="2781886" y="1919501"/>
                  </a:lnTo>
                  <a:lnTo>
                    <a:pt x="0" y="191950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sp>
          <p:nvSpPr>
            <p:cNvPr id="7" name="Metin kutusu 6">
              <a:extLst>
                <a:ext uri="{FF2B5EF4-FFF2-40B4-BE49-F238E27FC236}">
                  <a16:creationId xmlns:a16="http://schemas.microsoft.com/office/drawing/2014/main" id="{E0B39EC6-FBFA-AB63-F18C-CC82337932D6}"/>
                </a:ext>
              </a:extLst>
            </p:cNvPr>
            <p:cNvSpPr txBox="1"/>
            <p:nvPr/>
          </p:nvSpPr>
          <p:spPr>
            <a:xfrm rot="20775164">
              <a:off x="5687409" y="795994"/>
              <a:ext cx="1045535" cy="382772"/>
            </a:xfrm>
            <a:prstGeom prst="rect">
              <a:avLst/>
            </a:prstGeom>
            <a:noFill/>
          </p:spPr>
          <p:txBody>
            <a:bodyPr wrap="square" rtlCol="0">
              <a:spAutoFit/>
            </a:bodyPr>
            <a:lstStyle/>
            <a:p>
              <a:pPr algn="ctr"/>
              <a:r>
                <a:rPr lang="tr-TR" b="1" dirty="0">
                  <a:solidFill>
                    <a:schemeClr val="bg1"/>
                  </a:solidFill>
                </a:rPr>
                <a:t>Örnek</a:t>
              </a:r>
            </a:p>
          </p:txBody>
        </p:sp>
        <p:sp>
          <p:nvSpPr>
            <p:cNvPr id="9" name="Metin kutusu 8">
              <a:extLst>
                <a:ext uri="{FF2B5EF4-FFF2-40B4-BE49-F238E27FC236}">
                  <a16:creationId xmlns:a16="http://schemas.microsoft.com/office/drawing/2014/main" id="{7AEE6E6F-3DC2-3F7B-A6B5-7F51025A5372}"/>
                </a:ext>
              </a:extLst>
            </p:cNvPr>
            <p:cNvSpPr txBox="1"/>
            <p:nvPr/>
          </p:nvSpPr>
          <p:spPr>
            <a:xfrm>
              <a:off x="5687409" y="1272581"/>
              <a:ext cx="1045535" cy="382772"/>
            </a:xfrm>
            <a:prstGeom prst="rect">
              <a:avLst/>
            </a:prstGeom>
            <a:noFill/>
          </p:spPr>
          <p:txBody>
            <a:bodyPr wrap="square" rtlCol="0">
              <a:spAutoFit/>
            </a:bodyPr>
            <a:lstStyle/>
            <a:p>
              <a:pPr algn="ctr"/>
              <a:r>
                <a:rPr lang="tr-TR" b="1" dirty="0">
                  <a:solidFill>
                    <a:schemeClr val="bg1"/>
                  </a:solidFill>
                </a:rPr>
                <a:t>Ayet</a:t>
              </a:r>
            </a:p>
          </p:txBody>
        </p:sp>
      </p:grpSp>
      <p:sp>
        <p:nvSpPr>
          <p:cNvPr id="10" name="Metin kutusu 9">
            <a:extLst>
              <a:ext uri="{FF2B5EF4-FFF2-40B4-BE49-F238E27FC236}">
                <a16:creationId xmlns:a16="http://schemas.microsoft.com/office/drawing/2014/main" id="{974AFDB1-193A-22D0-1AB7-93207B72C2B5}"/>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mikailokumus.com </a:t>
            </a:r>
            <a:r>
              <a:rPr lang="en-US" sz="1500" dirty="0" err="1">
                <a:solidFill>
                  <a:srgbClr val="FFFFFF"/>
                </a:solidFill>
                <a:latin typeface="Arial"/>
              </a:rPr>
              <a:t>üzerinden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Tree>
    <p:extLst>
      <p:ext uri="{BB962C8B-B14F-4D97-AF65-F5344CB8AC3E}">
        <p14:creationId xmlns:p14="http://schemas.microsoft.com/office/powerpoint/2010/main" val="2624407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ekran görüntüsü, metin içeren bir resim&#10;&#10;Açıklama otomatik olarak oluşturuldu">
            <a:extLst>
              <a:ext uri="{FF2B5EF4-FFF2-40B4-BE49-F238E27FC236}">
                <a16:creationId xmlns:a16="http://schemas.microsoft.com/office/drawing/2014/main" id="{291BD008-AE04-FA3A-F9C1-22FC411B38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774491" y="2179986"/>
            <a:ext cx="10838388" cy="1015663"/>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Allah’a (</a:t>
            </a:r>
            <a:r>
              <a:rPr lang="tr-TR" sz="3000" dirty="0" err="1">
                <a:latin typeface="Arial" panose="020B0604020202020204" pitchFamily="34" charset="0"/>
                <a:cs typeface="Arial" panose="020B0604020202020204" pitchFamily="34" charset="0"/>
              </a:rPr>
              <a:t>c.c</a:t>
            </a:r>
            <a:r>
              <a:rPr lang="tr-TR" sz="3000" dirty="0">
                <a:latin typeface="Arial" panose="020B0604020202020204" pitchFamily="34" charset="0"/>
                <a:cs typeface="Arial" panose="020B0604020202020204" pitchFamily="34" charset="0"/>
              </a:rPr>
              <a:t>.) kulluktan sonra aile büyüklerine iyilik etmek ibadet sayılır.</a:t>
            </a:r>
          </a:p>
        </p:txBody>
      </p:sp>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8196548"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2. KONU: İNSANİ İLİŞKİLERİN TEMELİ: SEVGİ VE SAYGI</a:t>
            </a:r>
          </a:p>
        </p:txBody>
      </p:sp>
      <p:grpSp>
        <p:nvGrpSpPr>
          <p:cNvPr id="3" name="Grup 2">
            <a:extLst>
              <a:ext uri="{FF2B5EF4-FFF2-40B4-BE49-F238E27FC236}">
                <a16:creationId xmlns:a16="http://schemas.microsoft.com/office/drawing/2014/main" id="{F0A79B90-3AA4-4A22-56BC-9DA2947996CC}"/>
              </a:ext>
            </a:extLst>
          </p:cNvPr>
          <p:cNvGrpSpPr/>
          <p:nvPr/>
        </p:nvGrpSpPr>
        <p:grpSpPr>
          <a:xfrm>
            <a:off x="5279218" y="604410"/>
            <a:ext cx="1633564" cy="1127159"/>
            <a:chOff x="5279218" y="604410"/>
            <a:chExt cx="1633564" cy="1127159"/>
          </a:xfrm>
        </p:grpSpPr>
        <p:sp>
          <p:nvSpPr>
            <p:cNvPr id="6" name="Freeform 5">
              <a:extLst>
                <a:ext uri="{FF2B5EF4-FFF2-40B4-BE49-F238E27FC236}">
                  <a16:creationId xmlns:a16="http://schemas.microsoft.com/office/drawing/2014/main" id="{882A785F-5C9E-1B2C-BCD9-A21CFB7D1345}"/>
                </a:ext>
              </a:extLst>
            </p:cNvPr>
            <p:cNvSpPr/>
            <p:nvPr/>
          </p:nvSpPr>
          <p:spPr>
            <a:xfrm>
              <a:off x="5279218" y="604410"/>
              <a:ext cx="1633564" cy="1127159"/>
            </a:xfrm>
            <a:custGeom>
              <a:avLst/>
              <a:gdLst/>
              <a:ahLst/>
              <a:cxnLst/>
              <a:rect l="l" t="t" r="r" b="b"/>
              <a:pathLst>
                <a:path w="2781886" h="1919501">
                  <a:moveTo>
                    <a:pt x="0" y="0"/>
                  </a:moveTo>
                  <a:lnTo>
                    <a:pt x="2781886" y="0"/>
                  </a:lnTo>
                  <a:lnTo>
                    <a:pt x="2781886" y="1919501"/>
                  </a:lnTo>
                  <a:lnTo>
                    <a:pt x="0" y="191950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sp>
          <p:nvSpPr>
            <p:cNvPr id="7" name="Metin kutusu 6">
              <a:extLst>
                <a:ext uri="{FF2B5EF4-FFF2-40B4-BE49-F238E27FC236}">
                  <a16:creationId xmlns:a16="http://schemas.microsoft.com/office/drawing/2014/main" id="{E0B39EC6-FBFA-AB63-F18C-CC82337932D6}"/>
                </a:ext>
              </a:extLst>
            </p:cNvPr>
            <p:cNvSpPr txBox="1"/>
            <p:nvPr/>
          </p:nvSpPr>
          <p:spPr>
            <a:xfrm rot="20775164">
              <a:off x="5687409" y="795994"/>
              <a:ext cx="1045535" cy="382772"/>
            </a:xfrm>
            <a:prstGeom prst="rect">
              <a:avLst/>
            </a:prstGeom>
            <a:noFill/>
          </p:spPr>
          <p:txBody>
            <a:bodyPr wrap="square" rtlCol="0">
              <a:spAutoFit/>
            </a:bodyPr>
            <a:lstStyle/>
            <a:p>
              <a:pPr algn="ctr"/>
              <a:r>
                <a:rPr lang="tr-TR" b="1" dirty="0">
                  <a:solidFill>
                    <a:schemeClr val="bg1"/>
                  </a:solidFill>
                </a:rPr>
                <a:t>Ayetin</a:t>
              </a:r>
            </a:p>
          </p:txBody>
        </p:sp>
        <p:sp>
          <p:nvSpPr>
            <p:cNvPr id="9" name="Metin kutusu 8">
              <a:extLst>
                <a:ext uri="{FF2B5EF4-FFF2-40B4-BE49-F238E27FC236}">
                  <a16:creationId xmlns:a16="http://schemas.microsoft.com/office/drawing/2014/main" id="{7AEE6E6F-3DC2-3F7B-A6B5-7F51025A5372}"/>
                </a:ext>
              </a:extLst>
            </p:cNvPr>
            <p:cNvSpPr txBox="1"/>
            <p:nvPr/>
          </p:nvSpPr>
          <p:spPr>
            <a:xfrm>
              <a:off x="5687409" y="1272581"/>
              <a:ext cx="1045535" cy="382772"/>
            </a:xfrm>
            <a:prstGeom prst="rect">
              <a:avLst/>
            </a:prstGeom>
            <a:noFill/>
          </p:spPr>
          <p:txBody>
            <a:bodyPr wrap="square" rtlCol="0">
              <a:spAutoFit/>
            </a:bodyPr>
            <a:lstStyle/>
            <a:p>
              <a:pPr algn="ctr"/>
              <a:r>
                <a:rPr lang="tr-TR" b="1" dirty="0">
                  <a:solidFill>
                    <a:schemeClr val="bg1"/>
                  </a:solidFill>
                </a:rPr>
                <a:t>Yorumu</a:t>
              </a:r>
            </a:p>
          </p:txBody>
        </p:sp>
      </p:grpSp>
      <p:sp>
        <p:nvSpPr>
          <p:cNvPr id="10" name="Metin kutusu 9">
            <a:extLst>
              <a:ext uri="{FF2B5EF4-FFF2-40B4-BE49-F238E27FC236}">
                <a16:creationId xmlns:a16="http://schemas.microsoft.com/office/drawing/2014/main" id="{D9EC9FDC-C7A7-E03F-AE15-B1FD019710B2}"/>
              </a:ext>
            </a:extLst>
          </p:cNvPr>
          <p:cNvSpPr txBox="1"/>
          <p:nvPr/>
        </p:nvSpPr>
        <p:spPr>
          <a:xfrm>
            <a:off x="774491" y="3501570"/>
            <a:ext cx="10643017" cy="1015663"/>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Anne babaya karşı son derece saygılı davranmak, hürmet etmek gerekir.</a:t>
            </a:r>
          </a:p>
        </p:txBody>
      </p:sp>
      <p:sp>
        <p:nvSpPr>
          <p:cNvPr id="11" name="Metin kutusu 10">
            <a:extLst>
              <a:ext uri="{FF2B5EF4-FFF2-40B4-BE49-F238E27FC236}">
                <a16:creationId xmlns:a16="http://schemas.microsoft.com/office/drawing/2014/main" id="{9A61F793-8C6C-EEC2-F444-1129A5742E06}"/>
              </a:ext>
            </a:extLst>
          </p:cNvPr>
          <p:cNvSpPr txBox="1"/>
          <p:nvPr/>
        </p:nvSpPr>
        <p:spPr>
          <a:xfrm>
            <a:off x="774491" y="4823154"/>
            <a:ext cx="10643017" cy="1015663"/>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Anne babaya saygı ve sevgi dolu, gönül alıcı tatlı sözler söylemek görevdir.</a:t>
            </a:r>
          </a:p>
        </p:txBody>
      </p:sp>
      <p:sp>
        <p:nvSpPr>
          <p:cNvPr id="12" name="Metin kutusu 11">
            <a:extLst>
              <a:ext uri="{FF2B5EF4-FFF2-40B4-BE49-F238E27FC236}">
                <a16:creationId xmlns:a16="http://schemas.microsoft.com/office/drawing/2014/main" id="{EAB340D6-87F9-879D-1349-01A8B12DB00E}"/>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mikailokumus.com </a:t>
            </a:r>
            <a:r>
              <a:rPr lang="en-US" sz="1500" dirty="0" err="1">
                <a:solidFill>
                  <a:srgbClr val="FFFFFF"/>
                </a:solidFill>
                <a:latin typeface="Arial"/>
              </a:rPr>
              <a:t>üzerinden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Tree>
    <p:extLst>
      <p:ext uri="{BB962C8B-B14F-4D97-AF65-F5344CB8AC3E}">
        <p14:creationId xmlns:p14="http://schemas.microsoft.com/office/powerpoint/2010/main" val="2007060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ekran görüntüsü, metin içeren bir resim&#10;&#10;Açıklama otomatik olarak oluşturuldu">
            <a:extLst>
              <a:ext uri="{FF2B5EF4-FFF2-40B4-BE49-F238E27FC236}">
                <a16:creationId xmlns:a16="http://schemas.microsoft.com/office/drawing/2014/main" id="{AB6FFB6F-E2E4-1C35-2667-78C9C98112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774492" y="1959367"/>
            <a:ext cx="10792668" cy="3631763"/>
          </a:xfrm>
          <a:prstGeom prst="rect">
            <a:avLst/>
          </a:prstGeom>
          <a:noFill/>
          <a:ln>
            <a:noFill/>
          </a:ln>
        </p:spPr>
        <p:txBody>
          <a:bodyPr wrap="square" rtlCol="0">
            <a:spAutoFit/>
          </a:bodyPr>
          <a:lstStyle/>
          <a:p>
            <a:pPr algn="ctr">
              <a:spcAft>
                <a:spcPts val="600"/>
              </a:spcAft>
            </a:pPr>
            <a:r>
              <a:rPr lang="tr-TR" sz="3000" dirty="0">
                <a:latin typeface="Arial" panose="020B0604020202020204" pitchFamily="34" charset="0"/>
                <a:cs typeface="Arial" panose="020B0604020202020204" pitchFamily="34" charset="0"/>
              </a:rPr>
              <a:t>“Allah katında komşuların en hayırlısı, komşusuna karşı en güzel davranandır.”</a:t>
            </a:r>
          </a:p>
          <a:p>
            <a:pPr algn="ctr">
              <a:spcAft>
                <a:spcPts val="600"/>
              </a:spcAft>
            </a:pPr>
            <a:endParaRPr lang="tr-TR" sz="3000" dirty="0">
              <a:latin typeface="Arial" panose="020B0604020202020204" pitchFamily="34" charset="0"/>
              <a:cs typeface="Arial" panose="020B0604020202020204" pitchFamily="34" charset="0"/>
            </a:endParaRPr>
          </a:p>
          <a:p>
            <a:pPr algn="ctr">
              <a:spcAft>
                <a:spcPts val="600"/>
              </a:spcAft>
            </a:pPr>
            <a:r>
              <a:rPr lang="tr-TR" sz="3000" dirty="0">
                <a:latin typeface="Arial" panose="020B0604020202020204" pitchFamily="34" charset="0"/>
                <a:cs typeface="Arial" panose="020B0604020202020204" pitchFamily="34" charset="0"/>
              </a:rPr>
              <a:t>“Rabbin hoşnutluğu anne babanın hoşnutluğuna bağlıdır.”</a:t>
            </a:r>
          </a:p>
          <a:p>
            <a:pPr algn="ctr">
              <a:spcAft>
                <a:spcPts val="600"/>
              </a:spcAft>
            </a:pPr>
            <a:endParaRPr lang="tr-TR" sz="3000" dirty="0">
              <a:latin typeface="Arial" panose="020B0604020202020204" pitchFamily="34" charset="0"/>
              <a:cs typeface="Arial" panose="020B0604020202020204" pitchFamily="34" charset="0"/>
            </a:endParaRPr>
          </a:p>
          <a:p>
            <a:pPr algn="ctr">
              <a:spcAft>
                <a:spcPts val="600"/>
              </a:spcAft>
            </a:pPr>
            <a:r>
              <a:rPr lang="tr-TR" sz="3000" dirty="0">
                <a:latin typeface="Arial" panose="020B0604020202020204" pitchFamily="34" charset="0"/>
                <a:cs typeface="Arial" panose="020B0604020202020204" pitchFamily="34" charset="0"/>
              </a:rPr>
              <a:t>“Küçüğümüze merhamet etmeyen, büyüğümüze saygı göstermeyen bizden değildir.”</a:t>
            </a:r>
          </a:p>
        </p:txBody>
      </p:sp>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8318468"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2. KONU: İNSANİ İLİŞKİLERİN TEMELİ: SEVGİ VE SAYGI</a:t>
            </a:r>
          </a:p>
        </p:txBody>
      </p:sp>
      <p:grpSp>
        <p:nvGrpSpPr>
          <p:cNvPr id="3" name="Grup 2">
            <a:extLst>
              <a:ext uri="{FF2B5EF4-FFF2-40B4-BE49-F238E27FC236}">
                <a16:creationId xmlns:a16="http://schemas.microsoft.com/office/drawing/2014/main" id="{F0A79B90-3AA4-4A22-56BC-9DA2947996CC}"/>
              </a:ext>
            </a:extLst>
          </p:cNvPr>
          <p:cNvGrpSpPr/>
          <p:nvPr/>
        </p:nvGrpSpPr>
        <p:grpSpPr>
          <a:xfrm>
            <a:off x="5279218" y="604410"/>
            <a:ext cx="1633564" cy="1127159"/>
            <a:chOff x="5279218" y="604410"/>
            <a:chExt cx="1633564" cy="1127159"/>
          </a:xfrm>
        </p:grpSpPr>
        <p:sp>
          <p:nvSpPr>
            <p:cNvPr id="6" name="Freeform 5">
              <a:extLst>
                <a:ext uri="{FF2B5EF4-FFF2-40B4-BE49-F238E27FC236}">
                  <a16:creationId xmlns:a16="http://schemas.microsoft.com/office/drawing/2014/main" id="{882A785F-5C9E-1B2C-BCD9-A21CFB7D1345}"/>
                </a:ext>
              </a:extLst>
            </p:cNvPr>
            <p:cNvSpPr/>
            <p:nvPr/>
          </p:nvSpPr>
          <p:spPr>
            <a:xfrm>
              <a:off x="5279218" y="604410"/>
              <a:ext cx="1633564" cy="1127159"/>
            </a:xfrm>
            <a:custGeom>
              <a:avLst/>
              <a:gdLst/>
              <a:ahLst/>
              <a:cxnLst/>
              <a:rect l="l" t="t" r="r" b="b"/>
              <a:pathLst>
                <a:path w="2781886" h="1919501">
                  <a:moveTo>
                    <a:pt x="0" y="0"/>
                  </a:moveTo>
                  <a:lnTo>
                    <a:pt x="2781886" y="0"/>
                  </a:lnTo>
                  <a:lnTo>
                    <a:pt x="2781886" y="1919501"/>
                  </a:lnTo>
                  <a:lnTo>
                    <a:pt x="0" y="191950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sp>
          <p:nvSpPr>
            <p:cNvPr id="7" name="Metin kutusu 6">
              <a:extLst>
                <a:ext uri="{FF2B5EF4-FFF2-40B4-BE49-F238E27FC236}">
                  <a16:creationId xmlns:a16="http://schemas.microsoft.com/office/drawing/2014/main" id="{E0B39EC6-FBFA-AB63-F18C-CC82337932D6}"/>
                </a:ext>
              </a:extLst>
            </p:cNvPr>
            <p:cNvSpPr txBox="1"/>
            <p:nvPr/>
          </p:nvSpPr>
          <p:spPr>
            <a:xfrm rot="20775164">
              <a:off x="5687409" y="795994"/>
              <a:ext cx="1045535" cy="382772"/>
            </a:xfrm>
            <a:prstGeom prst="rect">
              <a:avLst/>
            </a:prstGeom>
            <a:noFill/>
          </p:spPr>
          <p:txBody>
            <a:bodyPr wrap="square" rtlCol="0">
              <a:spAutoFit/>
            </a:bodyPr>
            <a:lstStyle/>
            <a:p>
              <a:pPr algn="ctr"/>
              <a:r>
                <a:rPr lang="tr-TR" b="1" dirty="0">
                  <a:solidFill>
                    <a:schemeClr val="bg1"/>
                  </a:solidFill>
                </a:rPr>
                <a:t>Örnek</a:t>
              </a:r>
            </a:p>
          </p:txBody>
        </p:sp>
        <p:sp>
          <p:nvSpPr>
            <p:cNvPr id="9" name="Metin kutusu 8">
              <a:extLst>
                <a:ext uri="{FF2B5EF4-FFF2-40B4-BE49-F238E27FC236}">
                  <a16:creationId xmlns:a16="http://schemas.microsoft.com/office/drawing/2014/main" id="{7AEE6E6F-3DC2-3F7B-A6B5-7F51025A5372}"/>
                </a:ext>
              </a:extLst>
            </p:cNvPr>
            <p:cNvSpPr txBox="1"/>
            <p:nvPr/>
          </p:nvSpPr>
          <p:spPr>
            <a:xfrm>
              <a:off x="5687409" y="1272581"/>
              <a:ext cx="1045535" cy="382772"/>
            </a:xfrm>
            <a:prstGeom prst="rect">
              <a:avLst/>
            </a:prstGeom>
            <a:noFill/>
          </p:spPr>
          <p:txBody>
            <a:bodyPr wrap="square" rtlCol="0">
              <a:spAutoFit/>
            </a:bodyPr>
            <a:lstStyle/>
            <a:p>
              <a:pPr algn="ctr"/>
              <a:r>
                <a:rPr lang="tr-TR" b="1" dirty="0">
                  <a:solidFill>
                    <a:schemeClr val="bg1"/>
                  </a:solidFill>
                </a:rPr>
                <a:t>Hadisler</a:t>
              </a:r>
            </a:p>
          </p:txBody>
        </p:sp>
      </p:grpSp>
      <p:sp>
        <p:nvSpPr>
          <p:cNvPr id="10" name="Metin kutusu 9">
            <a:extLst>
              <a:ext uri="{FF2B5EF4-FFF2-40B4-BE49-F238E27FC236}">
                <a16:creationId xmlns:a16="http://schemas.microsoft.com/office/drawing/2014/main" id="{56691210-BD19-E5EB-4BD0-B13B0F578ADB}"/>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mikailokumus.com </a:t>
            </a:r>
            <a:r>
              <a:rPr lang="en-US" sz="1500" dirty="0" err="1">
                <a:solidFill>
                  <a:srgbClr val="FFFFFF"/>
                </a:solidFill>
                <a:latin typeface="Arial"/>
              </a:rPr>
              <a:t>üzerinden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Tree>
    <p:extLst>
      <p:ext uri="{BB962C8B-B14F-4D97-AF65-F5344CB8AC3E}">
        <p14:creationId xmlns:p14="http://schemas.microsoft.com/office/powerpoint/2010/main" val="3624508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ekran görüntüsü, metin içeren bir resim&#10;&#10;Açıklama otomatik olarak oluşturuldu">
            <a:extLst>
              <a:ext uri="{FF2B5EF4-FFF2-40B4-BE49-F238E27FC236}">
                <a16:creationId xmlns:a16="http://schemas.microsoft.com/office/drawing/2014/main" id="{DE31898A-6130-4DA1-4494-82C110A804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774492" y="2190200"/>
            <a:ext cx="10996594" cy="553998"/>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İnsanlar arası ilişkilerde sevgi ve saygının önemi büyüktür.</a:t>
            </a:r>
          </a:p>
        </p:txBody>
      </p:sp>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8181308"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2. KONU: İNSANİ İLİŞKİLERİN TEMELİ: SEVGİ VE SAYGI</a:t>
            </a:r>
          </a:p>
        </p:txBody>
      </p:sp>
      <p:grpSp>
        <p:nvGrpSpPr>
          <p:cNvPr id="3" name="Grup 2">
            <a:extLst>
              <a:ext uri="{FF2B5EF4-FFF2-40B4-BE49-F238E27FC236}">
                <a16:creationId xmlns:a16="http://schemas.microsoft.com/office/drawing/2014/main" id="{F0A79B90-3AA4-4A22-56BC-9DA2947996CC}"/>
              </a:ext>
            </a:extLst>
          </p:cNvPr>
          <p:cNvGrpSpPr/>
          <p:nvPr/>
        </p:nvGrpSpPr>
        <p:grpSpPr>
          <a:xfrm>
            <a:off x="5279218" y="604410"/>
            <a:ext cx="1633564" cy="1127159"/>
            <a:chOff x="5279218" y="604410"/>
            <a:chExt cx="1633564" cy="1127159"/>
          </a:xfrm>
        </p:grpSpPr>
        <p:sp>
          <p:nvSpPr>
            <p:cNvPr id="6" name="Freeform 5">
              <a:extLst>
                <a:ext uri="{FF2B5EF4-FFF2-40B4-BE49-F238E27FC236}">
                  <a16:creationId xmlns:a16="http://schemas.microsoft.com/office/drawing/2014/main" id="{882A785F-5C9E-1B2C-BCD9-A21CFB7D1345}"/>
                </a:ext>
              </a:extLst>
            </p:cNvPr>
            <p:cNvSpPr/>
            <p:nvPr/>
          </p:nvSpPr>
          <p:spPr>
            <a:xfrm>
              <a:off x="5279218" y="604410"/>
              <a:ext cx="1633564" cy="1127159"/>
            </a:xfrm>
            <a:custGeom>
              <a:avLst/>
              <a:gdLst/>
              <a:ahLst/>
              <a:cxnLst/>
              <a:rect l="l" t="t" r="r" b="b"/>
              <a:pathLst>
                <a:path w="2781886" h="1919501">
                  <a:moveTo>
                    <a:pt x="0" y="0"/>
                  </a:moveTo>
                  <a:lnTo>
                    <a:pt x="2781886" y="0"/>
                  </a:lnTo>
                  <a:lnTo>
                    <a:pt x="2781886" y="1919501"/>
                  </a:lnTo>
                  <a:lnTo>
                    <a:pt x="0" y="191950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sp>
          <p:nvSpPr>
            <p:cNvPr id="7" name="Metin kutusu 6">
              <a:extLst>
                <a:ext uri="{FF2B5EF4-FFF2-40B4-BE49-F238E27FC236}">
                  <a16:creationId xmlns:a16="http://schemas.microsoft.com/office/drawing/2014/main" id="{E0B39EC6-FBFA-AB63-F18C-CC82337932D6}"/>
                </a:ext>
              </a:extLst>
            </p:cNvPr>
            <p:cNvSpPr txBox="1"/>
            <p:nvPr/>
          </p:nvSpPr>
          <p:spPr>
            <a:xfrm rot="20775164">
              <a:off x="5687409" y="795994"/>
              <a:ext cx="1045535" cy="382772"/>
            </a:xfrm>
            <a:prstGeom prst="rect">
              <a:avLst/>
            </a:prstGeom>
            <a:noFill/>
          </p:spPr>
          <p:txBody>
            <a:bodyPr wrap="square" rtlCol="0">
              <a:spAutoFit/>
            </a:bodyPr>
            <a:lstStyle/>
            <a:p>
              <a:pPr algn="ctr"/>
              <a:r>
                <a:rPr lang="tr-TR" b="1" dirty="0">
                  <a:solidFill>
                    <a:schemeClr val="bg1"/>
                  </a:solidFill>
                </a:rPr>
                <a:t>Hadisin</a:t>
              </a:r>
            </a:p>
          </p:txBody>
        </p:sp>
        <p:sp>
          <p:nvSpPr>
            <p:cNvPr id="9" name="Metin kutusu 8">
              <a:extLst>
                <a:ext uri="{FF2B5EF4-FFF2-40B4-BE49-F238E27FC236}">
                  <a16:creationId xmlns:a16="http://schemas.microsoft.com/office/drawing/2014/main" id="{7AEE6E6F-3DC2-3F7B-A6B5-7F51025A5372}"/>
                </a:ext>
              </a:extLst>
            </p:cNvPr>
            <p:cNvSpPr txBox="1"/>
            <p:nvPr/>
          </p:nvSpPr>
          <p:spPr>
            <a:xfrm>
              <a:off x="5687409" y="1272581"/>
              <a:ext cx="1045535" cy="382772"/>
            </a:xfrm>
            <a:prstGeom prst="rect">
              <a:avLst/>
            </a:prstGeom>
            <a:noFill/>
          </p:spPr>
          <p:txBody>
            <a:bodyPr wrap="square" rtlCol="0">
              <a:spAutoFit/>
            </a:bodyPr>
            <a:lstStyle/>
            <a:p>
              <a:pPr algn="ctr"/>
              <a:r>
                <a:rPr lang="tr-TR" b="1" dirty="0">
                  <a:solidFill>
                    <a:schemeClr val="bg1"/>
                  </a:solidFill>
                </a:rPr>
                <a:t>Yorumu</a:t>
              </a:r>
            </a:p>
          </p:txBody>
        </p:sp>
      </p:grpSp>
      <p:sp>
        <p:nvSpPr>
          <p:cNvPr id="10" name="Metin kutusu 9">
            <a:extLst>
              <a:ext uri="{FF2B5EF4-FFF2-40B4-BE49-F238E27FC236}">
                <a16:creationId xmlns:a16="http://schemas.microsoft.com/office/drawing/2014/main" id="{D9EC9FDC-C7A7-E03F-AE15-B1FD019710B2}"/>
              </a:ext>
            </a:extLst>
          </p:cNvPr>
          <p:cNvSpPr txBox="1"/>
          <p:nvPr/>
        </p:nvSpPr>
        <p:spPr>
          <a:xfrm>
            <a:off x="774489" y="3046613"/>
            <a:ext cx="10643017" cy="553998"/>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Anne ve babanın sevgisini kazanmak Allah’ın hoşuna gider.</a:t>
            </a:r>
          </a:p>
        </p:txBody>
      </p:sp>
      <p:sp>
        <p:nvSpPr>
          <p:cNvPr id="11" name="Metin kutusu 10">
            <a:extLst>
              <a:ext uri="{FF2B5EF4-FFF2-40B4-BE49-F238E27FC236}">
                <a16:creationId xmlns:a16="http://schemas.microsoft.com/office/drawing/2014/main" id="{9A61F793-8C6C-EEC2-F444-1129A5742E06}"/>
              </a:ext>
            </a:extLst>
          </p:cNvPr>
          <p:cNvSpPr txBox="1"/>
          <p:nvPr/>
        </p:nvSpPr>
        <p:spPr>
          <a:xfrm>
            <a:off x="774489" y="3903026"/>
            <a:ext cx="10643017" cy="1015663"/>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Komşuları ile iyi ilişkiler içinde olmak dinimizde övülen bir davranıştır.</a:t>
            </a:r>
          </a:p>
        </p:txBody>
      </p:sp>
      <p:sp>
        <p:nvSpPr>
          <p:cNvPr id="12" name="Metin kutusu 11">
            <a:extLst>
              <a:ext uri="{FF2B5EF4-FFF2-40B4-BE49-F238E27FC236}">
                <a16:creationId xmlns:a16="http://schemas.microsoft.com/office/drawing/2014/main" id="{3063C5ED-881A-C014-C304-1C3346024160}"/>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mikailokumus.com </a:t>
            </a:r>
            <a:r>
              <a:rPr lang="en-US" sz="1500" dirty="0" err="1">
                <a:solidFill>
                  <a:srgbClr val="FFFFFF"/>
                </a:solidFill>
                <a:latin typeface="Arial"/>
              </a:rPr>
              <a:t>üzerinden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Tree>
    <p:extLst>
      <p:ext uri="{BB962C8B-B14F-4D97-AF65-F5344CB8AC3E}">
        <p14:creationId xmlns:p14="http://schemas.microsoft.com/office/powerpoint/2010/main" val="3924375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descr="ekran görüntüsü, metin içeren bir resim&#10;&#10;Açıklama otomatik olarak oluşturuldu">
            <a:extLst>
              <a:ext uri="{FF2B5EF4-FFF2-40B4-BE49-F238E27FC236}">
                <a16:creationId xmlns:a16="http://schemas.microsoft.com/office/drawing/2014/main" id="{4091892E-AA5F-C98E-18DA-C58877178D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Metin kutusu 5">
            <a:extLst>
              <a:ext uri="{FF2B5EF4-FFF2-40B4-BE49-F238E27FC236}">
                <a16:creationId xmlns:a16="http://schemas.microsoft.com/office/drawing/2014/main" id="{DF2738E3-98AF-4DB7-962D-E421E882CD2C}"/>
              </a:ext>
            </a:extLst>
          </p:cNvPr>
          <p:cNvSpPr txBox="1"/>
          <p:nvPr/>
        </p:nvSpPr>
        <p:spPr>
          <a:xfrm>
            <a:off x="459772" y="60943"/>
            <a:ext cx="8272748"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2. KONU: İNSANİ İLİŞKİLERİN TEMELİ: SEVGİ VE SAYGI</a:t>
            </a:r>
          </a:p>
        </p:txBody>
      </p:sp>
      <p:sp>
        <p:nvSpPr>
          <p:cNvPr id="2" name="Metin kutusu 1">
            <a:extLst>
              <a:ext uri="{FF2B5EF4-FFF2-40B4-BE49-F238E27FC236}">
                <a16:creationId xmlns:a16="http://schemas.microsoft.com/office/drawing/2014/main" id="{BE043787-7CEE-B103-147F-9FA3FA560E2E}"/>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mikailokumus.com </a:t>
            </a:r>
            <a:r>
              <a:rPr lang="en-US" sz="1500" dirty="0" err="1">
                <a:solidFill>
                  <a:srgbClr val="FFFFFF"/>
                </a:solidFill>
                <a:latin typeface="Arial"/>
              </a:rPr>
              <a:t>üzerinden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7" name="Metin kutusu 6">
            <a:extLst>
              <a:ext uri="{FF2B5EF4-FFF2-40B4-BE49-F238E27FC236}">
                <a16:creationId xmlns:a16="http://schemas.microsoft.com/office/drawing/2014/main" id="{5EA0BF84-C61B-9FEC-1484-EC0B72C7A6DF}"/>
              </a:ext>
            </a:extLst>
          </p:cNvPr>
          <p:cNvSpPr txBox="1"/>
          <p:nvPr/>
        </p:nvSpPr>
        <p:spPr>
          <a:xfrm>
            <a:off x="0" y="603153"/>
            <a:ext cx="6972299" cy="368726"/>
          </a:xfrm>
          <a:prstGeom prst="rect">
            <a:avLst/>
          </a:prstGeom>
          <a:solidFill>
            <a:srgbClr val="FFFF00"/>
          </a:solidFill>
          <a:ln>
            <a:noFill/>
          </a:ln>
        </p:spPr>
        <p:txBody>
          <a:bodyPr wrap="square" bIns="75600" rtlCol="0">
            <a:spAutoFit/>
          </a:bodyPr>
          <a:lstStyle/>
          <a:p>
            <a:pPr>
              <a:spcAft>
                <a:spcPts val="600"/>
              </a:spcAft>
            </a:pPr>
            <a:r>
              <a:rPr lang="tr-TR" sz="1600" b="1" dirty="0">
                <a:latin typeface="Arial" panose="020B0604020202020204" pitchFamily="34" charset="0"/>
                <a:cs typeface="Arial" panose="020B0604020202020204" pitchFamily="34" charset="0"/>
              </a:rPr>
              <a:t> </a:t>
            </a:r>
            <a:r>
              <a:rPr lang="sv-SE" sz="1600" b="1" dirty="0">
                <a:latin typeface="Arial" panose="020B0604020202020204" pitchFamily="34" charset="0"/>
                <a:cs typeface="Arial" panose="020B0604020202020204" pitchFamily="34" charset="0"/>
              </a:rPr>
              <a:t>Aşağıda verilen cümlelerdeki noktalı yerlere uygun kelimeleri yazınız.</a:t>
            </a:r>
          </a:p>
        </p:txBody>
      </p:sp>
      <p:sp>
        <p:nvSpPr>
          <p:cNvPr id="8" name="Metin kutusu 7">
            <a:extLst>
              <a:ext uri="{FF2B5EF4-FFF2-40B4-BE49-F238E27FC236}">
                <a16:creationId xmlns:a16="http://schemas.microsoft.com/office/drawing/2014/main" id="{4575C275-22B7-E8FA-7D2D-9D687EE69A8E}"/>
              </a:ext>
            </a:extLst>
          </p:cNvPr>
          <p:cNvSpPr txBox="1"/>
          <p:nvPr/>
        </p:nvSpPr>
        <p:spPr>
          <a:xfrm>
            <a:off x="774492" y="1159664"/>
            <a:ext cx="10643017" cy="5010411"/>
          </a:xfrm>
          <a:prstGeom prst="rect">
            <a:avLst/>
          </a:prstGeom>
          <a:noFill/>
          <a:ln>
            <a:noFill/>
          </a:ln>
        </p:spPr>
        <p:txBody>
          <a:bodyPr wrap="square" rtlCol="0">
            <a:spAutoFit/>
          </a:bodyPr>
          <a:lstStyle/>
          <a:p>
            <a:pPr>
              <a:lnSpc>
                <a:spcPct val="150000"/>
              </a:lnSpc>
              <a:spcAft>
                <a:spcPts val="800"/>
              </a:spcAft>
            </a:pPr>
            <a:r>
              <a:rPr lang="tr-TR" sz="2200" dirty="0">
                <a:latin typeface="Arial" panose="020B0604020202020204" pitchFamily="34" charset="0"/>
                <a:cs typeface="Arial" panose="020B0604020202020204" pitchFamily="34" charset="0"/>
              </a:rPr>
              <a:t>• İnsanı bir şeye veya bir kimseye karşı yakın ilgi ve bağlılık göstermeye yönelten duyguya ………… denir.</a:t>
            </a:r>
          </a:p>
          <a:p>
            <a:pPr>
              <a:lnSpc>
                <a:spcPct val="150000"/>
              </a:lnSpc>
              <a:spcAft>
                <a:spcPts val="800"/>
              </a:spcAft>
            </a:pPr>
            <a:r>
              <a:rPr lang="tr-TR" sz="2200" dirty="0">
                <a:latin typeface="Arial" panose="020B0604020202020204" pitchFamily="34" charset="0"/>
                <a:cs typeface="Arial" panose="020B0604020202020204" pitchFamily="34" charset="0"/>
              </a:rPr>
              <a:t>• Bir kimseye, bir şeye karşı dikkatli, özenli, ölçülü davranma, çekinme duygusuna ……….…. denir.</a:t>
            </a:r>
          </a:p>
          <a:p>
            <a:pPr>
              <a:lnSpc>
                <a:spcPct val="150000"/>
              </a:lnSpc>
              <a:spcAft>
                <a:spcPts val="800"/>
              </a:spcAft>
            </a:pPr>
            <a:r>
              <a:rPr lang="tr-TR" sz="2200" dirty="0">
                <a:latin typeface="Arial" panose="020B0604020202020204" pitchFamily="34" charset="0"/>
                <a:cs typeface="Arial" panose="020B0604020202020204" pitchFamily="34" charset="0"/>
              </a:rPr>
              <a:t>•Dünyaya gelmemizi sağlayan ebeveynler, ilk eğitimi veren büyüklere ………………. denir.</a:t>
            </a:r>
          </a:p>
          <a:p>
            <a:pPr>
              <a:lnSpc>
                <a:spcPct val="150000"/>
              </a:lnSpc>
              <a:spcAft>
                <a:spcPts val="800"/>
              </a:spcAft>
            </a:pPr>
            <a:r>
              <a:rPr lang="tr-TR" sz="2200" dirty="0">
                <a:latin typeface="Arial" panose="020B0604020202020204" pitchFamily="34" charset="0"/>
                <a:cs typeface="Arial" panose="020B0604020202020204" pitchFamily="34" charset="0"/>
              </a:rPr>
              <a:t>• Birbirlerine karşı yakınlık ve anlayış gösteren, birbirine destek olan kimselerden her birine …………… denir.</a:t>
            </a:r>
          </a:p>
          <a:p>
            <a:pPr>
              <a:lnSpc>
                <a:spcPct val="150000"/>
              </a:lnSpc>
              <a:spcAft>
                <a:spcPts val="800"/>
              </a:spcAft>
            </a:pPr>
            <a:r>
              <a:rPr lang="tr-TR" sz="2200" dirty="0">
                <a:latin typeface="Arial" panose="020B0604020202020204" pitchFamily="34" charset="0"/>
                <a:cs typeface="Arial" panose="020B0604020202020204" pitchFamily="34" charset="0"/>
              </a:rPr>
              <a:t>• Eğitim, öğretim yapan uzman kimseye ……………… denir.</a:t>
            </a:r>
          </a:p>
        </p:txBody>
      </p:sp>
      <p:sp>
        <p:nvSpPr>
          <p:cNvPr id="9" name="Metin kutusu 8">
            <a:extLst>
              <a:ext uri="{FF2B5EF4-FFF2-40B4-BE49-F238E27FC236}">
                <a16:creationId xmlns:a16="http://schemas.microsoft.com/office/drawing/2014/main" id="{B27F4B2B-4775-A870-BA62-5A4261A4CA4D}"/>
              </a:ext>
            </a:extLst>
          </p:cNvPr>
          <p:cNvSpPr txBox="1"/>
          <p:nvPr/>
        </p:nvSpPr>
        <p:spPr>
          <a:xfrm>
            <a:off x="1981804" y="1764221"/>
            <a:ext cx="1161445" cy="430887"/>
          </a:xfrm>
          <a:prstGeom prst="rect">
            <a:avLst/>
          </a:prstGeom>
          <a:solidFill>
            <a:schemeClr val="bg1"/>
          </a:solidFill>
        </p:spPr>
        <p:txBody>
          <a:bodyPr wrap="square" rtlCol="0">
            <a:spAutoFit/>
          </a:bodyPr>
          <a:lstStyle/>
          <a:p>
            <a:pPr algn="ctr"/>
            <a:r>
              <a:rPr lang="tr-TR" sz="2200" b="1" dirty="0">
                <a:solidFill>
                  <a:srgbClr val="FF0000"/>
                </a:solidFill>
                <a:latin typeface="Arial" panose="020B0604020202020204" pitchFamily="34" charset="0"/>
                <a:cs typeface="Arial" panose="020B0604020202020204" pitchFamily="34" charset="0"/>
              </a:rPr>
              <a:t>sevgi</a:t>
            </a:r>
          </a:p>
        </p:txBody>
      </p:sp>
      <p:sp>
        <p:nvSpPr>
          <p:cNvPr id="10" name="Metin kutusu 9">
            <a:extLst>
              <a:ext uri="{FF2B5EF4-FFF2-40B4-BE49-F238E27FC236}">
                <a16:creationId xmlns:a16="http://schemas.microsoft.com/office/drawing/2014/main" id="{A2337ADC-1733-5CE7-1E58-BD2ED35B41FC}"/>
              </a:ext>
            </a:extLst>
          </p:cNvPr>
          <p:cNvSpPr txBox="1"/>
          <p:nvPr/>
        </p:nvSpPr>
        <p:spPr>
          <a:xfrm>
            <a:off x="869950" y="2860997"/>
            <a:ext cx="1276350" cy="430887"/>
          </a:xfrm>
          <a:prstGeom prst="rect">
            <a:avLst/>
          </a:prstGeom>
          <a:solidFill>
            <a:schemeClr val="bg1"/>
          </a:solidFill>
        </p:spPr>
        <p:txBody>
          <a:bodyPr wrap="square" rtlCol="0">
            <a:spAutoFit/>
          </a:bodyPr>
          <a:lstStyle/>
          <a:p>
            <a:pPr algn="ctr"/>
            <a:r>
              <a:rPr lang="tr-TR" sz="2200" b="1" dirty="0">
                <a:solidFill>
                  <a:srgbClr val="FF0000"/>
                </a:solidFill>
                <a:latin typeface="Arial" panose="020B0604020202020204" pitchFamily="34" charset="0"/>
                <a:cs typeface="Arial" panose="020B0604020202020204" pitchFamily="34" charset="0"/>
              </a:rPr>
              <a:t>saygı</a:t>
            </a:r>
          </a:p>
        </p:txBody>
      </p:sp>
      <p:sp>
        <p:nvSpPr>
          <p:cNvPr id="11" name="Metin kutusu 10">
            <a:extLst>
              <a:ext uri="{FF2B5EF4-FFF2-40B4-BE49-F238E27FC236}">
                <a16:creationId xmlns:a16="http://schemas.microsoft.com/office/drawing/2014/main" id="{24CB7318-9660-05AC-638F-144DA7B61C2C}"/>
              </a:ext>
            </a:extLst>
          </p:cNvPr>
          <p:cNvSpPr txBox="1"/>
          <p:nvPr/>
        </p:nvSpPr>
        <p:spPr>
          <a:xfrm>
            <a:off x="9494201" y="3477998"/>
            <a:ext cx="1774825" cy="430887"/>
          </a:xfrm>
          <a:prstGeom prst="rect">
            <a:avLst/>
          </a:prstGeom>
          <a:solidFill>
            <a:schemeClr val="bg1"/>
          </a:solidFill>
        </p:spPr>
        <p:txBody>
          <a:bodyPr wrap="square" rtlCol="0">
            <a:spAutoFit/>
          </a:bodyPr>
          <a:lstStyle/>
          <a:p>
            <a:pPr algn="ctr"/>
            <a:r>
              <a:rPr lang="tr-TR" sz="2200" b="1" dirty="0">
                <a:solidFill>
                  <a:srgbClr val="FF0000"/>
                </a:solidFill>
                <a:latin typeface="Arial" panose="020B0604020202020204" pitchFamily="34" charset="0"/>
                <a:cs typeface="Arial" panose="020B0604020202020204" pitchFamily="34" charset="0"/>
              </a:rPr>
              <a:t>anne - baba</a:t>
            </a:r>
          </a:p>
        </p:txBody>
      </p:sp>
      <p:sp>
        <p:nvSpPr>
          <p:cNvPr id="13" name="Metin kutusu 12">
            <a:extLst>
              <a:ext uri="{FF2B5EF4-FFF2-40B4-BE49-F238E27FC236}">
                <a16:creationId xmlns:a16="http://schemas.microsoft.com/office/drawing/2014/main" id="{5B04A2C9-5F20-8295-EF74-9D332E38C86C}"/>
              </a:ext>
            </a:extLst>
          </p:cNvPr>
          <p:cNvSpPr txBox="1"/>
          <p:nvPr/>
        </p:nvSpPr>
        <p:spPr>
          <a:xfrm>
            <a:off x="1606209" y="5080945"/>
            <a:ext cx="1440180" cy="430887"/>
          </a:xfrm>
          <a:prstGeom prst="rect">
            <a:avLst/>
          </a:prstGeom>
          <a:solidFill>
            <a:schemeClr val="bg1"/>
          </a:solidFill>
        </p:spPr>
        <p:txBody>
          <a:bodyPr wrap="square" rtlCol="0">
            <a:spAutoFit/>
          </a:bodyPr>
          <a:lstStyle/>
          <a:p>
            <a:pPr algn="ctr"/>
            <a:r>
              <a:rPr lang="tr-TR" sz="2200" b="1" dirty="0">
                <a:solidFill>
                  <a:srgbClr val="FF0000"/>
                </a:solidFill>
                <a:latin typeface="Arial" panose="020B0604020202020204" pitchFamily="34" charset="0"/>
                <a:cs typeface="Arial" panose="020B0604020202020204" pitchFamily="34" charset="0"/>
              </a:rPr>
              <a:t>arkadaş</a:t>
            </a:r>
          </a:p>
        </p:txBody>
      </p:sp>
      <p:sp>
        <p:nvSpPr>
          <p:cNvPr id="14" name="Metin kutusu 13">
            <a:extLst>
              <a:ext uri="{FF2B5EF4-FFF2-40B4-BE49-F238E27FC236}">
                <a16:creationId xmlns:a16="http://schemas.microsoft.com/office/drawing/2014/main" id="{7217E148-A318-DF98-A8FD-17E64A57312A}"/>
              </a:ext>
            </a:extLst>
          </p:cNvPr>
          <p:cNvSpPr txBox="1"/>
          <p:nvPr/>
        </p:nvSpPr>
        <p:spPr>
          <a:xfrm>
            <a:off x="5861367" y="5683404"/>
            <a:ext cx="1672908" cy="430887"/>
          </a:xfrm>
          <a:prstGeom prst="rect">
            <a:avLst/>
          </a:prstGeom>
          <a:solidFill>
            <a:schemeClr val="bg1"/>
          </a:solidFill>
        </p:spPr>
        <p:txBody>
          <a:bodyPr wrap="square" rtlCol="0">
            <a:spAutoFit/>
          </a:bodyPr>
          <a:lstStyle/>
          <a:p>
            <a:pPr algn="ctr"/>
            <a:r>
              <a:rPr lang="tr-TR" sz="2200" b="1" dirty="0">
                <a:solidFill>
                  <a:srgbClr val="FF0000"/>
                </a:solidFill>
                <a:latin typeface="Arial" panose="020B0604020202020204" pitchFamily="34" charset="0"/>
                <a:cs typeface="Arial" panose="020B0604020202020204" pitchFamily="34" charset="0"/>
              </a:rPr>
              <a:t>öğretmen</a:t>
            </a:r>
          </a:p>
        </p:txBody>
      </p:sp>
    </p:spTree>
    <p:extLst>
      <p:ext uri="{BB962C8B-B14F-4D97-AF65-F5344CB8AC3E}">
        <p14:creationId xmlns:p14="http://schemas.microsoft.com/office/powerpoint/2010/main" val="308356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3" grpId="0" animBg="1"/>
      <p:bldP spid="1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sim 6" descr="ekran görüntüsü, metin içeren bir resim&#10;&#10;Açıklama otomatik olarak oluşturuldu">
            <a:extLst>
              <a:ext uri="{FF2B5EF4-FFF2-40B4-BE49-F238E27FC236}">
                <a16:creationId xmlns:a16="http://schemas.microsoft.com/office/drawing/2014/main" id="{13747228-CA3E-B968-2F18-55C2FB5389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Metin kutusu 10">
            <a:extLst>
              <a:ext uri="{FF2B5EF4-FFF2-40B4-BE49-F238E27FC236}">
                <a16:creationId xmlns:a16="http://schemas.microsoft.com/office/drawing/2014/main" id="{5248F202-469C-FEF2-B923-D3E62B12304B}"/>
              </a:ext>
            </a:extLst>
          </p:cNvPr>
          <p:cNvSpPr txBox="1"/>
          <p:nvPr/>
        </p:nvSpPr>
        <p:spPr>
          <a:xfrm>
            <a:off x="774492" y="1159664"/>
            <a:ext cx="10643017" cy="3077766"/>
          </a:xfrm>
          <a:prstGeom prst="rect">
            <a:avLst/>
          </a:prstGeom>
          <a:noFill/>
          <a:ln>
            <a:noFill/>
          </a:ln>
        </p:spPr>
        <p:txBody>
          <a:bodyPr wrap="square" rtlCol="0">
            <a:spAutoFit/>
          </a:bodyPr>
          <a:lstStyle/>
          <a:p>
            <a:pPr>
              <a:spcAft>
                <a:spcPts val="600"/>
              </a:spcAft>
            </a:pPr>
            <a:endParaRPr lang="tr-TR" sz="2200" dirty="0">
              <a:latin typeface="Arial" panose="020B0604020202020204" pitchFamily="34" charset="0"/>
              <a:cs typeface="Arial" panose="020B0604020202020204" pitchFamily="34" charset="0"/>
            </a:endParaRPr>
          </a:p>
          <a:p>
            <a:pPr>
              <a:spcAft>
                <a:spcPts val="600"/>
              </a:spcAft>
            </a:pPr>
            <a:endParaRPr lang="tr-TR" sz="2200" dirty="0">
              <a:latin typeface="Arial" panose="020B0604020202020204" pitchFamily="34" charset="0"/>
              <a:cs typeface="Arial" panose="020B0604020202020204" pitchFamily="34" charset="0"/>
            </a:endParaRPr>
          </a:p>
          <a:p>
            <a:pPr>
              <a:spcAft>
                <a:spcPts val="600"/>
              </a:spcAft>
            </a:pPr>
            <a:endParaRPr lang="tr-TR" sz="2200" dirty="0">
              <a:latin typeface="Arial" panose="020B0604020202020204" pitchFamily="34" charset="0"/>
              <a:cs typeface="Arial" panose="020B0604020202020204" pitchFamily="34" charset="0"/>
            </a:endParaRPr>
          </a:p>
          <a:p>
            <a:pPr>
              <a:spcAft>
                <a:spcPts val="600"/>
              </a:spcAft>
            </a:pPr>
            <a:endParaRPr lang="tr-TR" sz="2200" dirty="0">
              <a:latin typeface="Arial" panose="020B0604020202020204" pitchFamily="34" charset="0"/>
              <a:cs typeface="Arial" panose="020B0604020202020204" pitchFamily="34" charset="0"/>
            </a:endParaRPr>
          </a:p>
          <a:p>
            <a:pPr>
              <a:spcAft>
                <a:spcPts val="600"/>
              </a:spcAft>
            </a:pPr>
            <a:endParaRPr lang="tr-TR" sz="2200" dirty="0">
              <a:latin typeface="Arial" panose="020B0604020202020204" pitchFamily="34" charset="0"/>
              <a:cs typeface="Arial" panose="020B0604020202020204" pitchFamily="34" charset="0"/>
            </a:endParaRPr>
          </a:p>
          <a:p>
            <a:pPr>
              <a:spcAft>
                <a:spcPts val="600"/>
              </a:spcAft>
            </a:pPr>
            <a:endParaRPr lang="tr-TR" sz="3200" dirty="0">
              <a:latin typeface="Arial" panose="020B0604020202020204" pitchFamily="34" charset="0"/>
              <a:cs typeface="Arial" panose="020B0604020202020204" pitchFamily="34" charset="0"/>
            </a:endParaRPr>
          </a:p>
          <a:p>
            <a:pPr>
              <a:spcAft>
                <a:spcPts val="600"/>
              </a:spcAft>
            </a:pPr>
            <a:r>
              <a:rPr lang="tr-TR" sz="2200" b="1" dirty="0">
                <a:latin typeface="Arial" panose="020B0604020202020204" pitchFamily="34" charset="0"/>
                <a:cs typeface="Arial" panose="020B0604020202020204" pitchFamily="34" charset="0"/>
              </a:rPr>
              <a:t>Aşağıdakilerden hangisi yazılırsa verilen tablo yanlış olur? </a:t>
            </a:r>
          </a:p>
        </p:txBody>
      </p:sp>
      <p:sp>
        <p:nvSpPr>
          <p:cNvPr id="6" name="Metin kutusu 5">
            <a:extLst>
              <a:ext uri="{FF2B5EF4-FFF2-40B4-BE49-F238E27FC236}">
                <a16:creationId xmlns:a16="http://schemas.microsoft.com/office/drawing/2014/main" id="{DF2738E3-98AF-4DB7-962D-E421E882CD2C}"/>
              </a:ext>
            </a:extLst>
          </p:cNvPr>
          <p:cNvSpPr txBox="1"/>
          <p:nvPr/>
        </p:nvSpPr>
        <p:spPr>
          <a:xfrm>
            <a:off x="459772" y="60943"/>
            <a:ext cx="8379428"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2. KONU: İNSANİ İLİŞKİLERİN TEMELİ: SEVGİ VE SAYGI</a:t>
            </a:r>
          </a:p>
        </p:txBody>
      </p:sp>
      <p:sp>
        <p:nvSpPr>
          <p:cNvPr id="8" name="Metin kutusu 7">
            <a:extLst>
              <a:ext uri="{FF2B5EF4-FFF2-40B4-BE49-F238E27FC236}">
                <a16:creationId xmlns:a16="http://schemas.microsoft.com/office/drawing/2014/main" id="{E53D4057-1E23-A3E7-4D5F-5F78609F44B2}"/>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mikailokumus.com </a:t>
            </a:r>
            <a:r>
              <a:rPr lang="en-US" sz="1500" dirty="0" err="1">
                <a:solidFill>
                  <a:srgbClr val="FFFFFF"/>
                </a:solidFill>
                <a:latin typeface="Arial"/>
              </a:rPr>
              <a:t>üzerinden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3" name="Metin kutusu 2">
            <a:extLst>
              <a:ext uri="{FF2B5EF4-FFF2-40B4-BE49-F238E27FC236}">
                <a16:creationId xmlns:a16="http://schemas.microsoft.com/office/drawing/2014/main" id="{BAE933C9-0EFF-93A9-B417-6051639AB775}"/>
              </a:ext>
            </a:extLst>
          </p:cNvPr>
          <p:cNvSpPr txBox="1"/>
          <p:nvPr/>
        </p:nvSpPr>
        <p:spPr>
          <a:xfrm>
            <a:off x="1" y="603153"/>
            <a:ext cx="6096000" cy="368726"/>
          </a:xfrm>
          <a:prstGeom prst="rect">
            <a:avLst/>
          </a:prstGeom>
          <a:solidFill>
            <a:srgbClr val="FFFF00"/>
          </a:solidFill>
          <a:ln>
            <a:noFill/>
          </a:ln>
        </p:spPr>
        <p:txBody>
          <a:bodyPr wrap="square" bIns="75600" rtlCol="0">
            <a:spAutoFit/>
          </a:bodyPr>
          <a:lstStyle/>
          <a:p>
            <a:pPr>
              <a:spcAft>
                <a:spcPts val="600"/>
              </a:spcAft>
            </a:pPr>
            <a:r>
              <a:rPr lang="sv-SE" sz="1600" b="1" dirty="0">
                <a:latin typeface="Arial" panose="020B0604020202020204" pitchFamily="34" charset="0"/>
                <a:cs typeface="Arial" panose="020B0604020202020204" pitchFamily="34" charset="0"/>
              </a:rPr>
              <a:t> </a:t>
            </a:r>
            <a:r>
              <a:rPr lang="tr-TR" sz="1600" b="1" dirty="0" err="1">
                <a:latin typeface="Arial" panose="020B0604020202020204" pitchFamily="34" charset="0"/>
                <a:cs typeface="Arial" panose="020B0604020202020204" pitchFamily="34" charset="0"/>
              </a:rPr>
              <a:t>mikailokumuscom</a:t>
            </a:r>
            <a:r>
              <a:rPr lang="sv-SE" sz="1600" b="1" dirty="0">
                <a:latin typeface="Arial" panose="020B0604020202020204" pitchFamily="34" charset="0"/>
                <a:cs typeface="Arial" panose="020B0604020202020204" pitchFamily="34" charset="0"/>
              </a:rPr>
              <a:t> /</a:t>
            </a:r>
            <a:r>
              <a:rPr lang="tr-TR" sz="1600" b="1" dirty="0">
                <a:latin typeface="Arial" panose="020B0604020202020204" pitchFamily="34" charset="0"/>
                <a:cs typeface="Arial" panose="020B0604020202020204" pitchFamily="34" charset="0"/>
              </a:rPr>
              <a:t> </a:t>
            </a:r>
            <a:r>
              <a:rPr lang="tr-TR" sz="1600" dirty="0">
                <a:latin typeface="Arial" panose="020B0604020202020204" pitchFamily="34" charset="0"/>
                <a:cs typeface="Arial" panose="020B0604020202020204" pitchFamily="34" charset="0"/>
              </a:rPr>
              <a:t>Kazanım Testi /</a:t>
            </a:r>
            <a:r>
              <a:rPr lang="sv-SE" sz="1600" b="1" dirty="0">
                <a:latin typeface="Arial" panose="020B0604020202020204" pitchFamily="34" charset="0"/>
                <a:cs typeface="Arial" panose="020B0604020202020204" pitchFamily="34" charset="0"/>
              </a:rPr>
              <a:t> </a:t>
            </a:r>
            <a:r>
              <a:rPr lang="tr-TR" sz="1600" dirty="0">
                <a:latin typeface="Arial" panose="020B0604020202020204" pitchFamily="34" charset="0"/>
                <a:cs typeface="Arial" panose="020B0604020202020204" pitchFamily="34" charset="0"/>
              </a:rPr>
              <a:t>3</a:t>
            </a:r>
            <a:r>
              <a:rPr lang="sv-SE" sz="1600" dirty="0">
                <a:latin typeface="Arial" panose="020B0604020202020204" pitchFamily="34" charset="0"/>
                <a:cs typeface="Arial" panose="020B0604020202020204" pitchFamily="34" charset="0"/>
              </a:rPr>
              <a:t>. Ünite </a:t>
            </a:r>
            <a:r>
              <a:rPr lang="tr-TR" sz="1600" dirty="0">
                <a:latin typeface="Arial" panose="020B0604020202020204" pitchFamily="34" charset="0"/>
                <a:cs typeface="Arial" panose="020B0604020202020204" pitchFamily="34" charset="0"/>
              </a:rPr>
              <a:t>/ 2. Konu </a:t>
            </a:r>
            <a:r>
              <a:rPr lang="sv-SE" sz="1600" dirty="0">
                <a:latin typeface="Arial" panose="020B0604020202020204" pitchFamily="34" charset="0"/>
                <a:cs typeface="Arial" panose="020B0604020202020204" pitchFamily="34" charset="0"/>
              </a:rPr>
              <a:t>/ </a:t>
            </a:r>
            <a:r>
              <a:rPr lang="tr-TR" sz="1600" dirty="0">
                <a:latin typeface="Arial" panose="020B0604020202020204" pitchFamily="34" charset="0"/>
                <a:cs typeface="Arial" panose="020B0604020202020204" pitchFamily="34" charset="0"/>
              </a:rPr>
              <a:t>2. Soru </a:t>
            </a:r>
          </a:p>
        </p:txBody>
      </p:sp>
      <p:graphicFrame>
        <p:nvGraphicFramePr>
          <p:cNvPr id="9" name="Tablo 8">
            <a:extLst>
              <a:ext uri="{FF2B5EF4-FFF2-40B4-BE49-F238E27FC236}">
                <a16:creationId xmlns:a16="http://schemas.microsoft.com/office/drawing/2014/main" id="{583E8092-3CA7-71E4-0E51-B0FCA579DC40}"/>
              </a:ext>
            </a:extLst>
          </p:cNvPr>
          <p:cNvGraphicFramePr>
            <a:graphicFrameLocks noGrp="1"/>
          </p:cNvGraphicFramePr>
          <p:nvPr>
            <p:extLst>
              <p:ext uri="{D42A27DB-BD31-4B8C-83A1-F6EECF244321}">
                <p14:modId xmlns:p14="http://schemas.microsoft.com/office/powerpoint/2010/main" val="966727251"/>
              </p:ext>
            </p:extLst>
          </p:nvPr>
        </p:nvGraphicFramePr>
        <p:xfrm>
          <a:off x="774491" y="1236199"/>
          <a:ext cx="10270880" cy="2367489"/>
        </p:xfrm>
        <a:graphic>
          <a:graphicData uri="http://schemas.openxmlformats.org/drawingml/2006/table">
            <a:tbl>
              <a:tblPr firstRow="1" bandRow="1">
                <a:tableStyleId>{5C22544A-7EE6-4342-B048-85BDC9FD1C3A}</a:tableStyleId>
              </a:tblPr>
              <a:tblGrid>
                <a:gridCol w="5135440">
                  <a:extLst>
                    <a:ext uri="{9D8B030D-6E8A-4147-A177-3AD203B41FA5}">
                      <a16:colId xmlns:a16="http://schemas.microsoft.com/office/drawing/2014/main" val="2281497196"/>
                    </a:ext>
                  </a:extLst>
                </a:gridCol>
                <a:gridCol w="5135440">
                  <a:extLst>
                    <a:ext uri="{9D8B030D-6E8A-4147-A177-3AD203B41FA5}">
                      <a16:colId xmlns:a16="http://schemas.microsoft.com/office/drawing/2014/main" val="4029217495"/>
                    </a:ext>
                  </a:extLst>
                </a:gridCol>
              </a:tblGrid>
              <a:tr h="934929">
                <a:tc>
                  <a:txBody>
                    <a:bodyPr/>
                    <a:lstStyle/>
                    <a:p>
                      <a:pPr algn="ctr"/>
                      <a:r>
                        <a:rPr lang="tr-TR" sz="2200" b="1" dirty="0">
                          <a:latin typeface="Arial" panose="020B0604020202020204" pitchFamily="34" charset="0"/>
                          <a:cs typeface="Arial" panose="020B0604020202020204" pitchFamily="34" charset="0"/>
                        </a:rPr>
                        <a:t>Anne Babaya Karşı</a:t>
                      </a:r>
                      <a:r>
                        <a:rPr lang="tr-TR" sz="2200" b="1" baseline="0" dirty="0">
                          <a:latin typeface="Arial" panose="020B0604020202020204" pitchFamily="34" charset="0"/>
                          <a:cs typeface="Arial" panose="020B0604020202020204" pitchFamily="34" charset="0"/>
                        </a:rPr>
                        <a:t> </a:t>
                      </a:r>
                      <a:r>
                        <a:rPr lang="tr-TR" sz="2200" b="1" dirty="0">
                          <a:latin typeface="Arial" panose="020B0604020202020204" pitchFamily="34" charset="0"/>
                          <a:cs typeface="Arial" panose="020B0604020202020204" pitchFamily="34" charset="0"/>
                        </a:rPr>
                        <a:t>Yapılması Gereken</a:t>
                      </a:r>
                      <a:r>
                        <a:rPr lang="tr-TR" sz="2200" b="1" baseline="0" dirty="0">
                          <a:latin typeface="Arial" panose="020B0604020202020204" pitchFamily="34" charset="0"/>
                          <a:cs typeface="Arial" panose="020B0604020202020204" pitchFamily="34" charset="0"/>
                        </a:rPr>
                        <a:t> </a:t>
                      </a:r>
                      <a:r>
                        <a:rPr lang="tr-TR" sz="2200" b="1" dirty="0">
                          <a:latin typeface="Arial" panose="020B0604020202020204" pitchFamily="34" charset="0"/>
                          <a:cs typeface="Arial" panose="020B0604020202020204" pitchFamily="34" charset="0"/>
                        </a:rPr>
                        <a:t>Davranışlar</a:t>
                      </a:r>
                    </a:p>
                  </a:txBody>
                  <a:tcPr/>
                </a:tc>
                <a:tc>
                  <a:txBody>
                    <a:bodyPr/>
                    <a:lstStyle/>
                    <a:p>
                      <a:pPr algn="ctr"/>
                      <a:r>
                        <a:rPr lang="tr-TR" sz="2200" b="1" dirty="0">
                          <a:latin typeface="Arial" panose="020B0604020202020204" pitchFamily="34" charset="0"/>
                          <a:cs typeface="Arial" panose="020B0604020202020204" pitchFamily="34" charset="0"/>
                        </a:rPr>
                        <a:t>Anne Babaya Karşı Yapılmaması Gereken  Davranışlar </a:t>
                      </a:r>
                    </a:p>
                  </a:txBody>
                  <a:tcPr/>
                </a:tc>
                <a:extLst>
                  <a:ext uri="{0D108BD9-81ED-4DB2-BD59-A6C34878D82A}">
                    <a16:rowId xmlns:a16="http://schemas.microsoft.com/office/drawing/2014/main" val="1660023102"/>
                  </a:ext>
                </a:extLst>
              </a:tr>
              <a:tr h="934929">
                <a:tc>
                  <a:txBody>
                    <a:bodyPr/>
                    <a:lstStyle/>
                    <a:p>
                      <a:pPr algn="ctr"/>
                      <a:r>
                        <a:rPr lang="tr-TR" sz="2200" dirty="0">
                          <a:latin typeface="Arial" panose="020B0604020202020204" pitchFamily="34" charset="0"/>
                          <a:cs typeface="Arial" panose="020B0604020202020204" pitchFamily="34" charset="0"/>
                        </a:rPr>
                        <a:t>Saygıda kusur etmemek </a:t>
                      </a:r>
                    </a:p>
                    <a:p>
                      <a:pPr algn="ctr"/>
                      <a:r>
                        <a:rPr lang="tr-TR" sz="2200" dirty="0">
                          <a:latin typeface="Arial" panose="020B0604020202020204" pitchFamily="34" charset="0"/>
                          <a:cs typeface="Arial" panose="020B0604020202020204" pitchFamily="34" charset="0"/>
                        </a:rPr>
                        <a:t>Onlara yardımcı olmak </a:t>
                      </a:r>
                    </a:p>
                    <a:p>
                      <a:pPr algn="ctr"/>
                      <a:r>
                        <a:rPr lang="tr-TR" sz="2200" dirty="0">
                          <a:latin typeface="Arial" panose="020B0604020202020204" pitchFamily="34" charset="0"/>
                          <a:cs typeface="Arial" panose="020B0604020202020204" pitchFamily="34" charset="0"/>
                        </a:rPr>
                        <a:t>Onları hayırla anmak </a:t>
                      </a:r>
                    </a:p>
                    <a:p>
                      <a:pPr algn="ctr"/>
                      <a:r>
                        <a:rPr lang="tr-TR" sz="2200" dirty="0">
                          <a:latin typeface="Arial" panose="020B0604020202020204" pitchFamily="34" charset="0"/>
                          <a:cs typeface="Arial" panose="020B0604020202020204" pitchFamily="34" charset="0"/>
                        </a:rPr>
                        <a:t>………………………………. 		</a:t>
                      </a:r>
                    </a:p>
                  </a:txBody>
                  <a:tcPr/>
                </a:tc>
                <a:tc>
                  <a:txBody>
                    <a:bodyPr/>
                    <a:lstStyle/>
                    <a:p>
                      <a:pPr algn="ctr"/>
                      <a:r>
                        <a:rPr lang="tr-TR" sz="2200" dirty="0">
                          <a:latin typeface="Arial" panose="020B0604020202020204" pitchFamily="34" charset="0"/>
                          <a:cs typeface="Arial" panose="020B0604020202020204" pitchFamily="34" charset="0"/>
                        </a:rPr>
                        <a:t>Saygısızlık yapmak </a:t>
                      </a:r>
                    </a:p>
                    <a:p>
                      <a:pPr algn="ctr"/>
                      <a:r>
                        <a:rPr lang="tr-TR" sz="2200" dirty="0">
                          <a:latin typeface="Arial" panose="020B0604020202020204" pitchFamily="34" charset="0"/>
                          <a:cs typeface="Arial" panose="020B0604020202020204" pitchFamily="34" charset="0"/>
                        </a:rPr>
                        <a:t>Onlara karşı gelmek </a:t>
                      </a:r>
                    </a:p>
                    <a:p>
                      <a:pPr algn="ctr"/>
                      <a:r>
                        <a:rPr lang="tr-TR" sz="2200" dirty="0">
                          <a:latin typeface="Arial" panose="020B0604020202020204" pitchFamily="34" charset="0"/>
                          <a:cs typeface="Arial" panose="020B0604020202020204" pitchFamily="34" charset="0"/>
                        </a:rPr>
                        <a:t>Sözlerinden çıkmak </a:t>
                      </a:r>
                    </a:p>
                    <a:p>
                      <a:pPr algn="ctr"/>
                      <a:r>
                        <a:rPr lang="tr-TR" sz="2200" dirty="0">
                          <a:latin typeface="Arial" panose="020B0604020202020204" pitchFamily="34" charset="0"/>
                          <a:cs typeface="Arial" panose="020B0604020202020204" pitchFamily="34" charset="0"/>
                        </a:rPr>
                        <a:t>……………………………… </a:t>
                      </a:r>
                    </a:p>
                  </a:txBody>
                  <a:tcPr/>
                </a:tc>
                <a:extLst>
                  <a:ext uri="{0D108BD9-81ED-4DB2-BD59-A6C34878D82A}">
                    <a16:rowId xmlns:a16="http://schemas.microsoft.com/office/drawing/2014/main" val="3937292409"/>
                  </a:ext>
                </a:extLst>
              </a:tr>
            </a:tbl>
          </a:graphicData>
        </a:graphic>
      </p:graphicFrame>
      <p:graphicFrame>
        <p:nvGraphicFramePr>
          <p:cNvPr id="13" name="Tablo 12">
            <a:extLst>
              <a:ext uri="{FF2B5EF4-FFF2-40B4-BE49-F238E27FC236}">
                <a16:creationId xmlns:a16="http://schemas.microsoft.com/office/drawing/2014/main" id="{9F710013-FAEB-E76B-F1D5-16EDA7887FBA}"/>
              </a:ext>
            </a:extLst>
          </p:cNvPr>
          <p:cNvGraphicFramePr>
            <a:graphicFrameLocks noGrp="1"/>
          </p:cNvGraphicFramePr>
          <p:nvPr>
            <p:extLst>
              <p:ext uri="{D42A27DB-BD31-4B8C-83A1-F6EECF244321}">
                <p14:modId xmlns:p14="http://schemas.microsoft.com/office/powerpoint/2010/main" val="683080057"/>
              </p:ext>
            </p:extLst>
          </p:nvPr>
        </p:nvGraphicFramePr>
        <p:xfrm>
          <a:off x="1287780" y="4388835"/>
          <a:ext cx="9757592" cy="1706880"/>
        </p:xfrm>
        <a:graphic>
          <a:graphicData uri="http://schemas.openxmlformats.org/drawingml/2006/table">
            <a:tbl>
              <a:tblPr firstRow="1" bandRow="1">
                <a:tableStyleId>{22838BEF-8BB2-4498-84A7-C5851F593DF1}</a:tableStyleId>
              </a:tblPr>
              <a:tblGrid>
                <a:gridCol w="4878796">
                  <a:extLst>
                    <a:ext uri="{9D8B030D-6E8A-4147-A177-3AD203B41FA5}">
                      <a16:colId xmlns:a16="http://schemas.microsoft.com/office/drawing/2014/main" val="3827038333"/>
                    </a:ext>
                  </a:extLst>
                </a:gridCol>
                <a:gridCol w="4878796">
                  <a:extLst>
                    <a:ext uri="{9D8B030D-6E8A-4147-A177-3AD203B41FA5}">
                      <a16:colId xmlns:a16="http://schemas.microsoft.com/office/drawing/2014/main" val="3180627136"/>
                    </a:ext>
                  </a:extLst>
                </a:gridCol>
              </a:tblGrid>
              <a:tr h="370840">
                <a:tc>
                  <a:txBody>
                    <a:bodyPr/>
                    <a:lstStyle/>
                    <a:p>
                      <a:pPr algn="l"/>
                      <a:r>
                        <a:rPr lang="tr-TR" sz="2200" b="0" dirty="0">
                          <a:solidFill>
                            <a:schemeClr val="tx1"/>
                          </a:solidFill>
                          <a:latin typeface="Arial" panose="020B0604020202020204" pitchFamily="34" charset="0"/>
                          <a:cs typeface="Arial" panose="020B0604020202020204" pitchFamily="34" charset="0"/>
                        </a:rPr>
                        <a:t>İsteklerini yerine getirmek</a:t>
                      </a:r>
                    </a:p>
                  </a:txBody>
                  <a:tcPr/>
                </a:tc>
                <a:tc>
                  <a:txBody>
                    <a:bodyPr/>
                    <a:lstStyle/>
                    <a:p>
                      <a:pPr algn="l"/>
                      <a:r>
                        <a:rPr lang="tr-TR" sz="2200" b="0" dirty="0">
                          <a:solidFill>
                            <a:schemeClr val="tx1"/>
                          </a:solidFill>
                          <a:latin typeface="Arial" panose="020B0604020202020204" pitchFamily="34" charset="0"/>
                          <a:cs typeface="Arial" panose="020B0604020202020204" pitchFamily="34" charset="0"/>
                        </a:rPr>
                        <a:t>Söylediklerini umursamamak </a:t>
                      </a:r>
                    </a:p>
                  </a:txBody>
                  <a:tcPr/>
                </a:tc>
                <a:extLst>
                  <a:ext uri="{0D108BD9-81ED-4DB2-BD59-A6C34878D82A}">
                    <a16:rowId xmlns:a16="http://schemas.microsoft.com/office/drawing/2014/main" val="496435747"/>
                  </a:ext>
                </a:extLst>
              </a:tr>
              <a:tr h="370840">
                <a:tc>
                  <a:txBody>
                    <a:bodyPr/>
                    <a:lstStyle/>
                    <a:p>
                      <a:pPr algn="l"/>
                      <a:r>
                        <a:rPr lang="tr-TR" sz="2200" b="0" dirty="0">
                          <a:solidFill>
                            <a:schemeClr val="tx1"/>
                          </a:solidFill>
                          <a:latin typeface="Arial" panose="020B0604020202020204" pitchFamily="34" charset="0"/>
                          <a:cs typeface="Arial" panose="020B0604020202020204" pitchFamily="34" charset="0"/>
                        </a:rPr>
                        <a:t>Sofra hazırlanırken yardım etmek </a:t>
                      </a:r>
                    </a:p>
                  </a:txBody>
                  <a:tcPr/>
                </a:tc>
                <a:tc>
                  <a:txBody>
                    <a:bodyPr/>
                    <a:lstStyle/>
                    <a:p>
                      <a:pPr algn="l"/>
                      <a:r>
                        <a:rPr lang="tr-TR" sz="2200" b="0" dirty="0">
                          <a:solidFill>
                            <a:schemeClr val="tx1"/>
                          </a:solidFill>
                          <a:latin typeface="Arial" panose="020B0604020202020204" pitchFamily="34" charset="0"/>
                          <a:cs typeface="Arial" panose="020B0604020202020204" pitchFamily="34" charset="0"/>
                        </a:rPr>
                        <a:t>Uyarılarını dikkate almamak </a:t>
                      </a:r>
                    </a:p>
                  </a:txBody>
                  <a:tcPr/>
                </a:tc>
                <a:extLst>
                  <a:ext uri="{0D108BD9-81ED-4DB2-BD59-A6C34878D82A}">
                    <a16:rowId xmlns:a16="http://schemas.microsoft.com/office/drawing/2014/main" val="2421449995"/>
                  </a:ext>
                </a:extLst>
              </a:tr>
              <a:tr h="370840">
                <a:tc>
                  <a:txBody>
                    <a:bodyPr/>
                    <a:lstStyle/>
                    <a:p>
                      <a:pPr algn="l"/>
                      <a:r>
                        <a:rPr lang="tr-TR" sz="2200" b="0" dirty="0">
                          <a:solidFill>
                            <a:schemeClr val="tx1"/>
                          </a:solidFill>
                          <a:latin typeface="Arial" panose="020B0604020202020204" pitchFamily="34" charset="0"/>
                          <a:cs typeface="Arial" panose="020B0604020202020204" pitchFamily="34" charset="0"/>
                        </a:rPr>
                        <a:t>Misafir gelince ilgilenmek </a:t>
                      </a:r>
                    </a:p>
                  </a:txBody>
                  <a:tcPr/>
                </a:tc>
                <a:tc>
                  <a:txBody>
                    <a:bodyPr/>
                    <a:lstStyle/>
                    <a:p>
                      <a:pPr algn="l"/>
                      <a:r>
                        <a:rPr lang="tr-TR" sz="2200" b="0" dirty="0">
                          <a:solidFill>
                            <a:schemeClr val="tx1"/>
                          </a:solidFill>
                          <a:latin typeface="Arial" panose="020B0604020202020204" pitchFamily="34" charset="0"/>
                          <a:cs typeface="Arial" panose="020B0604020202020204" pitchFamily="34" charset="0"/>
                        </a:rPr>
                        <a:t>Koydukları kuralları çiğnemek </a:t>
                      </a:r>
                    </a:p>
                  </a:txBody>
                  <a:tcPr/>
                </a:tc>
                <a:extLst>
                  <a:ext uri="{0D108BD9-81ED-4DB2-BD59-A6C34878D82A}">
                    <a16:rowId xmlns:a16="http://schemas.microsoft.com/office/drawing/2014/main" val="1941960714"/>
                  </a:ext>
                </a:extLst>
              </a:tr>
              <a:tr h="370840">
                <a:tc>
                  <a:txBody>
                    <a:bodyPr/>
                    <a:lstStyle/>
                    <a:p>
                      <a:pPr algn="l"/>
                      <a:r>
                        <a:rPr lang="tr-TR" sz="2200" b="0" dirty="0">
                          <a:solidFill>
                            <a:schemeClr val="tx1"/>
                          </a:solidFill>
                          <a:latin typeface="Arial" panose="020B0604020202020204" pitchFamily="34" charset="0"/>
                          <a:cs typeface="Arial" panose="020B0604020202020204" pitchFamily="34" charset="0"/>
                        </a:rPr>
                        <a:t>Borç ve faturaları ödemek</a:t>
                      </a:r>
                    </a:p>
                  </a:txBody>
                  <a:tcPr/>
                </a:tc>
                <a:tc>
                  <a:txBody>
                    <a:bodyPr/>
                    <a:lstStyle/>
                    <a:p>
                      <a:pPr algn="l"/>
                      <a:r>
                        <a:rPr lang="tr-TR" sz="2200" b="0" dirty="0">
                          <a:solidFill>
                            <a:schemeClr val="tx1"/>
                          </a:solidFill>
                          <a:latin typeface="Arial" panose="020B0604020202020204" pitchFamily="34" charset="0"/>
                          <a:cs typeface="Arial" panose="020B0604020202020204" pitchFamily="34" charset="0"/>
                        </a:rPr>
                        <a:t>Evdeki işlerde yardımcı olmak</a:t>
                      </a:r>
                    </a:p>
                  </a:txBody>
                  <a:tcPr/>
                </a:tc>
                <a:extLst>
                  <a:ext uri="{0D108BD9-81ED-4DB2-BD59-A6C34878D82A}">
                    <a16:rowId xmlns:a16="http://schemas.microsoft.com/office/drawing/2014/main" val="3676405119"/>
                  </a:ext>
                </a:extLst>
              </a:tr>
            </a:tbl>
          </a:graphicData>
        </a:graphic>
      </p:graphicFrame>
      <p:pic>
        <p:nvPicPr>
          <p:cNvPr id="2" name="Resim 1" descr="daire, sarı, kehribar, grafik içeren bir resim&#10;&#10;Açıklama otomatik olarak oluşturuldu">
            <a:extLst>
              <a:ext uri="{FF2B5EF4-FFF2-40B4-BE49-F238E27FC236}">
                <a16:creationId xmlns:a16="http://schemas.microsoft.com/office/drawing/2014/main" id="{56D94112-9D9C-6742-6679-C2A984B459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955" y="5671118"/>
            <a:ext cx="773132" cy="447675"/>
          </a:xfrm>
          <a:prstGeom prst="rect">
            <a:avLst/>
          </a:prstGeom>
        </p:spPr>
      </p:pic>
      <p:graphicFrame>
        <p:nvGraphicFramePr>
          <p:cNvPr id="14" name="Tablo 13">
            <a:extLst>
              <a:ext uri="{FF2B5EF4-FFF2-40B4-BE49-F238E27FC236}">
                <a16:creationId xmlns:a16="http://schemas.microsoft.com/office/drawing/2014/main" id="{F9FA1B43-B300-0615-4929-9AE03A4BC8A0}"/>
              </a:ext>
            </a:extLst>
          </p:cNvPr>
          <p:cNvGraphicFramePr>
            <a:graphicFrameLocks noGrp="1"/>
          </p:cNvGraphicFramePr>
          <p:nvPr>
            <p:extLst>
              <p:ext uri="{D42A27DB-BD31-4B8C-83A1-F6EECF244321}">
                <p14:modId xmlns:p14="http://schemas.microsoft.com/office/powerpoint/2010/main" val="4022364701"/>
              </p:ext>
            </p:extLst>
          </p:nvPr>
        </p:nvGraphicFramePr>
        <p:xfrm>
          <a:off x="774493" y="4388835"/>
          <a:ext cx="575384" cy="1706880"/>
        </p:xfrm>
        <a:graphic>
          <a:graphicData uri="http://schemas.openxmlformats.org/drawingml/2006/table">
            <a:tbl>
              <a:tblPr firstRow="1" bandRow="1">
                <a:tableStyleId>{22838BEF-8BB2-4498-84A7-C5851F593DF1}</a:tableStyleId>
              </a:tblPr>
              <a:tblGrid>
                <a:gridCol w="575384">
                  <a:extLst>
                    <a:ext uri="{9D8B030D-6E8A-4147-A177-3AD203B41FA5}">
                      <a16:colId xmlns:a16="http://schemas.microsoft.com/office/drawing/2014/main" val="649735963"/>
                    </a:ext>
                  </a:extLst>
                </a:gridCol>
              </a:tblGrid>
              <a:tr h="370840">
                <a:tc>
                  <a:txBody>
                    <a:bodyPr/>
                    <a:lstStyle/>
                    <a:p>
                      <a:r>
                        <a:rPr lang="tr-TR" sz="2200" b="0" dirty="0">
                          <a:latin typeface="Arial" panose="020B0604020202020204" pitchFamily="34" charset="0"/>
                          <a:cs typeface="Arial" panose="020B0604020202020204" pitchFamily="34" charset="0"/>
                        </a:rPr>
                        <a:t>A)</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10321474"/>
                  </a:ext>
                </a:extLst>
              </a:tr>
              <a:tr h="370840">
                <a:tc>
                  <a:txBody>
                    <a:bodyPr/>
                    <a:lstStyle/>
                    <a:p>
                      <a:r>
                        <a:rPr lang="tr-TR" sz="2200" b="0" dirty="0">
                          <a:latin typeface="Arial" panose="020B0604020202020204" pitchFamily="34" charset="0"/>
                          <a:cs typeface="Arial" panose="020B0604020202020204" pitchFamily="34" charset="0"/>
                        </a:rPr>
                        <a:t>B)</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550309430"/>
                  </a:ext>
                </a:extLst>
              </a:tr>
              <a:tr h="370840">
                <a:tc>
                  <a:txBody>
                    <a:bodyPr/>
                    <a:lstStyle/>
                    <a:p>
                      <a:r>
                        <a:rPr lang="tr-TR" sz="2200" b="0" dirty="0">
                          <a:latin typeface="Arial" panose="020B0604020202020204" pitchFamily="34" charset="0"/>
                          <a:cs typeface="Arial" panose="020B0604020202020204" pitchFamily="34" charset="0"/>
                        </a:rPr>
                        <a:t>C)</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81755949"/>
                  </a:ext>
                </a:extLst>
              </a:tr>
              <a:tr h="370840">
                <a:tc>
                  <a:txBody>
                    <a:bodyPr/>
                    <a:lstStyle/>
                    <a:p>
                      <a:r>
                        <a:rPr lang="tr-TR" sz="2200" b="0" dirty="0">
                          <a:latin typeface="Arial" panose="020B0604020202020204" pitchFamily="34" charset="0"/>
                          <a:cs typeface="Arial" panose="020B0604020202020204" pitchFamily="34" charset="0"/>
                        </a:rPr>
                        <a:t>D)</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38177049"/>
                  </a:ext>
                </a:extLst>
              </a:tr>
            </a:tbl>
          </a:graphicData>
        </a:graphic>
      </p:graphicFrame>
    </p:spTree>
    <p:extLst>
      <p:ext uri="{BB962C8B-B14F-4D97-AF65-F5344CB8AC3E}">
        <p14:creationId xmlns:p14="http://schemas.microsoft.com/office/powerpoint/2010/main" val="4227793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ekran görüntüsü, metin içeren bir resim&#10;&#10;Açıklama otomatik olarak oluşturuldu">
            <a:extLst>
              <a:ext uri="{FF2B5EF4-FFF2-40B4-BE49-F238E27FC236}">
                <a16:creationId xmlns:a16="http://schemas.microsoft.com/office/drawing/2014/main" id="{7A8CE4FF-629D-F2D4-9C66-E7217596B2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Resim 2" descr="daire, sarı, kehribar, grafik içeren bir resim&#10;&#10;Açıklama otomatik olarak oluşturuldu">
            <a:extLst>
              <a:ext uri="{FF2B5EF4-FFF2-40B4-BE49-F238E27FC236}">
                <a16:creationId xmlns:a16="http://schemas.microsoft.com/office/drawing/2014/main" id="{34137865-A675-611F-3A87-A5BE1F3718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955" y="2669045"/>
            <a:ext cx="773132" cy="447675"/>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774492" y="1159664"/>
            <a:ext cx="10643017" cy="4539704"/>
          </a:xfrm>
          <a:prstGeom prst="rect">
            <a:avLst/>
          </a:prstGeom>
          <a:noFill/>
          <a:ln>
            <a:noFill/>
          </a:ln>
        </p:spPr>
        <p:txBody>
          <a:bodyPr wrap="square" rtlCol="0">
            <a:spAutoFit/>
          </a:bodyPr>
          <a:lstStyle/>
          <a:p>
            <a:pPr>
              <a:spcAft>
                <a:spcPts val="600"/>
              </a:spcAft>
            </a:pPr>
            <a:r>
              <a:rPr lang="tr-TR" sz="2200" dirty="0">
                <a:latin typeface="Arial" panose="020B0604020202020204" pitchFamily="34" charset="0"/>
                <a:cs typeface="Arial" panose="020B0604020202020204" pitchFamily="34" charset="0"/>
              </a:rPr>
              <a:t>Hz. Peygamber imanlı kimselerin güler yüzlü, yumuşak huylu ve nazik olmasını istemiştir. Cennete girmek isteyen bir Müslüman arkadaşlarına ve çevredeki insanlara sevgi ve anlayışla yaklaşmalıdır. </a:t>
            </a:r>
          </a:p>
          <a:p>
            <a:pPr>
              <a:spcAft>
                <a:spcPts val="600"/>
              </a:spcAft>
            </a:pPr>
            <a:r>
              <a:rPr lang="tr-TR" sz="2200" b="1" dirty="0">
                <a:latin typeface="Arial" panose="020B0604020202020204" pitchFamily="34" charset="0"/>
                <a:cs typeface="Arial" panose="020B0604020202020204" pitchFamily="34" charset="0"/>
              </a:rPr>
              <a:t>Yukarıdaki paragrafın verdiği mesajı hangi hadis karşılamaktadır? </a:t>
            </a:r>
          </a:p>
          <a:p>
            <a:pPr>
              <a:spcAft>
                <a:spcPts val="600"/>
              </a:spcAft>
            </a:pPr>
            <a:r>
              <a:rPr lang="tr-TR" sz="2200" dirty="0">
                <a:latin typeface="Arial" panose="020B0604020202020204" pitchFamily="34" charset="0"/>
                <a:cs typeface="Arial" panose="020B0604020202020204" pitchFamily="34" charset="0"/>
              </a:rPr>
              <a:t>A) “İman etmedikçe cennete giremezsiniz. Birbirinizi sevmedikçe iman etmiş olmazsınız.” </a:t>
            </a:r>
          </a:p>
          <a:p>
            <a:pPr>
              <a:spcAft>
                <a:spcPts val="600"/>
              </a:spcAft>
            </a:pPr>
            <a:r>
              <a:rPr lang="tr-TR" sz="2200" dirty="0">
                <a:latin typeface="Arial" panose="020B0604020202020204" pitchFamily="34" charset="0"/>
                <a:cs typeface="Arial" panose="020B0604020202020204" pitchFamily="34" charset="0"/>
              </a:rPr>
              <a:t>B) “Allah, kullarına bir annenin yavrusuna olan şefkatinden daha merhametli ve şefkatlidir.” </a:t>
            </a:r>
          </a:p>
          <a:p>
            <a:pPr>
              <a:spcAft>
                <a:spcPts val="600"/>
              </a:spcAft>
            </a:pPr>
            <a:r>
              <a:rPr lang="tr-TR" sz="2200" dirty="0">
                <a:latin typeface="Arial" panose="020B0604020202020204" pitchFamily="34" charset="0"/>
                <a:cs typeface="Arial" panose="020B0604020202020204" pitchFamily="34" charset="0"/>
              </a:rPr>
              <a:t>C) “Küçüklerimize sevgi ve şefkat, büyüklerimize saygı göstermeyen bizden değildir.” </a:t>
            </a:r>
          </a:p>
          <a:p>
            <a:pPr>
              <a:spcAft>
                <a:spcPts val="600"/>
              </a:spcAft>
            </a:pPr>
            <a:r>
              <a:rPr lang="tr-TR" sz="2200" dirty="0">
                <a:latin typeface="Arial" panose="020B0604020202020204" pitchFamily="34" charset="0"/>
                <a:cs typeface="Arial" panose="020B0604020202020204" pitchFamily="34" charset="0"/>
              </a:rPr>
              <a:t>D) “Müminler birbirlerini sevmekte ve birbirlerini korumakta bir vücudun organları gibidir.” </a:t>
            </a:r>
          </a:p>
        </p:txBody>
      </p:sp>
      <p:sp>
        <p:nvSpPr>
          <p:cNvPr id="6" name="Metin kutusu 5">
            <a:extLst>
              <a:ext uri="{FF2B5EF4-FFF2-40B4-BE49-F238E27FC236}">
                <a16:creationId xmlns:a16="http://schemas.microsoft.com/office/drawing/2014/main" id="{DF2738E3-98AF-4DB7-962D-E421E882CD2C}"/>
              </a:ext>
            </a:extLst>
          </p:cNvPr>
          <p:cNvSpPr txBox="1"/>
          <p:nvPr/>
        </p:nvSpPr>
        <p:spPr>
          <a:xfrm>
            <a:off x="459772" y="60943"/>
            <a:ext cx="8105108"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2. KONU: İNSANİ İLİŞKİLERİN TEMELİ: SEVGİ VE SAYGI</a:t>
            </a:r>
          </a:p>
        </p:txBody>
      </p:sp>
      <p:sp>
        <p:nvSpPr>
          <p:cNvPr id="8" name="Metin kutusu 7">
            <a:extLst>
              <a:ext uri="{FF2B5EF4-FFF2-40B4-BE49-F238E27FC236}">
                <a16:creationId xmlns:a16="http://schemas.microsoft.com/office/drawing/2014/main" id="{7227DE51-2F2F-709A-EC09-5BF3C7F0D61A}"/>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mikailokumus.com </a:t>
            </a:r>
            <a:r>
              <a:rPr lang="en-US" sz="1500" dirty="0" err="1">
                <a:solidFill>
                  <a:srgbClr val="FFFFFF"/>
                </a:solidFill>
                <a:latin typeface="Arial"/>
              </a:rPr>
              <a:t>üzerinden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11" name="Metin kutusu 10">
            <a:extLst>
              <a:ext uri="{FF2B5EF4-FFF2-40B4-BE49-F238E27FC236}">
                <a16:creationId xmlns:a16="http://schemas.microsoft.com/office/drawing/2014/main" id="{185D9C6A-34CF-1500-2192-87E3EF3F1B2A}"/>
              </a:ext>
            </a:extLst>
          </p:cNvPr>
          <p:cNvSpPr txBox="1"/>
          <p:nvPr/>
        </p:nvSpPr>
        <p:spPr>
          <a:xfrm>
            <a:off x="1" y="603153"/>
            <a:ext cx="6096000" cy="368726"/>
          </a:xfrm>
          <a:prstGeom prst="rect">
            <a:avLst/>
          </a:prstGeom>
          <a:solidFill>
            <a:srgbClr val="FFFF00"/>
          </a:solidFill>
          <a:ln>
            <a:noFill/>
          </a:ln>
        </p:spPr>
        <p:txBody>
          <a:bodyPr wrap="square" bIns="75600" rtlCol="0">
            <a:spAutoFit/>
          </a:bodyPr>
          <a:lstStyle/>
          <a:p>
            <a:pPr>
              <a:spcAft>
                <a:spcPts val="600"/>
              </a:spcAft>
            </a:pPr>
            <a:r>
              <a:rPr lang="sv-SE" sz="1600" b="1" dirty="0">
                <a:latin typeface="Arial" panose="020B0604020202020204" pitchFamily="34" charset="0"/>
                <a:cs typeface="Arial" panose="020B0604020202020204" pitchFamily="34" charset="0"/>
              </a:rPr>
              <a:t> </a:t>
            </a:r>
            <a:r>
              <a:rPr lang="tr-TR" sz="1600" b="1" dirty="0" err="1">
                <a:latin typeface="Arial" panose="020B0604020202020204" pitchFamily="34" charset="0"/>
                <a:cs typeface="Arial" panose="020B0604020202020204" pitchFamily="34" charset="0"/>
              </a:rPr>
              <a:t>mikailokumuscom</a:t>
            </a:r>
            <a:r>
              <a:rPr lang="sv-SE" sz="1600" b="1" dirty="0">
                <a:latin typeface="Arial" panose="020B0604020202020204" pitchFamily="34" charset="0"/>
                <a:cs typeface="Arial" panose="020B0604020202020204" pitchFamily="34" charset="0"/>
              </a:rPr>
              <a:t> /</a:t>
            </a:r>
            <a:r>
              <a:rPr lang="tr-TR" sz="1600" b="1" dirty="0">
                <a:latin typeface="Arial" panose="020B0604020202020204" pitchFamily="34" charset="0"/>
                <a:cs typeface="Arial" panose="020B0604020202020204" pitchFamily="34" charset="0"/>
              </a:rPr>
              <a:t> </a:t>
            </a:r>
            <a:r>
              <a:rPr lang="tr-TR" sz="1600" dirty="0">
                <a:latin typeface="Arial" panose="020B0604020202020204" pitchFamily="34" charset="0"/>
                <a:cs typeface="Arial" panose="020B0604020202020204" pitchFamily="34" charset="0"/>
              </a:rPr>
              <a:t>Kazanım Testi /</a:t>
            </a:r>
            <a:r>
              <a:rPr lang="sv-SE" sz="1600" b="1" dirty="0">
                <a:latin typeface="Arial" panose="020B0604020202020204" pitchFamily="34" charset="0"/>
                <a:cs typeface="Arial" panose="020B0604020202020204" pitchFamily="34" charset="0"/>
              </a:rPr>
              <a:t> </a:t>
            </a:r>
            <a:r>
              <a:rPr lang="tr-TR" sz="1600" dirty="0">
                <a:latin typeface="Arial" panose="020B0604020202020204" pitchFamily="34" charset="0"/>
                <a:cs typeface="Arial" panose="020B0604020202020204" pitchFamily="34" charset="0"/>
              </a:rPr>
              <a:t>3</a:t>
            </a:r>
            <a:r>
              <a:rPr lang="sv-SE" sz="1600" dirty="0">
                <a:latin typeface="Arial" panose="020B0604020202020204" pitchFamily="34" charset="0"/>
                <a:cs typeface="Arial" panose="020B0604020202020204" pitchFamily="34" charset="0"/>
              </a:rPr>
              <a:t>. Ünite </a:t>
            </a:r>
            <a:r>
              <a:rPr lang="tr-TR" sz="1600" dirty="0">
                <a:latin typeface="Arial" panose="020B0604020202020204" pitchFamily="34" charset="0"/>
                <a:cs typeface="Arial" panose="020B0604020202020204" pitchFamily="34" charset="0"/>
              </a:rPr>
              <a:t>/ 2. Konu </a:t>
            </a:r>
            <a:r>
              <a:rPr lang="sv-SE" sz="1600" dirty="0">
                <a:latin typeface="Arial" panose="020B0604020202020204" pitchFamily="34" charset="0"/>
                <a:cs typeface="Arial" panose="020B0604020202020204" pitchFamily="34" charset="0"/>
              </a:rPr>
              <a:t>/ </a:t>
            </a:r>
            <a:r>
              <a:rPr lang="tr-TR" sz="1600" dirty="0">
                <a:latin typeface="Arial" panose="020B0604020202020204" pitchFamily="34" charset="0"/>
                <a:cs typeface="Arial" panose="020B0604020202020204" pitchFamily="34" charset="0"/>
              </a:rPr>
              <a:t>4. Soru </a:t>
            </a:r>
          </a:p>
        </p:txBody>
      </p:sp>
    </p:spTree>
    <p:extLst>
      <p:ext uri="{BB962C8B-B14F-4D97-AF65-F5344CB8AC3E}">
        <p14:creationId xmlns:p14="http://schemas.microsoft.com/office/powerpoint/2010/main" val="3590083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ekran görüntüsü, metin içeren bir resim&#10;&#10;Açıklama otomatik olarak oluşturuldu">
            <a:extLst>
              <a:ext uri="{FF2B5EF4-FFF2-40B4-BE49-F238E27FC236}">
                <a16:creationId xmlns:a16="http://schemas.microsoft.com/office/drawing/2014/main" id="{7A8CE4FF-629D-F2D4-9C66-E7217596B2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Resim 2" descr="daire, sarı, kehribar, grafik içeren bir resim&#10;&#10;Açıklama otomatik olarak oluşturuldu">
            <a:extLst>
              <a:ext uri="{FF2B5EF4-FFF2-40B4-BE49-F238E27FC236}">
                <a16:creationId xmlns:a16="http://schemas.microsoft.com/office/drawing/2014/main" id="{34137865-A675-611F-3A87-A5BE1F3718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955" y="4152379"/>
            <a:ext cx="773132" cy="447675"/>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774492" y="1159664"/>
            <a:ext cx="10643017" cy="3862596"/>
          </a:xfrm>
          <a:prstGeom prst="rect">
            <a:avLst/>
          </a:prstGeom>
          <a:noFill/>
          <a:ln>
            <a:noFill/>
          </a:ln>
        </p:spPr>
        <p:txBody>
          <a:bodyPr wrap="square" rtlCol="0">
            <a:spAutoFit/>
          </a:bodyPr>
          <a:lstStyle/>
          <a:p>
            <a:pPr>
              <a:spcAft>
                <a:spcPts val="600"/>
              </a:spcAft>
            </a:pPr>
            <a:r>
              <a:rPr lang="tr-TR" sz="2200" dirty="0">
                <a:latin typeface="Arial" panose="020B0604020202020204" pitchFamily="34" charset="0"/>
                <a:cs typeface="Arial" panose="020B0604020202020204" pitchFamily="34" charset="0"/>
              </a:rPr>
              <a:t>Dede, nine, teyze, amca, dayı, hala ve onların çocukları görüştüğümüz yakınlarımızdır. Anne baba başta olmak üzere tüm yakınları ziyaret etmek, hâl ve hatırlarını sormak, yardımda bulunmak övülen davranışlardır. Hz. Peygamber yakınlarla ilişkinin ailede sevgi ve bereket için ne kadar önemli olduğunu belirtmiştir. Onlara karşı hürmetli olmak ve tavırlarımızda özenli olmak görevimizdir. </a:t>
            </a:r>
          </a:p>
          <a:p>
            <a:pPr>
              <a:spcAft>
                <a:spcPts val="600"/>
              </a:spcAft>
            </a:pPr>
            <a:r>
              <a:rPr lang="tr-TR" sz="2200" b="1" dirty="0">
                <a:latin typeface="Arial" panose="020B0604020202020204" pitchFamily="34" charset="0"/>
                <a:cs typeface="Arial" panose="020B0604020202020204" pitchFamily="34" charset="0"/>
              </a:rPr>
              <a:t>Bu paragrafa verilebilecek en uygun başlık aşağıdakilerden hangisidir? </a:t>
            </a:r>
          </a:p>
          <a:p>
            <a:pPr>
              <a:spcAft>
                <a:spcPts val="600"/>
              </a:spcAft>
            </a:pPr>
            <a:r>
              <a:rPr lang="tr-TR" sz="2200" dirty="0">
                <a:latin typeface="Arial" panose="020B0604020202020204" pitchFamily="34" charset="0"/>
                <a:cs typeface="Arial" panose="020B0604020202020204" pitchFamily="34" charset="0"/>
              </a:rPr>
              <a:t>A) Akrabalarla İlişkilerde Nezaket </a:t>
            </a:r>
          </a:p>
          <a:p>
            <a:pPr>
              <a:spcAft>
                <a:spcPts val="600"/>
              </a:spcAft>
            </a:pPr>
            <a:r>
              <a:rPr lang="tr-TR" sz="2200" dirty="0">
                <a:latin typeface="Arial" panose="020B0604020202020204" pitchFamily="34" charset="0"/>
                <a:cs typeface="Arial" panose="020B0604020202020204" pitchFamily="34" charset="0"/>
              </a:rPr>
              <a:t>B) Aile İçi Yardımlaşmanın Değeri </a:t>
            </a:r>
          </a:p>
          <a:p>
            <a:pPr>
              <a:spcAft>
                <a:spcPts val="600"/>
              </a:spcAft>
            </a:pPr>
            <a:r>
              <a:rPr lang="tr-TR" sz="2200" dirty="0">
                <a:latin typeface="Arial" panose="020B0604020202020204" pitchFamily="34" charset="0"/>
                <a:cs typeface="Arial" panose="020B0604020202020204" pitchFamily="34" charset="0"/>
              </a:rPr>
              <a:t>C) Akrabalarla İlişkilerde Sevgi ve Saygı </a:t>
            </a:r>
          </a:p>
          <a:p>
            <a:pPr>
              <a:spcAft>
                <a:spcPts val="600"/>
              </a:spcAft>
            </a:pPr>
            <a:r>
              <a:rPr lang="tr-TR" sz="2200" dirty="0">
                <a:latin typeface="Arial" panose="020B0604020202020204" pitchFamily="34" charset="0"/>
                <a:cs typeface="Arial" panose="020B0604020202020204" pitchFamily="34" charset="0"/>
              </a:rPr>
              <a:t>D) Anne, Baba ve Büyüklerine Anlayış </a:t>
            </a:r>
          </a:p>
        </p:txBody>
      </p:sp>
      <p:sp>
        <p:nvSpPr>
          <p:cNvPr id="6" name="Metin kutusu 5">
            <a:extLst>
              <a:ext uri="{FF2B5EF4-FFF2-40B4-BE49-F238E27FC236}">
                <a16:creationId xmlns:a16="http://schemas.microsoft.com/office/drawing/2014/main" id="{DF2738E3-98AF-4DB7-962D-E421E882CD2C}"/>
              </a:ext>
            </a:extLst>
          </p:cNvPr>
          <p:cNvSpPr txBox="1"/>
          <p:nvPr/>
        </p:nvSpPr>
        <p:spPr>
          <a:xfrm>
            <a:off x="459772" y="60943"/>
            <a:ext cx="8105108"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2. KONU: İNSANİ İLİŞKİLERİN TEMELİ: SEVGİ VE SAYGI</a:t>
            </a:r>
          </a:p>
        </p:txBody>
      </p:sp>
      <p:sp>
        <p:nvSpPr>
          <p:cNvPr id="8" name="Metin kutusu 7">
            <a:extLst>
              <a:ext uri="{FF2B5EF4-FFF2-40B4-BE49-F238E27FC236}">
                <a16:creationId xmlns:a16="http://schemas.microsoft.com/office/drawing/2014/main" id="{7227DE51-2F2F-709A-EC09-5BF3C7F0D61A}"/>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mikailokumus.com </a:t>
            </a:r>
            <a:r>
              <a:rPr lang="en-US" sz="1500" dirty="0" err="1">
                <a:solidFill>
                  <a:srgbClr val="FFFFFF"/>
                </a:solidFill>
                <a:latin typeface="Arial"/>
              </a:rPr>
              <a:t>üzerinden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11" name="Metin kutusu 10">
            <a:extLst>
              <a:ext uri="{FF2B5EF4-FFF2-40B4-BE49-F238E27FC236}">
                <a16:creationId xmlns:a16="http://schemas.microsoft.com/office/drawing/2014/main" id="{185D9C6A-34CF-1500-2192-87E3EF3F1B2A}"/>
              </a:ext>
            </a:extLst>
          </p:cNvPr>
          <p:cNvSpPr txBox="1"/>
          <p:nvPr/>
        </p:nvSpPr>
        <p:spPr>
          <a:xfrm>
            <a:off x="1" y="603153"/>
            <a:ext cx="6096000" cy="368726"/>
          </a:xfrm>
          <a:prstGeom prst="rect">
            <a:avLst/>
          </a:prstGeom>
          <a:solidFill>
            <a:srgbClr val="FFFF00"/>
          </a:solidFill>
          <a:ln>
            <a:noFill/>
          </a:ln>
        </p:spPr>
        <p:txBody>
          <a:bodyPr wrap="square" bIns="75600" rtlCol="0">
            <a:spAutoFit/>
          </a:bodyPr>
          <a:lstStyle/>
          <a:p>
            <a:pPr>
              <a:spcAft>
                <a:spcPts val="600"/>
              </a:spcAft>
            </a:pPr>
            <a:r>
              <a:rPr lang="sv-SE" sz="1600" b="1" dirty="0">
                <a:latin typeface="Arial" panose="020B0604020202020204" pitchFamily="34" charset="0"/>
                <a:cs typeface="Arial" panose="020B0604020202020204" pitchFamily="34" charset="0"/>
              </a:rPr>
              <a:t> </a:t>
            </a:r>
            <a:r>
              <a:rPr lang="tr-TR" sz="1600" b="1" dirty="0" err="1">
                <a:latin typeface="Arial" panose="020B0604020202020204" pitchFamily="34" charset="0"/>
                <a:cs typeface="Arial" panose="020B0604020202020204" pitchFamily="34" charset="0"/>
              </a:rPr>
              <a:t>mikailokumuscom</a:t>
            </a:r>
            <a:r>
              <a:rPr lang="sv-SE" sz="1600" b="1" dirty="0">
                <a:latin typeface="Arial" panose="020B0604020202020204" pitchFamily="34" charset="0"/>
                <a:cs typeface="Arial" panose="020B0604020202020204" pitchFamily="34" charset="0"/>
              </a:rPr>
              <a:t> /</a:t>
            </a:r>
            <a:r>
              <a:rPr lang="tr-TR" sz="1600" b="1" dirty="0">
                <a:latin typeface="Arial" panose="020B0604020202020204" pitchFamily="34" charset="0"/>
                <a:cs typeface="Arial" panose="020B0604020202020204" pitchFamily="34" charset="0"/>
              </a:rPr>
              <a:t> </a:t>
            </a:r>
            <a:r>
              <a:rPr lang="tr-TR" sz="1600" dirty="0">
                <a:latin typeface="Arial" panose="020B0604020202020204" pitchFamily="34" charset="0"/>
                <a:cs typeface="Arial" panose="020B0604020202020204" pitchFamily="34" charset="0"/>
              </a:rPr>
              <a:t>Kazanım Testi /</a:t>
            </a:r>
            <a:r>
              <a:rPr lang="sv-SE" sz="1600" b="1" dirty="0">
                <a:latin typeface="Arial" panose="020B0604020202020204" pitchFamily="34" charset="0"/>
                <a:cs typeface="Arial" panose="020B0604020202020204" pitchFamily="34" charset="0"/>
              </a:rPr>
              <a:t> </a:t>
            </a:r>
            <a:r>
              <a:rPr lang="tr-TR" sz="1600" dirty="0">
                <a:latin typeface="Arial" panose="020B0604020202020204" pitchFamily="34" charset="0"/>
                <a:cs typeface="Arial" panose="020B0604020202020204" pitchFamily="34" charset="0"/>
              </a:rPr>
              <a:t>3</a:t>
            </a:r>
            <a:r>
              <a:rPr lang="sv-SE" sz="1600" dirty="0">
                <a:latin typeface="Arial" panose="020B0604020202020204" pitchFamily="34" charset="0"/>
                <a:cs typeface="Arial" panose="020B0604020202020204" pitchFamily="34" charset="0"/>
              </a:rPr>
              <a:t>. Ünite </a:t>
            </a:r>
            <a:r>
              <a:rPr lang="tr-TR" sz="1600" dirty="0">
                <a:latin typeface="Arial" panose="020B0604020202020204" pitchFamily="34" charset="0"/>
                <a:cs typeface="Arial" panose="020B0604020202020204" pitchFamily="34" charset="0"/>
              </a:rPr>
              <a:t>/ 2. Konu </a:t>
            </a:r>
            <a:r>
              <a:rPr lang="sv-SE" sz="1600" dirty="0">
                <a:latin typeface="Arial" panose="020B0604020202020204" pitchFamily="34" charset="0"/>
                <a:cs typeface="Arial" panose="020B0604020202020204" pitchFamily="34" charset="0"/>
              </a:rPr>
              <a:t>/ </a:t>
            </a:r>
            <a:r>
              <a:rPr lang="tr-TR" sz="1600" dirty="0">
                <a:latin typeface="Arial" panose="020B0604020202020204" pitchFamily="34" charset="0"/>
                <a:cs typeface="Arial" panose="020B0604020202020204" pitchFamily="34" charset="0"/>
              </a:rPr>
              <a:t>7. Soru </a:t>
            </a:r>
          </a:p>
        </p:txBody>
      </p:sp>
    </p:spTree>
    <p:extLst>
      <p:ext uri="{BB962C8B-B14F-4D97-AF65-F5344CB8AC3E}">
        <p14:creationId xmlns:p14="http://schemas.microsoft.com/office/powerpoint/2010/main" val="1519321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Resim 11" descr="ekran görüntüsü, metin içeren bir resim&#10;&#10;Açıklama otomatik olarak oluşturuldu">
            <a:extLst>
              <a:ext uri="{FF2B5EF4-FFF2-40B4-BE49-F238E27FC236}">
                <a16:creationId xmlns:a16="http://schemas.microsoft.com/office/drawing/2014/main" id="{75AA64F6-7BFD-70FA-7F07-54F3CD11C8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8257508"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2. KONU: İNSANİ İLİŞKİLERİN TEMELİ: SEVGİ VE SAYGI</a:t>
            </a:r>
          </a:p>
        </p:txBody>
      </p:sp>
      <p:sp>
        <p:nvSpPr>
          <p:cNvPr id="21" name="Metin kutusu 20">
            <a:extLst>
              <a:ext uri="{FF2B5EF4-FFF2-40B4-BE49-F238E27FC236}">
                <a16:creationId xmlns:a16="http://schemas.microsoft.com/office/drawing/2014/main" id="{7D028555-3FA9-B354-FB97-B1B364747411}"/>
              </a:ext>
            </a:extLst>
          </p:cNvPr>
          <p:cNvSpPr txBox="1"/>
          <p:nvPr/>
        </p:nvSpPr>
        <p:spPr>
          <a:xfrm>
            <a:off x="459772" y="3349752"/>
            <a:ext cx="11732229" cy="2477601"/>
          </a:xfrm>
          <a:prstGeom prst="rect">
            <a:avLst/>
          </a:prstGeom>
          <a:solidFill>
            <a:schemeClr val="accent5">
              <a:lumMod val="40000"/>
              <a:lumOff val="60000"/>
            </a:schemeClr>
          </a:solidFill>
          <a:ln>
            <a:noFill/>
          </a:ln>
        </p:spPr>
        <p:txBody>
          <a:bodyPr wrap="square" rtlCol="0">
            <a:spAutoFit/>
          </a:bodyPr>
          <a:lstStyle/>
          <a:p>
            <a:pPr marL="2239963" defTabSz="990600">
              <a:spcAft>
                <a:spcPts val="600"/>
              </a:spcAft>
            </a:pPr>
            <a:r>
              <a:rPr lang="tr-TR" sz="3000" dirty="0">
                <a:latin typeface="Arial" panose="020B0604020202020204" pitchFamily="34" charset="0"/>
                <a:cs typeface="Arial" panose="020B0604020202020204" pitchFamily="34" charset="0"/>
              </a:rPr>
              <a:t>"Kendileri ile huzur bulasınız diye sizin için    türünüzden eşler yaratması ve aranızda bir sevgi       ve merhamet var etmesi de O’nun (varlığının ve kudretinin) delillerindendir…"</a:t>
            </a:r>
          </a:p>
          <a:p>
            <a:pPr>
              <a:spcAft>
                <a:spcPts val="600"/>
              </a:spcAft>
            </a:pPr>
            <a:r>
              <a:rPr lang="tr-TR" sz="3000" dirty="0">
                <a:latin typeface="Arial" panose="020B0604020202020204" pitchFamily="34" charset="0"/>
                <a:cs typeface="Arial" panose="020B0604020202020204" pitchFamily="34" charset="0"/>
              </a:rPr>
              <a:t>							    (</a:t>
            </a:r>
            <a:r>
              <a:rPr lang="tr-TR" sz="3000" dirty="0" err="1">
                <a:latin typeface="Arial" panose="020B0604020202020204" pitchFamily="34" charset="0"/>
                <a:cs typeface="Arial" panose="020B0604020202020204" pitchFamily="34" charset="0"/>
              </a:rPr>
              <a:t>Rûm</a:t>
            </a:r>
            <a:r>
              <a:rPr lang="tr-TR" sz="3000" dirty="0">
                <a:latin typeface="Arial" panose="020B0604020202020204" pitchFamily="34" charset="0"/>
                <a:cs typeface="Arial" panose="020B0604020202020204" pitchFamily="34" charset="0"/>
              </a:rPr>
              <a:t> suresi, 21. ayet)</a:t>
            </a:r>
          </a:p>
        </p:txBody>
      </p:sp>
      <p:sp>
        <p:nvSpPr>
          <p:cNvPr id="3" name="Metin kutusu 2">
            <a:extLst>
              <a:ext uri="{FF2B5EF4-FFF2-40B4-BE49-F238E27FC236}">
                <a16:creationId xmlns:a16="http://schemas.microsoft.com/office/drawing/2014/main" id="{9293536E-C98C-B49F-60F2-9886890B503F}"/>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mikailokumus.com </a:t>
            </a:r>
            <a:r>
              <a:rPr lang="en-US" sz="1500" dirty="0" err="1">
                <a:solidFill>
                  <a:srgbClr val="FFFFFF"/>
                </a:solidFill>
                <a:latin typeface="Arial"/>
              </a:rPr>
              <a:t>üzerinden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pic>
        <p:nvPicPr>
          <p:cNvPr id="19" name="Resim 18" descr="kuş, sarı, dış mekan, yaban hayatı içeren bir resim&#10;&#10;Açıklama otomatik olarak oluşturuldu">
            <a:extLst>
              <a:ext uri="{FF2B5EF4-FFF2-40B4-BE49-F238E27FC236}">
                <a16:creationId xmlns:a16="http://schemas.microsoft.com/office/drawing/2014/main" id="{6BF0F786-E8DF-27DF-5B68-F5FA09E9EE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9773" y="731520"/>
            <a:ext cx="1765354" cy="5400267"/>
          </a:xfrm>
          <a:prstGeom prst="rect">
            <a:avLst/>
          </a:prstGeom>
        </p:spPr>
      </p:pic>
      <p:sp>
        <p:nvSpPr>
          <p:cNvPr id="9" name="Metin kutusu 8">
            <a:extLst>
              <a:ext uri="{FF2B5EF4-FFF2-40B4-BE49-F238E27FC236}">
                <a16:creationId xmlns:a16="http://schemas.microsoft.com/office/drawing/2014/main" id="{9C5450D1-4024-296F-42CB-7BC7A9F752EE}"/>
              </a:ext>
            </a:extLst>
          </p:cNvPr>
          <p:cNvSpPr txBox="1"/>
          <p:nvPr/>
        </p:nvSpPr>
        <p:spPr>
          <a:xfrm>
            <a:off x="459772" y="1422113"/>
            <a:ext cx="1765354" cy="584775"/>
          </a:xfrm>
          <a:prstGeom prst="rect">
            <a:avLst/>
          </a:prstGeom>
          <a:noFill/>
          <a:ln>
            <a:noFill/>
          </a:ln>
        </p:spPr>
        <p:txBody>
          <a:bodyPr wrap="square" rtlCol="0">
            <a:spAutoFit/>
          </a:bodyPr>
          <a:lstStyle/>
          <a:p>
            <a:pPr algn="ctr">
              <a:spcAft>
                <a:spcPts val="600"/>
              </a:spcAft>
            </a:pPr>
            <a:r>
              <a:rPr lang="tr-TR" sz="3200" b="1" dirty="0">
                <a:solidFill>
                  <a:schemeClr val="bg1"/>
                </a:solidFill>
                <a:latin typeface="Arial" panose="020B0604020202020204" pitchFamily="34" charset="0"/>
                <a:cs typeface="Arial" panose="020B0604020202020204" pitchFamily="34" charset="0"/>
              </a:rPr>
              <a:t>Sevgi</a:t>
            </a:r>
          </a:p>
        </p:txBody>
      </p:sp>
      <p:sp>
        <p:nvSpPr>
          <p:cNvPr id="20" name="Metin kutusu 19">
            <a:extLst>
              <a:ext uri="{FF2B5EF4-FFF2-40B4-BE49-F238E27FC236}">
                <a16:creationId xmlns:a16="http://schemas.microsoft.com/office/drawing/2014/main" id="{A10A7CE1-9406-D5F8-3596-3943A0C1E60D}"/>
              </a:ext>
            </a:extLst>
          </p:cNvPr>
          <p:cNvSpPr txBox="1"/>
          <p:nvPr/>
        </p:nvSpPr>
        <p:spPr>
          <a:xfrm>
            <a:off x="2684899" y="975836"/>
            <a:ext cx="7496405" cy="1477328"/>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İnsanı bir şeye veya bir kimseye karşı yakın ilgi ve bağlılık göstermeye yönelten duygudur. Eş anlamlısı muhabbettir.</a:t>
            </a:r>
          </a:p>
        </p:txBody>
      </p:sp>
    </p:spTree>
    <p:extLst>
      <p:ext uri="{BB962C8B-B14F-4D97-AF65-F5344CB8AC3E}">
        <p14:creationId xmlns:p14="http://schemas.microsoft.com/office/powerpoint/2010/main" val="3503134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0-#ppt_w/2"/>
                                          </p:val>
                                        </p:tav>
                                        <p:tav tm="100000">
                                          <p:val>
                                            <p:strVal val="#ppt_x"/>
                                          </p:val>
                                        </p:tav>
                                      </p:tavLst>
                                    </p:anim>
                                    <p:anim calcmode="lin" valueType="num">
                                      <p:cBhvr additive="base">
                                        <p:cTn id="14"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esim 7" descr="ekran görüntüsü, metin, dikdörtgen, yeşil içeren bir resim&#10;&#10;Açıklama otomatik olarak oluşturuldu">
            <a:extLst>
              <a:ext uri="{FF2B5EF4-FFF2-40B4-BE49-F238E27FC236}">
                <a16:creationId xmlns:a16="http://schemas.microsoft.com/office/drawing/2014/main" id="{FA3C2D29-F079-CBF2-AB5D-7374E71BF0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1" y="587386"/>
            <a:ext cx="8215086" cy="413196"/>
          </a:xfrm>
          <a:prstGeom prst="rect">
            <a:avLst/>
          </a:prstGeom>
          <a:solidFill>
            <a:srgbClr val="FFFF00"/>
          </a:solidFill>
          <a:ln>
            <a:noFill/>
          </a:ln>
        </p:spPr>
        <p:txBody>
          <a:bodyPr wrap="square" tIns="28800" bIns="75600" rtlCol="0">
            <a:spAutoFit/>
          </a:bodyPr>
          <a:lstStyle/>
          <a:p>
            <a:pPr>
              <a:spcAft>
                <a:spcPts val="600"/>
              </a:spcAft>
            </a:pPr>
            <a:r>
              <a:rPr lang="tr-TR" sz="2000" b="1" dirty="0">
                <a:latin typeface="Arial" panose="020B0604020202020204" pitchFamily="34" charset="0"/>
                <a:cs typeface="Arial" panose="020B0604020202020204" pitchFamily="34" charset="0"/>
              </a:rPr>
              <a:t>  Harfleri karışık olarak verilen kavramları doğru şekilde belirtiniz.</a:t>
            </a:r>
          </a:p>
        </p:txBody>
      </p:sp>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8013668"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2. KONU: İNSANİ İLİŞKİLERİN TEMELİ: SEVGİ VE SAYGI</a:t>
            </a:r>
          </a:p>
        </p:txBody>
      </p:sp>
      <p:sp>
        <p:nvSpPr>
          <p:cNvPr id="3" name="Metin kutusu 2">
            <a:extLst>
              <a:ext uri="{FF2B5EF4-FFF2-40B4-BE49-F238E27FC236}">
                <a16:creationId xmlns:a16="http://schemas.microsoft.com/office/drawing/2014/main" id="{C7A0F8D9-186A-B896-109E-B3BB94208A22}"/>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mikailokumus.com </a:t>
            </a:r>
            <a:r>
              <a:rPr lang="en-US" sz="1500" dirty="0" err="1">
                <a:solidFill>
                  <a:srgbClr val="FFFFFF"/>
                </a:solidFill>
                <a:latin typeface="Arial"/>
              </a:rPr>
              <a:t>üzerinden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grpSp>
        <p:nvGrpSpPr>
          <p:cNvPr id="32" name="Grup 31">
            <a:extLst>
              <a:ext uri="{FF2B5EF4-FFF2-40B4-BE49-F238E27FC236}">
                <a16:creationId xmlns:a16="http://schemas.microsoft.com/office/drawing/2014/main" id="{E98E359C-87A5-075E-0E41-89DC99223E81}"/>
              </a:ext>
            </a:extLst>
          </p:cNvPr>
          <p:cNvGrpSpPr/>
          <p:nvPr/>
        </p:nvGrpSpPr>
        <p:grpSpPr>
          <a:xfrm>
            <a:off x="1221377" y="2181162"/>
            <a:ext cx="9393647" cy="1066800"/>
            <a:chOff x="1127760" y="1682857"/>
            <a:chExt cx="9393647" cy="1066800"/>
          </a:xfrm>
          <a:solidFill>
            <a:srgbClr val="FFFFFF"/>
          </a:solidFill>
        </p:grpSpPr>
        <p:sp>
          <p:nvSpPr>
            <p:cNvPr id="33" name="Dikdörtgen: Köşeleri Yuvarlatılmış 32">
              <a:extLst>
                <a:ext uri="{FF2B5EF4-FFF2-40B4-BE49-F238E27FC236}">
                  <a16:creationId xmlns:a16="http://schemas.microsoft.com/office/drawing/2014/main" id="{087607F2-B34C-792E-AB70-F058554D164C}"/>
                </a:ext>
              </a:extLst>
            </p:cNvPr>
            <p:cNvSpPr/>
            <p:nvPr/>
          </p:nvSpPr>
          <p:spPr>
            <a:xfrm>
              <a:off x="1127760" y="1682857"/>
              <a:ext cx="2026920" cy="1066800"/>
            </a:xfrm>
            <a:prstGeom prst="roundRect">
              <a:avLst/>
            </a:prstGeom>
            <a:grp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3200" b="1" dirty="0">
                  <a:solidFill>
                    <a:schemeClr val="tx1"/>
                  </a:solidFill>
                  <a:latin typeface="Arial" panose="020B0604020202020204" pitchFamily="34" charset="0"/>
                  <a:cs typeface="Arial" panose="020B0604020202020204" pitchFamily="34" charset="0"/>
                </a:rPr>
                <a:t>SEVGİ</a:t>
              </a:r>
            </a:p>
          </p:txBody>
        </p:sp>
        <p:sp>
          <p:nvSpPr>
            <p:cNvPr id="34" name="Dikdörtgen: Köşeleri Yuvarlatılmış 33">
              <a:extLst>
                <a:ext uri="{FF2B5EF4-FFF2-40B4-BE49-F238E27FC236}">
                  <a16:creationId xmlns:a16="http://schemas.microsoft.com/office/drawing/2014/main" id="{8D3201C7-7313-2CC6-1E67-1B4EEBAF618D}"/>
                </a:ext>
              </a:extLst>
            </p:cNvPr>
            <p:cNvSpPr/>
            <p:nvPr/>
          </p:nvSpPr>
          <p:spPr>
            <a:xfrm>
              <a:off x="3581400" y="1682857"/>
              <a:ext cx="2026920" cy="1066800"/>
            </a:xfrm>
            <a:prstGeom prst="roundRect">
              <a:avLst/>
            </a:prstGeom>
            <a:grp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3200" b="1" dirty="0">
                  <a:solidFill>
                    <a:schemeClr val="tx1"/>
                  </a:solidFill>
                  <a:latin typeface="Arial" panose="020B0604020202020204" pitchFamily="34" charset="0"/>
                  <a:cs typeface="Arial" panose="020B0604020202020204" pitchFamily="34" charset="0"/>
                </a:rPr>
                <a:t>SAYGI</a:t>
              </a:r>
            </a:p>
          </p:txBody>
        </p:sp>
        <p:sp>
          <p:nvSpPr>
            <p:cNvPr id="35" name="Dikdörtgen: Köşeleri Yuvarlatılmış 34">
              <a:extLst>
                <a:ext uri="{FF2B5EF4-FFF2-40B4-BE49-F238E27FC236}">
                  <a16:creationId xmlns:a16="http://schemas.microsoft.com/office/drawing/2014/main" id="{3DC5CCD0-1A22-0525-1FE6-503431E03AAA}"/>
                </a:ext>
              </a:extLst>
            </p:cNvPr>
            <p:cNvSpPr/>
            <p:nvPr/>
          </p:nvSpPr>
          <p:spPr>
            <a:xfrm>
              <a:off x="6035040" y="1682857"/>
              <a:ext cx="2026920" cy="1066800"/>
            </a:xfrm>
            <a:prstGeom prst="roundRect">
              <a:avLst/>
            </a:prstGeom>
            <a:grp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2000" b="1" dirty="0">
                  <a:solidFill>
                    <a:schemeClr val="tx1"/>
                  </a:solidFill>
                  <a:latin typeface="Arial" panose="020B0604020202020204" pitchFamily="34" charset="0"/>
                  <a:cs typeface="Arial" panose="020B0604020202020204" pitchFamily="34" charset="0"/>
                </a:rPr>
                <a:t>ANNE - BABA</a:t>
              </a:r>
            </a:p>
          </p:txBody>
        </p:sp>
        <p:sp>
          <p:nvSpPr>
            <p:cNvPr id="36" name="Dikdörtgen: Köşeleri Yuvarlatılmış 35">
              <a:extLst>
                <a:ext uri="{FF2B5EF4-FFF2-40B4-BE49-F238E27FC236}">
                  <a16:creationId xmlns:a16="http://schemas.microsoft.com/office/drawing/2014/main" id="{BC6FADA4-6AC5-87C5-5234-1DF516009982}"/>
                </a:ext>
              </a:extLst>
            </p:cNvPr>
            <p:cNvSpPr/>
            <p:nvPr/>
          </p:nvSpPr>
          <p:spPr>
            <a:xfrm>
              <a:off x="8494487" y="1682857"/>
              <a:ext cx="2026920" cy="1066800"/>
            </a:xfrm>
            <a:prstGeom prst="roundRect">
              <a:avLst/>
            </a:prstGeom>
            <a:grp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3100" b="1" dirty="0">
                  <a:solidFill>
                    <a:schemeClr val="tx1"/>
                  </a:solidFill>
                  <a:latin typeface="Arial" panose="020B0604020202020204" pitchFamily="34" charset="0"/>
                  <a:cs typeface="Arial" panose="020B0604020202020204" pitchFamily="34" charset="0"/>
                </a:rPr>
                <a:t>AKRABA</a:t>
              </a:r>
            </a:p>
          </p:txBody>
        </p:sp>
      </p:grpSp>
      <p:grpSp>
        <p:nvGrpSpPr>
          <p:cNvPr id="37" name="Grup 36">
            <a:extLst>
              <a:ext uri="{FF2B5EF4-FFF2-40B4-BE49-F238E27FC236}">
                <a16:creationId xmlns:a16="http://schemas.microsoft.com/office/drawing/2014/main" id="{2DEFCC95-3BB8-C1F5-4DD2-9BE442055845}"/>
              </a:ext>
            </a:extLst>
          </p:cNvPr>
          <p:cNvGrpSpPr/>
          <p:nvPr/>
        </p:nvGrpSpPr>
        <p:grpSpPr>
          <a:xfrm>
            <a:off x="1221377" y="3911417"/>
            <a:ext cx="9393647" cy="1066800"/>
            <a:chOff x="1127760" y="1682857"/>
            <a:chExt cx="9393647" cy="1066800"/>
          </a:xfrm>
          <a:solidFill>
            <a:srgbClr val="FFFFFF"/>
          </a:solidFill>
        </p:grpSpPr>
        <p:sp>
          <p:nvSpPr>
            <p:cNvPr id="38" name="Dikdörtgen: Köşeleri Yuvarlatılmış 37">
              <a:extLst>
                <a:ext uri="{FF2B5EF4-FFF2-40B4-BE49-F238E27FC236}">
                  <a16:creationId xmlns:a16="http://schemas.microsoft.com/office/drawing/2014/main" id="{33E8A21D-E254-4ABD-0981-BB37C6532958}"/>
                </a:ext>
              </a:extLst>
            </p:cNvPr>
            <p:cNvSpPr/>
            <p:nvPr/>
          </p:nvSpPr>
          <p:spPr>
            <a:xfrm>
              <a:off x="1127760" y="1682857"/>
              <a:ext cx="2026920" cy="1066800"/>
            </a:xfrm>
            <a:prstGeom prst="roundRect">
              <a:avLst/>
            </a:prstGeom>
            <a:grp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3200" b="1" dirty="0">
                  <a:solidFill>
                    <a:schemeClr val="tx1"/>
                  </a:solidFill>
                  <a:latin typeface="Arial" panose="020B0604020202020204" pitchFamily="34" charset="0"/>
                  <a:cs typeface="Arial" panose="020B0604020202020204" pitchFamily="34" charset="0"/>
                </a:rPr>
                <a:t>KOMŞU</a:t>
              </a:r>
            </a:p>
          </p:txBody>
        </p:sp>
        <p:sp>
          <p:nvSpPr>
            <p:cNvPr id="39" name="Dikdörtgen: Köşeleri Yuvarlatılmış 38">
              <a:extLst>
                <a:ext uri="{FF2B5EF4-FFF2-40B4-BE49-F238E27FC236}">
                  <a16:creationId xmlns:a16="http://schemas.microsoft.com/office/drawing/2014/main" id="{7FFDDC9C-2967-8887-C607-6F88E0496AA9}"/>
                </a:ext>
              </a:extLst>
            </p:cNvPr>
            <p:cNvSpPr/>
            <p:nvPr/>
          </p:nvSpPr>
          <p:spPr>
            <a:xfrm>
              <a:off x="3581400" y="1682857"/>
              <a:ext cx="2026920" cy="1066800"/>
            </a:xfrm>
            <a:prstGeom prst="roundRect">
              <a:avLst/>
            </a:prstGeom>
            <a:grp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2300" b="1" dirty="0">
                  <a:solidFill>
                    <a:schemeClr val="tx1"/>
                  </a:solidFill>
                  <a:latin typeface="Arial" panose="020B0604020202020204" pitchFamily="34" charset="0"/>
                  <a:cs typeface="Arial" panose="020B0604020202020204" pitchFamily="34" charset="0"/>
                </a:rPr>
                <a:t>ÖĞRETMEN</a:t>
              </a:r>
            </a:p>
          </p:txBody>
        </p:sp>
        <p:sp>
          <p:nvSpPr>
            <p:cNvPr id="40" name="Dikdörtgen: Köşeleri Yuvarlatılmış 39">
              <a:extLst>
                <a:ext uri="{FF2B5EF4-FFF2-40B4-BE49-F238E27FC236}">
                  <a16:creationId xmlns:a16="http://schemas.microsoft.com/office/drawing/2014/main" id="{702E4CB5-EB54-BB9B-40F9-89A19D550AE0}"/>
                </a:ext>
              </a:extLst>
            </p:cNvPr>
            <p:cNvSpPr/>
            <p:nvPr/>
          </p:nvSpPr>
          <p:spPr>
            <a:xfrm>
              <a:off x="6035040" y="1682857"/>
              <a:ext cx="2026920" cy="1066800"/>
            </a:xfrm>
            <a:prstGeom prst="roundRect">
              <a:avLst/>
            </a:prstGeom>
            <a:grp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3200" b="1" dirty="0">
                  <a:solidFill>
                    <a:schemeClr val="tx1"/>
                  </a:solidFill>
                  <a:latin typeface="Arial" panose="020B0604020202020204" pitchFamily="34" charset="0"/>
                  <a:cs typeface="Arial" panose="020B0604020202020204" pitchFamily="34" charset="0"/>
                </a:rPr>
                <a:t>KARDEŞ</a:t>
              </a:r>
            </a:p>
          </p:txBody>
        </p:sp>
        <p:sp>
          <p:nvSpPr>
            <p:cNvPr id="41" name="Dikdörtgen: Köşeleri Yuvarlatılmış 40">
              <a:extLst>
                <a:ext uri="{FF2B5EF4-FFF2-40B4-BE49-F238E27FC236}">
                  <a16:creationId xmlns:a16="http://schemas.microsoft.com/office/drawing/2014/main" id="{3E3ED225-C9C1-464B-810E-FA7AA59DB157}"/>
                </a:ext>
              </a:extLst>
            </p:cNvPr>
            <p:cNvSpPr/>
            <p:nvPr/>
          </p:nvSpPr>
          <p:spPr>
            <a:xfrm>
              <a:off x="8494487" y="1682857"/>
              <a:ext cx="2026920" cy="1066800"/>
            </a:xfrm>
            <a:prstGeom prst="roundRect">
              <a:avLst/>
            </a:prstGeom>
            <a:grp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3200" b="1" dirty="0">
                  <a:solidFill>
                    <a:schemeClr val="tx1"/>
                  </a:solidFill>
                  <a:latin typeface="Arial" panose="020B0604020202020204" pitchFamily="34" charset="0"/>
                  <a:cs typeface="Arial" panose="020B0604020202020204" pitchFamily="34" charset="0"/>
                </a:rPr>
                <a:t>HÜRMET</a:t>
              </a:r>
            </a:p>
          </p:txBody>
        </p:sp>
      </p:grpSp>
      <p:sp>
        <p:nvSpPr>
          <p:cNvPr id="5" name="Dikdörtgen: Köşeleri Yuvarlatılmış 4">
            <a:extLst>
              <a:ext uri="{FF2B5EF4-FFF2-40B4-BE49-F238E27FC236}">
                <a16:creationId xmlns:a16="http://schemas.microsoft.com/office/drawing/2014/main" id="{A96AF3DA-879C-1DF8-D962-8979383AEA0F}"/>
              </a:ext>
            </a:extLst>
          </p:cNvPr>
          <p:cNvSpPr/>
          <p:nvPr/>
        </p:nvSpPr>
        <p:spPr>
          <a:xfrm>
            <a:off x="1221377" y="2181162"/>
            <a:ext cx="2026920" cy="1066800"/>
          </a:xfrm>
          <a:prstGeom prst="roundRect">
            <a:avLst/>
          </a:prstGeom>
          <a:solidFill>
            <a:srgbClr val="FFFFFF"/>
          </a:solidFill>
          <a:ln w="571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3200" b="1" dirty="0">
                <a:solidFill>
                  <a:schemeClr val="tx1"/>
                </a:solidFill>
                <a:latin typeface="Arial" panose="020B0604020202020204" pitchFamily="34" charset="0"/>
                <a:cs typeface="Arial" panose="020B0604020202020204" pitchFamily="34" charset="0"/>
              </a:rPr>
              <a:t>EVGİS</a:t>
            </a:r>
          </a:p>
        </p:txBody>
      </p:sp>
      <p:sp>
        <p:nvSpPr>
          <p:cNvPr id="12" name="Dikdörtgen: Köşeleri Yuvarlatılmış 11">
            <a:extLst>
              <a:ext uri="{FF2B5EF4-FFF2-40B4-BE49-F238E27FC236}">
                <a16:creationId xmlns:a16="http://schemas.microsoft.com/office/drawing/2014/main" id="{9D7A5897-A5D5-53CE-E245-AE54DAD72E11}"/>
              </a:ext>
            </a:extLst>
          </p:cNvPr>
          <p:cNvSpPr/>
          <p:nvPr/>
        </p:nvSpPr>
        <p:spPr>
          <a:xfrm>
            <a:off x="3675017" y="2181162"/>
            <a:ext cx="2026920" cy="1066800"/>
          </a:xfrm>
          <a:prstGeom prst="roundRect">
            <a:avLst/>
          </a:prstGeom>
          <a:solidFill>
            <a:srgbClr val="FFFFFF"/>
          </a:solidFill>
          <a:ln w="571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3200" b="1" dirty="0">
                <a:solidFill>
                  <a:schemeClr val="tx1"/>
                </a:solidFill>
                <a:latin typeface="Arial" panose="020B0604020202020204" pitchFamily="34" charset="0"/>
                <a:cs typeface="Arial" panose="020B0604020202020204" pitchFamily="34" charset="0"/>
              </a:rPr>
              <a:t>GIYAS</a:t>
            </a:r>
          </a:p>
        </p:txBody>
      </p:sp>
      <p:sp>
        <p:nvSpPr>
          <p:cNvPr id="13" name="Dikdörtgen: Köşeleri Yuvarlatılmış 12">
            <a:extLst>
              <a:ext uri="{FF2B5EF4-FFF2-40B4-BE49-F238E27FC236}">
                <a16:creationId xmlns:a16="http://schemas.microsoft.com/office/drawing/2014/main" id="{C9AA70AF-FB7F-1470-AFB1-C47CAE18DD02}"/>
              </a:ext>
            </a:extLst>
          </p:cNvPr>
          <p:cNvSpPr/>
          <p:nvPr/>
        </p:nvSpPr>
        <p:spPr>
          <a:xfrm>
            <a:off x="6128657" y="2181162"/>
            <a:ext cx="2026920" cy="1066800"/>
          </a:xfrm>
          <a:prstGeom prst="roundRect">
            <a:avLst/>
          </a:prstGeom>
          <a:solidFill>
            <a:srgbClr val="FFFFFF"/>
          </a:solidFill>
          <a:ln w="571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2100" b="1" dirty="0">
                <a:solidFill>
                  <a:schemeClr val="tx1"/>
                </a:solidFill>
                <a:latin typeface="Arial" panose="020B0604020202020204" pitchFamily="34" charset="0"/>
                <a:cs typeface="Arial" panose="020B0604020202020204" pitchFamily="34" charset="0"/>
              </a:rPr>
              <a:t>NENE - ABBA</a:t>
            </a:r>
          </a:p>
        </p:txBody>
      </p:sp>
      <p:sp>
        <p:nvSpPr>
          <p:cNvPr id="14" name="Dikdörtgen: Köşeleri Yuvarlatılmış 13">
            <a:extLst>
              <a:ext uri="{FF2B5EF4-FFF2-40B4-BE49-F238E27FC236}">
                <a16:creationId xmlns:a16="http://schemas.microsoft.com/office/drawing/2014/main" id="{04E426BD-4C45-72A3-A58D-0920B25EE8B9}"/>
              </a:ext>
            </a:extLst>
          </p:cNvPr>
          <p:cNvSpPr/>
          <p:nvPr/>
        </p:nvSpPr>
        <p:spPr>
          <a:xfrm>
            <a:off x="8588104" y="2181162"/>
            <a:ext cx="2026920" cy="1066800"/>
          </a:xfrm>
          <a:prstGeom prst="roundRect">
            <a:avLst/>
          </a:prstGeom>
          <a:solidFill>
            <a:srgbClr val="FFFFFF"/>
          </a:solidFill>
          <a:ln w="571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3100" b="1" dirty="0">
                <a:solidFill>
                  <a:schemeClr val="tx1"/>
                </a:solidFill>
                <a:latin typeface="Arial" panose="020B0604020202020204" pitchFamily="34" charset="0"/>
                <a:cs typeface="Arial" panose="020B0604020202020204" pitchFamily="34" charset="0"/>
              </a:rPr>
              <a:t>ABRAKA</a:t>
            </a:r>
          </a:p>
        </p:txBody>
      </p:sp>
      <p:sp>
        <p:nvSpPr>
          <p:cNvPr id="22" name="Dikdörtgen: Köşeleri Yuvarlatılmış 21">
            <a:extLst>
              <a:ext uri="{FF2B5EF4-FFF2-40B4-BE49-F238E27FC236}">
                <a16:creationId xmlns:a16="http://schemas.microsoft.com/office/drawing/2014/main" id="{9D31A7D7-EB67-C4D7-8AC5-D20778FF4134}"/>
              </a:ext>
            </a:extLst>
          </p:cNvPr>
          <p:cNvSpPr/>
          <p:nvPr/>
        </p:nvSpPr>
        <p:spPr>
          <a:xfrm>
            <a:off x="1221377" y="3911417"/>
            <a:ext cx="2026920" cy="1066800"/>
          </a:xfrm>
          <a:prstGeom prst="roundRect">
            <a:avLst/>
          </a:prstGeom>
          <a:solidFill>
            <a:srgbClr val="FFFFFF"/>
          </a:solidFill>
          <a:ln w="571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3200" b="1" dirty="0">
                <a:solidFill>
                  <a:schemeClr val="tx1"/>
                </a:solidFill>
                <a:latin typeface="Arial" panose="020B0604020202020204" pitchFamily="34" charset="0"/>
                <a:cs typeface="Arial" panose="020B0604020202020204" pitchFamily="34" charset="0"/>
              </a:rPr>
              <a:t>KOŞUM</a:t>
            </a:r>
          </a:p>
        </p:txBody>
      </p:sp>
      <p:sp>
        <p:nvSpPr>
          <p:cNvPr id="23" name="Dikdörtgen: Köşeleri Yuvarlatılmış 22">
            <a:extLst>
              <a:ext uri="{FF2B5EF4-FFF2-40B4-BE49-F238E27FC236}">
                <a16:creationId xmlns:a16="http://schemas.microsoft.com/office/drawing/2014/main" id="{CEED0B18-A3D5-A358-0C5E-554D59728802}"/>
              </a:ext>
            </a:extLst>
          </p:cNvPr>
          <p:cNvSpPr/>
          <p:nvPr/>
        </p:nvSpPr>
        <p:spPr>
          <a:xfrm>
            <a:off x="3675017" y="3911417"/>
            <a:ext cx="2026920" cy="1066800"/>
          </a:xfrm>
          <a:prstGeom prst="roundRect">
            <a:avLst/>
          </a:prstGeom>
          <a:solidFill>
            <a:srgbClr val="FFFFFF"/>
          </a:solidFill>
          <a:ln w="571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2300" b="1" dirty="0">
                <a:solidFill>
                  <a:schemeClr val="tx1"/>
                </a:solidFill>
                <a:latin typeface="Arial" panose="020B0604020202020204" pitchFamily="34" charset="0"/>
                <a:cs typeface="Arial" panose="020B0604020202020204" pitchFamily="34" charset="0"/>
              </a:rPr>
              <a:t>MENTÖREĞ</a:t>
            </a:r>
          </a:p>
        </p:txBody>
      </p:sp>
      <p:sp>
        <p:nvSpPr>
          <p:cNvPr id="24" name="Dikdörtgen: Köşeleri Yuvarlatılmış 23">
            <a:extLst>
              <a:ext uri="{FF2B5EF4-FFF2-40B4-BE49-F238E27FC236}">
                <a16:creationId xmlns:a16="http://schemas.microsoft.com/office/drawing/2014/main" id="{7443DF35-D8F6-6679-207A-F21752D3372E}"/>
              </a:ext>
            </a:extLst>
          </p:cNvPr>
          <p:cNvSpPr/>
          <p:nvPr/>
        </p:nvSpPr>
        <p:spPr>
          <a:xfrm>
            <a:off x="6128657" y="3911417"/>
            <a:ext cx="2026920" cy="1066800"/>
          </a:xfrm>
          <a:prstGeom prst="roundRect">
            <a:avLst/>
          </a:prstGeom>
          <a:solidFill>
            <a:srgbClr val="FFFFFF"/>
          </a:solidFill>
          <a:ln w="571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3200" b="1" dirty="0">
                <a:solidFill>
                  <a:schemeClr val="tx1"/>
                </a:solidFill>
                <a:latin typeface="Arial" panose="020B0604020202020204" pitchFamily="34" charset="0"/>
                <a:cs typeface="Arial" panose="020B0604020202020204" pitchFamily="34" charset="0"/>
              </a:rPr>
              <a:t>KEDŞAR</a:t>
            </a:r>
          </a:p>
        </p:txBody>
      </p:sp>
      <p:sp>
        <p:nvSpPr>
          <p:cNvPr id="25" name="Dikdörtgen: Köşeleri Yuvarlatılmış 24">
            <a:extLst>
              <a:ext uri="{FF2B5EF4-FFF2-40B4-BE49-F238E27FC236}">
                <a16:creationId xmlns:a16="http://schemas.microsoft.com/office/drawing/2014/main" id="{65BAC810-52B2-3B8B-ADCE-4F70E4CA76F4}"/>
              </a:ext>
            </a:extLst>
          </p:cNvPr>
          <p:cNvSpPr/>
          <p:nvPr/>
        </p:nvSpPr>
        <p:spPr>
          <a:xfrm>
            <a:off x="8588104" y="3911417"/>
            <a:ext cx="2026920" cy="1066800"/>
          </a:xfrm>
          <a:prstGeom prst="roundRect">
            <a:avLst/>
          </a:prstGeom>
          <a:solidFill>
            <a:srgbClr val="FFFFFF"/>
          </a:solidFill>
          <a:ln w="571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3200" b="1" dirty="0">
                <a:solidFill>
                  <a:schemeClr val="tx1"/>
                </a:solidFill>
                <a:latin typeface="Arial" panose="020B0604020202020204" pitchFamily="34" charset="0"/>
                <a:cs typeface="Arial" panose="020B0604020202020204" pitchFamily="34" charset="0"/>
              </a:rPr>
              <a:t>TEMRÜH</a:t>
            </a:r>
          </a:p>
        </p:txBody>
      </p:sp>
    </p:spTree>
    <p:extLst>
      <p:ext uri="{BB962C8B-B14F-4D97-AF65-F5344CB8AC3E}">
        <p14:creationId xmlns:p14="http://schemas.microsoft.com/office/powerpoint/2010/main" val="3580422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12"/>
                                        </p:tgtEl>
                                      </p:cBhvr>
                                    </p:animEffect>
                                    <p:set>
                                      <p:cBhvr>
                                        <p:cTn id="12" dur="1" fill="hold">
                                          <p:stCondLst>
                                            <p:cond delay="499"/>
                                          </p:stCondLst>
                                        </p:cTn>
                                        <p:tgtEl>
                                          <p:spTgt spid="1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13"/>
                                        </p:tgtEl>
                                      </p:cBhvr>
                                    </p:animEffect>
                                    <p:set>
                                      <p:cBhvr>
                                        <p:cTn id="17" dur="1" fill="hold">
                                          <p:stCondLst>
                                            <p:cond delay="499"/>
                                          </p:stCondLst>
                                        </p:cTn>
                                        <p:tgtEl>
                                          <p:spTgt spid="1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14"/>
                                        </p:tgtEl>
                                      </p:cBhvr>
                                    </p:animEffect>
                                    <p:set>
                                      <p:cBhvr>
                                        <p:cTn id="22" dur="1" fill="hold">
                                          <p:stCondLst>
                                            <p:cond delay="499"/>
                                          </p:stCondLst>
                                        </p:cTn>
                                        <p:tgtEl>
                                          <p:spTgt spid="1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22"/>
                                        </p:tgtEl>
                                      </p:cBhvr>
                                    </p:animEffect>
                                    <p:set>
                                      <p:cBhvr>
                                        <p:cTn id="27" dur="1" fill="hold">
                                          <p:stCondLst>
                                            <p:cond delay="499"/>
                                          </p:stCondLst>
                                        </p:cTn>
                                        <p:tgtEl>
                                          <p:spTgt spid="22"/>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23"/>
                                        </p:tgtEl>
                                      </p:cBhvr>
                                    </p:animEffect>
                                    <p:set>
                                      <p:cBhvr>
                                        <p:cTn id="32" dur="1" fill="hold">
                                          <p:stCondLst>
                                            <p:cond delay="499"/>
                                          </p:stCondLst>
                                        </p:cTn>
                                        <p:tgtEl>
                                          <p:spTgt spid="23"/>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24"/>
                                        </p:tgtEl>
                                      </p:cBhvr>
                                    </p:animEffect>
                                    <p:set>
                                      <p:cBhvr>
                                        <p:cTn id="37" dur="1" fill="hold">
                                          <p:stCondLst>
                                            <p:cond delay="499"/>
                                          </p:stCondLst>
                                        </p:cTn>
                                        <p:tgtEl>
                                          <p:spTgt spid="24"/>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25"/>
                                        </p:tgtEl>
                                      </p:cBhvr>
                                    </p:animEffect>
                                    <p:set>
                                      <p:cBhvr>
                                        <p:cTn id="42" dur="1" fill="hold">
                                          <p:stCondLst>
                                            <p:cond delay="499"/>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2" grpId="0" animBg="1"/>
      <p:bldP spid="13" grpId="0" animBg="1"/>
      <p:bldP spid="14" grpId="0" animBg="1"/>
      <p:bldP spid="22" grpId="0" animBg="1"/>
      <p:bldP spid="23" grpId="0" animBg="1"/>
      <p:bldP spid="24" grpId="0" animBg="1"/>
      <p:bldP spid="2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descr="ekran görüntüsü, metin içeren bir resim&#10;&#10;Açıklama otomatik olarak oluşturuldu">
            <a:extLst>
              <a:ext uri="{FF2B5EF4-FFF2-40B4-BE49-F238E27FC236}">
                <a16:creationId xmlns:a16="http://schemas.microsoft.com/office/drawing/2014/main" id="{D7A2B78A-F0D0-89F7-BDF2-0691731FFA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8013668"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2. KONU: İNSANİ İLİŞKİLERİN TEMELİ: SEVGİ VE SAYGI</a:t>
            </a:r>
          </a:p>
        </p:txBody>
      </p:sp>
      <p:sp>
        <p:nvSpPr>
          <p:cNvPr id="3" name="Metin kutusu 2">
            <a:extLst>
              <a:ext uri="{FF2B5EF4-FFF2-40B4-BE49-F238E27FC236}">
                <a16:creationId xmlns:a16="http://schemas.microsoft.com/office/drawing/2014/main" id="{C7A0F8D9-186A-B896-109E-B3BB94208A22}"/>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mikailokumus.com </a:t>
            </a:r>
            <a:r>
              <a:rPr lang="en-US" sz="1500" dirty="0" err="1">
                <a:solidFill>
                  <a:srgbClr val="FFFFFF"/>
                </a:solidFill>
                <a:latin typeface="Arial"/>
              </a:rPr>
              <a:t>üzerinden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grpSp>
        <p:nvGrpSpPr>
          <p:cNvPr id="18" name="Grup 17">
            <a:extLst>
              <a:ext uri="{FF2B5EF4-FFF2-40B4-BE49-F238E27FC236}">
                <a16:creationId xmlns:a16="http://schemas.microsoft.com/office/drawing/2014/main" id="{1DA77528-3425-495F-33E8-2F6680F2F2F8}"/>
              </a:ext>
            </a:extLst>
          </p:cNvPr>
          <p:cNvGrpSpPr/>
          <p:nvPr/>
        </p:nvGrpSpPr>
        <p:grpSpPr>
          <a:xfrm>
            <a:off x="2040636" y="1447803"/>
            <a:ext cx="8110728" cy="1066800"/>
            <a:chOff x="671288" y="1737360"/>
            <a:chExt cx="8110728" cy="1066800"/>
          </a:xfrm>
        </p:grpSpPr>
        <p:sp>
          <p:nvSpPr>
            <p:cNvPr id="5" name="Altıgen 4">
              <a:extLst>
                <a:ext uri="{FF2B5EF4-FFF2-40B4-BE49-F238E27FC236}">
                  <a16:creationId xmlns:a16="http://schemas.microsoft.com/office/drawing/2014/main" id="{5D26202A-B293-9B8E-76BF-14DE9D098BD3}"/>
                </a:ext>
              </a:extLst>
            </p:cNvPr>
            <p:cNvSpPr/>
            <p:nvPr/>
          </p:nvSpPr>
          <p:spPr>
            <a:xfrm>
              <a:off x="671288" y="1737360"/>
              <a:ext cx="1237488" cy="1066800"/>
            </a:xfrm>
            <a:prstGeom prst="hexagon">
              <a:avLst/>
            </a:prstGeom>
            <a:ln w="76200">
              <a:solidFill>
                <a:srgbClr val="00B050"/>
              </a:solidFill>
            </a:ln>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K</a:t>
              </a:r>
            </a:p>
          </p:txBody>
        </p:sp>
        <p:sp>
          <p:nvSpPr>
            <p:cNvPr id="9" name="Altıgen 8">
              <a:extLst>
                <a:ext uri="{FF2B5EF4-FFF2-40B4-BE49-F238E27FC236}">
                  <a16:creationId xmlns:a16="http://schemas.microsoft.com/office/drawing/2014/main" id="{5125A4E7-D354-22B5-57D5-5D717DF0C900}"/>
                </a:ext>
              </a:extLst>
            </p:cNvPr>
            <p:cNvSpPr/>
            <p:nvPr/>
          </p:nvSpPr>
          <p:spPr>
            <a:xfrm>
              <a:off x="2046632" y="1737360"/>
              <a:ext cx="1237488" cy="1066800"/>
            </a:xfrm>
            <a:prstGeom prst="hexagon">
              <a:avLst/>
            </a:prstGeom>
            <a:ln w="76200">
              <a:solidFill>
                <a:srgbClr val="00B050"/>
              </a:solidFill>
            </a:ln>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E</a:t>
              </a:r>
            </a:p>
          </p:txBody>
        </p:sp>
        <p:sp>
          <p:nvSpPr>
            <p:cNvPr id="10" name="Altıgen 9">
              <a:extLst>
                <a:ext uri="{FF2B5EF4-FFF2-40B4-BE49-F238E27FC236}">
                  <a16:creationId xmlns:a16="http://schemas.microsoft.com/office/drawing/2014/main" id="{4106C1AD-3192-3D1B-2A71-CDB37A7147C2}"/>
                </a:ext>
              </a:extLst>
            </p:cNvPr>
            <p:cNvSpPr/>
            <p:nvPr/>
          </p:nvSpPr>
          <p:spPr>
            <a:xfrm>
              <a:off x="3421976" y="1737360"/>
              <a:ext cx="1237488" cy="1066800"/>
            </a:xfrm>
            <a:prstGeom prst="hexagon">
              <a:avLst/>
            </a:prstGeom>
            <a:ln w="76200">
              <a:solidFill>
                <a:srgbClr val="00B050"/>
              </a:solidFill>
            </a:ln>
            <a:effectLst>
              <a:softEdge rad="0"/>
            </a:effectLst>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L</a:t>
              </a:r>
            </a:p>
          </p:txBody>
        </p:sp>
        <p:sp>
          <p:nvSpPr>
            <p:cNvPr id="11" name="Altıgen 10">
              <a:extLst>
                <a:ext uri="{FF2B5EF4-FFF2-40B4-BE49-F238E27FC236}">
                  <a16:creationId xmlns:a16="http://schemas.microsoft.com/office/drawing/2014/main" id="{3EEE9BA3-9BFC-8DE7-BC5D-E182D219FE95}"/>
                </a:ext>
              </a:extLst>
            </p:cNvPr>
            <p:cNvSpPr/>
            <p:nvPr/>
          </p:nvSpPr>
          <p:spPr>
            <a:xfrm>
              <a:off x="4793840" y="1737360"/>
              <a:ext cx="1237488" cy="1066800"/>
            </a:xfrm>
            <a:prstGeom prst="hexagon">
              <a:avLst/>
            </a:prstGeom>
            <a:ln w="76200">
              <a:solidFill>
                <a:srgbClr val="00B050"/>
              </a:solidFill>
            </a:ln>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İ</a:t>
              </a:r>
            </a:p>
          </p:txBody>
        </p:sp>
        <p:sp>
          <p:nvSpPr>
            <p:cNvPr id="12" name="Altıgen 11">
              <a:extLst>
                <a:ext uri="{FF2B5EF4-FFF2-40B4-BE49-F238E27FC236}">
                  <a16:creationId xmlns:a16="http://schemas.microsoft.com/office/drawing/2014/main" id="{479B75A7-17A3-9E75-E0D8-01FADBF8F5F6}"/>
                </a:ext>
              </a:extLst>
            </p:cNvPr>
            <p:cNvSpPr/>
            <p:nvPr/>
          </p:nvSpPr>
          <p:spPr>
            <a:xfrm>
              <a:off x="6169184" y="1737360"/>
              <a:ext cx="1237488" cy="1066800"/>
            </a:xfrm>
            <a:prstGeom prst="hexagon">
              <a:avLst/>
            </a:prstGeom>
            <a:ln w="76200">
              <a:solidFill>
                <a:srgbClr val="00B050"/>
              </a:solidFill>
            </a:ln>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M</a:t>
              </a:r>
            </a:p>
          </p:txBody>
        </p:sp>
        <p:sp>
          <p:nvSpPr>
            <p:cNvPr id="13" name="Altıgen 12">
              <a:extLst>
                <a:ext uri="{FF2B5EF4-FFF2-40B4-BE49-F238E27FC236}">
                  <a16:creationId xmlns:a16="http://schemas.microsoft.com/office/drawing/2014/main" id="{5F1DEC4F-5F56-F31C-942C-4AAA7883349F}"/>
                </a:ext>
              </a:extLst>
            </p:cNvPr>
            <p:cNvSpPr/>
            <p:nvPr/>
          </p:nvSpPr>
          <p:spPr>
            <a:xfrm>
              <a:off x="7544528" y="1737360"/>
              <a:ext cx="1237488" cy="1066800"/>
            </a:xfrm>
            <a:prstGeom prst="hexagon">
              <a:avLst/>
            </a:prstGeom>
            <a:ln w="76200">
              <a:solidFill>
                <a:srgbClr val="00B050"/>
              </a:solidFill>
            </a:ln>
            <a:effectLst>
              <a:softEdge rad="0"/>
            </a:effectLst>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E</a:t>
              </a:r>
            </a:p>
          </p:txBody>
        </p:sp>
      </p:grpSp>
      <p:grpSp>
        <p:nvGrpSpPr>
          <p:cNvPr id="25" name="Grup 24">
            <a:extLst>
              <a:ext uri="{FF2B5EF4-FFF2-40B4-BE49-F238E27FC236}">
                <a16:creationId xmlns:a16="http://schemas.microsoft.com/office/drawing/2014/main" id="{6F0DA217-4D1C-CF79-991E-5B21DF1CC29B}"/>
              </a:ext>
            </a:extLst>
          </p:cNvPr>
          <p:cNvGrpSpPr/>
          <p:nvPr/>
        </p:nvGrpSpPr>
        <p:grpSpPr>
          <a:xfrm>
            <a:off x="2728308" y="2832144"/>
            <a:ext cx="6735384" cy="1066800"/>
            <a:chOff x="671288" y="1737360"/>
            <a:chExt cx="6735384" cy="1066800"/>
          </a:xfrm>
        </p:grpSpPr>
        <p:sp>
          <p:nvSpPr>
            <p:cNvPr id="26" name="Altıgen 25">
              <a:extLst>
                <a:ext uri="{FF2B5EF4-FFF2-40B4-BE49-F238E27FC236}">
                  <a16:creationId xmlns:a16="http://schemas.microsoft.com/office/drawing/2014/main" id="{4401718D-F635-C90B-7FB6-E77318A2F2FA}"/>
                </a:ext>
              </a:extLst>
            </p:cNvPr>
            <p:cNvSpPr/>
            <p:nvPr/>
          </p:nvSpPr>
          <p:spPr>
            <a:xfrm>
              <a:off x="671288" y="1737360"/>
              <a:ext cx="1237488" cy="1066800"/>
            </a:xfrm>
            <a:prstGeom prst="hexagon">
              <a:avLst/>
            </a:prstGeom>
            <a:ln w="76200">
              <a:solidFill>
                <a:srgbClr val="00B050"/>
              </a:solidFill>
            </a:ln>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O</a:t>
              </a:r>
            </a:p>
          </p:txBody>
        </p:sp>
        <p:sp>
          <p:nvSpPr>
            <p:cNvPr id="27" name="Altıgen 26">
              <a:extLst>
                <a:ext uri="{FF2B5EF4-FFF2-40B4-BE49-F238E27FC236}">
                  <a16:creationId xmlns:a16="http://schemas.microsoft.com/office/drawing/2014/main" id="{4971FC3D-81E1-6287-BAC1-CEDD494D1E3D}"/>
                </a:ext>
              </a:extLst>
            </p:cNvPr>
            <p:cNvSpPr/>
            <p:nvPr/>
          </p:nvSpPr>
          <p:spPr>
            <a:xfrm>
              <a:off x="2046632" y="1737360"/>
              <a:ext cx="1237488" cy="1066800"/>
            </a:xfrm>
            <a:prstGeom prst="hexagon">
              <a:avLst/>
            </a:prstGeom>
            <a:ln w="76200">
              <a:solidFill>
                <a:srgbClr val="00B050"/>
              </a:solidFill>
            </a:ln>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Y</a:t>
              </a:r>
            </a:p>
          </p:txBody>
        </p:sp>
        <p:sp>
          <p:nvSpPr>
            <p:cNvPr id="28" name="Altıgen 27">
              <a:extLst>
                <a:ext uri="{FF2B5EF4-FFF2-40B4-BE49-F238E27FC236}">
                  <a16:creationId xmlns:a16="http://schemas.microsoft.com/office/drawing/2014/main" id="{D6933210-D097-53F3-2A3F-D25C1F890DA5}"/>
                </a:ext>
              </a:extLst>
            </p:cNvPr>
            <p:cNvSpPr/>
            <p:nvPr/>
          </p:nvSpPr>
          <p:spPr>
            <a:xfrm>
              <a:off x="3421976" y="1737360"/>
              <a:ext cx="1237488" cy="1066800"/>
            </a:xfrm>
            <a:prstGeom prst="hexagon">
              <a:avLst/>
            </a:prstGeom>
            <a:ln w="76200">
              <a:solidFill>
                <a:srgbClr val="00B050"/>
              </a:solidFill>
            </a:ln>
            <a:effectLst>
              <a:softEdge rad="0"/>
            </a:effectLst>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U</a:t>
              </a:r>
            </a:p>
          </p:txBody>
        </p:sp>
        <p:sp>
          <p:nvSpPr>
            <p:cNvPr id="29" name="Altıgen 28">
              <a:extLst>
                <a:ext uri="{FF2B5EF4-FFF2-40B4-BE49-F238E27FC236}">
                  <a16:creationId xmlns:a16="http://schemas.microsoft.com/office/drawing/2014/main" id="{D34D9DAD-2791-C063-7049-A7A96683830E}"/>
                </a:ext>
              </a:extLst>
            </p:cNvPr>
            <p:cNvSpPr/>
            <p:nvPr/>
          </p:nvSpPr>
          <p:spPr>
            <a:xfrm>
              <a:off x="4793840" y="1737360"/>
              <a:ext cx="1237488" cy="1066800"/>
            </a:xfrm>
            <a:prstGeom prst="hexagon">
              <a:avLst/>
            </a:prstGeom>
            <a:ln w="76200">
              <a:solidFill>
                <a:srgbClr val="00B050"/>
              </a:solidFill>
            </a:ln>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N</a:t>
              </a:r>
            </a:p>
          </p:txBody>
        </p:sp>
        <p:sp>
          <p:nvSpPr>
            <p:cNvPr id="30" name="Altıgen 29">
              <a:extLst>
                <a:ext uri="{FF2B5EF4-FFF2-40B4-BE49-F238E27FC236}">
                  <a16:creationId xmlns:a16="http://schemas.microsoft.com/office/drawing/2014/main" id="{BA9F3803-726F-06CE-79A3-C0E4601BC4A3}"/>
                </a:ext>
              </a:extLst>
            </p:cNvPr>
            <p:cNvSpPr/>
            <p:nvPr/>
          </p:nvSpPr>
          <p:spPr>
            <a:xfrm>
              <a:off x="6169184" y="1737360"/>
              <a:ext cx="1237488" cy="1066800"/>
            </a:xfrm>
            <a:prstGeom prst="hexagon">
              <a:avLst/>
            </a:prstGeom>
            <a:ln w="76200">
              <a:solidFill>
                <a:srgbClr val="00B050"/>
              </a:solidFill>
            </a:ln>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U</a:t>
              </a:r>
            </a:p>
          </p:txBody>
        </p:sp>
      </p:grpSp>
      <p:sp>
        <p:nvSpPr>
          <p:cNvPr id="34" name="Metin kutusu 33">
            <a:extLst>
              <a:ext uri="{FF2B5EF4-FFF2-40B4-BE49-F238E27FC236}">
                <a16:creationId xmlns:a16="http://schemas.microsoft.com/office/drawing/2014/main" id="{EDC43332-044F-7427-E65D-926529684722}"/>
              </a:ext>
            </a:extLst>
          </p:cNvPr>
          <p:cNvSpPr txBox="1"/>
          <p:nvPr/>
        </p:nvSpPr>
        <p:spPr>
          <a:xfrm>
            <a:off x="665091" y="4238385"/>
            <a:ext cx="10861818" cy="1862048"/>
          </a:xfrm>
          <a:prstGeom prst="rect">
            <a:avLst/>
          </a:prstGeom>
          <a:noFill/>
          <a:ln>
            <a:noFill/>
          </a:ln>
        </p:spPr>
        <p:txBody>
          <a:bodyPr wrap="square" rtlCol="0">
            <a:spAutoFit/>
          </a:bodyPr>
          <a:lstStyle/>
          <a:p>
            <a:pPr algn="ctr">
              <a:spcAft>
                <a:spcPts val="600"/>
              </a:spcAft>
            </a:pPr>
            <a:r>
              <a:rPr lang="tr-TR" sz="3500" dirty="0">
                <a:latin typeface="Arial" panose="020B0604020202020204" pitchFamily="34" charset="0"/>
                <a:cs typeface="Arial" panose="020B0604020202020204" pitchFamily="34" charset="0"/>
              </a:rPr>
              <a:t>• Tanımdan yola çıkarak kavramı tahmin ediyoruz.</a:t>
            </a:r>
          </a:p>
          <a:p>
            <a:pPr algn="ctr">
              <a:spcAft>
                <a:spcPts val="600"/>
              </a:spcAft>
            </a:pPr>
            <a:r>
              <a:rPr lang="tr-TR" sz="3500" dirty="0">
                <a:latin typeface="Arial" panose="020B0604020202020204" pitchFamily="34" charset="0"/>
                <a:cs typeface="Arial" panose="020B0604020202020204" pitchFamily="34" charset="0"/>
              </a:rPr>
              <a:t>• Harf almak için tıklıyoruz.</a:t>
            </a:r>
          </a:p>
          <a:p>
            <a:pPr algn="ctr">
              <a:spcAft>
                <a:spcPts val="600"/>
              </a:spcAft>
            </a:pPr>
            <a:r>
              <a:rPr lang="tr-TR" sz="3500" dirty="0">
                <a:latin typeface="Arial" panose="020B0604020202020204" pitchFamily="34" charset="0"/>
                <a:cs typeface="Arial" panose="020B0604020202020204" pitchFamily="34" charset="0"/>
              </a:rPr>
              <a:t>• Her bir kutu 10 puan değerindedir.</a:t>
            </a:r>
          </a:p>
        </p:txBody>
      </p:sp>
    </p:spTree>
    <p:extLst>
      <p:ext uri="{BB962C8B-B14F-4D97-AF65-F5344CB8AC3E}">
        <p14:creationId xmlns:p14="http://schemas.microsoft.com/office/powerpoint/2010/main" val="5531259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ekran görüntüsü, metin içeren bir resim&#10;&#10;Açıklama otomatik olarak oluşturuldu">
            <a:extLst>
              <a:ext uri="{FF2B5EF4-FFF2-40B4-BE49-F238E27FC236}">
                <a16:creationId xmlns:a16="http://schemas.microsoft.com/office/drawing/2014/main" id="{4D49E28A-B748-EA4C-7DC8-D54090EB77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1" y="587386"/>
            <a:ext cx="1465942" cy="400110"/>
          </a:xfrm>
          <a:prstGeom prst="rect">
            <a:avLst/>
          </a:prstGeom>
          <a:solidFill>
            <a:srgbClr val="FFFF00"/>
          </a:solidFill>
          <a:ln>
            <a:noFill/>
          </a:ln>
        </p:spPr>
        <p:txBody>
          <a:bodyPr wrap="square" rtlCol="0">
            <a:spAutoFit/>
          </a:bodyPr>
          <a:lstStyle/>
          <a:p>
            <a:pPr>
              <a:spcAft>
                <a:spcPts val="600"/>
              </a:spcAft>
            </a:pPr>
            <a:r>
              <a:rPr lang="tr-TR" sz="2000" b="1" dirty="0">
                <a:latin typeface="Arial" panose="020B0604020202020204" pitchFamily="34" charset="0"/>
                <a:cs typeface="Arial" panose="020B0604020202020204" pitchFamily="34" charset="0"/>
              </a:rPr>
              <a:t>  40 puan</a:t>
            </a:r>
          </a:p>
        </p:txBody>
      </p:sp>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8013668"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2. KONU: İNSANİ İLİŞKİLERİN TEMELİ: SEVGİ VE SAYGI</a:t>
            </a:r>
          </a:p>
        </p:txBody>
      </p:sp>
      <p:sp>
        <p:nvSpPr>
          <p:cNvPr id="3" name="Metin kutusu 2">
            <a:extLst>
              <a:ext uri="{FF2B5EF4-FFF2-40B4-BE49-F238E27FC236}">
                <a16:creationId xmlns:a16="http://schemas.microsoft.com/office/drawing/2014/main" id="{C7A0F8D9-186A-B896-109E-B3BB94208A22}"/>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mikailokumus.com </a:t>
            </a:r>
            <a:r>
              <a:rPr lang="en-US" sz="1500" dirty="0" err="1">
                <a:solidFill>
                  <a:srgbClr val="FFFFFF"/>
                </a:solidFill>
                <a:latin typeface="Arial"/>
              </a:rPr>
              <a:t>üzerinden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26" name="Altıgen 25">
            <a:extLst>
              <a:ext uri="{FF2B5EF4-FFF2-40B4-BE49-F238E27FC236}">
                <a16:creationId xmlns:a16="http://schemas.microsoft.com/office/drawing/2014/main" id="{4401718D-F635-C90B-7FB6-E77318A2F2FA}"/>
              </a:ext>
            </a:extLst>
          </p:cNvPr>
          <p:cNvSpPr/>
          <p:nvPr/>
        </p:nvSpPr>
        <p:spPr>
          <a:xfrm>
            <a:off x="665292" y="1658664"/>
            <a:ext cx="1237488" cy="1066800"/>
          </a:xfrm>
          <a:prstGeom prst="hexagon">
            <a:avLst/>
          </a:prstGeom>
          <a:noFill/>
          <a:ln w="76200">
            <a:solidFill>
              <a:srgbClr val="00B050"/>
            </a:solidFill>
          </a:ln>
        </p:spPr>
        <p:style>
          <a:lnRef idx="2">
            <a:schemeClr val="accent6"/>
          </a:lnRef>
          <a:fillRef idx="1">
            <a:schemeClr val="lt1"/>
          </a:fillRef>
          <a:effectRef idx="0">
            <a:schemeClr val="accent6"/>
          </a:effectRef>
          <a:fontRef idx="minor">
            <a:schemeClr val="dk1"/>
          </a:fontRef>
        </p:style>
        <p:txBody>
          <a:bodyPr bIns="72000" rtlCol="0" anchor="ctr"/>
          <a:lstStyle/>
          <a:p>
            <a:pPr algn="ctr"/>
            <a:endParaRPr lang="tr-TR" sz="6000" b="1" dirty="0"/>
          </a:p>
        </p:txBody>
      </p:sp>
      <p:sp>
        <p:nvSpPr>
          <p:cNvPr id="27" name="Altıgen 26">
            <a:extLst>
              <a:ext uri="{FF2B5EF4-FFF2-40B4-BE49-F238E27FC236}">
                <a16:creationId xmlns:a16="http://schemas.microsoft.com/office/drawing/2014/main" id="{4971FC3D-81E1-6287-BAC1-CEDD494D1E3D}"/>
              </a:ext>
            </a:extLst>
          </p:cNvPr>
          <p:cNvSpPr/>
          <p:nvPr/>
        </p:nvSpPr>
        <p:spPr>
          <a:xfrm>
            <a:off x="2040636" y="1658664"/>
            <a:ext cx="1237488" cy="1066800"/>
          </a:xfrm>
          <a:prstGeom prst="hexagon">
            <a:avLst/>
          </a:prstGeom>
          <a:noFill/>
          <a:ln w="76200">
            <a:solidFill>
              <a:srgbClr val="00B050"/>
            </a:solidFill>
          </a:ln>
        </p:spPr>
        <p:style>
          <a:lnRef idx="2">
            <a:schemeClr val="accent6"/>
          </a:lnRef>
          <a:fillRef idx="1">
            <a:schemeClr val="lt1"/>
          </a:fillRef>
          <a:effectRef idx="0">
            <a:schemeClr val="accent6"/>
          </a:effectRef>
          <a:fontRef idx="minor">
            <a:schemeClr val="dk1"/>
          </a:fontRef>
        </p:style>
        <p:txBody>
          <a:bodyPr bIns="72000" rtlCol="0" anchor="ctr"/>
          <a:lstStyle/>
          <a:p>
            <a:pPr algn="ctr"/>
            <a:endParaRPr lang="tr-TR" sz="6000" b="1" dirty="0"/>
          </a:p>
        </p:txBody>
      </p:sp>
      <p:sp>
        <p:nvSpPr>
          <p:cNvPr id="28" name="Altıgen 27">
            <a:extLst>
              <a:ext uri="{FF2B5EF4-FFF2-40B4-BE49-F238E27FC236}">
                <a16:creationId xmlns:a16="http://schemas.microsoft.com/office/drawing/2014/main" id="{D6933210-D097-53F3-2A3F-D25C1F890DA5}"/>
              </a:ext>
            </a:extLst>
          </p:cNvPr>
          <p:cNvSpPr/>
          <p:nvPr/>
        </p:nvSpPr>
        <p:spPr>
          <a:xfrm>
            <a:off x="3415980" y="1658664"/>
            <a:ext cx="1237488" cy="1066800"/>
          </a:xfrm>
          <a:prstGeom prst="hexagon">
            <a:avLst/>
          </a:prstGeom>
          <a:noFill/>
          <a:ln w="76200">
            <a:solidFill>
              <a:srgbClr val="00B050"/>
            </a:solidFill>
          </a:ln>
          <a:effectLst>
            <a:softEdge rad="0"/>
          </a:effectLst>
        </p:spPr>
        <p:style>
          <a:lnRef idx="2">
            <a:schemeClr val="accent6"/>
          </a:lnRef>
          <a:fillRef idx="1">
            <a:schemeClr val="lt1"/>
          </a:fillRef>
          <a:effectRef idx="0">
            <a:schemeClr val="accent6"/>
          </a:effectRef>
          <a:fontRef idx="minor">
            <a:schemeClr val="dk1"/>
          </a:fontRef>
        </p:style>
        <p:txBody>
          <a:bodyPr bIns="72000" rtlCol="0" anchor="ctr"/>
          <a:lstStyle/>
          <a:p>
            <a:pPr algn="ctr"/>
            <a:endParaRPr lang="tr-TR" sz="6000" b="1" dirty="0"/>
          </a:p>
        </p:txBody>
      </p:sp>
      <p:sp>
        <p:nvSpPr>
          <p:cNvPr id="29" name="Altıgen 28">
            <a:extLst>
              <a:ext uri="{FF2B5EF4-FFF2-40B4-BE49-F238E27FC236}">
                <a16:creationId xmlns:a16="http://schemas.microsoft.com/office/drawing/2014/main" id="{D34D9DAD-2791-C063-7049-A7A96683830E}"/>
              </a:ext>
            </a:extLst>
          </p:cNvPr>
          <p:cNvSpPr/>
          <p:nvPr/>
        </p:nvSpPr>
        <p:spPr>
          <a:xfrm>
            <a:off x="4787844" y="1658664"/>
            <a:ext cx="1237488" cy="1066800"/>
          </a:xfrm>
          <a:prstGeom prst="hexagon">
            <a:avLst/>
          </a:prstGeom>
          <a:noFill/>
          <a:ln w="76200">
            <a:solidFill>
              <a:srgbClr val="00B050"/>
            </a:solidFill>
          </a:ln>
        </p:spPr>
        <p:style>
          <a:lnRef idx="2">
            <a:schemeClr val="accent6"/>
          </a:lnRef>
          <a:fillRef idx="1">
            <a:schemeClr val="lt1"/>
          </a:fillRef>
          <a:effectRef idx="0">
            <a:schemeClr val="accent6"/>
          </a:effectRef>
          <a:fontRef idx="minor">
            <a:schemeClr val="dk1"/>
          </a:fontRef>
        </p:style>
        <p:txBody>
          <a:bodyPr bIns="72000" rtlCol="0" anchor="ctr"/>
          <a:lstStyle/>
          <a:p>
            <a:pPr algn="ctr"/>
            <a:endParaRPr lang="tr-TR" sz="6000" b="1" dirty="0"/>
          </a:p>
        </p:txBody>
      </p:sp>
      <p:sp>
        <p:nvSpPr>
          <p:cNvPr id="6" name="Metin kutusu 5">
            <a:extLst>
              <a:ext uri="{FF2B5EF4-FFF2-40B4-BE49-F238E27FC236}">
                <a16:creationId xmlns:a16="http://schemas.microsoft.com/office/drawing/2014/main" id="{BEB3981C-6EC6-0A74-F80D-40113DD75873}"/>
              </a:ext>
            </a:extLst>
          </p:cNvPr>
          <p:cNvSpPr txBox="1"/>
          <p:nvPr/>
        </p:nvSpPr>
        <p:spPr>
          <a:xfrm>
            <a:off x="664891" y="3215586"/>
            <a:ext cx="10861818" cy="630942"/>
          </a:xfrm>
          <a:prstGeom prst="rect">
            <a:avLst/>
          </a:prstGeom>
          <a:noFill/>
          <a:ln>
            <a:noFill/>
          </a:ln>
        </p:spPr>
        <p:txBody>
          <a:bodyPr wrap="square" rtlCol="0">
            <a:spAutoFit/>
          </a:bodyPr>
          <a:lstStyle/>
          <a:p>
            <a:pPr>
              <a:spcAft>
                <a:spcPts val="600"/>
              </a:spcAft>
            </a:pPr>
            <a:r>
              <a:rPr lang="tr-TR" sz="3500" dirty="0">
                <a:latin typeface="Arial" panose="020B0604020202020204" pitchFamily="34" charset="0"/>
                <a:cs typeface="Arial" panose="020B0604020202020204" pitchFamily="34" charset="0"/>
              </a:rPr>
              <a:t>Bebeği olan kadın, çocuğu dünyaya getiren</a:t>
            </a:r>
          </a:p>
        </p:txBody>
      </p:sp>
      <p:sp>
        <p:nvSpPr>
          <p:cNvPr id="8" name="Altıgen 7">
            <a:extLst>
              <a:ext uri="{FF2B5EF4-FFF2-40B4-BE49-F238E27FC236}">
                <a16:creationId xmlns:a16="http://schemas.microsoft.com/office/drawing/2014/main" id="{41854BCC-54C7-71AB-0ABD-C1EB8C8424F0}"/>
              </a:ext>
            </a:extLst>
          </p:cNvPr>
          <p:cNvSpPr/>
          <p:nvPr/>
        </p:nvSpPr>
        <p:spPr>
          <a:xfrm>
            <a:off x="665292" y="1658664"/>
            <a:ext cx="1237488" cy="1066800"/>
          </a:xfrm>
          <a:prstGeom prst="hexagon">
            <a:avLst/>
          </a:prstGeom>
          <a:noFill/>
          <a:ln w="76200">
            <a:noFill/>
          </a:ln>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A</a:t>
            </a:r>
          </a:p>
        </p:txBody>
      </p:sp>
      <p:sp>
        <p:nvSpPr>
          <p:cNvPr id="9" name="Altıgen 8">
            <a:extLst>
              <a:ext uri="{FF2B5EF4-FFF2-40B4-BE49-F238E27FC236}">
                <a16:creationId xmlns:a16="http://schemas.microsoft.com/office/drawing/2014/main" id="{60AB55C6-5F03-CD1B-E756-81E524D02173}"/>
              </a:ext>
            </a:extLst>
          </p:cNvPr>
          <p:cNvSpPr/>
          <p:nvPr/>
        </p:nvSpPr>
        <p:spPr>
          <a:xfrm>
            <a:off x="2040636" y="1658664"/>
            <a:ext cx="1237488" cy="1066800"/>
          </a:xfrm>
          <a:prstGeom prst="hexagon">
            <a:avLst/>
          </a:prstGeom>
          <a:noFill/>
          <a:ln w="76200">
            <a:noFill/>
          </a:ln>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N</a:t>
            </a:r>
          </a:p>
        </p:txBody>
      </p:sp>
      <p:sp>
        <p:nvSpPr>
          <p:cNvPr id="10" name="Altıgen 9">
            <a:extLst>
              <a:ext uri="{FF2B5EF4-FFF2-40B4-BE49-F238E27FC236}">
                <a16:creationId xmlns:a16="http://schemas.microsoft.com/office/drawing/2014/main" id="{33E903B3-2E35-D3FD-97CA-9380B52FCF37}"/>
              </a:ext>
            </a:extLst>
          </p:cNvPr>
          <p:cNvSpPr/>
          <p:nvPr/>
        </p:nvSpPr>
        <p:spPr>
          <a:xfrm>
            <a:off x="3415980" y="1658664"/>
            <a:ext cx="1237488" cy="1066800"/>
          </a:xfrm>
          <a:prstGeom prst="hexagon">
            <a:avLst/>
          </a:prstGeom>
          <a:noFill/>
          <a:ln w="76200">
            <a:noFill/>
          </a:ln>
          <a:effectLst>
            <a:softEdge rad="0"/>
          </a:effectLst>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N</a:t>
            </a:r>
          </a:p>
        </p:txBody>
      </p:sp>
      <p:sp>
        <p:nvSpPr>
          <p:cNvPr id="11" name="Altıgen 10">
            <a:extLst>
              <a:ext uri="{FF2B5EF4-FFF2-40B4-BE49-F238E27FC236}">
                <a16:creationId xmlns:a16="http://schemas.microsoft.com/office/drawing/2014/main" id="{AEB8AE96-DE0F-46AE-3ACB-E5FB12B8087B}"/>
              </a:ext>
            </a:extLst>
          </p:cNvPr>
          <p:cNvSpPr/>
          <p:nvPr/>
        </p:nvSpPr>
        <p:spPr>
          <a:xfrm>
            <a:off x="4787844" y="1658664"/>
            <a:ext cx="1237488" cy="1066800"/>
          </a:xfrm>
          <a:prstGeom prst="hexagon">
            <a:avLst/>
          </a:prstGeom>
          <a:noFill/>
          <a:ln w="76200">
            <a:noFill/>
          </a:ln>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E</a:t>
            </a:r>
          </a:p>
        </p:txBody>
      </p:sp>
    </p:spTree>
    <p:extLst>
      <p:ext uri="{BB962C8B-B14F-4D97-AF65-F5344CB8AC3E}">
        <p14:creationId xmlns:p14="http://schemas.microsoft.com/office/powerpoint/2010/main" val="3627696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descr="ekran görüntüsü, metin içeren bir resim&#10;&#10;Açıklama otomatik olarak oluşturuldu">
            <a:extLst>
              <a:ext uri="{FF2B5EF4-FFF2-40B4-BE49-F238E27FC236}">
                <a16:creationId xmlns:a16="http://schemas.microsoft.com/office/drawing/2014/main" id="{09F9E043-D8BE-9AFC-F76E-E2C2402A9D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8013668"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2. KONU: İNSANİ İLİŞKİLERİN TEMELİ: SEVGİ VE SAYGI</a:t>
            </a:r>
          </a:p>
        </p:txBody>
      </p:sp>
      <p:sp>
        <p:nvSpPr>
          <p:cNvPr id="3" name="Metin kutusu 2">
            <a:extLst>
              <a:ext uri="{FF2B5EF4-FFF2-40B4-BE49-F238E27FC236}">
                <a16:creationId xmlns:a16="http://schemas.microsoft.com/office/drawing/2014/main" id="{C7A0F8D9-186A-B896-109E-B3BB94208A22}"/>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mikailokumus.com </a:t>
            </a:r>
            <a:r>
              <a:rPr lang="en-US" sz="1500" dirty="0" err="1">
                <a:solidFill>
                  <a:srgbClr val="FFFFFF"/>
                </a:solidFill>
                <a:latin typeface="Arial"/>
              </a:rPr>
              <a:t>üzerinden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26" name="Altıgen 25">
            <a:extLst>
              <a:ext uri="{FF2B5EF4-FFF2-40B4-BE49-F238E27FC236}">
                <a16:creationId xmlns:a16="http://schemas.microsoft.com/office/drawing/2014/main" id="{4401718D-F635-C90B-7FB6-E77318A2F2FA}"/>
              </a:ext>
            </a:extLst>
          </p:cNvPr>
          <p:cNvSpPr/>
          <p:nvPr/>
        </p:nvSpPr>
        <p:spPr>
          <a:xfrm>
            <a:off x="665292" y="1658664"/>
            <a:ext cx="1237488" cy="1066800"/>
          </a:xfrm>
          <a:prstGeom prst="hexagon">
            <a:avLst/>
          </a:prstGeom>
          <a:noFill/>
          <a:ln w="76200">
            <a:solidFill>
              <a:srgbClr val="00B050"/>
            </a:solidFill>
          </a:ln>
        </p:spPr>
        <p:style>
          <a:lnRef idx="2">
            <a:schemeClr val="accent6"/>
          </a:lnRef>
          <a:fillRef idx="1">
            <a:schemeClr val="lt1"/>
          </a:fillRef>
          <a:effectRef idx="0">
            <a:schemeClr val="accent6"/>
          </a:effectRef>
          <a:fontRef idx="minor">
            <a:schemeClr val="dk1"/>
          </a:fontRef>
        </p:style>
        <p:txBody>
          <a:bodyPr bIns="72000" rtlCol="0" anchor="ctr"/>
          <a:lstStyle/>
          <a:p>
            <a:pPr algn="ctr"/>
            <a:endParaRPr lang="tr-TR" sz="6000" b="1" dirty="0">
              <a:latin typeface="Arial" panose="020B0604020202020204" pitchFamily="34" charset="0"/>
              <a:cs typeface="Arial" panose="020B0604020202020204" pitchFamily="34" charset="0"/>
            </a:endParaRPr>
          </a:p>
        </p:txBody>
      </p:sp>
      <p:sp>
        <p:nvSpPr>
          <p:cNvPr id="27" name="Altıgen 26">
            <a:extLst>
              <a:ext uri="{FF2B5EF4-FFF2-40B4-BE49-F238E27FC236}">
                <a16:creationId xmlns:a16="http://schemas.microsoft.com/office/drawing/2014/main" id="{4971FC3D-81E1-6287-BAC1-CEDD494D1E3D}"/>
              </a:ext>
            </a:extLst>
          </p:cNvPr>
          <p:cNvSpPr/>
          <p:nvPr/>
        </p:nvSpPr>
        <p:spPr>
          <a:xfrm>
            <a:off x="2040636" y="1658664"/>
            <a:ext cx="1237488" cy="1066800"/>
          </a:xfrm>
          <a:prstGeom prst="hexagon">
            <a:avLst/>
          </a:prstGeom>
          <a:noFill/>
          <a:ln w="76200">
            <a:solidFill>
              <a:srgbClr val="00B050"/>
            </a:solidFill>
          </a:ln>
        </p:spPr>
        <p:style>
          <a:lnRef idx="2">
            <a:schemeClr val="accent6"/>
          </a:lnRef>
          <a:fillRef idx="1">
            <a:schemeClr val="lt1"/>
          </a:fillRef>
          <a:effectRef idx="0">
            <a:schemeClr val="accent6"/>
          </a:effectRef>
          <a:fontRef idx="minor">
            <a:schemeClr val="dk1"/>
          </a:fontRef>
        </p:style>
        <p:txBody>
          <a:bodyPr bIns="72000" rtlCol="0" anchor="ctr"/>
          <a:lstStyle/>
          <a:p>
            <a:pPr algn="ctr"/>
            <a:endParaRPr lang="tr-TR" sz="6000" b="1" dirty="0">
              <a:latin typeface="Arial" panose="020B0604020202020204" pitchFamily="34" charset="0"/>
              <a:cs typeface="Arial" panose="020B0604020202020204" pitchFamily="34" charset="0"/>
            </a:endParaRPr>
          </a:p>
        </p:txBody>
      </p:sp>
      <p:sp>
        <p:nvSpPr>
          <p:cNvPr id="28" name="Altıgen 27">
            <a:extLst>
              <a:ext uri="{FF2B5EF4-FFF2-40B4-BE49-F238E27FC236}">
                <a16:creationId xmlns:a16="http://schemas.microsoft.com/office/drawing/2014/main" id="{D6933210-D097-53F3-2A3F-D25C1F890DA5}"/>
              </a:ext>
            </a:extLst>
          </p:cNvPr>
          <p:cNvSpPr/>
          <p:nvPr/>
        </p:nvSpPr>
        <p:spPr>
          <a:xfrm>
            <a:off x="3415980" y="1658664"/>
            <a:ext cx="1237488" cy="1066800"/>
          </a:xfrm>
          <a:prstGeom prst="hexagon">
            <a:avLst/>
          </a:prstGeom>
          <a:noFill/>
          <a:ln w="76200">
            <a:solidFill>
              <a:srgbClr val="00B050"/>
            </a:solidFill>
          </a:ln>
          <a:effectLst>
            <a:softEdge rad="0"/>
          </a:effectLst>
        </p:spPr>
        <p:style>
          <a:lnRef idx="2">
            <a:schemeClr val="accent6"/>
          </a:lnRef>
          <a:fillRef idx="1">
            <a:schemeClr val="lt1"/>
          </a:fillRef>
          <a:effectRef idx="0">
            <a:schemeClr val="accent6"/>
          </a:effectRef>
          <a:fontRef idx="minor">
            <a:schemeClr val="dk1"/>
          </a:fontRef>
        </p:style>
        <p:txBody>
          <a:bodyPr bIns="72000" rtlCol="0" anchor="ctr"/>
          <a:lstStyle/>
          <a:p>
            <a:pPr algn="ctr"/>
            <a:endParaRPr lang="tr-TR" sz="6000" b="1" dirty="0">
              <a:latin typeface="Arial" panose="020B0604020202020204" pitchFamily="34" charset="0"/>
              <a:cs typeface="Arial" panose="020B0604020202020204" pitchFamily="34" charset="0"/>
            </a:endParaRPr>
          </a:p>
        </p:txBody>
      </p:sp>
      <p:sp>
        <p:nvSpPr>
          <p:cNvPr id="29" name="Altıgen 28">
            <a:extLst>
              <a:ext uri="{FF2B5EF4-FFF2-40B4-BE49-F238E27FC236}">
                <a16:creationId xmlns:a16="http://schemas.microsoft.com/office/drawing/2014/main" id="{D34D9DAD-2791-C063-7049-A7A96683830E}"/>
              </a:ext>
            </a:extLst>
          </p:cNvPr>
          <p:cNvSpPr/>
          <p:nvPr/>
        </p:nvSpPr>
        <p:spPr>
          <a:xfrm>
            <a:off x="4787844" y="1658664"/>
            <a:ext cx="1237488" cy="1066800"/>
          </a:xfrm>
          <a:prstGeom prst="hexagon">
            <a:avLst/>
          </a:prstGeom>
          <a:noFill/>
          <a:ln w="76200">
            <a:solidFill>
              <a:srgbClr val="00B050"/>
            </a:solidFill>
          </a:ln>
        </p:spPr>
        <p:style>
          <a:lnRef idx="2">
            <a:schemeClr val="accent6"/>
          </a:lnRef>
          <a:fillRef idx="1">
            <a:schemeClr val="lt1"/>
          </a:fillRef>
          <a:effectRef idx="0">
            <a:schemeClr val="accent6"/>
          </a:effectRef>
          <a:fontRef idx="minor">
            <a:schemeClr val="dk1"/>
          </a:fontRef>
        </p:style>
        <p:txBody>
          <a:bodyPr bIns="72000" rtlCol="0" anchor="ctr"/>
          <a:lstStyle/>
          <a:p>
            <a:pPr algn="ctr"/>
            <a:endParaRPr lang="tr-TR" sz="6000" b="1" dirty="0">
              <a:latin typeface="Arial" panose="020B0604020202020204" pitchFamily="34" charset="0"/>
              <a:cs typeface="Arial" panose="020B0604020202020204" pitchFamily="34" charset="0"/>
            </a:endParaRPr>
          </a:p>
        </p:txBody>
      </p:sp>
      <p:sp>
        <p:nvSpPr>
          <p:cNvPr id="30" name="Altıgen 29">
            <a:extLst>
              <a:ext uri="{FF2B5EF4-FFF2-40B4-BE49-F238E27FC236}">
                <a16:creationId xmlns:a16="http://schemas.microsoft.com/office/drawing/2014/main" id="{BA9F3803-726F-06CE-79A3-C0E4601BC4A3}"/>
              </a:ext>
            </a:extLst>
          </p:cNvPr>
          <p:cNvSpPr/>
          <p:nvPr/>
        </p:nvSpPr>
        <p:spPr>
          <a:xfrm>
            <a:off x="6163188" y="1658664"/>
            <a:ext cx="1237488" cy="1066800"/>
          </a:xfrm>
          <a:prstGeom prst="hexagon">
            <a:avLst/>
          </a:prstGeom>
          <a:noFill/>
          <a:ln w="76200">
            <a:solidFill>
              <a:srgbClr val="00B050"/>
            </a:solidFill>
          </a:ln>
        </p:spPr>
        <p:style>
          <a:lnRef idx="2">
            <a:schemeClr val="accent6"/>
          </a:lnRef>
          <a:fillRef idx="1">
            <a:schemeClr val="lt1"/>
          </a:fillRef>
          <a:effectRef idx="0">
            <a:schemeClr val="accent6"/>
          </a:effectRef>
          <a:fontRef idx="minor">
            <a:schemeClr val="dk1"/>
          </a:fontRef>
        </p:style>
        <p:txBody>
          <a:bodyPr bIns="72000" rtlCol="0" anchor="ctr"/>
          <a:lstStyle/>
          <a:p>
            <a:pPr algn="ctr"/>
            <a:endParaRPr lang="tr-TR" sz="6000" b="1" dirty="0">
              <a:latin typeface="Arial" panose="020B0604020202020204" pitchFamily="34" charset="0"/>
              <a:cs typeface="Arial" panose="020B0604020202020204" pitchFamily="34" charset="0"/>
            </a:endParaRPr>
          </a:p>
        </p:txBody>
      </p:sp>
      <p:sp>
        <p:nvSpPr>
          <p:cNvPr id="6" name="Metin kutusu 5">
            <a:extLst>
              <a:ext uri="{FF2B5EF4-FFF2-40B4-BE49-F238E27FC236}">
                <a16:creationId xmlns:a16="http://schemas.microsoft.com/office/drawing/2014/main" id="{BEB3981C-6EC6-0A74-F80D-40113DD75873}"/>
              </a:ext>
            </a:extLst>
          </p:cNvPr>
          <p:cNvSpPr txBox="1"/>
          <p:nvPr/>
        </p:nvSpPr>
        <p:spPr>
          <a:xfrm>
            <a:off x="664891" y="3215586"/>
            <a:ext cx="10861818" cy="630942"/>
          </a:xfrm>
          <a:prstGeom prst="rect">
            <a:avLst/>
          </a:prstGeom>
          <a:noFill/>
          <a:ln>
            <a:noFill/>
          </a:ln>
        </p:spPr>
        <p:txBody>
          <a:bodyPr wrap="square" rtlCol="0">
            <a:spAutoFit/>
          </a:bodyPr>
          <a:lstStyle/>
          <a:p>
            <a:pPr>
              <a:spcAft>
                <a:spcPts val="600"/>
              </a:spcAft>
            </a:pPr>
            <a:r>
              <a:rPr lang="tr-TR" sz="3500" dirty="0">
                <a:latin typeface="Arial" panose="020B0604020202020204" pitchFamily="34" charset="0"/>
                <a:cs typeface="Arial" panose="020B0604020202020204" pitchFamily="34" charset="0"/>
              </a:rPr>
              <a:t>Bir şeye veya bir kimseye karşı yakın ilgi ve bağlılık</a:t>
            </a:r>
          </a:p>
        </p:txBody>
      </p:sp>
      <p:sp>
        <p:nvSpPr>
          <p:cNvPr id="8" name="Altıgen 7">
            <a:extLst>
              <a:ext uri="{FF2B5EF4-FFF2-40B4-BE49-F238E27FC236}">
                <a16:creationId xmlns:a16="http://schemas.microsoft.com/office/drawing/2014/main" id="{41854BCC-54C7-71AB-0ABD-C1EB8C8424F0}"/>
              </a:ext>
            </a:extLst>
          </p:cNvPr>
          <p:cNvSpPr/>
          <p:nvPr/>
        </p:nvSpPr>
        <p:spPr>
          <a:xfrm>
            <a:off x="665292" y="1658664"/>
            <a:ext cx="1237488" cy="1066800"/>
          </a:xfrm>
          <a:prstGeom prst="hexagon">
            <a:avLst/>
          </a:prstGeom>
          <a:noFill/>
          <a:ln w="76200">
            <a:noFill/>
          </a:ln>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S</a:t>
            </a:r>
          </a:p>
        </p:txBody>
      </p:sp>
      <p:sp>
        <p:nvSpPr>
          <p:cNvPr id="9" name="Altıgen 8">
            <a:extLst>
              <a:ext uri="{FF2B5EF4-FFF2-40B4-BE49-F238E27FC236}">
                <a16:creationId xmlns:a16="http://schemas.microsoft.com/office/drawing/2014/main" id="{60AB55C6-5F03-CD1B-E756-81E524D02173}"/>
              </a:ext>
            </a:extLst>
          </p:cNvPr>
          <p:cNvSpPr/>
          <p:nvPr/>
        </p:nvSpPr>
        <p:spPr>
          <a:xfrm>
            <a:off x="2040636" y="1658664"/>
            <a:ext cx="1237488" cy="1066800"/>
          </a:xfrm>
          <a:prstGeom prst="hexagon">
            <a:avLst/>
          </a:prstGeom>
          <a:noFill/>
          <a:ln w="76200">
            <a:noFill/>
          </a:ln>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E</a:t>
            </a:r>
          </a:p>
        </p:txBody>
      </p:sp>
      <p:sp>
        <p:nvSpPr>
          <p:cNvPr id="10" name="Altıgen 9">
            <a:extLst>
              <a:ext uri="{FF2B5EF4-FFF2-40B4-BE49-F238E27FC236}">
                <a16:creationId xmlns:a16="http://schemas.microsoft.com/office/drawing/2014/main" id="{33E903B3-2E35-D3FD-97CA-9380B52FCF37}"/>
              </a:ext>
            </a:extLst>
          </p:cNvPr>
          <p:cNvSpPr/>
          <p:nvPr/>
        </p:nvSpPr>
        <p:spPr>
          <a:xfrm>
            <a:off x="3415980" y="1658664"/>
            <a:ext cx="1237488" cy="1066800"/>
          </a:xfrm>
          <a:prstGeom prst="hexagon">
            <a:avLst/>
          </a:prstGeom>
          <a:noFill/>
          <a:ln w="76200">
            <a:noFill/>
          </a:ln>
          <a:effectLst>
            <a:softEdge rad="0"/>
          </a:effectLst>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V</a:t>
            </a:r>
          </a:p>
        </p:txBody>
      </p:sp>
      <p:sp>
        <p:nvSpPr>
          <p:cNvPr id="11" name="Altıgen 10">
            <a:extLst>
              <a:ext uri="{FF2B5EF4-FFF2-40B4-BE49-F238E27FC236}">
                <a16:creationId xmlns:a16="http://schemas.microsoft.com/office/drawing/2014/main" id="{AEB8AE96-DE0F-46AE-3ACB-E5FB12B8087B}"/>
              </a:ext>
            </a:extLst>
          </p:cNvPr>
          <p:cNvSpPr/>
          <p:nvPr/>
        </p:nvSpPr>
        <p:spPr>
          <a:xfrm>
            <a:off x="4787844" y="1658664"/>
            <a:ext cx="1237488" cy="1066800"/>
          </a:xfrm>
          <a:prstGeom prst="hexagon">
            <a:avLst/>
          </a:prstGeom>
          <a:noFill/>
          <a:ln w="76200">
            <a:noFill/>
          </a:ln>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G</a:t>
            </a:r>
          </a:p>
        </p:txBody>
      </p:sp>
      <p:sp>
        <p:nvSpPr>
          <p:cNvPr id="12" name="Altıgen 11">
            <a:extLst>
              <a:ext uri="{FF2B5EF4-FFF2-40B4-BE49-F238E27FC236}">
                <a16:creationId xmlns:a16="http://schemas.microsoft.com/office/drawing/2014/main" id="{6679A259-4ADB-1C59-D42B-0D2B5046EC6C}"/>
              </a:ext>
            </a:extLst>
          </p:cNvPr>
          <p:cNvSpPr/>
          <p:nvPr/>
        </p:nvSpPr>
        <p:spPr>
          <a:xfrm>
            <a:off x="6163188" y="1658664"/>
            <a:ext cx="1237488" cy="1066800"/>
          </a:xfrm>
          <a:prstGeom prst="hexagon">
            <a:avLst/>
          </a:prstGeom>
          <a:noFill/>
          <a:ln w="76200">
            <a:noFill/>
          </a:ln>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İ</a:t>
            </a:r>
          </a:p>
        </p:txBody>
      </p:sp>
      <p:sp>
        <p:nvSpPr>
          <p:cNvPr id="5" name="Metin kutusu 4">
            <a:extLst>
              <a:ext uri="{FF2B5EF4-FFF2-40B4-BE49-F238E27FC236}">
                <a16:creationId xmlns:a16="http://schemas.microsoft.com/office/drawing/2014/main" id="{214D23DA-3C52-4051-5184-D75E939A6004}"/>
              </a:ext>
            </a:extLst>
          </p:cNvPr>
          <p:cNvSpPr txBox="1"/>
          <p:nvPr/>
        </p:nvSpPr>
        <p:spPr>
          <a:xfrm>
            <a:off x="1" y="587386"/>
            <a:ext cx="1465942" cy="400110"/>
          </a:xfrm>
          <a:prstGeom prst="rect">
            <a:avLst/>
          </a:prstGeom>
          <a:solidFill>
            <a:srgbClr val="FFFF00"/>
          </a:solidFill>
          <a:ln>
            <a:noFill/>
          </a:ln>
        </p:spPr>
        <p:txBody>
          <a:bodyPr wrap="square" rtlCol="0">
            <a:spAutoFit/>
          </a:bodyPr>
          <a:lstStyle/>
          <a:p>
            <a:pPr>
              <a:spcAft>
                <a:spcPts val="600"/>
              </a:spcAft>
            </a:pPr>
            <a:r>
              <a:rPr lang="tr-TR" sz="2000" b="1" dirty="0">
                <a:latin typeface="Arial" panose="020B0604020202020204" pitchFamily="34" charset="0"/>
                <a:cs typeface="Arial" panose="020B0604020202020204" pitchFamily="34" charset="0"/>
              </a:rPr>
              <a:t>  50 puan</a:t>
            </a:r>
          </a:p>
        </p:txBody>
      </p:sp>
    </p:spTree>
    <p:extLst>
      <p:ext uri="{BB962C8B-B14F-4D97-AF65-F5344CB8AC3E}">
        <p14:creationId xmlns:p14="http://schemas.microsoft.com/office/powerpoint/2010/main" val="4229695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2">
                                            <p:txEl>
                                              <p:pRg st="0" end="0"/>
                                            </p:txEl>
                                          </p:spTgt>
                                        </p:tgtEl>
                                        <p:attrNameLst>
                                          <p:attrName>style.visibility</p:attrName>
                                        </p:attrNameLst>
                                      </p:cBhvr>
                                      <p:to>
                                        <p:strVal val="visible"/>
                                      </p:to>
                                    </p:set>
                                    <p:animEffect transition="in" filter="fade">
                                      <p:cBhvr>
                                        <p:cTn id="21" dur="1000"/>
                                        <p:tgtEl>
                                          <p:spTgt spid="12">
                                            <p:txEl>
                                              <p:pRg st="0" end="0"/>
                                            </p:txEl>
                                          </p:spTgt>
                                        </p:tgtEl>
                                      </p:cBhvr>
                                    </p:animEffect>
                                    <p:anim calcmode="lin" valueType="num">
                                      <p:cBhvr>
                                        <p:cTn id="22"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1000"/>
                                        <p:tgtEl>
                                          <p:spTgt spid="8"/>
                                        </p:tgtEl>
                                      </p:cBhvr>
                                    </p:animEffect>
                                    <p:anim calcmode="lin" valueType="num">
                                      <p:cBhvr>
                                        <p:cTn id="36" dur="1000" fill="hold"/>
                                        <p:tgtEl>
                                          <p:spTgt spid="8"/>
                                        </p:tgtEl>
                                        <p:attrNameLst>
                                          <p:attrName>ppt_x</p:attrName>
                                        </p:attrNameLst>
                                      </p:cBhvr>
                                      <p:tavLst>
                                        <p:tav tm="0">
                                          <p:val>
                                            <p:strVal val="#ppt_x"/>
                                          </p:val>
                                        </p:tav>
                                        <p:tav tm="100000">
                                          <p:val>
                                            <p:strVal val="#ppt_x"/>
                                          </p:val>
                                        </p:tav>
                                      </p:tavLst>
                                    </p:anim>
                                    <p:anim calcmode="lin" valueType="num">
                                      <p:cBhvr>
                                        <p:cTn id="3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descr="ekran görüntüsü, metin içeren bir resim&#10;&#10;Açıklama otomatik olarak oluşturuldu">
            <a:extLst>
              <a:ext uri="{FF2B5EF4-FFF2-40B4-BE49-F238E27FC236}">
                <a16:creationId xmlns:a16="http://schemas.microsoft.com/office/drawing/2014/main" id="{7A105BC4-4436-A4BB-2211-D27EE1DA2A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8013668"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2. KONU: İNSANİ İLİŞKİLERİN TEMELİ: SEVGİ VE SAYGI</a:t>
            </a:r>
          </a:p>
        </p:txBody>
      </p:sp>
      <p:sp>
        <p:nvSpPr>
          <p:cNvPr id="3" name="Metin kutusu 2">
            <a:extLst>
              <a:ext uri="{FF2B5EF4-FFF2-40B4-BE49-F238E27FC236}">
                <a16:creationId xmlns:a16="http://schemas.microsoft.com/office/drawing/2014/main" id="{C7A0F8D9-186A-B896-109E-B3BB94208A22}"/>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mikailokumus.com </a:t>
            </a:r>
            <a:r>
              <a:rPr lang="en-US" sz="1500" dirty="0" err="1">
                <a:solidFill>
                  <a:srgbClr val="FFFFFF"/>
                </a:solidFill>
                <a:latin typeface="Arial"/>
              </a:rPr>
              <a:t>üzerinden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26" name="Altıgen 25">
            <a:extLst>
              <a:ext uri="{FF2B5EF4-FFF2-40B4-BE49-F238E27FC236}">
                <a16:creationId xmlns:a16="http://schemas.microsoft.com/office/drawing/2014/main" id="{4401718D-F635-C90B-7FB6-E77318A2F2FA}"/>
              </a:ext>
            </a:extLst>
          </p:cNvPr>
          <p:cNvSpPr/>
          <p:nvPr/>
        </p:nvSpPr>
        <p:spPr>
          <a:xfrm>
            <a:off x="665292" y="1658664"/>
            <a:ext cx="1237488" cy="1066800"/>
          </a:xfrm>
          <a:prstGeom prst="hexagon">
            <a:avLst/>
          </a:prstGeom>
          <a:noFill/>
          <a:ln w="76200">
            <a:solidFill>
              <a:srgbClr val="00B050"/>
            </a:solidFill>
          </a:ln>
        </p:spPr>
        <p:style>
          <a:lnRef idx="2">
            <a:schemeClr val="accent6"/>
          </a:lnRef>
          <a:fillRef idx="1">
            <a:schemeClr val="lt1"/>
          </a:fillRef>
          <a:effectRef idx="0">
            <a:schemeClr val="accent6"/>
          </a:effectRef>
          <a:fontRef idx="minor">
            <a:schemeClr val="dk1"/>
          </a:fontRef>
        </p:style>
        <p:txBody>
          <a:bodyPr bIns="72000" rtlCol="0" anchor="ctr"/>
          <a:lstStyle/>
          <a:p>
            <a:pPr algn="ctr"/>
            <a:endParaRPr lang="tr-TR" sz="6000" b="1" dirty="0">
              <a:latin typeface="Arial" panose="020B0604020202020204" pitchFamily="34" charset="0"/>
              <a:cs typeface="Arial" panose="020B0604020202020204" pitchFamily="34" charset="0"/>
            </a:endParaRPr>
          </a:p>
        </p:txBody>
      </p:sp>
      <p:sp>
        <p:nvSpPr>
          <p:cNvPr id="27" name="Altıgen 26">
            <a:extLst>
              <a:ext uri="{FF2B5EF4-FFF2-40B4-BE49-F238E27FC236}">
                <a16:creationId xmlns:a16="http://schemas.microsoft.com/office/drawing/2014/main" id="{4971FC3D-81E1-6287-BAC1-CEDD494D1E3D}"/>
              </a:ext>
            </a:extLst>
          </p:cNvPr>
          <p:cNvSpPr/>
          <p:nvPr/>
        </p:nvSpPr>
        <p:spPr>
          <a:xfrm>
            <a:off x="2040636" y="1658664"/>
            <a:ext cx="1237488" cy="1066800"/>
          </a:xfrm>
          <a:prstGeom prst="hexagon">
            <a:avLst/>
          </a:prstGeom>
          <a:noFill/>
          <a:ln w="76200">
            <a:solidFill>
              <a:srgbClr val="00B050"/>
            </a:solidFill>
          </a:ln>
        </p:spPr>
        <p:style>
          <a:lnRef idx="2">
            <a:schemeClr val="accent6"/>
          </a:lnRef>
          <a:fillRef idx="1">
            <a:schemeClr val="lt1"/>
          </a:fillRef>
          <a:effectRef idx="0">
            <a:schemeClr val="accent6"/>
          </a:effectRef>
          <a:fontRef idx="minor">
            <a:schemeClr val="dk1"/>
          </a:fontRef>
        </p:style>
        <p:txBody>
          <a:bodyPr bIns="72000" rtlCol="0" anchor="ctr"/>
          <a:lstStyle/>
          <a:p>
            <a:pPr algn="ctr"/>
            <a:endParaRPr lang="tr-TR" sz="6000" b="1" dirty="0">
              <a:latin typeface="Arial" panose="020B0604020202020204" pitchFamily="34" charset="0"/>
              <a:cs typeface="Arial" panose="020B0604020202020204" pitchFamily="34" charset="0"/>
            </a:endParaRPr>
          </a:p>
        </p:txBody>
      </p:sp>
      <p:sp>
        <p:nvSpPr>
          <p:cNvPr id="28" name="Altıgen 27">
            <a:extLst>
              <a:ext uri="{FF2B5EF4-FFF2-40B4-BE49-F238E27FC236}">
                <a16:creationId xmlns:a16="http://schemas.microsoft.com/office/drawing/2014/main" id="{D6933210-D097-53F3-2A3F-D25C1F890DA5}"/>
              </a:ext>
            </a:extLst>
          </p:cNvPr>
          <p:cNvSpPr/>
          <p:nvPr/>
        </p:nvSpPr>
        <p:spPr>
          <a:xfrm>
            <a:off x="3415980" y="1658664"/>
            <a:ext cx="1237488" cy="1066800"/>
          </a:xfrm>
          <a:prstGeom prst="hexagon">
            <a:avLst/>
          </a:prstGeom>
          <a:noFill/>
          <a:ln w="76200">
            <a:solidFill>
              <a:srgbClr val="00B050"/>
            </a:solidFill>
          </a:ln>
          <a:effectLst>
            <a:softEdge rad="0"/>
          </a:effectLst>
        </p:spPr>
        <p:style>
          <a:lnRef idx="2">
            <a:schemeClr val="accent6"/>
          </a:lnRef>
          <a:fillRef idx="1">
            <a:schemeClr val="lt1"/>
          </a:fillRef>
          <a:effectRef idx="0">
            <a:schemeClr val="accent6"/>
          </a:effectRef>
          <a:fontRef idx="minor">
            <a:schemeClr val="dk1"/>
          </a:fontRef>
        </p:style>
        <p:txBody>
          <a:bodyPr bIns="72000" rtlCol="0" anchor="ctr"/>
          <a:lstStyle/>
          <a:p>
            <a:pPr algn="ctr"/>
            <a:endParaRPr lang="tr-TR" sz="6000" b="1" dirty="0">
              <a:latin typeface="Arial" panose="020B0604020202020204" pitchFamily="34" charset="0"/>
              <a:cs typeface="Arial" panose="020B0604020202020204" pitchFamily="34" charset="0"/>
            </a:endParaRPr>
          </a:p>
        </p:txBody>
      </p:sp>
      <p:sp>
        <p:nvSpPr>
          <p:cNvPr id="29" name="Altıgen 28">
            <a:extLst>
              <a:ext uri="{FF2B5EF4-FFF2-40B4-BE49-F238E27FC236}">
                <a16:creationId xmlns:a16="http://schemas.microsoft.com/office/drawing/2014/main" id="{D34D9DAD-2791-C063-7049-A7A96683830E}"/>
              </a:ext>
            </a:extLst>
          </p:cNvPr>
          <p:cNvSpPr/>
          <p:nvPr/>
        </p:nvSpPr>
        <p:spPr>
          <a:xfrm>
            <a:off x="4787844" y="1658664"/>
            <a:ext cx="1237488" cy="1066800"/>
          </a:xfrm>
          <a:prstGeom prst="hexagon">
            <a:avLst/>
          </a:prstGeom>
          <a:noFill/>
          <a:ln w="76200">
            <a:solidFill>
              <a:srgbClr val="00B050"/>
            </a:solidFill>
          </a:ln>
        </p:spPr>
        <p:style>
          <a:lnRef idx="2">
            <a:schemeClr val="accent6"/>
          </a:lnRef>
          <a:fillRef idx="1">
            <a:schemeClr val="lt1"/>
          </a:fillRef>
          <a:effectRef idx="0">
            <a:schemeClr val="accent6"/>
          </a:effectRef>
          <a:fontRef idx="minor">
            <a:schemeClr val="dk1"/>
          </a:fontRef>
        </p:style>
        <p:txBody>
          <a:bodyPr bIns="72000" rtlCol="0" anchor="ctr"/>
          <a:lstStyle/>
          <a:p>
            <a:pPr algn="ctr"/>
            <a:endParaRPr lang="tr-TR" sz="6000" b="1" dirty="0">
              <a:latin typeface="Arial" panose="020B0604020202020204" pitchFamily="34" charset="0"/>
              <a:cs typeface="Arial" panose="020B0604020202020204" pitchFamily="34" charset="0"/>
            </a:endParaRPr>
          </a:p>
        </p:txBody>
      </p:sp>
      <p:sp>
        <p:nvSpPr>
          <p:cNvPr id="30" name="Altıgen 29">
            <a:extLst>
              <a:ext uri="{FF2B5EF4-FFF2-40B4-BE49-F238E27FC236}">
                <a16:creationId xmlns:a16="http://schemas.microsoft.com/office/drawing/2014/main" id="{BA9F3803-726F-06CE-79A3-C0E4601BC4A3}"/>
              </a:ext>
            </a:extLst>
          </p:cNvPr>
          <p:cNvSpPr/>
          <p:nvPr/>
        </p:nvSpPr>
        <p:spPr>
          <a:xfrm>
            <a:off x="6163188" y="1658664"/>
            <a:ext cx="1237488" cy="1066800"/>
          </a:xfrm>
          <a:prstGeom prst="hexagon">
            <a:avLst/>
          </a:prstGeom>
          <a:noFill/>
          <a:ln w="76200">
            <a:solidFill>
              <a:srgbClr val="00B050"/>
            </a:solidFill>
          </a:ln>
        </p:spPr>
        <p:style>
          <a:lnRef idx="2">
            <a:schemeClr val="accent6"/>
          </a:lnRef>
          <a:fillRef idx="1">
            <a:schemeClr val="lt1"/>
          </a:fillRef>
          <a:effectRef idx="0">
            <a:schemeClr val="accent6"/>
          </a:effectRef>
          <a:fontRef idx="minor">
            <a:schemeClr val="dk1"/>
          </a:fontRef>
        </p:style>
        <p:txBody>
          <a:bodyPr bIns="72000" rtlCol="0" anchor="ctr"/>
          <a:lstStyle/>
          <a:p>
            <a:pPr algn="ctr"/>
            <a:endParaRPr lang="tr-TR" sz="6000" b="1" dirty="0">
              <a:latin typeface="Arial" panose="020B0604020202020204" pitchFamily="34" charset="0"/>
              <a:cs typeface="Arial" panose="020B0604020202020204" pitchFamily="34" charset="0"/>
            </a:endParaRPr>
          </a:p>
        </p:txBody>
      </p:sp>
      <p:sp>
        <p:nvSpPr>
          <p:cNvPr id="31" name="Altıgen 30">
            <a:extLst>
              <a:ext uri="{FF2B5EF4-FFF2-40B4-BE49-F238E27FC236}">
                <a16:creationId xmlns:a16="http://schemas.microsoft.com/office/drawing/2014/main" id="{375D6D37-ACB4-E7B3-2A5C-0487A94E9456}"/>
              </a:ext>
            </a:extLst>
          </p:cNvPr>
          <p:cNvSpPr/>
          <p:nvPr/>
        </p:nvSpPr>
        <p:spPr>
          <a:xfrm>
            <a:off x="7538532" y="1658664"/>
            <a:ext cx="1237488" cy="1066800"/>
          </a:xfrm>
          <a:prstGeom prst="hexagon">
            <a:avLst/>
          </a:prstGeom>
          <a:noFill/>
          <a:ln w="76200">
            <a:solidFill>
              <a:srgbClr val="00B050"/>
            </a:solidFill>
          </a:ln>
          <a:effectLst>
            <a:softEdge rad="0"/>
          </a:effectLst>
        </p:spPr>
        <p:style>
          <a:lnRef idx="2">
            <a:schemeClr val="accent6"/>
          </a:lnRef>
          <a:fillRef idx="1">
            <a:schemeClr val="lt1"/>
          </a:fillRef>
          <a:effectRef idx="0">
            <a:schemeClr val="accent6"/>
          </a:effectRef>
          <a:fontRef idx="minor">
            <a:schemeClr val="dk1"/>
          </a:fontRef>
        </p:style>
        <p:txBody>
          <a:bodyPr bIns="72000" rtlCol="0" anchor="ctr"/>
          <a:lstStyle/>
          <a:p>
            <a:pPr algn="ctr"/>
            <a:endParaRPr lang="tr-TR" sz="6000" b="1" dirty="0">
              <a:latin typeface="Arial" panose="020B0604020202020204" pitchFamily="34" charset="0"/>
              <a:cs typeface="Arial" panose="020B0604020202020204" pitchFamily="34" charset="0"/>
            </a:endParaRPr>
          </a:p>
        </p:txBody>
      </p:sp>
      <p:sp>
        <p:nvSpPr>
          <p:cNvPr id="6" name="Metin kutusu 5">
            <a:extLst>
              <a:ext uri="{FF2B5EF4-FFF2-40B4-BE49-F238E27FC236}">
                <a16:creationId xmlns:a16="http://schemas.microsoft.com/office/drawing/2014/main" id="{BEB3981C-6EC6-0A74-F80D-40113DD75873}"/>
              </a:ext>
            </a:extLst>
          </p:cNvPr>
          <p:cNvSpPr txBox="1"/>
          <p:nvPr/>
        </p:nvSpPr>
        <p:spPr>
          <a:xfrm>
            <a:off x="664891" y="3215586"/>
            <a:ext cx="10861818" cy="630942"/>
          </a:xfrm>
          <a:prstGeom prst="rect">
            <a:avLst/>
          </a:prstGeom>
          <a:noFill/>
          <a:ln>
            <a:noFill/>
          </a:ln>
        </p:spPr>
        <p:txBody>
          <a:bodyPr wrap="square" rtlCol="0">
            <a:spAutoFit/>
          </a:bodyPr>
          <a:lstStyle/>
          <a:p>
            <a:pPr>
              <a:spcAft>
                <a:spcPts val="600"/>
              </a:spcAft>
            </a:pPr>
            <a:r>
              <a:rPr lang="tr-TR" sz="3500" dirty="0">
                <a:latin typeface="Arial" panose="020B0604020202020204" pitchFamily="34" charset="0"/>
                <a:cs typeface="Arial" panose="020B0604020202020204" pitchFamily="34" charset="0"/>
              </a:rPr>
              <a:t>Saygının eş anlamlısı</a:t>
            </a:r>
          </a:p>
        </p:txBody>
      </p:sp>
      <p:sp>
        <p:nvSpPr>
          <p:cNvPr id="8" name="Altıgen 7">
            <a:extLst>
              <a:ext uri="{FF2B5EF4-FFF2-40B4-BE49-F238E27FC236}">
                <a16:creationId xmlns:a16="http://schemas.microsoft.com/office/drawing/2014/main" id="{41854BCC-54C7-71AB-0ABD-C1EB8C8424F0}"/>
              </a:ext>
            </a:extLst>
          </p:cNvPr>
          <p:cNvSpPr/>
          <p:nvPr/>
        </p:nvSpPr>
        <p:spPr>
          <a:xfrm>
            <a:off x="665292" y="1658664"/>
            <a:ext cx="1237488" cy="1066800"/>
          </a:xfrm>
          <a:prstGeom prst="hexagon">
            <a:avLst/>
          </a:prstGeom>
          <a:noFill/>
          <a:ln w="76200">
            <a:noFill/>
          </a:ln>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H</a:t>
            </a:r>
          </a:p>
        </p:txBody>
      </p:sp>
      <p:sp>
        <p:nvSpPr>
          <p:cNvPr id="9" name="Altıgen 8">
            <a:extLst>
              <a:ext uri="{FF2B5EF4-FFF2-40B4-BE49-F238E27FC236}">
                <a16:creationId xmlns:a16="http://schemas.microsoft.com/office/drawing/2014/main" id="{60AB55C6-5F03-CD1B-E756-81E524D02173}"/>
              </a:ext>
            </a:extLst>
          </p:cNvPr>
          <p:cNvSpPr/>
          <p:nvPr/>
        </p:nvSpPr>
        <p:spPr>
          <a:xfrm>
            <a:off x="2040636" y="1658664"/>
            <a:ext cx="1237488" cy="1066800"/>
          </a:xfrm>
          <a:prstGeom prst="hexagon">
            <a:avLst/>
          </a:prstGeom>
          <a:noFill/>
          <a:ln w="76200">
            <a:noFill/>
          </a:ln>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Ü</a:t>
            </a:r>
          </a:p>
        </p:txBody>
      </p:sp>
      <p:sp>
        <p:nvSpPr>
          <p:cNvPr id="10" name="Altıgen 9">
            <a:extLst>
              <a:ext uri="{FF2B5EF4-FFF2-40B4-BE49-F238E27FC236}">
                <a16:creationId xmlns:a16="http://schemas.microsoft.com/office/drawing/2014/main" id="{33E903B3-2E35-D3FD-97CA-9380B52FCF37}"/>
              </a:ext>
            </a:extLst>
          </p:cNvPr>
          <p:cNvSpPr/>
          <p:nvPr/>
        </p:nvSpPr>
        <p:spPr>
          <a:xfrm>
            <a:off x="3415980" y="1658664"/>
            <a:ext cx="1237488" cy="1066800"/>
          </a:xfrm>
          <a:prstGeom prst="hexagon">
            <a:avLst/>
          </a:prstGeom>
          <a:noFill/>
          <a:ln w="76200">
            <a:noFill/>
          </a:ln>
          <a:effectLst>
            <a:softEdge rad="0"/>
          </a:effectLst>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R</a:t>
            </a:r>
          </a:p>
        </p:txBody>
      </p:sp>
      <p:sp>
        <p:nvSpPr>
          <p:cNvPr id="11" name="Altıgen 10">
            <a:extLst>
              <a:ext uri="{FF2B5EF4-FFF2-40B4-BE49-F238E27FC236}">
                <a16:creationId xmlns:a16="http://schemas.microsoft.com/office/drawing/2014/main" id="{AEB8AE96-DE0F-46AE-3ACB-E5FB12B8087B}"/>
              </a:ext>
            </a:extLst>
          </p:cNvPr>
          <p:cNvSpPr/>
          <p:nvPr/>
        </p:nvSpPr>
        <p:spPr>
          <a:xfrm>
            <a:off x="4787844" y="1658664"/>
            <a:ext cx="1237488" cy="1066800"/>
          </a:xfrm>
          <a:prstGeom prst="hexagon">
            <a:avLst/>
          </a:prstGeom>
          <a:noFill/>
          <a:ln w="76200">
            <a:noFill/>
          </a:ln>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M</a:t>
            </a:r>
          </a:p>
        </p:txBody>
      </p:sp>
      <p:sp>
        <p:nvSpPr>
          <p:cNvPr id="12" name="Altıgen 11">
            <a:extLst>
              <a:ext uri="{FF2B5EF4-FFF2-40B4-BE49-F238E27FC236}">
                <a16:creationId xmlns:a16="http://schemas.microsoft.com/office/drawing/2014/main" id="{6679A259-4ADB-1C59-D42B-0D2B5046EC6C}"/>
              </a:ext>
            </a:extLst>
          </p:cNvPr>
          <p:cNvSpPr/>
          <p:nvPr/>
        </p:nvSpPr>
        <p:spPr>
          <a:xfrm>
            <a:off x="6163188" y="1658664"/>
            <a:ext cx="1237488" cy="1066800"/>
          </a:xfrm>
          <a:prstGeom prst="hexagon">
            <a:avLst/>
          </a:prstGeom>
          <a:noFill/>
          <a:ln w="76200">
            <a:noFill/>
          </a:ln>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E</a:t>
            </a:r>
          </a:p>
        </p:txBody>
      </p:sp>
      <p:sp>
        <p:nvSpPr>
          <p:cNvPr id="13" name="Altıgen 12">
            <a:extLst>
              <a:ext uri="{FF2B5EF4-FFF2-40B4-BE49-F238E27FC236}">
                <a16:creationId xmlns:a16="http://schemas.microsoft.com/office/drawing/2014/main" id="{C0A5E4D6-001F-F082-EE17-EC085B61E1B9}"/>
              </a:ext>
            </a:extLst>
          </p:cNvPr>
          <p:cNvSpPr/>
          <p:nvPr/>
        </p:nvSpPr>
        <p:spPr>
          <a:xfrm>
            <a:off x="7538532" y="1658664"/>
            <a:ext cx="1237488" cy="1066800"/>
          </a:xfrm>
          <a:prstGeom prst="hexagon">
            <a:avLst/>
          </a:prstGeom>
          <a:noFill/>
          <a:ln w="76200">
            <a:noFill/>
          </a:ln>
          <a:effectLst>
            <a:softEdge rad="0"/>
          </a:effectLst>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T</a:t>
            </a:r>
          </a:p>
        </p:txBody>
      </p:sp>
      <p:sp>
        <p:nvSpPr>
          <p:cNvPr id="5" name="Metin kutusu 4">
            <a:extLst>
              <a:ext uri="{FF2B5EF4-FFF2-40B4-BE49-F238E27FC236}">
                <a16:creationId xmlns:a16="http://schemas.microsoft.com/office/drawing/2014/main" id="{FB711979-392E-7F52-0F69-F0BE03508518}"/>
              </a:ext>
            </a:extLst>
          </p:cNvPr>
          <p:cNvSpPr txBox="1"/>
          <p:nvPr/>
        </p:nvSpPr>
        <p:spPr>
          <a:xfrm>
            <a:off x="1" y="587386"/>
            <a:ext cx="1465942" cy="400110"/>
          </a:xfrm>
          <a:prstGeom prst="rect">
            <a:avLst/>
          </a:prstGeom>
          <a:solidFill>
            <a:srgbClr val="FFFF00"/>
          </a:solidFill>
          <a:ln>
            <a:noFill/>
          </a:ln>
        </p:spPr>
        <p:txBody>
          <a:bodyPr wrap="square" rtlCol="0">
            <a:spAutoFit/>
          </a:bodyPr>
          <a:lstStyle/>
          <a:p>
            <a:pPr>
              <a:spcAft>
                <a:spcPts val="600"/>
              </a:spcAft>
            </a:pPr>
            <a:r>
              <a:rPr lang="tr-TR" sz="2000" b="1" dirty="0">
                <a:latin typeface="Arial" panose="020B0604020202020204" pitchFamily="34" charset="0"/>
                <a:cs typeface="Arial" panose="020B0604020202020204" pitchFamily="34" charset="0"/>
              </a:rPr>
              <a:t>  60 puan</a:t>
            </a:r>
          </a:p>
        </p:txBody>
      </p:sp>
    </p:spTree>
    <p:extLst>
      <p:ext uri="{BB962C8B-B14F-4D97-AF65-F5344CB8AC3E}">
        <p14:creationId xmlns:p14="http://schemas.microsoft.com/office/powerpoint/2010/main" val="1581303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1000"/>
                                        <p:tgtEl>
                                          <p:spTgt spid="8"/>
                                        </p:tgtEl>
                                      </p:cBhvr>
                                    </p:animEffect>
                                    <p:anim calcmode="lin" valueType="num">
                                      <p:cBhvr>
                                        <p:cTn id="36" dur="1000" fill="hold"/>
                                        <p:tgtEl>
                                          <p:spTgt spid="8"/>
                                        </p:tgtEl>
                                        <p:attrNameLst>
                                          <p:attrName>ppt_x</p:attrName>
                                        </p:attrNameLst>
                                      </p:cBhvr>
                                      <p:tavLst>
                                        <p:tav tm="0">
                                          <p:val>
                                            <p:strVal val="#ppt_x"/>
                                          </p:val>
                                        </p:tav>
                                        <p:tav tm="100000">
                                          <p:val>
                                            <p:strVal val="#ppt_x"/>
                                          </p:val>
                                        </p:tav>
                                      </p:tavLst>
                                    </p:anim>
                                    <p:anim calcmode="lin" valueType="num">
                                      <p:cBhvr>
                                        <p:cTn id="3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1000"/>
                                        <p:tgtEl>
                                          <p:spTgt spid="9"/>
                                        </p:tgtEl>
                                      </p:cBhvr>
                                    </p:animEffect>
                                    <p:anim calcmode="lin" valueType="num">
                                      <p:cBhvr>
                                        <p:cTn id="43" dur="1000" fill="hold"/>
                                        <p:tgtEl>
                                          <p:spTgt spid="9"/>
                                        </p:tgtEl>
                                        <p:attrNameLst>
                                          <p:attrName>ppt_x</p:attrName>
                                        </p:attrNameLst>
                                      </p:cBhvr>
                                      <p:tavLst>
                                        <p:tav tm="0">
                                          <p:val>
                                            <p:strVal val="#ppt_x"/>
                                          </p:val>
                                        </p:tav>
                                        <p:tav tm="100000">
                                          <p:val>
                                            <p:strVal val="#ppt_x"/>
                                          </p:val>
                                        </p:tav>
                                      </p:tavLst>
                                    </p:anim>
                                    <p:anim calcmode="lin" valueType="num">
                                      <p:cBhvr>
                                        <p:cTn id="4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descr="ekran görüntüsü, metin içeren bir resim&#10;&#10;Açıklama otomatik olarak oluşturuldu">
            <a:extLst>
              <a:ext uri="{FF2B5EF4-FFF2-40B4-BE49-F238E27FC236}">
                <a16:creationId xmlns:a16="http://schemas.microsoft.com/office/drawing/2014/main" id="{C962D2B8-BD06-7EA0-5885-26552B7586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8013668"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2. KONU: İNSANİ İLİŞKİLERİN TEMELİ: SEVGİ VE SAYGI</a:t>
            </a:r>
          </a:p>
        </p:txBody>
      </p:sp>
      <p:sp>
        <p:nvSpPr>
          <p:cNvPr id="3" name="Metin kutusu 2">
            <a:extLst>
              <a:ext uri="{FF2B5EF4-FFF2-40B4-BE49-F238E27FC236}">
                <a16:creationId xmlns:a16="http://schemas.microsoft.com/office/drawing/2014/main" id="{C7A0F8D9-186A-B896-109E-B3BB94208A22}"/>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mikailokumus.com </a:t>
            </a:r>
            <a:r>
              <a:rPr lang="en-US" sz="1500" dirty="0" err="1">
                <a:solidFill>
                  <a:srgbClr val="FFFFFF"/>
                </a:solidFill>
                <a:latin typeface="Arial"/>
              </a:rPr>
              <a:t>üzerinden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26" name="Altıgen 25">
            <a:extLst>
              <a:ext uri="{FF2B5EF4-FFF2-40B4-BE49-F238E27FC236}">
                <a16:creationId xmlns:a16="http://schemas.microsoft.com/office/drawing/2014/main" id="{4401718D-F635-C90B-7FB6-E77318A2F2FA}"/>
              </a:ext>
            </a:extLst>
          </p:cNvPr>
          <p:cNvSpPr/>
          <p:nvPr/>
        </p:nvSpPr>
        <p:spPr>
          <a:xfrm>
            <a:off x="665292" y="1658664"/>
            <a:ext cx="1237488" cy="1066800"/>
          </a:xfrm>
          <a:prstGeom prst="hexagon">
            <a:avLst/>
          </a:prstGeom>
          <a:noFill/>
          <a:ln w="76200">
            <a:solidFill>
              <a:srgbClr val="00B050"/>
            </a:solidFill>
          </a:ln>
        </p:spPr>
        <p:style>
          <a:lnRef idx="2">
            <a:schemeClr val="accent6"/>
          </a:lnRef>
          <a:fillRef idx="1">
            <a:schemeClr val="lt1"/>
          </a:fillRef>
          <a:effectRef idx="0">
            <a:schemeClr val="accent6"/>
          </a:effectRef>
          <a:fontRef idx="minor">
            <a:schemeClr val="dk1"/>
          </a:fontRef>
        </p:style>
        <p:txBody>
          <a:bodyPr bIns="72000" rtlCol="0" anchor="ctr"/>
          <a:lstStyle/>
          <a:p>
            <a:pPr algn="ctr"/>
            <a:endParaRPr lang="tr-TR" sz="6000" b="1" dirty="0">
              <a:latin typeface="Arial" panose="020B0604020202020204" pitchFamily="34" charset="0"/>
              <a:cs typeface="Arial" panose="020B0604020202020204" pitchFamily="34" charset="0"/>
            </a:endParaRPr>
          </a:p>
        </p:txBody>
      </p:sp>
      <p:sp>
        <p:nvSpPr>
          <p:cNvPr id="27" name="Altıgen 26">
            <a:extLst>
              <a:ext uri="{FF2B5EF4-FFF2-40B4-BE49-F238E27FC236}">
                <a16:creationId xmlns:a16="http://schemas.microsoft.com/office/drawing/2014/main" id="{4971FC3D-81E1-6287-BAC1-CEDD494D1E3D}"/>
              </a:ext>
            </a:extLst>
          </p:cNvPr>
          <p:cNvSpPr/>
          <p:nvPr/>
        </p:nvSpPr>
        <p:spPr>
          <a:xfrm>
            <a:off x="2040636" y="1658664"/>
            <a:ext cx="1237488" cy="1066800"/>
          </a:xfrm>
          <a:prstGeom prst="hexagon">
            <a:avLst/>
          </a:prstGeom>
          <a:noFill/>
          <a:ln w="76200">
            <a:solidFill>
              <a:srgbClr val="00B050"/>
            </a:solidFill>
          </a:ln>
        </p:spPr>
        <p:style>
          <a:lnRef idx="2">
            <a:schemeClr val="accent6"/>
          </a:lnRef>
          <a:fillRef idx="1">
            <a:schemeClr val="lt1"/>
          </a:fillRef>
          <a:effectRef idx="0">
            <a:schemeClr val="accent6"/>
          </a:effectRef>
          <a:fontRef idx="minor">
            <a:schemeClr val="dk1"/>
          </a:fontRef>
        </p:style>
        <p:txBody>
          <a:bodyPr bIns="72000" rtlCol="0" anchor="ctr"/>
          <a:lstStyle/>
          <a:p>
            <a:pPr algn="ctr"/>
            <a:endParaRPr lang="tr-TR" sz="6000" b="1" dirty="0">
              <a:latin typeface="Arial" panose="020B0604020202020204" pitchFamily="34" charset="0"/>
              <a:cs typeface="Arial" panose="020B0604020202020204" pitchFamily="34" charset="0"/>
            </a:endParaRPr>
          </a:p>
        </p:txBody>
      </p:sp>
      <p:sp>
        <p:nvSpPr>
          <p:cNvPr id="28" name="Altıgen 27">
            <a:extLst>
              <a:ext uri="{FF2B5EF4-FFF2-40B4-BE49-F238E27FC236}">
                <a16:creationId xmlns:a16="http://schemas.microsoft.com/office/drawing/2014/main" id="{D6933210-D097-53F3-2A3F-D25C1F890DA5}"/>
              </a:ext>
            </a:extLst>
          </p:cNvPr>
          <p:cNvSpPr/>
          <p:nvPr/>
        </p:nvSpPr>
        <p:spPr>
          <a:xfrm>
            <a:off x="3415980" y="1658664"/>
            <a:ext cx="1237488" cy="1066800"/>
          </a:xfrm>
          <a:prstGeom prst="hexagon">
            <a:avLst/>
          </a:prstGeom>
          <a:noFill/>
          <a:ln w="76200">
            <a:solidFill>
              <a:srgbClr val="00B050"/>
            </a:solidFill>
          </a:ln>
          <a:effectLst>
            <a:softEdge rad="0"/>
          </a:effectLst>
        </p:spPr>
        <p:style>
          <a:lnRef idx="2">
            <a:schemeClr val="accent6"/>
          </a:lnRef>
          <a:fillRef idx="1">
            <a:schemeClr val="lt1"/>
          </a:fillRef>
          <a:effectRef idx="0">
            <a:schemeClr val="accent6"/>
          </a:effectRef>
          <a:fontRef idx="minor">
            <a:schemeClr val="dk1"/>
          </a:fontRef>
        </p:style>
        <p:txBody>
          <a:bodyPr bIns="72000" rtlCol="0" anchor="ctr"/>
          <a:lstStyle/>
          <a:p>
            <a:pPr algn="ctr"/>
            <a:endParaRPr lang="tr-TR" sz="6000" b="1" dirty="0">
              <a:latin typeface="Arial" panose="020B0604020202020204" pitchFamily="34" charset="0"/>
              <a:cs typeface="Arial" panose="020B0604020202020204" pitchFamily="34" charset="0"/>
            </a:endParaRPr>
          </a:p>
        </p:txBody>
      </p:sp>
      <p:sp>
        <p:nvSpPr>
          <p:cNvPr id="29" name="Altıgen 28">
            <a:extLst>
              <a:ext uri="{FF2B5EF4-FFF2-40B4-BE49-F238E27FC236}">
                <a16:creationId xmlns:a16="http://schemas.microsoft.com/office/drawing/2014/main" id="{D34D9DAD-2791-C063-7049-A7A96683830E}"/>
              </a:ext>
            </a:extLst>
          </p:cNvPr>
          <p:cNvSpPr/>
          <p:nvPr/>
        </p:nvSpPr>
        <p:spPr>
          <a:xfrm>
            <a:off x="4787844" y="1658664"/>
            <a:ext cx="1237488" cy="1066800"/>
          </a:xfrm>
          <a:prstGeom prst="hexagon">
            <a:avLst/>
          </a:prstGeom>
          <a:noFill/>
          <a:ln w="76200">
            <a:solidFill>
              <a:srgbClr val="00B050"/>
            </a:solidFill>
          </a:ln>
        </p:spPr>
        <p:style>
          <a:lnRef idx="2">
            <a:schemeClr val="accent6"/>
          </a:lnRef>
          <a:fillRef idx="1">
            <a:schemeClr val="lt1"/>
          </a:fillRef>
          <a:effectRef idx="0">
            <a:schemeClr val="accent6"/>
          </a:effectRef>
          <a:fontRef idx="minor">
            <a:schemeClr val="dk1"/>
          </a:fontRef>
        </p:style>
        <p:txBody>
          <a:bodyPr bIns="72000" rtlCol="0" anchor="ctr"/>
          <a:lstStyle/>
          <a:p>
            <a:pPr algn="ctr"/>
            <a:endParaRPr lang="tr-TR" sz="6000" b="1" dirty="0">
              <a:latin typeface="Arial" panose="020B0604020202020204" pitchFamily="34" charset="0"/>
              <a:cs typeface="Arial" panose="020B0604020202020204" pitchFamily="34" charset="0"/>
            </a:endParaRPr>
          </a:p>
        </p:txBody>
      </p:sp>
      <p:sp>
        <p:nvSpPr>
          <p:cNvPr id="30" name="Altıgen 29">
            <a:extLst>
              <a:ext uri="{FF2B5EF4-FFF2-40B4-BE49-F238E27FC236}">
                <a16:creationId xmlns:a16="http://schemas.microsoft.com/office/drawing/2014/main" id="{BA9F3803-726F-06CE-79A3-C0E4601BC4A3}"/>
              </a:ext>
            </a:extLst>
          </p:cNvPr>
          <p:cNvSpPr/>
          <p:nvPr/>
        </p:nvSpPr>
        <p:spPr>
          <a:xfrm>
            <a:off x="6163188" y="1658664"/>
            <a:ext cx="1237488" cy="1066800"/>
          </a:xfrm>
          <a:prstGeom prst="hexagon">
            <a:avLst/>
          </a:prstGeom>
          <a:noFill/>
          <a:ln w="76200">
            <a:solidFill>
              <a:srgbClr val="00B050"/>
            </a:solidFill>
          </a:ln>
        </p:spPr>
        <p:style>
          <a:lnRef idx="2">
            <a:schemeClr val="accent6"/>
          </a:lnRef>
          <a:fillRef idx="1">
            <a:schemeClr val="lt1"/>
          </a:fillRef>
          <a:effectRef idx="0">
            <a:schemeClr val="accent6"/>
          </a:effectRef>
          <a:fontRef idx="minor">
            <a:schemeClr val="dk1"/>
          </a:fontRef>
        </p:style>
        <p:txBody>
          <a:bodyPr bIns="72000" rtlCol="0" anchor="ctr"/>
          <a:lstStyle/>
          <a:p>
            <a:pPr algn="ctr"/>
            <a:endParaRPr lang="tr-TR" sz="6000" b="1" dirty="0">
              <a:latin typeface="Arial" panose="020B0604020202020204" pitchFamily="34" charset="0"/>
              <a:cs typeface="Arial" panose="020B0604020202020204" pitchFamily="34" charset="0"/>
            </a:endParaRPr>
          </a:p>
        </p:txBody>
      </p:sp>
      <p:sp>
        <p:nvSpPr>
          <p:cNvPr id="31" name="Altıgen 30">
            <a:extLst>
              <a:ext uri="{FF2B5EF4-FFF2-40B4-BE49-F238E27FC236}">
                <a16:creationId xmlns:a16="http://schemas.microsoft.com/office/drawing/2014/main" id="{375D6D37-ACB4-E7B3-2A5C-0487A94E9456}"/>
              </a:ext>
            </a:extLst>
          </p:cNvPr>
          <p:cNvSpPr/>
          <p:nvPr/>
        </p:nvSpPr>
        <p:spPr>
          <a:xfrm>
            <a:off x="7538532" y="1658664"/>
            <a:ext cx="1237488" cy="1066800"/>
          </a:xfrm>
          <a:prstGeom prst="hexagon">
            <a:avLst/>
          </a:prstGeom>
          <a:noFill/>
          <a:ln w="76200">
            <a:solidFill>
              <a:srgbClr val="00B050"/>
            </a:solidFill>
          </a:ln>
          <a:effectLst>
            <a:softEdge rad="0"/>
          </a:effectLst>
        </p:spPr>
        <p:style>
          <a:lnRef idx="2">
            <a:schemeClr val="accent6"/>
          </a:lnRef>
          <a:fillRef idx="1">
            <a:schemeClr val="lt1"/>
          </a:fillRef>
          <a:effectRef idx="0">
            <a:schemeClr val="accent6"/>
          </a:effectRef>
          <a:fontRef idx="minor">
            <a:schemeClr val="dk1"/>
          </a:fontRef>
        </p:style>
        <p:txBody>
          <a:bodyPr bIns="72000" rtlCol="0" anchor="ctr"/>
          <a:lstStyle/>
          <a:p>
            <a:pPr algn="ctr"/>
            <a:endParaRPr lang="tr-TR" sz="6000" b="1" dirty="0">
              <a:latin typeface="Arial" panose="020B0604020202020204" pitchFamily="34" charset="0"/>
              <a:cs typeface="Arial" panose="020B0604020202020204" pitchFamily="34" charset="0"/>
            </a:endParaRPr>
          </a:p>
        </p:txBody>
      </p:sp>
      <p:sp>
        <p:nvSpPr>
          <p:cNvPr id="14" name="Altıgen 13">
            <a:extLst>
              <a:ext uri="{FF2B5EF4-FFF2-40B4-BE49-F238E27FC236}">
                <a16:creationId xmlns:a16="http://schemas.microsoft.com/office/drawing/2014/main" id="{E573658C-F441-2012-26DA-DC632C1EE7B6}"/>
              </a:ext>
            </a:extLst>
          </p:cNvPr>
          <p:cNvSpPr/>
          <p:nvPr/>
        </p:nvSpPr>
        <p:spPr>
          <a:xfrm>
            <a:off x="8913475" y="1658664"/>
            <a:ext cx="1237488" cy="1066800"/>
          </a:xfrm>
          <a:prstGeom prst="hexagon">
            <a:avLst/>
          </a:prstGeom>
          <a:noFill/>
          <a:ln w="76200">
            <a:solidFill>
              <a:srgbClr val="00B050"/>
            </a:solidFill>
          </a:ln>
        </p:spPr>
        <p:style>
          <a:lnRef idx="2">
            <a:schemeClr val="accent6"/>
          </a:lnRef>
          <a:fillRef idx="1">
            <a:schemeClr val="lt1"/>
          </a:fillRef>
          <a:effectRef idx="0">
            <a:schemeClr val="accent6"/>
          </a:effectRef>
          <a:fontRef idx="minor">
            <a:schemeClr val="dk1"/>
          </a:fontRef>
        </p:style>
        <p:txBody>
          <a:bodyPr bIns="72000" rtlCol="0" anchor="ctr"/>
          <a:lstStyle/>
          <a:p>
            <a:pPr algn="ctr"/>
            <a:endParaRPr lang="tr-TR" sz="6000" b="1" dirty="0">
              <a:latin typeface="Arial" panose="020B0604020202020204" pitchFamily="34" charset="0"/>
              <a:cs typeface="Arial" panose="020B0604020202020204" pitchFamily="34" charset="0"/>
            </a:endParaRPr>
          </a:p>
        </p:txBody>
      </p:sp>
      <p:sp>
        <p:nvSpPr>
          <p:cNvPr id="6" name="Metin kutusu 5">
            <a:extLst>
              <a:ext uri="{FF2B5EF4-FFF2-40B4-BE49-F238E27FC236}">
                <a16:creationId xmlns:a16="http://schemas.microsoft.com/office/drawing/2014/main" id="{BEB3981C-6EC6-0A74-F80D-40113DD75873}"/>
              </a:ext>
            </a:extLst>
          </p:cNvPr>
          <p:cNvSpPr txBox="1"/>
          <p:nvPr/>
        </p:nvSpPr>
        <p:spPr>
          <a:xfrm>
            <a:off x="664891" y="3215586"/>
            <a:ext cx="10861818" cy="630942"/>
          </a:xfrm>
          <a:prstGeom prst="rect">
            <a:avLst/>
          </a:prstGeom>
          <a:noFill/>
          <a:ln>
            <a:noFill/>
          </a:ln>
        </p:spPr>
        <p:txBody>
          <a:bodyPr wrap="square" rtlCol="0">
            <a:spAutoFit/>
          </a:bodyPr>
          <a:lstStyle/>
          <a:p>
            <a:pPr>
              <a:spcAft>
                <a:spcPts val="600"/>
              </a:spcAft>
            </a:pPr>
            <a:r>
              <a:rPr lang="tr-TR" sz="3500" dirty="0">
                <a:latin typeface="Arial" panose="020B0604020202020204" pitchFamily="34" charset="0"/>
                <a:cs typeface="Arial" panose="020B0604020202020204" pitchFamily="34" charset="0"/>
              </a:rPr>
              <a:t>Eş, dost, yaren, yoldaş, en yakın kişi </a:t>
            </a:r>
          </a:p>
        </p:txBody>
      </p:sp>
      <p:sp>
        <p:nvSpPr>
          <p:cNvPr id="32" name="Altıgen 31">
            <a:extLst>
              <a:ext uri="{FF2B5EF4-FFF2-40B4-BE49-F238E27FC236}">
                <a16:creationId xmlns:a16="http://schemas.microsoft.com/office/drawing/2014/main" id="{9810B883-C23B-464E-AC2D-082832081D39}"/>
              </a:ext>
            </a:extLst>
          </p:cNvPr>
          <p:cNvSpPr/>
          <p:nvPr/>
        </p:nvSpPr>
        <p:spPr>
          <a:xfrm>
            <a:off x="8914277" y="1658664"/>
            <a:ext cx="1237488" cy="1066800"/>
          </a:xfrm>
          <a:prstGeom prst="hexagon">
            <a:avLst/>
          </a:prstGeom>
          <a:noFill/>
          <a:ln w="76200">
            <a:noFill/>
          </a:ln>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Ş</a:t>
            </a:r>
          </a:p>
        </p:txBody>
      </p:sp>
      <p:sp>
        <p:nvSpPr>
          <p:cNvPr id="8" name="Altıgen 7">
            <a:extLst>
              <a:ext uri="{FF2B5EF4-FFF2-40B4-BE49-F238E27FC236}">
                <a16:creationId xmlns:a16="http://schemas.microsoft.com/office/drawing/2014/main" id="{41854BCC-54C7-71AB-0ABD-C1EB8C8424F0}"/>
              </a:ext>
            </a:extLst>
          </p:cNvPr>
          <p:cNvSpPr/>
          <p:nvPr/>
        </p:nvSpPr>
        <p:spPr>
          <a:xfrm>
            <a:off x="665292" y="1658664"/>
            <a:ext cx="1237488" cy="1066800"/>
          </a:xfrm>
          <a:prstGeom prst="hexagon">
            <a:avLst/>
          </a:prstGeom>
          <a:noFill/>
          <a:ln w="76200">
            <a:noFill/>
          </a:ln>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A</a:t>
            </a:r>
          </a:p>
        </p:txBody>
      </p:sp>
      <p:sp>
        <p:nvSpPr>
          <p:cNvPr id="9" name="Altıgen 8">
            <a:extLst>
              <a:ext uri="{FF2B5EF4-FFF2-40B4-BE49-F238E27FC236}">
                <a16:creationId xmlns:a16="http://schemas.microsoft.com/office/drawing/2014/main" id="{60AB55C6-5F03-CD1B-E756-81E524D02173}"/>
              </a:ext>
            </a:extLst>
          </p:cNvPr>
          <p:cNvSpPr/>
          <p:nvPr/>
        </p:nvSpPr>
        <p:spPr>
          <a:xfrm>
            <a:off x="2040636" y="1658664"/>
            <a:ext cx="1237488" cy="1066800"/>
          </a:xfrm>
          <a:prstGeom prst="hexagon">
            <a:avLst/>
          </a:prstGeom>
          <a:noFill/>
          <a:ln w="76200">
            <a:noFill/>
          </a:ln>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R</a:t>
            </a:r>
          </a:p>
        </p:txBody>
      </p:sp>
      <p:sp>
        <p:nvSpPr>
          <p:cNvPr id="10" name="Altıgen 9">
            <a:extLst>
              <a:ext uri="{FF2B5EF4-FFF2-40B4-BE49-F238E27FC236}">
                <a16:creationId xmlns:a16="http://schemas.microsoft.com/office/drawing/2014/main" id="{33E903B3-2E35-D3FD-97CA-9380B52FCF37}"/>
              </a:ext>
            </a:extLst>
          </p:cNvPr>
          <p:cNvSpPr/>
          <p:nvPr/>
        </p:nvSpPr>
        <p:spPr>
          <a:xfrm>
            <a:off x="3415980" y="1658664"/>
            <a:ext cx="1237488" cy="1066800"/>
          </a:xfrm>
          <a:prstGeom prst="hexagon">
            <a:avLst/>
          </a:prstGeom>
          <a:noFill/>
          <a:ln w="76200">
            <a:noFill/>
          </a:ln>
          <a:effectLst>
            <a:softEdge rad="0"/>
          </a:effectLst>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K</a:t>
            </a:r>
          </a:p>
        </p:txBody>
      </p:sp>
      <p:sp>
        <p:nvSpPr>
          <p:cNvPr id="11" name="Altıgen 10">
            <a:extLst>
              <a:ext uri="{FF2B5EF4-FFF2-40B4-BE49-F238E27FC236}">
                <a16:creationId xmlns:a16="http://schemas.microsoft.com/office/drawing/2014/main" id="{AEB8AE96-DE0F-46AE-3ACB-E5FB12B8087B}"/>
              </a:ext>
            </a:extLst>
          </p:cNvPr>
          <p:cNvSpPr/>
          <p:nvPr/>
        </p:nvSpPr>
        <p:spPr>
          <a:xfrm>
            <a:off x="4787844" y="1658664"/>
            <a:ext cx="1237488" cy="1066800"/>
          </a:xfrm>
          <a:prstGeom prst="hexagon">
            <a:avLst/>
          </a:prstGeom>
          <a:noFill/>
          <a:ln w="76200">
            <a:noFill/>
          </a:ln>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A</a:t>
            </a:r>
          </a:p>
        </p:txBody>
      </p:sp>
      <p:sp>
        <p:nvSpPr>
          <p:cNvPr id="12" name="Altıgen 11">
            <a:extLst>
              <a:ext uri="{FF2B5EF4-FFF2-40B4-BE49-F238E27FC236}">
                <a16:creationId xmlns:a16="http://schemas.microsoft.com/office/drawing/2014/main" id="{6679A259-4ADB-1C59-D42B-0D2B5046EC6C}"/>
              </a:ext>
            </a:extLst>
          </p:cNvPr>
          <p:cNvSpPr/>
          <p:nvPr/>
        </p:nvSpPr>
        <p:spPr>
          <a:xfrm>
            <a:off x="6163188" y="1658664"/>
            <a:ext cx="1237488" cy="1066800"/>
          </a:xfrm>
          <a:prstGeom prst="hexagon">
            <a:avLst/>
          </a:prstGeom>
          <a:noFill/>
          <a:ln w="76200">
            <a:noFill/>
          </a:ln>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D</a:t>
            </a:r>
          </a:p>
        </p:txBody>
      </p:sp>
      <p:sp>
        <p:nvSpPr>
          <p:cNvPr id="13" name="Altıgen 12">
            <a:extLst>
              <a:ext uri="{FF2B5EF4-FFF2-40B4-BE49-F238E27FC236}">
                <a16:creationId xmlns:a16="http://schemas.microsoft.com/office/drawing/2014/main" id="{C0A5E4D6-001F-F082-EE17-EC085B61E1B9}"/>
              </a:ext>
            </a:extLst>
          </p:cNvPr>
          <p:cNvSpPr/>
          <p:nvPr/>
        </p:nvSpPr>
        <p:spPr>
          <a:xfrm>
            <a:off x="7538532" y="1658664"/>
            <a:ext cx="1237488" cy="1066800"/>
          </a:xfrm>
          <a:prstGeom prst="hexagon">
            <a:avLst/>
          </a:prstGeom>
          <a:noFill/>
          <a:ln w="76200">
            <a:noFill/>
          </a:ln>
          <a:effectLst>
            <a:softEdge rad="0"/>
          </a:effectLst>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A</a:t>
            </a:r>
          </a:p>
        </p:txBody>
      </p:sp>
      <p:sp>
        <p:nvSpPr>
          <p:cNvPr id="17" name="Metin kutusu 16">
            <a:extLst>
              <a:ext uri="{FF2B5EF4-FFF2-40B4-BE49-F238E27FC236}">
                <a16:creationId xmlns:a16="http://schemas.microsoft.com/office/drawing/2014/main" id="{CAC02F68-5C71-CB46-9195-A6CFA1366154}"/>
              </a:ext>
            </a:extLst>
          </p:cNvPr>
          <p:cNvSpPr txBox="1"/>
          <p:nvPr/>
        </p:nvSpPr>
        <p:spPr>
          <a:xfrm>
            <a:off x="1" y="587386"/>
            <a:ext cx="1465942" cy="400110"/>
          </a:xfrm>
          <a:prstGeom prst="rect">
            <a:avLst/>
          </a:prstGeom>
          <a:solidFill>
            <a:srgbClr val="FFFF00"/>
          </a:solidFill>
          <a:ln>
            <a:noFill/>
          </a:ln>
        </p:spPr>
        <p:txBody>
          <a:bodyPr wrap="square" rtlCol="0">
            <a:spAutoFit/>
          </a:bodyPr>
          <a:lstStyle/>
          <a:p>
            <a:pPr>
              <a:spcAft>
                <a:spcPts val="600"/>
              </a:spcAft>
            </a:pPr>
            <a:r>
              <a:rPr lang="tr-TR" sz="2000" b="1" dirty="0">
                <a:latin typeface="Arial" panose="020B0604020202020204" pitchFamily="34" charset="0"/>
                <a:cs typeface="Arial" panose="020B0604020202020204" pitchFamily="34" charset="0"/>
              </a:rPr>
              <a:t>  70 puan</a:t>
            </a:r>
          </a:p>
        </p:txBody>
      </p:sp>
    </p:spTree>
    <p:extLst>
      <p:ext uri="{BB962C8B-B14F-4D97-AF65-F5344CB8AC3E}">
        <p14:creationId xmlns:p14="http://schemas.microsoft.com/office/powerpoint/2010/main" val="301677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2">
                                            <p:txEl>
                                              <p:pRg st="0" end="0"/>
                                            </p:txEl>
                                          </p:spTgt>
                                        </p:tgtEl>
                                        <p:attrNameLst>
                                          <p:attrName>style.visibility</p:attrName>
                                        </p:attrNameLst>
                                      </p:cBhvr>
                                      <p:to>
                                        <p:strVal val="visible"/>
                                      </p:to>
                                    </p:set>
                                    <p:animEffect transition="in" filter="fade">
                                      <p:cBhvr>
                                        <p:cTn id="14" dur="1000"/>
                                        <p:tgtEl>
                                          <p:spTgt spid="32">
                                            <p:txEl>
                                              <p:pRg st="0" end="0"/>
                                            </p:txEl>
                                          </p:spTgt>
                                        </p:tgtEl>
                                      </p:cBhvr>
                                    </p:animEffect>
                                    <p:anim calcmode="lin" valueType="num">
                                      <p:cBhvr>
                                        <p:cTn id="15" dur="1000" fill="hold"/>
                                        <p:tgtEl>
                                          <p:spTgt spid="32">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000"/>
                                        <p:tgtEl>
                                          <p:spTgt spid="13"/>
                                        </p:tgtEl>
                                      </p:cBhvr>
                                    </p:animEffect>
                                    <p:anim calcmode="lin" valueType="num">
                                      <p:cBhvr>
                                        <p:cTn id="29" dur="1000" fill="hold"/>
                                        <p:tgtEl>
                                          <p:spTgt spid="13"/>
                                        </p:tgtEl>
                                        <p:attrNameLst>
                                          <p:attrName>ppt_x</p:attrName>
                                        </p:attrNameLst>
                                      </p:cBhvr>
                                      <p:tavLst>
                                        <p:tav tm="0">
                                          <p:val>
                                            <p:strVal val="#ppt_x"/>
                                          </p:val>
                                        </p:tav>
                                        <p:tav tm="100000">
                                          <p:val>
                                            <p:strVal val="#ppt_x"/>
                                          </p:val>
                                        </p:tav>
                                      </p:tavLst>
                                    </p:anim>
                                    <p:anim calcmode="lin" valueType="num">
                                      <p:cBhvr>
                                        <p:cTn id="3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1000"/>
                                        <p:tgtEl>
                                          <p:spTgt spid="8"/>
                                        </p:tgtEl>
                                      </p:cBhvr>
                                    </p:animEffect>
                                    <p:anim calcmode="lin" valueType="num">
                                      <p:cBhvr>
                                        <p:cTn id="36" dur="1000" fill="hold"/>
                                        <p:tgtEl>
                                          <p:spTgt spid="8"/>
                                        </p:tgtEl>
                                        <p:attrNameLst>
                                          <p:attrName>ppt_x</p:attrName>
                                        </p:attrNameLst>
                                      </p:cBhvr>
                                      <p:tavLst>
                                        <p:tav tm="0">
                                          <p:val>
                                            <p:strVal val="#ppt_x"/>
                                          </p:val>
                                        </p:tav>
                                        <p:tav tm="100000">
                                          <p:val>
                                            <p:strVal val="#ppt_x"/>
                                          </p:val>
                                        </p:tav>
                                      </p:tavLst>
                                    </p:anim>
                                    <p:anim calcmode="lin" valueType="num">
                                      <p:cBhvr>
                                        <p:cTn id="3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1000"/>
                                        <p:tgtEl>
                                          <p:spTgt spid="10"/>
                                        </p:tgtEl>
                                      </p:cBhvr>
                                    </p:animEffect>
                                    <p:anim calcmode="lin" valueType="num">
                                      <p:cBhvr>
                                        <p:cTn id="43" dur="1000" fill="hold"/>
                                        <p:tgtEl>
                                          <p:spTgt spid="10"/>
                                        </p:tgtEl>
                                        <p:attrNameLst>
                                          <p:attrName>ppt_x</p:attrName>
                                        </p:attrNameLst>
                                      </p:cBhvr>
                                      <p:tavLst>
                                        <p:tav tm="0">
                                          <p:val>
                                            <p:strVal val="#ppt_x"/>
                                          </p:val>
                                        </p:tav>
                                        <p:tav tm="100000">
                                          <p:val>
                                            <p:strVal val="#ppt_x"/>
                                          </p:val>
                                        </p:tav>
                                      </p:tavLst>
                                    </p:anim>
                                    <p:anim calcmode="lin" valueType="num">
                                      <p:cBhvr>
                                        <p:cTn id="4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fade">
                                      <p:cBhvr>
                                        <p:cTn id="49" dur="1000"/>
                                        <p:tgtEl>
                                          <p:spTgt spid="11"/>
                                        </p:tgtEl>
                                      </p:cBhvr>
                                    </p:animEffect>
                                    <p:anim calcmode="lin" valueType="num">
                                      <p:cBhvr>
                                        <p:cTn id="50" dur="1000" fill="hold"/>
                                        <p:tgtEl>
                                          <p:spTgt spid="11"/>
                                        </p:tgtEl>
                                        <p:attrNameLst>
                                          <p:attrName>ppt_x</p:attrName>
                                        </p:attrNameLst>
                                      </p:cBhvr>
                                      <p:tavLst>
                                        <p:tav tm="0">
                                          <p:val>
                                            <p:strVal val="#ppt_x"/>
                                          </p:val>
                                        </p:tav>
                                        <p:tav tm="100000">
                                          <p:val>
                                            <p:strVal val="#ppt_x"/>
                                          </p:val>
                                        </p:tav>
                                      </p:tavLst>
                                    </p:anim>
                                    <p:anim calcmode="lin" valueType="num">
                                      <p:cBhvr>
                                        <p:cTn id="5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Resim 12" descr="metin, ekran görüntüsü, yazı tipi içeren bir resim&#10;&#10;Açıklama otomatik olarak oluşturuldu">
            <a:extLst>
              <a:ext uri="{FF2B5EF4-FFF2-40B4-BE49-F238E27FC236}">
                <a16:creationId xmlns:a16="http://schemas.microsoft.com/office/drawing/2014/main" id="{F739D474-ADCF-9B76-DD25-24D1B9DBA8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3DEB2B09-128F-BEF6-1B0B-0B8D666F8D8B}"/>
              </a:ext>
            </a:extLst>
          </p:cNvPr>
          <p:cNvSpPr txBox="1"/>
          <p:nvPr/>
        </p:nvSpPr>
        <p:spPr>
          <a:xfrm>
            <a:off x="459772" y="60943"/>
            <a:ext cx="8089868"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2. KONU: İNSANİ İLİŞKİLERİN TEMELİ: SEVGİ VE SAYGI</a:t>
            </a:r>
          </a:p>
        </p:txBody>
      </p:sp>
      <p:pic>
        <p:nvPicPr>
          <p:cNvPr id="6" name="Resim 5" descr="ekran görüntüsü, grafik, renklilik, tasarım içeren bir resim&#10;&#10;Açıklama otomatik olarak oluşturuldu">
            <a:extLst>
              <a:ext uri="{FF2B5EF4-FFF2-40B4-BE49-F238E27FC236}">
                <a16:creationId xmlns:a16="http://schemas.microsoft.com/office/drawing/2014/main" id="{8FA595B2-81D3-B20E-94BE-41650FC439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5919" y="1628182"/>
            <a:ext cx="4183819" cy="914021"/>
          </a:xfrm>
          <a:prstGeom prst="rect">
            <a:avLst/>
          </a:prstGeom>
        </p:spPr>
      </p:pic>
      <p:pic>
        <p:nvPicPr>
          <p:cNvPr id="7" name="Resim 6" descr="ekran görüntüsü, grafik, renklilik, tasarım içeren bir resim&#10;&#10;Açıklama otomatik olarak oluşturuldu">
            <a:extLst>
              <a:ext uri="{FF2B5EF4-FFF2-40B4-BE49-F238E27FC236}">
                <a16:creationId xmlns:a16="http://schemas.microsoft.com/office/drawing/2014/main" id="{8188D11B-BD4C-3313-4D27-FA4FD15035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5918" y="2704346"/>
            <a:ext cx="4183819" cy="914021"/>
          </a:xfrm>
          <a:prstGeom prst="rect">
            <a:avLst/>
          </a:prstGeom>
        </p:spPr>
      </p:pic>
      <p:pic>
        <p:nvPicPr>
          <p:cNvPr id="8" name="Resim 7" descr="ekran görüntüsü, grafik, renklilik, tasarım içeren bir resim&#10;&#10;Açıklama otomatik olarak oluşturuldu">
            <a:extLst>
              <a:ext uri="{FF2B5EF4-FFF2-40B4-BE49-F238E27FC236}">
                <a16:creationId xmlns:a16="http://schemas.microsoft.com/office/drawing/2014/main" id="{A187CCAD-0424-DD3D-A04C-06FF40273A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07742" y="3780510"/>
            <a:ext cx="4183819" cy="914021"/>
          </a:xfrm>
          <a:prstGeom prst="rect">
            <a:avLst/>
          </a:prstGeom>
        </p:spPr>
      </p:pic>
      <p:sp>
        <p:nvSpPr>
          <p:cNvPr id="9" name="Metin kutusu 8">
            <a:extLst>
              <a:ext uri="{FF2B5EF4-FFF2-40B4-BE49-F238E27FC236}">
                <a16:creationId xmlns:a16="http://schemas.microsoft.com/office/drawing/2014/main" id="{F9F17C72-20F2-4285-D2B0-1B72B305CB77}"/>
              </a:ext>
            </a:extLst>
          </p:cNvPr>
          <p:cNvSpPr txBox="1"/>
          <p:nvPr/>
        </p:nvSpPr>
        <p:spPr>
          <a:xfrm>
            <a:off x="5338324" y="1866766"/>
            <a:ext cx="2636444" cy="446276"/>
          </a:xfrm>
          <a:prstGeom prst="rect">
            <a:avLst/>
          </a:prstGeom>
          <a:noFill/>
        </p:spPr>
        <p:txBody>
          <a:bodyPr wrap="square" rtlCol="0">
            <a:spAutoFit/>
          </a:bodyPr>
          <a:lstStyle/>
          <a:p>
            <a:r>
              <a:rPr lang="tr-TR" sz="2300" dirty="0">
                <a:latin typeface="Arial" panose="020B0604020202020204" pitchFamily="34" charset="0"/>
              </a:rPr>
              <a:t>Mikail OKUMUŞ</a:t>
            </a:r>
          </a:p>
        </p:txBody>
      </p:sp>
      <p:sp>
        <p:nvSpPr>
          <p:cNvPr id="10" name="Metin kutusu 9">
            <a:extLst>
              <a:ext uri="{FF2B5EF4-FFF2-40B4-BE49-F238E27FC236}">
                <a16:creationId xmlns:a16="http://schemas.microsoft.com/office/drawing/2014/main" id="{B09D9273-0188-11FB-FFC1-89AD389A19C2}"/>
              </a:ext>
            </a:extLst>
          </p:cNvPr>
          <p:cNvSpPr txBox="1"/>
          <p:nvPr/>
        </p:nvSpPr>
        <p:spPr>
          <a:xfrm>
            <a:off x="5338323" y="2934403"/>
            <a:ext cx="2631749" cy="446276"/>
          </a:xfrm>
          <a:prstGeom prst="rect">
            <a:avLst/>
          </a:prstGeom>
          <a:noFill/>
        </p:spPr>
        <p:txBody>
          <a:bodyPr wrap="square" rtlCol="0">
            <a:spAutoFit/>
          </a:bodyPr>
          <a:lstStyle/>
          <a:p>
            <a:r>
              <a:rPr lang="tr-TR" sz="2300" dirty="0">
                <a:latin typeface="Arial" panose="020B0604020202020204" pitchFamily="34" charset="0"/>
              </a:rPr>
              <a:t>Adem USTAOĞLU</a:t>
            </a:r>
          </a:p>
        </p:txBody>
      </p:sp>
      <p:sp>
        <p:nvSpPr>
          <p:cNvPr id="11" name="Metin kutusu 10">
            <a:extLst>
              <a:ext uri="{FF2B5EF4-FFF2-40B4-BE49-F238E27FC236}">
                <a16:creationId xmlns:a16="http://schemas.microsoft.com/office/drawing/2014/main" id="{7BC7C82E-0BA4-C3DA-1BCB-00037FABF7C5}"/>
              </a:ext>
            </a:extLst>
          </p:cNvPr>
          <p:cNvSpPr txBox="1"/>
          <p:nvPr/>
        </p:nvSpPr>
        <p:spPr>
          <a:xfrm>
            <a:off x="5338324" y="4014382"/>
            <a:ext cx="2631748" cy="446276"/>
          </a:xfrm>
          <a:prstGeom prst="rect">
            <a:avLst/>
          </a:prstGeom>
          <a:noFill/>
        </p:spPr>
        <p:txBody>
          <a:bodyPr wrap="square" rtlCol="0">
            <a:spAutoFit/>
          </a:bodyPr>
          <a:lstStyle/>
          <a:p>
            <a:r>
              <a:rPr lang="tr-TR" sz="2300" dirty="0">
                <a:latin typeface="Arial" panose="020B0604020202020204" pitchFamily="34" charset="0"/>
              </a:rPr>
              <a:t>Ekrem BALCI</a:t>
            </a:r>
          </a:p>
        </p:txBody>
      </p:sp>
      <p:sp>
        <p:nvSpPr>
          <p:cNvPr id="5" name="Metin kutusu 4">
            <a:extLst>
              <a:ext uri="{FF2B5EF4-FFF2-40B4-BE49-F238E27FC236}">
                <a16:creationId xmlns:a16="http://schemas.microsoft.com/office/drawing/2014/main" id="{C58E9F6B-B6E8-3A92-6EE8-8C077CD7641D}"/>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mikailokumus.com </a:t>
            </a:r>
            <a:r>
              <a:rPr lang="en-US" sz="1500" dirty="0" err="1">
                <a:solidFill>
                  <a:srgbClr val="FFFFFF"/>
                </a:solidFill>
                <a:latin typeface="Arial"/>
              </a:rPr>
              <a:t>üzerinden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Tree>
    <p:extLst>
      <p:ext uri="{BB962C8B-B14F-4D97-AF65-F5344CB8AC3E}">
        <p14:creationId xmlns:p14="http://schemas.microsoft.com/office/powerpoint/2010/main" val="3062325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1+#ppt_w/2"/>
                                          </p:val>
                                        </p:tav>
                                        <p:tav tm="100000">
                                          <p:val>
                                            <p:strVal val="#ppt_x"/>
                                          </p:val>
                                        </p:tav>
                                      </p:tavLst>
                                    </p:anim>
                                    <p:anim calcmode="lin" valueType="num">
                                      <p:cBhvr additive="base">
                                        <p:cTn id="16" dur="500" fill="hold"/>
                                        <p:tgtEl>
                                          <p:spTgt spid="7"/>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1+#ppt_w/2"/>
                                          </p:val>
                                        </p:tav>
                                        <p:tav tm="100000">
                                          <p:val>
                                            <p:strVal val="#ppt_x"/>
                                          </p:val>
                                        </p:tav>
                                      </p:tavLst>
                                    </p:anim>
                                    <p:anim calcmode="lin" valueType="num">
                                      <p:cBhvr additive="base">
                                        <p:cTn id="20" dur="500" fill="hold"/>
                                        <p:tgtEl>
                                          <p:spTgt spid="10"/>
                                        </p:tgtEl>
                                        <p:attrNameLst>
                                          <p:attrName>ppt_y</p:attrName>
                                        </p:attrNameLst>
                                      </p:cBhvr>
                                      <p:tavLst>
                                        <p:tav tm="0">
                                          <p:val>
                                            <p:strVal val="#ppt_y"/>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Resim 11" descr="ekran görüntüsü, metin içeren bir resim&#10;&#10;Açıklama otomatik olarak oluşturuldu">
            <a:extLst>
              <a:ext uri="{FF2B5EF4-FFF2-40B4-BE49-F238E27FC236}">
                <a16:creationId xmlns:a16="http://schemas.microsoft.com/office/drawing/2014/main" id="{75AA64F6-7BFD-70FA-7F07-54F3CD11C8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8257508"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2. KONU: İNSANİ İLİŞKİLERİN TEMELİ: SEVGİ VE SAYGI</a:t>
            </a:r>
          </a:p>
        </p:txBody>
      </p:sp>
      <p:sp>
        <p:nvSpPr>
          <p:cNvPr id="21" name="Metin kutusu 20">
            <a:extLst>
              <a:ext uri="{FF2B5EF4-FFF2-40B4-BE49-F238E27FC236}">
                <a16:creationId xmlns:a16="http://schemas.microsoft.com/office/drawing/2014/main" id="{7D028555-3FA9-B354-FB97-B1B364747411}"/>
              </a:ext>
            </a:extLst>
          </p:cNvPr>
          <p:cNvSpPr txBox="1"/>
          <p:nvPr/>
        </p:nvSpPr>
        <p:spPr>
          <a:xfrm>
            <a:off x="459772" y="3806952"/>
            <a:ext cx="11732229" cy="1554272"/>
          </a:xfrm>
          <a:prstGeom prst="rect">
            <a:avLst/>
          </a:prstGeom>
          <a:solidFill>
            <a:schemeClr val="accent5">
              <a:lumMod val="40000"/>
              <a:lumOff val="60000"/>
            </a:schemeClr>
          </a:solidFill>
          <a:ln>
            <a:noFill/>
          </a:ln>
        </p:spPr>
        <p:txBody>
          <a:bodyPr wrap="square" rtlCol="0">
            <a:spAutoFit/>
          </a:bodyPr>
          <a:lstStyle/>
          <a:p>
            <a:pPr marL="2239963" defTabSz="990600">
              <a:spcAft>
                <a:spcPts val="600"/>
              </a:spcAft>
            </a:pPr>
            <a:r>
              <a:rPr lang="tr-TR" sz="3000" dirty="0">
                <a:latin typeface="Arial" panose="020B0604020202020204" pitchFamily="34" charset="0"/>
                <a:cs typeface="Arial" panose="020B0604020202020204" pitchFamily="34" charset="0"/>
              </a:rPr>
              <a:t>Bir fikir ayrılığına rağmen karşındakine saygı duyabiliyorsan insan olmuşsun demektir.</a:t>
            </a:r>
          </a:p>
          <a:p>
            <a:pPr>
              <a:spcAft>
                <a:spcPts val="600"/>
              </a:spcAft>
            </a:pPr>
            <a:r>
              <a:rPr lang="tr-TR" sz="3000" dirty="0">
                <a:latin typeface="Arial" panose="020B0604020202020204" pitchFamily="34" charset="0"/>
                <a:cs typeface="Arial" panose="020B0604020202020204" pitchFamily="34" charset="0"/>
              </a:rPr>
              <a:t>							           (Dostoyevski)</a:t>
            </a:r>
          </a:p>
        </p:txBody>
      </p:sp>
      <p:pic>
        <p:nvPicPr>
          <p:cNvPr id="4" name="Resim 3" descr="ekran görüntüsü, kişi, şahıs, el içeren bir resim&#10;&#10;Açıklama otomatik olarak oluşturuldu">
            <a:extLst>
              <a:ext uri="{FF2B5EF4-FFF2-40B4-BE49-F238E27FC236}">
                <a16:creationId xmlns:a16="http://schemas.microsoft.com/office/drawing/2014/main" id="{8057891E-4FB9-2405-5F86-FD4EF146A7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9771" y="731177"/>
            <a:ext cx="1765267" cy="5400000"/>
          </a:xfrm>
          <a:prstGeom prst="rect">
            <a:avLst/>
          </a:prstGeom>
        </p:spPr>
      </p:pic>
      <p:sp>
        <p:nvSpPr>
          <p:cNvPr id="3" name="Metin kutusu 2">
            <a:extLst>
              <a:ext uri="{FF2B5EF4-FFF2-40B4-BE49-F238E27FC236}">
                <a16:creationId xmlns:a16="http://schemas.microsoft.com/office/drawing/2014/main" id="{9293536E-C98C-B49F-60F2-9886890B503F}"/>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mikailokumus.com </a:t>
            </a:r>
            <a:r>
              <a:rPr lang="en-US" sz="1500" dirty="0" err="1">
                <a:solidFill>
                  <a:srgbClr val="FFFFFF"/>
                </a:solidFill>
                <a:latin typeface="Arial"/>
              </a:rPr>
              <a:t>üzerinden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9" name="Metin kutusu 8">
            <a:extLst>
              <a:ext uri="{FF2B5EF4-FFF2-40B4-BE49-F238E27FC236}">
                <a16:creationId xmlns:a16="http://schemas.microsoft.com/office/drawing/2014/main" id="{9C5450D1-4024-296F-42CB-7BC7A9F752EE}"/>
              </a:ext>
            </a:extLst>
          </p:cNvPr>
          <p:cNvSpPr txBox="1"/>
          <p:nvPr/>
        </p:nvSpPr>
        <p:spPr>
          <a:xfrm>
            <a:off x="459772" y="1422113"/>
            <a:ext cx="1765354" cy="584775"/>
          </a:xfrm>
          <a:prstGeom prst="rect">
            <a:avLst/>
          </a:prstGeom>
          <a:noFill/>
          <a:ln>
            <a:noFill/>
          </a:ln>
        </p:spPr>
        <p:txBody>
          <a:bodyPr wrap="square" rtlCol="0">
            <a:spAutoFit/>
          </a:bodyPr>
          <a:lstStyle/>
          <a:p>
            <a:pPr algn="ctr">
              <a:spcAft>
                <a:spcPts val="600"/>
              </a:spcAft>
            </a:pPr>
            <a:r>
              <a:rPr lang="tr-TR" sz="3200" b="1" dirty="0">
                <a:solidFill>
                  <a:schemeClr val="bg1"/>
                </a:solidFill>
                <a:latin typeface="Arial" panose="020B0604020202020204" pitchFamily="34" charset="0"/>
                <a:cs typeface="Arial" panose="020B0604020202020204" pitchFamily="34" charset="0"/>
              </a:rPr>
              <a:t>Saygı</a:t>
            </a:r>
          </a:p>
        </p:txBody>
      </p:sp>
      <p:sp>
        <p:nvSpPr>
          <p:cNvPr id="20" name="Metin kutusu 19">
            <a:extLst>
              <a:ext uri="{FF2B5EF4-FFF2-40B4-BE49-F238E27FC236}">
                <a16:creationId xmlns:a16="http://schemas.microsoft.com/office/drawing/2014/main" id="{A10A7CE1-9406-D5F8-3596-3943A0C1E60D}"/>
              </a:ext>
            </a:extLst>
          </p:cNvPr>
          <p:cNvSpPr txBox="1"/>
          <p:nvPr/>
        </p:nvSpPr>
        <p:spPr>
          <a:xfrm>
            <a:off x="2684899" y="975836"/>
            <a:ext cx="7496405" cy="1477328"/>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İnsanı bir şeye veya bir kimseye karşı yakın ilgi ve bağlılık göstermeye yönelten duygudur. Eş anlamlısı muhabbettir.</a:t>
            </a:r>
          </a:p>
        </p:txBody>
      </p:sp>
    </p:spTree>
    <p:extLst>
      <p:ext uri="{BB962C8B-B14F-4D97-AF65-F5344CB8AC3E}">
        <p14:creationId xmlns:p14="http://schemas.microsoft.com/office/powerpoint/2010/main" val="2165755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0-#ppt_w/2"/>
                                          </p:val>
                                        </p:tav>
                                        <p:tav tm="100000">
                                          <p:val>
                                            <p:strVal val="#ppt_x"/>
                                          </p:val>
                                        </p:tav>
                                      </p:tavLst>
                                    </p:anim>
                                    <p:anim calcmode="lin" valueType="num">
                                      <p:cBhvr additive="base">
                                        <p:cTn id="14"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sim 6" descr="ekran görüntüsü, metin içeren bir resim&#10;&#10;Açıklama otomatik olarak oluşturuldu">
            <a:extLst>
              <a:ext uri="{FF2B5EF4-FFF2-40B4-BE49-F238E27FC236}">
                <a16:creationId xmlns:a16="http://schemas.microsoft.com/office/drawing/2014/main" id="{846B121E-5401-6C51-F904-9AC3B0FB6C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8242268"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2. KONU: İNSANİ İLİŞKİLERİN TEMELİ: SEVGİ VE SAYGI</a:t>
            </a:r>
          </a:p>
        </p:txBody>
      </p:sp>
      <p:sp>
        <p:nvSpPr>
          <p:cNvPr id="5" name="Metin kutusu 4">
            <a:extLst>
              <a:ext uri="{FF2B5EF4-FFF2-40B4-BE49-F238E27FC236}">
                <a16:creationId xmlns:a16="http://schemas.microsoft.com/office/drawing/2014/main" id="{96E4F832-CF0C-4C53-CB32-66BD244CEE82}"/>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mikailokumus.com </a:t>
            </a:r>
            <a:r>
              <a:rPr lang="en-US" sz="1500" dirty="0" err="1">
                <a:solidFill>
                  <a:srgbClr val="FFFFFF"/>
                </a:solidFill>
                <a:latin typeface="Arial"/>
              </a:rPr>
              <a:t>üzerinden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4" name="Metin kutusu 3">
            <a:extLst>
              <a:ext uri="{FF2B5EF4-FFF2-40B4-BE49-F238E27FC236}">
                <a16:creationId xmlns:a16="http://schemas.microsoft.com/office/drawing/2014/main" id="{C3673332-5A11-7CAC-5BE4-ED6BAF5B2D5D}"/>
              </a:ext>
            </a:extLst>
          </p:cNvPr>
          <p:cNvSpPr txBox="1"/>
          <p:nvPr/>
        </p:nvSpPr>
        <p:spPr>
          <a:xfrm>
            <a:off x="4116474" y="2013074"/>
            <a:ext cx="7766785" cy="1015663"/>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Farklı düşünce ve davranışlar toplumdaki saygı kültürünü zenginleştirir.</a:t>
            </a:r>
          </a:p>
        </p:txBody>
      </p:sp>
      <p:pic>
        <p:nvPicPr>
          <p:cNvPr id="11" name="Resim 10" descr="kişi, şahıs, baş parmak, parmak, çivi içeren bir resim&#10;&#10;Açıklama otomatik olarak oluşturuldu">
            <a:extLst>
              <a:ext uri="{FF2B5EF4-FFF2-40B4-BE49-F238E27FC236}">
                <a16:creationId xmlns:a16="http://schemas.microsoft.com/office/drawing/2014/main" id="{39062303-40A5-9371-4DC4-1D9F69D924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234" y="729000"/>
            <a:ext cx="3600000" cy="5400000"/>
          </a:xfrm>
          <a:prstGeom prst="rect">
            <a:avLst/>
          </a:prstGeom>
        </p:spPr>
      </p:pic>
      <p:sp>
        <p:nvSpPr>
          <p:cNvPr id="3" name="Metin kutusu 2">
            <a:extLst>
              <a:ext uri="{FF2B5EF4-FFF2-40B4-BE49-F238E27FC236}">
                <a16:creationId xmlns:a16="http://schemas.microsoft.com/office/drawing/2014/main" id="{21B3EBB1-55C8-2358-C9F7-23E7755378F0}"/>
              </a:ext>
            </a:extLst>
          </p:cNvPr>
          <p:cNvSpPr txBox="1"/>
          <p:nvPr/>
        </p:nvSpPr>
        <p:spPr>
          <a:xfrm>
            <a:off x="4116475" y="799582"/>
            <a:ext cx="7766785" cy="1015663"/>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Sevgi duygusu sayesinde yapılan bütün güzel işler insana mutluluk ve huzur verir.</a:t>
            </a:r>
          </a:p>
        </p:txBody>
      </p:sp>
      <p:sp>
        <p:nvSpPr>
          <p:cNvPr id="6" name="Metin kutusu 5">
            <a:extLst>
              <a:ext uri="{FF2B5EF4-FFF2-40B4-BE49-F238E27FC236}">
                <a16:creationId xmlns:a16="http://schemas.microsoft.com/office/drawing/2014/main" id="{91E097C9-53CF-DD4D-ADA7-9CB1740C62FB}"/>
              </a:ext>
            </a:extLst>
          </p:cNvPr>
          <p:cNvSpPr txBox="1"/>
          <p:nvPr/>
        </p:nvSpPr>
        <p:spPr>
          <a:xfrm>
            <a:off x="4141727" y="3222450"/>
            <a:ext cx="7766785" cy="1477328"/>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İslamiyet insanlar arası ilişkileri geliştiren sosyal ve manevî bağların güçlenmesini tavsiye eder.</a:t>
            </a:r>
          </a:p>
        </p:txBody>
      </p:sp>
      <p:sp>
        <p:nvSpPr>
          <p:cNvPr id="9" name="Metin kutusu 8">
            <a:extLst>
              <a:ext uri="{FF2B5EF4-FFF2-40B4-BE49-F238E27FC236}">
                <a16:creationId xmlns:a16="http://schemas.microsoft.com/office/drawing/2014/main" id="{43EDEE18-0197-A71E-ADAD-89E52EBF093F}"/>
              </a:ext>
            </a:extLst>
          </p:cNvPr>
          <p:cNvSpPr txBox="1"/>
          <p:nvPr/>
        </p:nvSpPr>
        <p:spPr>
          <a:xfrm>
            <a:off x="4166981" y="4893491"/>
            <a:ext cx="7766785" cy="1015663"/>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Sevgi duygusu, Allah’ın (</a:t>
            </a:r>
            <a:r>
              <a:rPr lang="tr-TR" sz="3000" dirty="0" err="1">
                <a:latin typeface="Arial" panose="020B0604020202020204" pitchFamily="34" charset="0"/>
                <a:cs typeface="Arial" panose="020B0604020202020204" pitchFamily="34" charset="0"/>
              </a:rPr>
              <a:t>c.c</a:t>
            </a:r>
            <a:r>
              <a:rPr lang="tr-TR" sz="3000" dirty="0">
                <a:latin typeface="Arial" panose="020B0604020202020204" pitchFamily="34" charset="0"/>
                <a:cs typeface="Arial" panose="020B0604020202020204" pitchFamily="34" charset="0"/>
              </a:rPr>
              <a:t>.)                      insanlara olan rahmetinin bir yansımasıdır.</a:t>
            </a:r>
          </a:p>
        </p:txBody>
      </p:sp>
    </p:spTree>
    <p:extLst>
      <p:ext uri="{BB962C8B-B14F-4D97-AF65-F5344CB8AC3E}">
        <p14:creationId xmlns:p14="http://schemas.microsoft.com/office/powerpoint/2010/main" val="3381737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6"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Resim 11" descr="ekran görüntüsü, metin içeren bir resim&#10;&#10;Açıklama otomatik olarak oluşturuldu">
            <a:extLst>
              <a:ext uri="{FF2B5EF4-FFF2-40B4-BE49-F238E27FC236}">
                <a16:creationId xmlns:a16="http://schemas.microsoft.com/office/drawing/2014/main" id="{75AA64F6-7BFD-70FA-7F07-54F3CD11C8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8257508"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2. KONU: İNSANİ İLİŞKİLERİN TEMELİ: SEVGİ VE SAYGI</a:t>
            </a:r>
          </a:p>
        </p:txBody>
      </p:sp>
      <p:sp>
        <p:nvSpPr>
          <p:cNvPr id="21" name="Metin kutusu 20">
            <a:extLst>
              <a:ext uri="{FF2B5EF4-FFF2-40B4-BE49-F238E27FC236}">
                <a16:creationId xmlns:a16="http://schemas.microsoft.com/office/drawing/2014/main" id="{7D028555-3FA9-B354-FB97-B1B364747411}"/>
              </a:ext>
            </a:extLst>
          </p:cNvPr>
          <p:cNvSpPr txBox="1"/>
          <p:nvPr/>
        </p:nvSpPr>
        <p:spPr>
          <a:xfrm>
            <a:off x="459772" y="3140202"/>
            <a:ext cx="11732229" cy="2846933"/>
          </a:xfrm>
          <a:prstGeom prst="rect">
            <a:avLst/>
          </a:prstGeom>
          <a:solidFill>
            <a:schemeClr val="accent5">
              <a:lumMod val="40000"/>
              <a:lumOff val="60000"/>
            </a:schemeClr>
          </a:solidFill>
          <a:ln>
            <a:noFill/>
          </a:ln>
        </p:spPr>
        <p:txBody>
          <a:bodyPr wrap="square" rtlCol="0">
            <a:spAutoFit/>
          </a:bodyPr>
          <a:lstStyle/>
          <a:p>
            <a:pPr marL="2239963" defTabSz="990600">
              <a:spcAft>
                <a:spcPts val="600"/>
              </a:spcAft>
            </a:pPr>
            <a:r>
              <a:rPr lang="tr-TR" sz="2900" dirty="0">
                <a:latin typeface="Arial" panose="020B0604020202020204" pitchFamily="34" charset="0"/>
                <a:cs typeface="Arial" panose="020B0604020202020204" pitchFamily="34" charset="0"/>
              </a:rPr>
              <a:t>"Rabbin, kendisinden başkasına asla ibadet  etmemenizi, anaya-babaya iyi davranmanızı kesin  olarak emretti. Eğer onlardan biri, ya da her ikisi senin yanında ihtiyarlık çağına ulaşırsa, sakın onlara “öf!” bile deme; onları azarlama; onlara tatlı ve güzel söz söyle."</a:t>
            </a:r>
          </a:p>
          <a:p>
            <a:pPr marL="2239963" defTabSz="990600">
              <a:spcAft>
                <a:spcPts val="600"/>
              </a:spcAft>
            </a:pPr>
            <a:r>
              <a:rPr lang="tr-TR" sz="2900" dirty="0">
                <a:latin typeface="Arial" panose="020B0604020202020204" pitchFamily="34" charset="0"/>
                <a:cs typeface="Arial" panose="020B0604020202020204" pitchFamily="34" charset="0"/>
              </a:rPr>
              <a:t>					       (</a:t>
            </a:r>
            <a:r>
              <a:rPr lang="tr-TR" sz="2900" dirty="0" err="1">
                <a:latin typeface="Arial" panose="020B0604020202020204" pitchFamily="34" charset="0"/>
                <a:cs typeface="Arial" panose="020B0604020202020204" pitchFamily="34" charset="0"/>
              </a:rPr>
              <a:t>İsrâ</a:t>
            </a:r>
            <a:r>
              <a:rPr lang="tr-TR" sz="2900" dirty="0">
                <a:latin typeface="Arial" panose="020B0604020202020204" pitchFamily="34" charset="0"/>
                <a:cs typeface="Arial" panose="020B0604020202020204" pitchFamily="34" charset="0"/>
              </a:rPr>
              <a:t> suresi, 23. ayet)</a:t>
            </a:r>
          </a:p>
        </p:txBody>
      </p:sp>
      <p:pic>
        <p:nvPicPr>
          <p:cNvPr id="7" name="Resim 6" descr="ekran görüntüsü, renklilik, kişi, şahıs, el içeren bir resim&#10;&#10;Açıklama otomatik olarak oluşturuldu">
            <a:extLst>
              <a:ext uri="{FF2B5EF4-FFF2-40B4-BE49-F238E27FC236}">
                <a16:creationId xmlns:a16="http://schemas.microsoft.com/office/drawing/2014/main" id="{1A409CD0-5251-183F-C6A3-8B07A0AD08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9771" y="729000"/>
            <a:ext cx="1765267" cy="5400000"/>
          </a:xfrm>
          <a:prstGeom prst="rect">
            <a:avLst/>
          </a:prstGeom>
        </p:spPr>
      </p:pic>
      <p:sp>
        <p:nvSpPr>
          <p:cNvPr id="3" name="Metin kutusu 2">
            <a:extLst>
              <a:ext uri="{FF2B5EF4-FFF2-40B4-BE49-F238E27FC236}">
                <a16:creationId xmlns:a16="http://schemas.microsoft.com/office/drawing/2014/main" id="{9293536E-C98C-B49F-60F2-9886890B503F}"/>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mikailokumus.com </a:t>
            </a:r>
            <a:r>
              <a:rPr lang="en-US" sz="1500" dirty="0" err="1">
                <a:solidFill>
                  <a:srgbClr val="FFFFFF"/>
                </a:solidFill>
                <a:latin typeface="Arial"/>
              </a:rPr>
              <a:t>üzerinden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9" name="Metin kutusu 8">
            <a:extLst>
              <a:ext uri="{FF2B5EF4-FFF2-40B4-BE49-F238E27FC236}">
                <a16:creationId xmlns:a16="http://schemas.microsoft.com/office/drawing/2014/main" id="{9C5450D1-4024-296F-42CB-7BC7A9F752EE}"/>
              </a:ext>
            </a:extLst>
          </p:cNvPr>
          <p:cNvSpPr txBox="1"/>
          <p:nvPr/>
        </p:nvSpPr>
        <p:spPr>
          <a:xfrm>
            <a:off x="459772" y="1155413"/>
            <a:ext cx="1765354" cy="1077218"/>
          </a:xfrm>
          <a:prstGeom prst="rect">
            <a:avLst/>
          </a:prstGeom>
          <a:noFill/>
          <a:ln>
            <a:noFill/>
          </a:ln>
        </p:spPr>
        <p:txBody>
          <a:bodyPr wrap="square" rtlCol="0">
            <a:spAutoFit/>
          </a:bodyPr>
          <a:lstStyle/>
          <a:p>
            <a:pPr algn="ctr">
              <a:spcAft>
                <a:spcPts val="600"/>
              </a:spcAft>
            </a:pPr>
            <a:r>
              <a:rPr lang="tr-TR" sz="3200" b="1" dirty="0">
                <a:solidFill>
                  <a:schemeClr val="bg1"/>
                </a:solidFill>
                <a:latin typeface="Arial" panose="020B0604020202020204" pitchFamily="34" charset="0"/>
                <a:cs typeface="Arial" panose="020B0604020202020204" pitchFamily="34" charset="0"/>
              </a:rPr>
              <a:t>Anne Baba</a:t>
            </a:r>
          </a:p>
        </p:txBody>
      </p:sp>
      <p:sp>
        <p:nvSpPr>
          <p:cNvPr id="20" name="Metin kutusu 19">
            <a:extLst>
              <a:ext uri="{FF2B5EF4-FFF2-40B4-BE49-F238E27FC236}">
                <a16:creationId xmlns:a16="http://schemas.microsoft.com/office/drawing/2014/main" id="{A10A7CE1-9406-D5F8-3596-3943A0C1E60D}"/>
              </a:ext>
            </a:extLst>
          </p:cNvPr>
          <p:cNvSpPr txBox="1"/>
          <p:nvPr/>
        </p:nvSpPr>
        <p:spPr>
          <a:xfrm>
            <a:off x="2684899" y="747236"/>
            <a:ext cx="8649851" cy="1938992"/>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Dünyaya gelmemizi sağlayan ebeveynler, ilk eğitimi veren büyüklerdir. Fedakârlıklarla büyüten anne ve babasına ve aile büyüklerine iyi davranmak çocuğun en temel görevidir. </a:t>
            </a:r>
          </a:p>
        </p:txBody>
      </p:sp>
    </p:spTree>
    <p:extLst>
      <p:ext uri="{BB962C8B-B14F-4D97-AF65-F5344CB8AC3E}">
        <p14:creationId xmlns:p14="http://schemas.microsoft.com/office/powerpoint/2010/main" val="2566700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0-#ppt_w/2"/>
                                          </p:val>
                                        </p:tav>
                                        <p:tav tm="100000">
                                          <p:val>
                                            <p:strVal val="#ppt_x"/>
                                          </p:val>
                                        </p:tav>
                                      </p:tavLst>
                                    </p:anim>
                                    <p:anim calcmode="lin" valueType="num">
                                      <p:cBhvr additive="base">
                                        <p:cTn id="14"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Resim 11" descr="ekran görüntüsü, metin içeren bir resim&#10;&#10;Açıklama otomatik olarak oluşturuldu">
            <a:extLst>
              <a:ext uri="{FF2B5EF4-FFF2-40B4-BE49-F238E27FC236}">
                <a16:creationId xmlns:a16="http://schemas.microsoft.com/office/drawing/2014/main" id="{75AA64F6-7BFD-70FA-7F07-54F3CD11C8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8257508"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2. KONU: İNSANİ İLİŞKİLERİN TEMELİ: SEVGİ VE SAYGI</a:t>
            </a:r>
          </a:p>
        </p:txBody>
      </p:sp>
      <p:sp>
        <p:nvSpPr>
          <p:cNvPr id="21" name="Metin kutusu 20">
            <a:extLst>
              <a:ext uri="{FF2B5EF4-FFF2-40B4-BE49-F238E27FC236}">
                <a16:creationId xmlns:a16="http://schemas.microsoft.com/office/drawing/2014/main" id="{7D028555-3FA9-B354-FB97-B1B364747411}"/>
              </a:ext>
            </a:extLst>
          </p:cNvPr>
          <p:cNvSpPr txBox="1"/>
          <p:nvPr/>
        </p:nvSpPr>
        <p:spPr>
          <a:xfrm>
            <a:off x="459772" y="3658362"/>
            <a:ext cx="11732229" cy="1938992"/>
          </a:xfrm>
          <a:prstGeom prst="rect">
            <a:avLst/>
          </a:prstGeom>
          <a:solidFill>
            <a:schemeClr val="accent5">
              <a:lumMod val="40000"/>
              <a:lumOff val="60000"/>
            </a:schemeClr>
          </a:solidFill>
          <a:ln>
            <a:noFill/>
          </a:ln>
        </p:spPr>
        <p:txBody>
          <a:bodyPr wrap="square" rtlCol="0">
            <a:spAutoFit/>
          </a:bodyPr>
          <a:lstStyle/>
          <a:p>
            <a:pPr marL="2239963" defTabSz="990600">
              <a:spcAft>
                <a:spcPts val="600"/>
              </a:spcAft>
            </a:pPr>
            <a:r>
              <a:rPr lang="tr-TR" sz="3000" dirty="0">
                <a:latin typeface="Arial" panose="020B0604020202020204" pitchFamily="34" charset="0"/>
                <a:cs typeface="Arial" panose="020B0604020202020204" pitchFamily="34" charset="0"/>
              </a:rPr>
              <a:t>"Kardeşinle (gereksiz) tartışmaya girme, onunla    (kırıcı şekilde) şakalaşma ve ona yerine getiremeyeceğin sözü verme." 				    								(Hadis)</a:t>
            </a:r>
          </a:p>
        </p:txBody>
      </p:sp>
      <p:pic>
        <p:nvPicPr>
          <p:cNvPr id="5" name="Resim 4" descr="giyim, kişi, şahıs, dış mekan, oğlan içeren bir resim&#10;&#10;Açıklama otomatik olarak oluşturuldu">
            <a:extLst>
              <a:ext uri="{FF2B5EF4-FFF2-40B4-BE49-F238E27FC236}">
                <a16:creationId xmlns:a16="http://schemas.microsoft.com/office/drawing/2014/main" id="{A59A183B-DFF9-5FD5-8ACB-83B1543CE5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9771" y="726213"/>
            <a:ext cx="1765267" cy="5400000"/>
          </a:xfrm>
          <a:prstGeom prst="rect">
            <a:avLst/>
          </a:prstGeom>
        </p:spPr>
      </p:pic>
      <p:sp>
        <p:nvSpPr>
          <p:cNvPr id="3" name="Metin kutusu 2">
            <a:extLst>
              <a:ext uri="{FF2B5EF4-FFF2-40B4-BE49-F238E27FC236}">
                <a16:creationId xmlns:a16="http://schemas.microsoft.com/office/drawing/2014/main" id="{9293536E-C98C-B49F-60F2-9886890B503F}"/>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mikailokumus.com </a:t>
            </a:r>
            <a:r>
              <a:rPr lang="en-US" sz="1500" dirty="0" err="1">
                <a:solidFill>
                  <a:srgbClr val="FFFFFF"/>
                </a:solidFill>
                <a:latin typeface="Arial"/>
              </a:rPr>
              <a:t>üzerinden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9" name="Metin kutusu 8">
            <a:extLst>
              <a:ext uri="{FF2B5EF4-FFF2-40B4-BE49-F238E27FC236}">
                <a16:creationId xmlns:a16="http://schemas.microsoft.com/office/drawing/2014/main" id="{9C5450D1-4024-296F-42CB-7BC7A9F752EE}"/>
              </a:ext>
            </a:extLst>
          </p:cNvPr>
          <p:cNvSpPr txBox="1"/>
          <p:nvPr/>
        </p:nvSpPr>
        <p:spPr>
          <a:xfrm>
            <a:off x="459772" y="1422113"/>
            <a:ext cx="1765354" cy="553998"/>
          </a:xfrm>
          <a:prstGeom prst="rect">
            <a:avLst/>
          </a:prstGeom>
          <a:noFill/>
          <a:ln>
            <a:noFill/>
          </a:ln>
        </p:spPr>
        <p:txBody>
          <a:bodyPr wrap="square" rtlCol="0">
            <a:spAutoFit/>
          </a:bodyPr>
          <a:lstStyle/>
          <a:p>
            <a:pPr algn="ctr">
              <a:spcAft>
                <a:spcPts val="600"/>
              </a:spcAft>
            </a:pPr>
            <a:r>
              <a:rPr lang="tr-TR" sz="3000" b="1" dirty="0">
                <a:solidFill>
                  <a:schemeClr val="bg1"/>
                </a:solidFill>
                <a:latin typeface="Arial" panose="020B0604020202020204" pitchFamily="34" charset="0"/>
                <a:cs typeface="Arial" panose="020B0604020202020204" pitchFamily="34" charset="0"/>
              </a:rPr>
              <a:t>Kardeş</a:t>
            </a:r>
          </a:p>
        </p:txBody>
      </p:sp>
      <p:sp>
        <p:nvSpPr>
          <p:cNvPr id="20" name="Metin kutusu 19">
            <a:extLst>
              <a:ext uri="{FF2B5EF4-FFF2-40B4-BE49-F238E27FC236}">
                <a16:creationId xmlns:a16="http://schemas.microsoft.com/office/drawing/2014/main" id="{A10A7CE1-9406-D5F8-3596-3943A0C1E60D}"/>
              </a:ext>
            </a:extLst>
          </p:cNvPr>
          <p:cNvSpPr txBox="1"/>
          <p:nvPr/>
        </p:nvSpPr>
        <p:spPr>
          <a:xfrm>
            <a:off x="2684898" y="766286"/>
            <a:ext cx="9366311" cy="1938992"/>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Aynı ana babadan doğmuş olan, aralarında kan     bağı olan kimselere denir. Kardeşler arasındaki ilişkide büyükler küçüklere örnek olur, onlara sevgiyle yaklaşır. Küçükler de büyüklerine karşı saygılı olur.</a:t>
            </a:r>
          </a:p>
        </p:txBody>
      </p:sp>
    </p:spTree>
    <p:extLst>
      <p:ext uri="{BB962C8B-B14F-4D97-AF65-F5344CB8AC3E}">
        <p14:creationId xmlns:p14="http://schemas.microsoft.com/office/powerpoint/2010/main" val="3773463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0-#ppt_w/2"/>
                                          </p:val>
                                        </p:tav>
                                        <p:tav tm="100000">
                                          <p:val>
                                            <p:strVal val="#ppt_x"/>
                                          </p:val>
                                        </p:tav>
                                      </p:tavLst>
                                    </p:anim>
                                    <p:anim calcmode="lin" valueType="num">
                                      <p:cBhvr additive="base">
                                        <p:cTn id="14"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Resim 11" descr="ekran görüntüsü, metin içeren bir resim&#10;&#10;Açıklama otomatik olarak oluşturuldu">
            <a:extLst>
              <a:ext uri="{FF2B5EF4-FFF2-40B4-BE49-F238E27FC236}">
                <a16:creationId xmlns:a16="http://schemas.microsoft.com/office/drawing/2014/main" id="{75AA64F6-7BFD-70FA-7F07-54F3CD11C8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8257508"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2. KONU: İNSANİ İLİŞKİLERİN TEMELİ: SEVGİ VE SAYGI</a:t>
            </a:r>
          </a:p>
        </p:txBody>
      </p:sp>
      <p:sp>
        <p:nvSpPr>
          <p:cNvPr id="21" name="Metin kutusu 20">
            <a:extLst>
              <a:ext uri="{FF2B5EF4-FFF2-40B4-BE49-F238E27FC236}">
                <a16:creationId xmlns:a16="http://schemas.microsoft.com/office/drawing/2014/main" id="{7D028555-3FA9-B354-FB97-B1B364747411}"/>
              </a:ext>
            </a:extLst>
          </p:cNvPr>
          <p:cNvSpPr txBox="1"/>
          <p:nvPr/>
        </p:nvSpPr>
        <p:spPr>
          <a:xfrm>
            <a:off x="459772" y="3349752"/>
            <a:ext cx="11732229" cy="2477601"/>
          </a:xfrm>
          <a:prstGeom prst="rect">
            <a:avLst/>
          </a:prstGeom>
          <a:solidFill>
            <a:schemeClr val="accent5">
              <a:lumMod val="40000"/>
              <a:lumOff val="60000"/>
            </a:schemeClr>
          </a:solidFill>
          <a:ln>
            <a:noFill/>
          </a:ln>
        </p:spPr>
        <p:txBody>
          <a:bodyPr wrap="square" rtlCol="0">
            <a:spAutoFit/>
          </a:bodyPr>
          <a:lstStyle/>
          <a:p>
            <a:pPr marL="2239963" defTabSz="990600">
              <a:spcAft>
                <a:spcPts val="600"/>
              </a:spcAft>
            </a:pPr>
            <a:r>
              <a:rPr lang="tr-TR" sz="3000" dirty="0">
                <a:latin typeface="Arial" panose="020B0604020202020204" pitchFamily="34" charset="0"/>
                <a:cs typeface="Arial" panose="020B0604020202020204" pitchFamily="34" charset="0"/>
              </a:rPr>
              <a:t>"Şüphesiz Allah, adaleti, iyilik yapmayı, yakınlara yardım etmeyi emreder; </a:t>
            </a:r>
            <a:r>
              <a:rPr lang="tr-TR" sz="3000" dirty="0" err="1">
                <a:latin typeface="Arial" panose="020B0604020202020204" pitchFamily="34" charset="0"/>
                <a:cs typeface="Arial" panose="020B0604020202020204" pitchFamily="34" charset="0"/>
              </a:rPr>
              <a:t>hayâsızlığı</a:t>
            </a:r>
            <a:r>
              <a:rPr lang="tr-TR" sz="3000" dirty="0">
                <a:latin typeface="Arial" panose="020B0604020202020204" pitchFamily="34" charset="0"/>
                <a:cs typeface="Arial" panose="020B0604020202020204" pitchFamily="34" charset="0"/>
              </a:rPr>
              <a:t>, fenalık ve azgınlığı da yasaklar. O, düşünüp tutasınız diye size öğüt veriyor."						</a:t>
            </a:r>
          </a:p>
          <a:p>
            <a:pPr marL="2239963" defTabSz="990600">
              <a:spcAft>
                <a:spcPts val="600"/>
              </a:spcAft>
            </a:pPr>
            <a:r>
              <a:rPr lang="tr-TR" sz="3000" dirty="0">
                <a:latin typeface="Arial" panose="020B0604020202020204" pitchFamily="34" charset="0"/>
                <a:cs typeface="Arial" panose="020B0604020202020204" pitchFamily="34" charset="0"/>
              </a:rPr>
              <a:t>					(</a:t>
            </a:r>
            <a:r>
              <a:rPr lang="tr-TR" sz="3000" dirty="0" err="1">
                <a:latin typeface="Arial" panose="020B0604020202020204" pitchFamily="34" charset="0"/>
                <a:cs typeface="Arial" panose="020B0604020202020204" pitchFamily="34" charset="0"/>
              </a:rPr>
              <a:t>Nahl</a:t>
            </a:r>
            <a:r>
              <a:rPr lang="tr-TR" sz="3000" dirty="0">
                <a:latin typeface="Arial" panose="020B0604020202020204" pitchFamily="34" charset="0"/>
                <a:cs typeface="Arial" panose="020B0604020202020204" pitchFamily="34" charset="0"/>
              </a:rPr>
              <a:t> suresi, 90. ayet)</a:t>
            </a:r>
          </a:p>
        </p:txBody>
      </p:sp>
      <p:pic>
        <p:nvPicPr>
          <p:cNvPr id="7" name="Resim 6" descr="sanat, ekran görüntüsü içeren bir resim&#10;&#10;Açıklama otomatik olarak oluşturuldu">
            <a:extLst>
              <a:ext uri="{FF2B5EF4-FFF2-40B4-BE49-F238E27FC236}">
                <a16:creationId xmlns:a16="http://schemas.microsoft.com/office/drawing/2014/main" id="{84BEC27A-172E-E9C0-8547-AA75F30277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9771" y="726213"/>
            <a:ext cx="1765267" cy="5400000"/>
          </a:xfrm>
          <a:prstGeom prst="rect">
            <a:avLst/>
          </a:prstGeom>
        </p:spPr>
      </p:pic>
      <p:sp>
        <p:nvSpPr>
          <p:cNvPr id="3" name="Metin kutusu 2">
            <a:extLst>
              <a:ext uri="{FF2B5EF4-FFF2-40B4-BE49-F238E27FC236}">
                <a16:creationId xmlns:a16="http://schemas.microsoft.com/office/drawing/2014/main" id="{9293536E-C98C-B49F-60F2-9886890B503F}"/>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mikailokumus.com </a:t>
            </a:r>
            <a:r>
              <a:rPr lang="en-US" sz="1500" dirty="0" err="1">
                <a:solidFill>
                  <a:srgbClr val="FFFFFF"/>
                </a:solidFill>
                <a:latin typeface="Arial"/>
              </a:rPr>
              <a:t>üzerinden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9" name="Metin kutusu 8">
            <a:extLst>
              <a:ext uri="{FF2B5EF4-FFF2-40B4-BE49-F238E27FC236}">
                <a16:creationId xmlns:a16="http://schemas.microsoft.com/office/drawing/2014/main" id="{9C5450D1-4024-296F-42CB-7BC7A9F752EE}"/>
              </a:ext>
            </a:extLst>
          </p:cNvPr>
          <p:cNvSpPr txBox="1"/>
          <p:nvPr/>
        </p:nvSpPr>
        <p:spPr>
          <a:xfrm>
            <a:off x="459772" y="1422113"/>
            <a:ext cx="1765354" cy="553998"/>
          </a:xfrm>
          <a:prstGeom prst="rect">
            <a:avLst/>
          </a:prstGeom>
          <a:noFill/>
          <a:ln>
            <a:noFill/>
          </a:ln>
        </p:spPr>
        <p:txBody>
          <a:bodyPr wrap="square" rtlCol="0">
            <a:spAutoFit/>
          </a:bodyPr>
          <a:lstStyle/>
          <a:p>
            <a:pPr algn="ctr">
              <a:spcAft>
                <a:spcPts val="600"/>
              </a:spcAft>
            </a:pPr>
            <a:r>
              <a:rPr lang="tr-TR" sz="3000" b="1" dirty="0">
                <a:solidFill>
                  <a:schemeClr val="bg1"/>
                </a:solidFill>
                <a:latin typeface="Arial" panose="020B0604020202020204" pitchFamily="34" charset="0"/>
                <a:cs typeface="Arial" panose="020B0604020202020204" pitchFamily="34" charset="0"/>
              </a:rPr>
              <a:t>Akraba</a:t>
            </a:r>
          </a:p>
        </p:txBody>
      </p:sp>
      <p:sp>
        <p:nvSpPr>
          <p:cNvPr id="20" name="Metin kutusu 19">
            <a:extLst>
              <a:ext uri="{FF2B5EF4-FFF2-40B4-BE49-F238E27FC236}">
                <a16:creationId xmlns:a16="http://schemas.microsoft.com/office/drawing/2014/main" id="{A10A7CE1-9406-D5F8-3596-3943A0C1E60D}"/>
              </a:ext>
            </a:extLst>
          </p:cNvPr>
          <p:cNvSpPr txBox="1"/>
          <p:nvPr/>
        </p:nvSpPr>
        <p:spPr>
          <a:xfrm>
            <a:off x="2684899" y="766286"/>
            <a:ext cx="8687951" cy="1938992"/>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Kan bağıyla, soyca veya evlilik sonucu birbirine bağlı olan kimselerdir. Düğünlerde, bayramlarda, hastalıklarda ve özel günlerde yanımızda olmasını istediğimiz ilk kişiler akrabalarımızdır.</a:t>
            </a:r>
          </a:p>
        </p:txBody>
      </p:sp>
    </p:spTree>
    <p:extLst>
      <p:ext uri="{BB962C8B-B14F-4D97-AF65-F5344CB8AC3E}">
        <p14:creationId xmlns:p14="http://schemas.microsoft.com/office/powerpoint/2010/main" val="3805097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0-#ppt_w/2"/>
                                          </p:val>
                                        </p:tav>
                                        <p:tav tm="100000">
                                          <p:val>
                                            <p:strVal val="#ppt_x"/>
                                          </p:val>
                                        </p:tav>
                                      </p:tavLst>
                                    </p:anim>
                                    <p:anim calcmode="lin" valueType="num">
                                      <p:cBhvr additive="base">
                                        <p:cTn id="14"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Resim 11" descr="ekran görüntüsü, metin içeren bir resim&#10;&#10;Açıklama otomatik olarak oluşturuldu">
            <a:extLst>
              <a:ext uri="{FF2B5EF4-FFF2-40B4-BE49-F238E27FC236}">
                <a16:creationId xmlns:a16="http://schemas.microsoft.com/office/drawing/2014/main" id="{75AA64F6-7BFD-70FA-7F07-54F3CD11C8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8257508"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2. KONU: İNSANİ İLİŞKİLERİN TEMELİ: SEVGİ VE SAYGI</a:t>
            </a:r>
          </a:p>
        </p:txBody>
      </p:sp>
      <p:sp>
        <p:nvSpPr>
          <p:cNvPr id="21" name="Metin kutusu 20">
            <a:extLst>
              <a:ext uri="{FF2B5EF4-FFF2-40B4-BE49-F238E27FC236}">
                <a16:creationId xmlns:a16="http://schemas.microsoft.com/office/drawing/2014/main" id="{7D028555-3FA9-B354-FB97-B1B364747411}"/>
              </a:ext>
            </a:extLst>
          </p:cNvPr>
          <p:cNvSpPr txBox="1"/>
          <p:nvPr/>
        </p:nvSpPr>
        <p:spPr>
          <a:xfrm>
            <a:off x="459772" y="3597402"/>
            <a:ext cx="11732229" cy="1938992"/>
          </a:xfrm>
          <a:prstGeom prst="rect">
            <a:avLst/>
          </a:prstGeom>
          <a:solidFill>
            <a:schemeClr val="accent5">
              <a:lumMod val="40000"/>
              <a:lumOff val="60000"/>
            </a:schemeClr>
          </a:solidFill>
          <a:ln>
            <a:noFill/>
          </a:ln>
        </p:spPr>
        <p:txBody>
          <a:bodyPr wrap="square" rtlCol="0">
            <a:spAutoFit/>
          </a:bodyPr>
          <a:lstStyle/>
          <a:p>
            <a:pPr marL="2239963" defTabSz="990600">
              <a:spcAft>
                <a:spcPts val="600"/>
              </a:spcAft>
            </a:pPr>
            <a:r>
              <a:rPr lang="tr-TR" sz="3000" dirty="0">
                <a:latin typeface="Arial" panose="020B0604020202020204" pitchFamily="34" charset="0"/>
                <a:cs typeface="Arial" panose="020B0604020202020204" pitchFamily="34" charset="0"/>
              </a:rPr>
              <a:t>"…Ana babaya, akrabaya, yetimlere, yoksullara,   yakın komşuya, uzak komşuya, yanınızdaki arkadaşa, yolcuya, elinizin altındakilere iyilik edin…"						    	 (Nisâ suresi, 36. ayet)</a:t>
            </a:r>
          </a:p>
        </p:txBody>
      </p:sp>
      <p:pic>
        <p:nvPicPr>
          <p:cNvPr id="4" name="Resim 3" descr="giyim, sanat, ekran görüntüsü, kişi, şahıs içeren bir resim&#10;&#10;Açıklama otomatik olarak oluşturuldu">
            <a:extLst>
              <a:ext uri="{FF2B5EF4-FFF2-40B4-BE49-F238E27FC236}">
                <a16:creationId xmlns:a16="http://schemas.microsoft.com/office/drawing/2014/main" id="{FB76CC0A-ACE0-7998-4416-5C1AE43B14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9859" y="726213"/>
            <a:ext cx="1765267" cy="5400000"/>
          </a:xfrm>
          <a:prstGeom prst="rect">
            <a:avLst/>
          </a:prstGeom>
        </p:spPr>
      </p:pic>
      <p:sp>
        <p:nvSpPr>
          <p:cNvPr id="3" name="Metin kutusu 2">
            <a:extLst>
              <a:ext uri="{FF2B5EF4-FFF2-40B4-BE49-F238E27FC236}">
                <a16:creationId xmlns:a16="http://schemas.microsoft.com/office/drawing/2014/main" id="{9293536E-C98C-B49F-60F2-9886890B503F}"/>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mikailokumus.com </a:t>
            </a:r>
            <a:r>
              <a:rPr lang="en-US" sz="1500" dirty="0" err="1">
                <a:solidFill>
                  <a:srgbClr val="FFFFFF"/>
                </a:solidFill>
                <a:latin typeface="Arial"/>
              </a:rPr>
              <a:t>üzerinden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9" name="Metin kutusu 8">
            <a:extLst>
              <a:ext uri="{FF2B5EF4-FFF2-40B4-BE49-F238E27FC236}">
                <a16:creationId xmlns:a16="http://schemas.microsoft.com/office/drawing/2014/main" id="{9C5450D1-4024-296F-42CB-7BC7A9F752EE}"/>
              </a:ext>
            </a:extLst>
          </p:cNvPr>
          <p:cNvSpPr txBox="1"/>
          <p:nvPr/>
        </p:nvSpPr>
        <p:spPr>
          <a:xfrm>
            <a:off x="459772" y="1422113"/>
            <a:ext cx="1765354" cy="553998"/>
          </a:xfrm>
          <a:prstGeom prst="rect">
            <a:avLst/>
          </a:prstGeom>
          <a:noFill/>
          <a:ln>
            <a:noFill/>
          </a:ln>
        </p:spPr>
        <p:txBody>
          <a:bodyPr wrap="square" rtlCol="0">
            <a:spAutoFit/>
          </a:bodyPr>
          <a:lstStyle/>
          <a:p>
            <a:pPr algn="ctr">
              <a:spcAft>
                <a:spcPts val="600"/>
              </a:spcAft>
            </a:pPr>
            <a:r>
              <a:rPr lang="tr-TR" sz="3000" b="1" dirty="0">
                <a:solidFill>
                  <a:schemeClr val="bg1"/>
                </a:solidFill>
                <a:latin typeface="Arial" panose="020B0604020202020204" pitchFamily="34" charset="0"/>
                <a:cs typeface="Arial" panose="020B0604020202020204" pitchFamily="34" charset="0"/>
              </a:rPr>
              <a:t>Komşu</a:t>
            </a:r>
          </a:p>
        </p:txBody>
      </p:sp>
      <p:sp>
        <p:nvSpPr>
          <p:cNvPr id="20" name="Metin kutusu 19">
            <a:extLst>
              <a:ext uri="{FF2B5EF4-FFF2-40B4-BE49-F238E27FC236}">
                <a16:creationId xmlns:a16="http://schemas.microsoft.com/office/drawing/2014/main" id="{A10A7CE1-9406-D5F8-3596-3943A0C1E60D}"/>
              </a:ext>
            </a:extLst>
          </p:cNvPr>
          <p:cNvSpPr txBox="1"/>
          <p:nvPr/>
        </p:nvSpPr>
        <p:spPr>
          <a:xfrm>
            <a:off x="2684899" y="823436"/>
            <a:ext cx="9507101" cy="1877437"/>
          </a:xfrm>
          <a:prstGeom prst="rect">
            <a:avLst/>
          </a:prstGeom>
          <a:noFill/>
          <a:ln>
            <a:noFill/>
          </a:ln>
        </p:spPr>
        <p:txBody>
          <a:bodyPr wrap="square" rtlCol="0">
            <a:spAutoFit/>
          </a:bodyPr>
          <a:lstStyle/>
          <a:p>
            <a:pPr>
              <a:spcAft>
                <a:spcPts val="600"/>
              </a:spcAft>
            </a:pPr>
            <a:r>
              <a:rPr lang="tr-TR" sz="2900" dirty="0">
                <a:latin typeface="Arial" panose="020B0604020202020204" pitchFamily="34" charset="0"/>
                <a:cs typeface="Arial" panose="020B0604020202020204" pitchFamily="34" charset="0"/>
              </a:rPr>
              <a:t>Meslek, iş yeri, arazide birbirine bitişik olan ya da yakın konutlarda oturan kimselerdir. Hz. Peygamber (</a:t>
            </a:r>
            <a:r>
              <a:rPr lang="tr-TR" sz="2900" dirty="0" err="1">
                <a:latin typeface="Arial" panose="020B0604020202020204" pitchFamily="34" charset="0"/>
                <a:cs typeface="Arial" panose="020B0604020202020204" pitchFamily="34" charset="0"/>
              </a:rPr>
              <a:t>s.a.v</a:t>
            </a:r>
            <a:r>
              <a:rPr lang="tr-TR" sz="2900" dirty="0">
                <a:latin typeface="Arial" panose="020B0604020202020204" pitchFamily="34" charset="0"/>
                <a:cs typeface="Arial" panose="020B0604020202020204" pitchFamily="34" charset="0"/>
              </a:rPr>
              <a:t>.) komşuların birbirleriyle iyi geçinmesini çok önemsemiş,  hediyeleşip ikramlarda bulunulmasını tavsiye etmiştir.</a:t>
            </a:r>
          </a:p>
        </p:txBody>
      </p:sp>
    </p:spTree>
    <p:extLst>
      <p:ext uri="{BB962C8B-B14F-4D97-AF65-F5344CB8AC3E}">
        <p14:creationId xmlns:p14="http://schemas.microsoft.com/office/powerpoint/2010/main" val="863763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0-#ppt_w/2"/>
                                          </p:val>
                                        </p:tav>
                                        <p:tav tm="100000">
                                          <p:val>
                                            <p:strVal val="#ppt_x"/>
                                          </p:val>
                                        </p:tav>
                                      </p:tavLst>
                                    </p:anim>
                                    <p:anim calcmode="lin" valueType="num">
                                      <p:cBhvr additive="base">
                                        <p:cTn id="14"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sim 6" descr="ekran görüntüsü, metin içeren bir resim&#10;&#10;Açıklama otomatik olarak oluşturuldu">
            <a:extLst>
              <a:ext uri="{FF2B5EF4-FFF2-40B4-BE49-F238E27FC236}">
                <a16:creationId xmlns:a16="http://schemas.microsoft.com/office/drawing/2014/main" id="{846B121E-5401-6C51-F904-9AC3B0FB6C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8242268"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2. KONU: İNSANİ İLİŞKİLERİN TEMELİ: SEVGİ VE SAYGI</a:t>
            </a:r>
          </a:p>
        </p:txBody>
      </p:sp>
      <p:sp>
        <p:nvSpPr>
          <p:cNvPr id="5" name="Metin kutusu 4">
            <a:extLst>
              <a:ext uri="{FF2B5EF4-FFF2-40B4-BE49-F238E27FC236}">
                <a16:creationId xmlns:a16="http://schemas.microsoft.com/office/drawing/2014/main" id="{96E4F832-CF0C-4C53-CB32-66BD244CEE82}"/>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mikailokumus.com </a:t>
            </a:r>
            <a:r>
              <a:rPr lang="en-US" sz="1500" dirty="0" err="1">
                <a:solidFill>
                  <a:srgbClr val="FFFFFF"/>
                </a:solidFill>
                <a:latin typeface="Arial"/>
              </a:rPr>
              <a:t>üzerinden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4" name="Metin kutusu 3">
            <a:extLst>
              <a:ext uri="{FF2B5EF4-FFF2-40B4-BE49-F238E27FC236}">
                <a16:creationId xmlns:a16="http://schemas.microsoft.com/office/drawing/2014/main" id="{C3673332-5A11-7CAC-5BE4-ED6BAF5B2D5D}"/>
              </a:ext>
            </a:extLst>
          </p:cNvPr>
          <p:cNvSpPr txBox="1"/>
          <p:nvPr/>
        </p:nvSpPr>
        <p:spPr>
          <a:xfrm>
            <a:off x="4116474" y="2298824"/>
            <a:ext cx="7766785" cy="1015663"/>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İnsanların zor zamanlarında yardım isteyeceği ilk kişiler aile bireyleridir.</a:t>
            </a:r>
          </a:p>
        </p:txBody>
      </p:sp>
      <p:pic>
        <p:nvPicPr>
          <p:cNvPr id="11" name="Resim 10" descr="kişi, şahıs, baş parmak, parmak, çivi içeren bir resim&#10;&#10;Açıklama otomatik olarak oluşturuldu">
            <a:extLst>
              <a:ext uri="{FF2B5EF4-FFF2-40B4-BE49-F238E27FC236}">
                <a16:creationId xmlns:a16="http://schemas.microsoft.com/office/drawing/2014/main" id="{39062303-40A5-9371-4DC4-1D9F69D924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234" y="729000"/>
            <a:ext cx="3600000" cy="5400000"/>
          </a:xfrm>
          <a:prstGeom prst="rect">
            <a:avLst/>
          </a:prstGeom>
        </p:spPr>
      </p:pic>
      <p:sp>
        <p:nvSpPr>
          <p:cNvPr id="3" name="Metin kutusu 2">
            <a:extLst>
              <a:ext uri="{FF2B5EF4-FFF2-40B4-BE49-F238E27FC236}">
                <a16:creationId xmlns:a16="http://schemas.microsoft.com/office/drawing/2014/main" id="{21B3EBB1-55C8-2358-C9F7-23E7755378F0}"/>
              </a:ext>
            </a:extLst>
          </p:cNvPr>
          <p:cNvSpPr txBox="1"/>
          <p:nvPr/>
        </p:nvSpPr>
        <p:spPr>
          <a:xfrm>
            <a:off x="4116475" y="1085332"/>
            <a:ext cx="7766785" cy="1015663"/>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Anne ve babalar çocuklarına maddi ve manevi her türlü konuda destek verirler.</a:t>
            </a:r>
          </a:p>
        </p:txBody>
      </p:sp>
      <p:sp>
        <p:nvSpPr>
          <p:cNvPr id="6" name="Metin kutusu 5">
            <a:extLst>
              <a:ext uri="{FF2B5EF4-FFF2-40B4-BE49-F238E27FC236}">
                <a16:creationId xmlns:a16="http://schemas.microsoft.com/office/drawing/2014/main" id="{91E097C9-53CF-DD4D-ADA7-9CB1740C62FB}"/>
              </a:ext>
            </a:extLst>
          </p:cNvPr>
          <p:cNvSpPr txBox="1"/>
          <p:nvPr/>
        </p:nvSpPr>
        <p:spPr>
          <a:xfrm>
            <a:off x="4141727" y="3508200"/>
            <a:ext cx="7766785" cy="1015663"/>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Kardeşler arasındaki dayanışma aralarındaki bağı güçlendiren bir zenginliktir.</a:t>
            </a:r>
          </a:p>
        </p:txBody>
      </p:sp>
      <p:sp>
        <p:nvSpPr>
          <p:cNvPr id="9" name="Metin kutusu 8">
            <a:extLst>
              <a:ext uri="{FF2B5EF4-FFF2-40B4-BE49-F238E27FC236}">
                <a16:creationId xmlns:a16="http://schemas.microsoft.com/office/drawing/2014/main" id="{43EDEE18-0197-A71E-ADAD-89E52EBF093F}"/>
              </a:ext>
            </a:extLst>
          </p:cNvPr>
          <p:cNvSpPr txBox="1"/>
          <p:nvPr/>
        </p:nvSpPr>
        <p:spPr>
          <a:xfrm>
            <a:off x="4166981" y="4715661"/>
            <a:ext cx="7766785" cy="1015663"/>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Akrabalarla sağlıklı ilişkiler ailedeki sevgi ve bereketi sağlayan önemli unsurdur.</a:t>
            </a:r>
          </a:p>
        </p:txBody>
      </p:sp>
    </p:spTree>
    <p:extLst>
      <p:ext uri="{BB962C8B-B14F-4D97-AF65-F5344CB8AC3E}">
        <p14:creationId xmlns:p14="http://schemas.microsoft.com/office/powerpoint/2010/main" val="460949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6" grpId="0"/>
      <p:bldP spid="9" grpId="0"/>
    </p:bldLst>
  </p:timing>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2369</TotalTime>
  <Words>1911</Words>
  <Application>Microsoft Office PowerPoint</Application>
  <PresentationFormat>Geniş ekran</PresentationFormat>
  <Paragraphs>228</Paragraphs>
  <Slides>26</Slides>
  <Notes>1</Notes>
  <HiddenSlides>0</HiddenSlides>
  <MMClips>0</MMClips>
  <ScaleCrop>false</ScaleCrop>
  <HeadingPairs>
    <vt:vector size="6" baseType="variant">
      <vt:variant>
        <vt:lpstr>Kullanılan Yazı Tipleri</vt:lpstr>
      </vt:variant>
      <vt:variant>
        <vt:i4>3</vt:i4>
      </vt:variant>
      <vt:variant>
        <vt:lpstr>Tema</vt:lpstr>
      </vt:variant>
      <vt:variant>
        <vt:i4>1</vt:i4>
      </vt:variant>
      <vt:variant>
        <vt:lpstr>Slayt Başlıkları</vt:lpstr>
      </vt:variant>
      <vt:variant>
        <vt:i4>26</vt:i4>
      </vt:variant>
    </vt:vector>
  </HeadingPairs>
  <TitlesOfParts>
    <vt:vector size="30" baseType="lpstr">
      <vt:lpstr>Arial</vt:lpstr>
      <vt:lpstr>Calibri</vt:lpstr>
      <vt:lpstr>Calibri Light</vt:lpstr>
      <vt:lpstr>Office Teması</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Ekrem Balcı</dc:creator>
  <cp:lastModifiedBy>EKREM BALCI</cp:lastModifiedBy>
  <cp:revision>59</cp:revision>
  <dcterms:created xsi:type="dcterms:W3CDTF">2023-08-29T09:05:15Z</dcterms:created>
  <dcterms:modified xsi:type="dcterms:W3CDTF">2023-10-17T18:51:31Z</dcterms:modified>
</cp:coreProperties>
</file>