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92" r:id="rId4"/>
    <p:sldId id="291" r:id="rId5"/>
    <p:sldId id="294" r:id="rId6"/>
    <p:sldId id="310" r:id="rId7"/>
    <p:sldId id="295" r:id="rId8"/>
    <p:sldId id="267" r:id="rId9"/>
    <p:sldId id="261" r:id="rId10"/>
    <p:sldId id="264" r:id="rId11"/>
    <p:sldId id="309" r:id="rId12"/>
    <p:sldId id="307" r:id="rId13"/>
    <p:sldId id="296" r:id="rId14"/>
    <p:sldId id="303" r:id="rId15"/>
    <p:sldId id="304" r:id="rId16"/>
    <p:sldId id="305" r:id="rId17"/>
    <p:sldId id="306" r:id="rId18"/>
    <p:sldId id="258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C0DF"/>
    <a:srgbClr val="15051B"/>
    <a:srgbClr val="86E2CE"/>
    <a:srgbClr val="F5917B"/>
    <a:srgbClr val="FFFFFF"/>
    <a:srgbClr val="0097B2"/>
    <a:srgbClr val="C00000"/>
    <a:srgbClr val="C61D1D"/>
    <a:srgbClr val="B2B2B2"/>
    <a:srgbClr val="F68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08" autoAdjust="0"/>
  </p:normalViewPr>
  <p:slideViewPr>
    <p:cSldViewPr snapToGrid="0">
      <p:cViewPr varScale="1">
        <p:scale>
          <a:sx n="63" d="100"/>
          <a:sy n="63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7FCDD-024C-4A1A-87B1-799A1C184EB7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48CA2-F78E-4C0B-82F8-853CA68DEB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9024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48CA2-F78E-4C0B-82F8-853CA68DEBDF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67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50907-FC4F-8F52-E154-D8009B73C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DFBAA9-8341-66B8-66AD-31AD6D69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1014A3-56FD-11A9-2A20-2228F464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AF9A6B-3A1E-DCAD-0954-15B1BF98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C5FCB4-7D08-8654-995B-9C612B0E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5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E855F6-1ACD-4952-4F36-34994932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F2C907-D62E-4F6B-1C9E-D7157726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E6FA8A-1FF0-2082-930B-3F9EE8D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1D82C7-4CB6-7D5C-AA13-EEBF77B3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63B8B8-14CD-5D2B-83AE-DAD4A2CA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6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7C8F6FC-093C-EA75-5534-31DF77599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C6B568F-A886-FA0A-CFE9-21C5EE64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ACFDD2-5927-D605-3844-23D74E8A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84211-6AD5-77B4-80DA-FA39CE1C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A42025-01C7-86C9-306E-C2CA6A28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97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6BB68-4CC1-9362-B1E7-B1840C9F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251795-3786-523E-FBBE-C3439258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DAE83B-CE47-B7E7-6DE1-D2371DF8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2AB5A3-E6CF-4A51-930D-F454EFB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976E8-53EB-CB20-BA03-A08C9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1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D2D57-98CC-EC6F-8785-847AD303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35579E-2D7F-E30E-BAE1-BEC6144F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2D8D35-F2D1-26A2-1F4D-CDB7BC2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2E0C2-D904-018E-7124-E92F10C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E4E614-672A-ACEF-6E23-D1418E1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4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A22D2-5D0C-D031-C67A-321F833A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40442-05DD-FCF0-5F23-C0BBE29C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133D9-0095-B307-14AB-ADACCC0E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FED7B9-9F81-E427-205E-A510F01E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FEBB21-09F9-4E27-C63B-E5602D27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D0B941-5BAF-8619-E66F-AFDB9E9B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03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1022DB-1D29-7654-D91B-A60CAB69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E01D2A-3E28-1C4B-D382-043F63DC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6F39D2-87B4-0E34-A4D6-2907440A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443B8C-7EAB-A5A9-9340-CAA7747E7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1503DD-308F-8555-8B6E-181826858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A79D68B-7A25-5F10-F60D-456BD32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A518CB-29DB-167D-1794-F9A3972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CFB4256-CC92-4AE4-EE81-F8A4FA6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4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B57C6-3F09-A76C-B120-8563CC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A07B038-B944-C50C-BE4F-BDCC16F4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93159CF-700E-D0FD-6FAF-38F7FC5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43F7CD-3DD0-E425-F887-EB12060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E4C5FE-F94E-157C-BE5D-4B8006AC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9AE199-FC2C-78CF-1525-C6F087BB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25133A-B3BC-48B4-48FE-51EEFD39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F09C75-6454-3A34-3095-F2BB1AF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0ED0E-473D-EAD9-00D5-9F22291F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BD6D9F-A156-49DA-E2E9-2ACCEA95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67944D-2FD9-F43D-2131-851EFA2F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08D17-E1C9-D5BA-8925-B61FEA28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0EF1781-2369-C1D2-34BB-B56FF635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4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33136-7B15-6832-28F6-32E50768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E99F2B-21A1-B1EA-CFFC-117BB068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5A30D-1547-DFD3-B5FB-9AFD024C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D64A739-BD4E-1240-75C6-D611030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2A6343-367B-E445-DBBB-5A8641B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8EDE9BD-52B0-6892-4A99-CEF1737E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73D3AF-A8CA-AAB5-6811-23158F64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D22FA9-D816-4784-DB9F-B59376C1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A114A4-7BEC-6651-9831-BB9E91E3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0DF3-9219-4DFD-A517-8298D891D685}" type="datetimeFigureOut">
              <a:rPr lang="tr-TR" smtClean="0"/>
              <a:t>27.02.2024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3F18E-2EB6-1F27-09F1-4753C938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24AA5-D408-3048-D849-23E19E3D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7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bitki, mor, taç yaprağı içeren bir resim&#10;&#10;Açıklama otomatik olarak oluşturuldu">
            <a:extLst>
              <a:ext uri="{FF2B5EF4-FFF2-40B4-BE49-F238E27FC236}">
                <a16:creationId xmlns:a16="http://schemas.microsoft.com/office/drawing/2014/main" id="{C040834C-9740-052C-B000-097CBB131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FB7E7A4-139D-EABE-8337-80C4B79BB77A}"/>
              </a:ext>
            </a:extLst>
          </p:cNvPr>
          <p:cNvSpPr txBox="1"/>
          <p:nvPr/>
        </p:nvSpPr>
        <p:spPr>
          <a:xfrm>
            <a:off x="5433060" y="3465314"/>
            <a:ext cx="4206240" cy="646331"/>
          </a:xfrm>
          <a:prstGeom prst="rect">
            <a:avLst/>
          </a:prstGeom>
          <a:solidFill>
            <a:srgbClr val="1505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4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7A8CE4FF-629D-F2D4-9C66-E7217596B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34137865-A675-611F-3A87-A5BE1F371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744735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86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Fâtiha suresi namazın her rekâtında okunan bir suredir. Fâtiha suresi namazın her rekâtında okunduğu için 5 vakit namaz kılan kişi Fâtiha suresini günde 40 kez okumuş olur. Kültürümüzde her duanın sonunda, Kur’an-ı Kerim okunduktan sonra, kabir ziyaretlerinde, cenazelerde, yatmadan önce, zor ve sıkıntılı anlarda okunan bir suredir. Bununla birlikte her durumda Fâtiha suresi okunarak dua edilebilir.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 paragrafta vurgulanan temel mesaj aşağıdakilerden hangisidir?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Övme ve övülme âlemlerin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Rabb’ine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aittir.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Fâtiha suresi dua olarak her zaman okunabilir.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Fâtiha suresi bolluk ve bereket için okunmalıdır.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Surede Yüce Allah‘tan neler isteneceği anlatılır.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10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5D9C6A-34CF-1500-2192-87E3EF3F1B2A}"/>
              </a:ext>
            </a:extLst>
          </p:cNvPr>
          <p:cNvSpPr txBox="1"/>
          <p:nvPr/>
        </p:nvSpPr>
        <p:spPr>
          <a:xfrm>
            <a:off x="1" y="603153"/>
            <a:ext cx="6096000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mikailokumuscom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Kazanım Testi /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/ 3. Konu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7. Soru </a:t>
            </a:r>
          </a:p>
        </p:txBody>
      </p:sp>
    </p:spTree>
    <p:extLst>
      <p:ext uri="{BB962C8B-B14F-4D97-AF65-F5344CB8AC3E}">
        <p14:creationId xmlns:p14="http://schemas.microsoft.com/office/powerpoint/2010/main" val="35900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7A8CE4FF-629D-F2D4-9C66-E7217596B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34137865-A675-611F-3A87-A5BE1F371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500373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3550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ihdinas-sırâtal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müstakîm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” “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sırâtallezîne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en’amte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aleyhim,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ğayril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mağdûbi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aleyhim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veleddâllîn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“Bizleri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sırât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-ı müstakime (doğru yola) ilet.” “Kendilerine nimet verdiklerinin yoluna, gazaba uğramışların ve sapmışların yoluna değil.” 				</a:t>
            </a:r>
          </a:p>
          <a:p>
            <a:pPr algn="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(Fâtiha Suresi 6 - 7. Ayetler)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Verilen ayetlerde aşağıdakilerden hangisine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değinilmemiştir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Fâtiha suresinde kulluğun yalnızca Allah’a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yapılması gerektiği vurgulanır.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Sırât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-ı müstakim apaçık, dosdoğru, gerçeğe uygun Kur’an’ın gösterdiği yol demektir.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Yüce Rabbimizin bizi kendilerine nimet verdiği kimselerin yoluna iletmesini dileriz.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Gazaba uğramış ve doğruluktan sapmış insanların yolu doğru bir yol değildir.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10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5D9C6A-34CF-1500-2192-87E3EF3F1B2A}"/>
              </a:ext>
            </a:extLst>
          </p:cNvPr>
          <p:cNvSpPr txBox="1"/>
          <p:nvPr/>
        </p:nvSpPr>
        <p:spPr>
          <a:xfrm>
            <a:off x="1" y="603153"/>
            <a:ext cx="6096000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mikailokumuscom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Kazanım Testi /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/ 3. Konu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6. Soru </a:t>
            </a:r>
          </a:p>
        </p:txBody>
      </p:sp>
    </p:spTree>
    <p:extLst>
      <p:ext uri="{BB962C8B-B14F-4D97-AF65-F5344CB8AC3E}">
        <p14:creationId xmlns:p14="http://schemas.microsoft.com/office/powerpoint/2010/main" val="15193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, dikdörtgen, yeşil içeren bir resim&#10;&#10;Açıklama otomatik olarak oluşturuldu">
            <a:extLst>
              <a:ext uri="{FF2B5EF4-FFF2-40B4-BE49-F238E27FC236}">
                <a16:creationId xmlns:a16="http://schemas.microsoft.com/office/drawing/2014/main" id="{FA3C2D29-F079-CBF2-AB5D-7374E71BF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1" y="587386"/>
            <a:ext cx="8215086" cy="4131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tIns="28800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Harfleri karışık olarak verilen kavramları doğru şekilde belirtiniz.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grpSp>
        <p:nvGrpSpPr>
          <p:cNvPr id="32" name="Grup 31">
            <a:extLst>
              <a:ext uri="{FF2B5EF4-FFF2-40B4-BE49-F238E27FC236}">
                <a16:creationId xmlns:a16="http://schemas.microsoft.com/office/drawing/2014/main" id="{E98E359C-87A5-075E-0E41-89DC99223E81}"/>
              </a:ext>
            </a:extLst>
          </p:cNvPr>
          <p:cNvGrpSpPr/>
          <p:nvPr/>
        </p:nvGrpSpPr>
        <p:grpSpPr>
          <a:xfrm>
            <a:off x="1221377" y="2181162"/>
            <a:ext cx="9393647" cy="1066800"/>
            <a:chOff x="1127760" y="1682857"/>
            <a:chExt cx="9393647" cy="1066800"/>
          </a:xfrm>
          <a:solidFill>
            <a:srgbClr val="FFFFFF"/>
          </a:solidFill>
        </p:grpSpPr>
        <p:sp>
          <p:nvSpPr>
            <p:cNvPr id="33" name="Dikdörtgen: Köşeleri Yuvarlatılmış 32">
              <a:extLst>
                <a:ext uri="{FF2B5EF4-FFF2-40B4-BE49-F238E27FC236}">
                  <a16:creationId xmlns:a16="http://schemas.microsoft.com/office/drawing/2014/main" id="{087607F2-B34C-792E-AB70-F058554D164C}"/>
                </a:ext>
              </a:extLst>
            </p:cNvPr>
            <p:cNvSpPr/>
            <p:nvPr/>
          </p:nvSpPr>
          <p:spPr>
            <a:xfrm>
              <a:off x="112776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FATİHA</a:t>
              </a:r>
            </a:p>
          </p:txBody>
        </p:sp>
        <p:sp>
          <p:nvSpPr>
            <p:cNvPr id="34" name="Dikdörtgen: Köşeleri Yuvarlatılmış 33">
              <a:extLst>
                <a:ext uri="{FF2B5EF4-FFF2-40B4-BE49-F238E27FC236}">
                  <a16:creationId xmlns:a16="http://schemas.microsoft.com/office/drawing/2014/main" id="{8D3201C7-7313-2CC6-1E67-1B4EEBAF618D}"/>
                </a:ext>
              </a:extLst>
            </p:cNvPr>
            <p:cNvSpPr/>
            <p:nvPr/>
          </p:nvSpPr>
          <p:spPr>
            <a:xfrm>
              <a:off x="358140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RAHMAN</a:t>
              </a:r>
            </a:p>
          </p:txBody>
        </p:sp>
        <p:sp>
          <p:nvSpPr>
            <p:cNvPr id="35" name="Dikdörtgen: Köşeleri Yuvarlatılmış 34">
              <a:extLst>
                <a:ext uri="{FF2B5EF4-FFF2-40B4-BE49-F238E27FC236}">
                  <a16:creationId xmlns:a16="http://schemas.microsoft.com/office/drawing/2014/main" id="{3DC5CCD0-1A22-0525-1FE6-503431E03AAA}"/>
                </a:ext>
              </a:extLst>
            </p:cNvPr>
            <p:cNvSpPr/>
            <p:nvPr/>
          </p:nvSpPr>
          <p:spPr>
            <a:xfrm>
              <a:off x="603504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HAMD</a:t>
              </a:r>
            </a:p>
          </p:txBody>
        </p:sp>
        <p:sp>
          <p:nvSpPr>
            <p:cNvPr id="36" name="Dikdörtgen: Köşeleri Yuvarlatılmış 35">
              <a:extLst>
                <a:ext uri="{FF2B5EF4-FFF2-40B4-BE49-F238E27FC236}">
                  <a16:creationId xmlns:a16="http://schemas.microsoft.com/office/drawing/2014/main" id="{BC6FADA4-6AC5-87C5-5234-1DF516009982}"/>
                </a:ext>
              </a:extLst>
            </p:cNvPr>
            <p:cNvSpPr/>
            <p:nvPr/>
          </p:nvSpPr>
          <p:spPr>
            <a:xfrm>
              <a:off x="8494487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RAHİM</a:t>
              </a:r>
            </a:p>
          </p:txBody>
        </p:sp>
      </p:grpSp>
      <p:grpSp>
        <p:nvGrpSpPr>
          <p:cNvPr id="37" name="Grup 36">
            <a:extLst>
              <a:ext uri="{FF2B5EF4-FFF2-40B4-BE49-F238E27FC236}">
                <a16:creationId xmlns:a16="http://schemas.microsoft.com/office/drawing/2014/main" id="{2DEFCC95-3BB8-C1F5-4DD2-9BE442055845}"/>
              </a:ext>
            </a:extLst>
          </p:cNvPr>
          <p:cNvGrpSpPr/>
          <p:nvPr/>
        </p:nvGrpSpPr>
        <p:grpSpPr>
          <a:xfrm>
            <a:off x="1221377" y="3911417"/>
            <a:ext cx="9393647" cy="1066800"/>
            <a:chOff x="1127760" y="1682857"/>
            <a:chExt cx="9393647" cy="1066800"/>
          </a:xfrm>
          <a:solidFill>
            <a:srgbClr val="FFFFFF"/>
          </a:solidFill>
        </p:grpSpPr>
        <p:sp>
          <p:nvSpPr>
            <p:cNvPr id="38" name="Dikdörtgen: Köşeleri Yuvarlatılmış 37">
              <a:extLst>
                <a:ext uri="{FF2B5EF4-FFF2-40B4-BE49-F238E27FC236}">
                  <a16:creationId xmlns:a16="http://schemas.microsoft.com/office/drawing/2014/main" id="{33E8A21D-E254-4ABD-0981-BB37C6532958}"/>
                </a:ext>
              </a:extLst>
            </p:cNvPr>
            <p:cNvSpPr/>
            <p:nvPr/>
          </p:nvSpPr>
          <p:spPr>
            <a:xfrm>
              <a:off x="112776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HESAP GÜNÜ</a:t>
              </a:r>
            </a:p>
          </p:txBody>
        </p:sp>
        <p:sp>
          <p:nvSpPr>
            <p:cNvPr id="39" name="Dikdörtgen: Köşeleri Yuvarlatılmış 38">
              <a:extLst>
                <a:ext uri="{FF2B5EF4-FFF2-40B4-BE49-F238E27FC236}">
                  <a16:creationId xmlns:a16="http://schemas.microsoft.com/office/drawing/2014/main" id="{7FFDDC9C-2967-8887-C607-6F88E0496AA9}"/>
                </a:ext>
              </a:extLst>
            </p:cNvPr>
            <p:cNvSpPr/>
            <p:nvPr/>
          </p:nvSpPr>
          <p:spPr>
            <a:xfrm>
              <a:off x="358140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KULLUK</a:t>
              </a:r>
            </a:p>
          </p:txBody>
        </p:sp>
        <p:sp>
          <p:nvSpPr>
            <p:cNvPr id="40" name="Dikdörtgen: Köşeleri Yuvarlatılmış 39">
              <a:extLst>
                <a:ext uri="{FF2B5EF4-FFF2-40B4-BE49-F238E27FC236}">
                  <a16:creationId xmlns:a16="http://schemas.microsoft.com/office/drawing/2014/main" id="{702E4CB5-EB54-BB9B-40F9-89A19D550AE0}"/>
                </a:ext>
              </a:extLst>
            </p:cNvPr>
            <p:cNvSpPr/>
            <p:nvPr/>
          </p:nvSpPr>
          <p:spPr>
            <a:xfrm>
              <a:off x="603504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YARDIM</a:t>
              </a:r>
            </a:p>
          </p:txBody>
        </p:sp>
        <p:sp>
          <p:nvSpPr>
            <p:cNvPr id="41" name="Dikdörtgen: Köşeleri Yuvarlatılmış 40">
              <a:extLst>
                <a:ext uri="{FF2B5EF4-FFF2-40B4-BE49-F238E27FC236}">
                  <a16:creationId xmlns:a16="http://schemas.microsoft.com/office/drawing/2014/main" id="{3E3ED225-C9C1-464B-810E-FA7AA59DB157}"/>
                </a:ext>
              </a:extLst>
            </p:cNvPr>
            <p:cNvSpPr/>
            <p:nvPr/>
          </p:nvSpPr>
          <p:spPr>
            <a:xfrm>
              <a:off x="8494487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NİMET</a:t>
              </a:r>
            </a:p>
          </p:txBody>
        </p:sp>
      </p:grp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96AF3DA-879C-1DF8-D962-8979383AEA0F}"/>
              </a:ext>
            </a:extLst>
          </p:cNvPr>
          <p:cNvSpPr/>
          <p:nvPr/>
        </p:nvSpPr>
        <p:spPr>
          <a:xfrm>
            <a:off x="1221377" y="2181162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TAHAFİ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9D7A5897-A5D5-53CE-E245-AE54DAD72E11}"/>
              </a:ext>
            </a:extLst>
          </p:cNvPr>
          <p:cNvSpPr/>
          <p:nvPr/>
        </p:nvSpPr>
        <p:spPr>
          <a:xfrm>
            <a:off x="3675017" y="2181162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HARMAN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C9AA70AF-FB7F-1470-AFB1-C47CAE18DD02}"/>
              </a:ext>
            </a:extLst>
          </p:cNvPr>
          <p:cNvSpPr/>
          <p:nvPr/>
        </p:nvSpPr>
        <p:spPr>
          <a:xfrm>
            <a:off x="6128657" y="2181162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HMDA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4E426BD-4C45-72A3-A58D-0920B25EE8B9}"/>
              </a:ext>
            </a:extLst>
          </p:cNvPr>
          <p:cNvSpPr/>
          <p:nvPr/>
        </p:nvSpPr>
        <p:spPr>
          <a:xfrm>
            <a:off x="8588104" y="2181162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HİMRA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9D31A7D7-EB67-C4D7-8AC5-D20778FF4134}"/>
              </a:ext>
            </a:extLst>
          </p:cNvPr>
          <p:cNvSpPr/>
          <p:nvPr/>
        </p:nvSpPr>
        <p:spPr>
          <a:xfrm>
            <a:off x="1221377" y="3911417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SEHPA ÜNGÜ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CEED0B18-A3D5-A358-0C5E-554D59728802}"/>
              </a:ext>
            </a:extLst>
          </p:cNvPr>
          <p:cNvSpPr/>
          <p:nvPr/>
        </p:nvSpPr>
        <p:spPr>
          <a:xfrm>
            <a:off x="3675017" y="3911417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LUKKUL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7443DF35-D8F6-6679-207A-F21752D3372E}"/>
              </a:ext>
            </a:extLst>
          </p:cNvPr>
          <p:cNvSpPr/>
          <p:nvPr/>
        </p:nvSpPr>
        <p:spPr>
          <a:xfrm>
            <a:off x="6128657" y="3911417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MIDRAY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65BAC810-52B2-3B8B-ADCE-4F70E4CA76F4}"/>
              </a:ext>
            </a:extLst>
          </p:cNvPr>
          <p:cNvSpPr/>
          <p:nvPr/>
        </p:nvSpPr>
        <p:spPr>
          <a:xfrm>
            <a:off x="8588104" y="3911417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TENMİ</a:t>
            </a:r>
          </a:p>
        </p:txBody>
      </p:sp>
    </p:spTree>
    <p:extLst>
      <p:ext uri="{BB962C8B-B14F-4D97-AF65-F5344CB8AC3E}">
        <p14:creationId xmlns:p14="http://schemas.microsoft.com/office/powerpoint/2010/main" val="358042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D7A2B78A-F0D0-89F7-BDF2-0691731FF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1DA77528-3425-495F-33E8-2F6680F2F2F8}"/>
              </a:ext>
            </a:extLst>
          </p:cNvPr>
          <p:cNvGrpSpPr/>
          <p:nvPr/>
        </p:nvGrpSpPr>
        <p:grpSpPr>
          <a:xfrm>
            <a:off x="2040636" y="1172031"/>
            <a:ext cx="8110728" cy="1066800"/>
            <a:chOff x="671288" y="1737360"/>
            <a:chExt cx="8110728" cy="1066800"/>
          </a:xfrm>
        </p:grpSpPr>
        <p:sp>
          <p:nvSpPr>
            <p:cNvPr id="5" name="Altıgen 4">
              <a:extLst>
                <a:ext uri="{FF2B5EF4-FFF2-40B4-BE49-F238E27FC236}">
                  <a16:creationId xmlns:a16="http://schemas.microsoft.com/office/drawing/2014/main" id="{5D26202A-B293-9B8E-76BF-14DE9D098BD3}"/>
                </a:ext>
              </a:extLst>
            </p:cNvPr>
            <p:cNvSpPr/>
            <p:nvPr/>
          </p:nvSpPr>
          <p:spPr>
            <a:xfrm>
              <a:off x="671288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9" name="Altıgen 8">
              <a:extLst>
                <a:ext uri="{FF2B5EF4-FFF2-40B4-BE49-F238E27FC236}">
                  <a16:creationId xmlns:a16="http://schemas.microsoft.com/office/drawing/2014/main" id="{5125A4E7-D354-22B5-57D5-5D717DF0C900}"/>
                </a:ext>
              </a:extLst>
            </p:cNvPr>
            <p:cNvSpPr/>
            <p:nvPr/>
          </p:nvSpPr>
          <p:spPr>
            <a:xfrm>
              <a:off x="2046632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0" name="Altıgen 9">
              <a:extLst>
                <a:ext uri="{FF2B5EF4-FFF2-40B4-BE49-F238E27FC236}">
                  <a16:creationId xmlns:a16="http://schemas.microsoft.com/office/drawing/2014/main" id="{4106C1AD-3192-3D1B-2A71-CDB37A7147C2}"/>
                </a:ext>
              </a:extLst>
            </p:cNvPr>
            <p:cNvSpPr/>
            <p:nvPr/>
          </p:nvSpPr>
          <p:spPr>
            <a:xfrm>
              <a:off x="3421976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" name="Altıgen 10">
              <a:extLst>
                <a:ext uri="{FF2B5EF4-FFF2-40B4-BE49-F238E27FC236}">
                  <a16:creationId xmlns:a16="http://schemas.microsoft.com/office/drawing/2014/main" id="{3EEE9BA3-9BFC-8DE7-BC5D-E182D219FE95}"/>
                </a:ext>
              </a:extLst>
            </p:cNvPr>
            <p:cNvSpPr/>
            <p:nvPr/>
          </p:nvSpPr>
          <p:spPr>
            <a:xfrm>
              <a:off x="4793840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İ</a:t>
              </a:r>
            </a:p>
          </p:txBody>
        </p:sp>
        <p:sp>
          <p:nvSpPr>
            <p:cNvPr id="12" name="Altıgen 11">
              <a:extLst>
                <a:ext uri="{FF2B5EF4-FFF2-40B4-BE49-F238E27FC236}">
                  <a16:creationId xmlns:a16="http://schemas.microsoft.com/office/drawing/2014/main" id="{479B75A7-17A3-9E75-E0D8-01FADBF8F5F6}"/>
                </a:ext>
              </a:extLst>
            </p:cNvPr>
            <p:cNvSpPr/>
            <p:nvPr/>
          </p:nvSpPr>
          <p:spPr>
            <a:xfrm>
              <a:off x="6169184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3" name="Altıgen 12">
              <a:extLst>
                <a:ext uri="{FF2B5EF4-FFF2-40B4-BE49-F238E27FC236}">
                  <a16:creationId xmlns:a16="http://schemas.microsoft.com/office/drawing/2014/main" id="{5F1DEC4F-5F56-F31C-942C-4AAA7883349F}"/>
                </a:ext>
              </a:extLst>
            </p:cNvPr>
            <p:cNvSpPr/>
            <p:nvPr/>
          </p:nvSpPr>
          <p:spPr>
            <a:xfrm>
              <a:off x="7544528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25" name="Grup 24">
            <a:extLst>
              <a:ext uri="{FF2B5EF4-FFF2-40B4-BE49-F238E27FC236}">
                <a16:creationId xmlns:a16="http://schemas.microsoft.com/office/drawing/2014/main" id="{6F0DA217-4D1C-CF79-991E-5B21DF1CC29B}"/>
              </a:ext>
            </a:extLst>
          </p:cNvPr>
          <p:cNvGrpSpPr/>
          <p:nvPr/>
        </p:nvGrpSpPr>
        <p:grpSpPr>
          <a:xfrm>
            <a:off x="2728308" y="2556372"/>
            <a:ext cx="6735384" cy="1066800"/>
            <a:chOff x="671288" y="1737360"/>
            <a:chExt cx="6735384" cy="1066800"/>
          </a:xfrm>
        </p:grpSpPr>
        <p:sp>
          <p:nvSpPr>
            <p:cNvPr id="26" name="Altıgen 25">
              <a:extLst>
                <a:ext uri="{FF2B5EF4-FFF2-40B4-BE49-F238E27FC236}">
                  <a16:creationId xmlns:a16="http://schemas.microsoft.com/office/drawing/2014/main" id="{4401718D-F635-C90B-7FB6-E77318A2F2FA}"/>
                </a:ext>
              </a:extLst>
            </p:cNvPr>
            <p:cNvSpPr/>
            <p:nvPr/>
          </p:nvSpPr>
          <p:spPr>
            <a:xfrm>
              <a:off x="671288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7" name="Altıgen 26">
              <a:extLst>
                <a:ext uri="{FF2B5EF4-FFF2-40B4-BE49-F238E27FC236}">
                  <a16:creationId xmlns:a16="http://schemas.microsoft.com/office/drawing/2014/main" id="{4971FC3D-81E1-6287-BAC1-CEDD494D1E3D}"/>
                </a:ext>
              </a:extLst>
            </p:cNvPr>
            <p:cNvSpPr/>
            <p:nvPr/>
          </p:nvSpPr>
          <p:spPr>
            <a:xfrm>
              <a:off x="2046632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28" name="Altıgen 27">
              <a:extLst>
                <a:ext uri="{FF2B5EF4-FFF2-40B4-BE49-F238E27FC236}">
                  <a16:creationId xmlns:a16="http://schemas.microsoft.com/office/drawing/2014/main" id="{D6933210-D097-53F3-2A3F-D25C1F890DA5}"/>
                </a:ext>
              </a:extLst>
            </p:cNvPr>
            <p:cNvSpPr/>
            <p:nvPr/>
          </p:nvSpPr>
          <p:spPr>
            <a:xfrm>
              <a:off x="3421976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29" name="Altıgen 28">
              <a:extLst>
                <a:ext uri="{FF2B5EF4-FFF2-40B4-BE49-F238E27FC236}">
                  <a16:creationId xmlns:a16="http://schemas.microsoft.com/office/drawing/2014/main" id="{D34D9DAD-2791-C063-7049-A7A96683830E}"/>
                </a:ext>
              </a:extLst>
            </p:cNvPr>
            <p:cNvSpPr/>
            <p:nvPr/>
          </p:nvSpPr>
          <p:spPr>
            <a:xfrm>
              <a:off x="4793840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0" name="Altıgen 29">
              <a:extLst>
                <a:ext uri="{FF2B5EF4-FFF2-40B4-BE49-F238E27FC236}">
                  <a16:creationId xmlns:a16="http://schemas.microsoft.com/office/drawing/2014/main" id="{BA9F3803-726F-06CE-79A3-C0E4601BC4A3}"/>
                </a:ext>
              </a:extLst>
            </p:cNvPr>
            <p:cNvSpPr/>
            <p:nvPr/>
          </p:nvSpPr>
          <p:spPr>
            <a:xfrm>
              <a:off x="6169184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</p:grp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EDC43332-044F-7427-E65D-926529684722}"/>
              </a:ext>
            </a:extLst>
          </p:cNvPr>
          <p:cNvSpPr txBox="1"/>
          <p:nvPr/>
        </p:nvSpPr>
        <p:spPr>
          <a:xfrm>
            <a:off x="665091" y="3962613"/>
            <a:ext cx="10861818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• Tanımdan yola çıkarak kavramı tahmin ediyoruz.</a:t>
            </a:r>
          </a:p>
          <a:p>
            <a:pPr algn="ctr"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• Harf almak için tıklıyoruz.</a:t>
            </a:r>
          </a:p>
          <a:p>
            <a:pPr algn="ctr"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• Her bir kutu 10 puan değerindedir.</a:t>
            </a:r>
          </a:p>
        </p:txBody>
      </p:sp>
    </p:spTree>
    <p:extLst>
      <p:ext uri="{BB962C8B-B14F-4D97-AF65-F5344CB8AC3E}">
        <p14:creationId xmlns:p14="http://schemas.microsoft.com/office/powerpoint/2010/main" val="553125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4D49E28A-B748-EA4C-7DC8-D54090EB7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40 puan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6" name="Altıgen 25">
            <a:extLst>
              <a:ext uri="{FF2B5EF4-FFF2-40B4-BE49-F238E27FC236}">
                <a16:creationId xmlns:a16="http://schemas.microsoft.com/office/drawing/2014/main" id="{4401718D-F635-C90B-7FB6-E77318A2F2FA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27" name="Altıgen 26">
            <a:extLst>
              <a:ext uri="{FF2B5EF4-FFF2-40B4-BE49-F238E27FC236}">
                <a16:creationId xmlns:a16="http://schemas.microsoft.com/office/drawing/2014/main" id="{4971FC3D-81E1-6287-BAC1-CEDD494D1E3D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28" name="Altıgen 27">
            <a:extLst>
              <a:ext uri="{FF2B5EF4-FFF2-40B4-BE49-F238E27FC236}">
                <a16:creationId xmlns:a16="http://schemas.microsoft.com/office/drawing/2014/main" id="{D6933210-D097-53F3-2A3F-D25C1F890DA5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29" name="Altıgen 28">
            <a:extLst>
              <a:ext uri="{FF2B5EF4-FFF2-40B4-BE49-F238E27FC236}">
                <a16:creationId xmlns:a16="http://schemas.microsoft.com/office/drawing/2014/main" id="{D34D9DAD-2791-C063-7049-A7A96683830E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EB3981C-6EC6-0A74-F80D-40113DD75873}"/>
              </a:ext>
            </a:extLst>
          </p:cNvPr>
          <p:cNvSpPr txBox="1"/>
          <p:nvPr/>
        </p:nvSpPr>
        <p:spPr>
          <a:xfrm>
            <a:off x="664891" y="3215586"/>
            <a:ext cx="1086181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Allah’ı (</a:t>
            </a:r>
            <a:r>
              <a:rPr lang="tr-TR" sz="35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.) övgü ve yüceltme sözleriyle anmak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41854BCC-54C7-71AB-0ABD-C1EB8C8424F0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60AB55C6-5F03-CD1B-E756-81E524D02173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33E903B3-2E35-D3FD-97CA-9380B52FCF3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EB8AE96-DE0F-46AE-3ACB-E5FB12B8087B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276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09F9E043-D8BE-9AFC-F76E-E2C2402A9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6" name="Altıgen 25">
            <a:extLst>
              <a:ext uri="{FF2B5EF4-FFF2-40B4-BE49-F238E27FC236}">
                <a16:creationId xmlns:a16="http://schemas.microsoft.com/office/drawing/2014/main" id="{4401718D-F635-C90B-7FB6-E77318A2F2FA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ltıgen 26">
            <a:extLst>
              <a:ext uri="{FF2B5EF4-FFF2-40B4-BE49-F238E27FC236}">
                <a16:creationId xmlns:a16="http://schemas.microsoft.com/office/drawing/2014/main" id="{4971FC3D-81E1-6287-BAC1-CEDD494D1E3D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ltıgen 27">
            <a:extLst>
              <a:ext uri="{FF2B5EF4-FFF2-40B4-BE49-F238E27FC236}">
                <a16:creationId xmlns:a16="http://schemas.microsoft.com/office/drawing/2014/main" id="{D6933210-D097-53F3-2A3F-D25C1F890DA5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ltıgen 28">
            <a:extLst>
              <a:ext uri="{FF2B5EF4-FFF2-40B4-BE49-F238E27FC236}">
                <a16:creationId xmlns:a16="http://schemas.microsoft.com/office/drawing/2014/main" id="{D34D9DAD-2791-C063-7049-A7A96683830E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ltıgen 29">
            <a:extLst>
              <a:ext uri="{FF2B5EF4-FFF2-40B4-BE49-F238E27FC236}">
                <a16:creationId xmlns:a16="http://schemas.microsoft.com/office/drawing/2014/main" id="{BA9F3803-726F-06CE-79A3-C0E4601BC4A3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EB3981C-6EC6-0A74-F80D-40113DD75873}"/>
              </a:ext>
            </a:extLst>
          </p:cNvPr>
          <p:cNvSpPr txBox="1"/>
          <p:nvPr/>
        </p:nvSpPr>
        <p:spPr>
          <a:xfrm>
            <a:off x="664891" y="3215586"/>
            <a:ext cx="1086181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Ahirette  inanan kullarına merhamet eden, bağışlayan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41854BCC-54C7-71AB-0ABD-C1EB8C8424F0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60AB55C6-5F03-CD1B-E756-81E524D02173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33E903B3-2E35-D3FD-97CA-9380B52FCF3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EB8AE96-DE0F-46AE-3ACB-E5FB12B8087B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6679A259-4ADB-1C59-D42B-0D2B5046EC6C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14D23DA-3C52-4051-5184-D75E939A6004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50 puan</a:t>
            </a:r>
          </a:p>
        </p:txBody>
      </p:sp>
    </p:spTree>
    <p:extLst>
      <p:ext uri="{BB962C8B-B14F-4D97-AF65-F5344CB8AC3E}">
        <p14:creationId xmlns:p14="http://schemas.microsoft.com/office/powerpoint/2010/main" val="42296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7A105BC4-4436-A4BB-2211-D27EE1DA2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6" name="Altıgen 25">
            <a:extLst>
              <a:ext uri="{FF2B5EF4-FFF2-40B4-BE49-F238E27FC236}">
                <a16:creationId xmlns:a16="http://schemas.microsoft.com/office/drawing/2014/main" id="{4401718D-F635-C90B-7FB6-E77318A2F2FA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ltıgen 26">
            <a:extLst>
              <a:ext uri="{FF2B5EF4-FFF2-40B4-BE49-F238E27FC236}">
                <a16:creationId xmlns:a16="http://schemas.microsoft.com/office/drawing/2014/main" id="{4971FC3D-81E1-6287-BAC1-CEDD494D1E3D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ltıgen 27">
            <a:extLst>
              <a:ext uri="{FF2B5EF4-FFF2-40B4-BE49-F238E27FC236}">
                <a16:creationId xmlns:a16="http://schemas.microsoft.com/office/drawing/2014/main" id="{D6933210-D097-53F3-2A3F-D25C1F890DA5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ltıgen 28">
            <a:extLst>
              <a:ext uri="{FF2B5EF4-FFF2-40B4-BE49-F238E27FC236}">
                <a16:creationId xmlns:a16="http://schemas.microsoft.com/office/drawing/2014/main" id="{D34D9DAD-2791-C063-7049-A7A96683830E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ltıgen 29">
            <a:extLst>
              <a:ext uri="{FF2B5EF4-FFF2-40B4-BE49-F238E27FC236}">
                <a16:creationId xmlns:a16="http://schemas.microsoft.com/office/drawing/2014/main" id="{BA9F3803-726F-06CE-79A3-C0E4601BC4A3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ltıgen 30">
            <a:extLst>
              <a:ext uri="{FF2B5EF4-FFF2-40B4-BE49-F238E27FC236}">
                <a16:creationId xmlns:a16="http://schemas.microsoft.com/office/drawing/2014/main" id="{375D6D37-ACB4-E7B3-2A5C-0487A94E9456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EB3981C-6EC6-0A74-F80D-40113DD75873}"/>
              </a:ext>
            </a:extLst>
          </p:cNvPr>
          <p:cNvSpPr txBox="1"/>
          <p:nvPr/>
        </p:nvSpPr>
        <p:spPr>
          <a:xfrm>
            <a:off x="664891" y="3215586"/>
            <a:ext cx="10861818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Dünyada tüm canlılara şefkat gösteren, herkese merhamet eden, esirgeyen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41854BCC-54C7-71AB-0ABD-C1EB8C8424F0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60AB55C6-5F03-CD1B-E756-81E524D02173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33E903B3-2E35-D3FD-97CA-9380B52FCF3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EB8AE96-DE0F-46AE-3ACB-E5FB12B8087B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6679A259-4ADB-1C59-D42B-0D2B5046EC6C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Altıgen 12">
            <a:extLst>
              <a:ext uri="{FF2B5EF4-FFF2-40B4-BE49-F238E27FC236}">
                <a16:creationId xmlns:a16="http://schemas.microsoft.com/office/drawing/2014/main" id="{C0A5E4D6-001F-F082-EE17-EC085B61E1B9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B711979-392E-7F52-0F69-F0BE03508518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60 puan</a:t>
            </a:r>
          </a:p>
        </p:txBody>
      </p:sp>
    </p:spTree>
    <p:extLst>
      <p:ext uri="{BB962C8B-B14F-4D97-AF65-F5344CB8AC3E}">
        <p14:creationId xmlns:p14="http://schemas.microsoft.com/office/powerpoint/2010/main" val="15813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C962D2B8-BD06-7EA0-5885-26552B758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6" name="Altıgen 25">
            <a:extLst>
              <a:ext uri="{FF2B5EF4-FFF2-40B4-BE49-F238E27FC236}">
                <a16:creationId xmlns:a16="http://schemas.microsoft.com/office/drawing/2014/main" id="{4401718D-F635-C90B-7FB6-E77318A2F2FA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ltıgen 26">
            <a:extLst>
              <a:ext uri="{FF2B5EF4-FFF2-40B4-BE49-F238E27FC236}">
                <a16:creationId xmlns:a16="http://schemas.microsoft.com/office/drawing/2014/main" id="{4971FC3D-81E1-6287-BAC1-CEDD494D1E3D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ltıgen 27">
            <a:extLst>
              <a:ext uri="{FF2B5EF4-FFF2-40B4-BE49-F238E27FC236}">
                <a16:creationId xmlns:a16="http://schemas.microsoft.com/office/drawing/2014/main" id="{D6933210-D097-53F3-2A3F-D25C1F890DA5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ltıgen 28">
            <a:extLst>
              <a:ext uri="{FF2B5EF4-FFF2-40B4-BE49-F238E27FC236}">
                <a16:creationId xmlns:a16="http://schemas.microsoft.com/office/drawing/2014/main" id="{D34D9DAD-2791-C063-7049-A7A96683830E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ltıgen 29">
            <a:extLst>
              <a:ext uri="{FF2B5EF4-FFF2-40B4-BE49-F238E27FC236}">
                <a16:creationId xmlns:a16="http://schemas.microsoft.com/office/drawing/2014/main" id="{BA9F3803-726F-06CE-79A3-C0E4601BC4A3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ltıgen 30">
            <a:extLst>
              <a:ext uri="{FF2B5EF4-FFF2-40B4-BE49-F238E27FC236}">
                <a16:creationId xmlns:a16="http://schemas.microsoft.com/office/drawing/2014/main" id="{375D6D37-ACB4-E7B3-2A5C-0487A94E9456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ltıgen 13">
            <a:extLst>
              <a:ext uri="{FF2B5EF4-FFF2-40B4-BE49-F238E27FC236}">
                <a16:creationId xmlns:a16="http://schemas.microsoft.com/office/drawing/2014/main" id="{E573658C-F441-2012-26DA-DC632C1EE7B6}"/>
              </a:ext>
            </a:extLst>
          </p:cNvPr>
          <p:cNvSpPr/>
          <p:nvPr/>
        </p:nvSpPr>
        <p:spPr>
          <a:xfrm>
            <a:off x="8913475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EB3981C-6EC6-0A74-F80D-40113DD75873}"/>
              </a:ext>
            </a:extLst>
          </p:cNvPr>
          <p:cNvSpPr txBox="1"/>
          <p:nvPr/>
        </p:nvSpPr>
        <p:spPr>
          <a:xfrm>
            <a:off x="664891" y="3215586"/>
            <a:ext cx="1086181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Güzel bir işe başlarken Allah’ın (</a:t>
            </a:r>
            <a:r>
              <a:rPr lang="tr-TR" sz="35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.) ismi ile yapmak</a:t>
            </a:r>
          </a:p>
        </p:txBody>
      </p:sp>
      <p:sp>
        <p:nvSpPr>
          <p:cNvPr id="32" name="Altıgen 31">
            <a:extLst>
              <a:ext uri="{FF2B5EF4-FFF2-40B4-BE49-F238E27FC236}">
                <a16:creationId xmlns:a16="http://schemas.microsoft.com/office/drawing/2014/main" id="{9810B883-C23B-464E-AC2D-082832081D39}"/>
              </a:ext>
            </a:extLst>
          </p:cNvPr>
          <p:cNvSpPr/>
          <p:nvPr/>
        </p:nvSpPr>
        <p:spPr>
          <a:xfrm>
            <a:off x="8914277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41854BCC-54C7-71AB-0ABD-C1EB8C8424F0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60AB55C6-5F03-CD1B-E756-81E524D02173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33E903B3-2E35-D3FD-97CA-9380B52FCF3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EB8AE96-DE0F-46AE-3ACB-E5FB12B8087B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6679A259-4ADB-1C59-D42B-0D2B5046EC6C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3" name="Altıgen 12">
            <a:extLst>
              <a:ext uri="{FF2B5EF4-FFF2-40B4-BE49-F238E27FC236}">
                <a16:creationId xmlns:a16="http://schemas.microsoft.com/office/drawing/2014/main" id="{C0A5E4D6-001F-F082-EE17-EC085B61E1B9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CAC02F68-5C71-CB46-9195-A6CFA1366154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70 puan</a:t>
            </a:r>
          </a:p>
        </p:txBody>
      </p:sp>
    </p:spTree>
    <p:extLst>
      <p:ext uri="{BB962C8B-B14F-4D97-AF65-F5344CB8AC3E}">
        <p14:creationId xmlns:p14="http://schemas.microsoft.com/office/powerpoint/2010/main" val="30167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F739D474-ADCF-9B76-DD25-24D1B9DBA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EB2B09-128F-BEF6-1B0B-0B8D666F8D8B}"/>
              </a:ext>
            </a:extLst>
          </p:cNvPr>
          <p:cNvSpPr txBox="1"/>
          <p:nvPr/>
        </p:nvSpPr>
        <p:spPr>
          <a:xfrm>
            <a:off x="459772" y="60943"/>
            <a:ext cx="808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pic>
        <p:nvPicPr>
          <p:cNvPr id="6" name="Resim 5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FA595B2-81D3-B20E-94BE-41650FC4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9" y="1628182"/>
            <a:ext cx="4183819" cy="914021"/>
          </a:xfrm>
          <a:prstGeom prst="rect">
            <a:avLst/>
          </a:prstGeom>
        </p:spPr>
      </p:pic>
      <p:pic>
        <p:nvPicPr>
          <p:cNvPr id="7" name="Resim 6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188D11B-BD4C-3313-4D27-FA4FD150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8" y="2704346"/>
            <a:ext cx="4183819" cy="914021"/>
          </a:xfrm>
          <a:prstGeom prst="rect">
            <a:avLst/>
          </a:prstGeom>
        </p:spPr>
      </p:pic>
      <p:pic>
        <p:nvPicPr>
          <p:cNvPr id="8" name="Resim 7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A187CCAD-0424-DD3D-A04C-06FF4027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42" y="3780510"/>
            <a:ext cx="4183819" cy="9140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9F17C72-20F2-4285-D2B0-1B72B305CB77}"/>
              </a:ext>
            </a:extLst>
          </p:cNvPr>
          <p:cNvSpPr txBox="1"/>
          <p:nvPr/>
        </p:nvSpPr>
        <p:spPr>
          <a:xfrm>
            <a:off x="5338324" y="1866766"/>
            <a:ext cx="26364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Mikail OKUMUŞ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09D9273-0188-11FB-FFC1-89AD389A19C2}"/>
              </a:ext>
            </a:extLst>
          </p:cNvPr>
          <p:cNvSpPr txBox="1"/>
          <p:nvPr/>
        </p:nvSpPr>
        <p:spPr>
          <a:xfrm>
            <a:off x="5338323" y="2934403"/>
            <a:ext cx="26317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Adem USTAOĞLU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C7C82E-0BA4-C3DA-1BCB-00037FABF7C5}"/>
              </a:ext>
            </a:extLst>
          </p:cNvPr>
          <p:cNvSpPr txBox="1"/>
          <p:nvPr/>
        </p:nvSpPr>
        <p:spPr>
          <a:xfrm>
            <a:off x="5338324" y="4014382"/>
            <a:ext cx="2631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Ekrem BALCI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8E9F6B-B6E8-3A92-6EE8-8C077CD7641D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3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846B121E-5401-6C51-F904-9AC3B0FB6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8" name="Resim 7" descr="el yazısı, çizim, mektup, harf, taslak içeren bir resim&#10;&#10;Açıklama otomatik olarak oluşturuldu">
            <a:extLst>
              <a:ext uri="{FF2B5EF4-FFF2-40B4-BE49-F238E27FC236}">
                <a16:creationId xmlns:a16="http://schemas.microsoft.com/office/drawing/2014/main" id="{E708FA98-B48B-5DF9-30C5-A5271B717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729000"/>
            <a:ext cx="3600000" cy="5400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C0B35AC8-3A99-C04F-62CB-EA13EBA99159}"/>
              </a:ext>
            </a:extLst>
          </p:cNvPr>
          <p:cNvSpPr txBox="1"/>
          <p:nvPr/>
        </p:nvSpPr>
        <p:spPr>
          <a:xfrm>
            <a:off x="4116478" y="3059718"/>
            <a:ext cx="793473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7 ayetten oluşur ve Kur'an-ı Kerim'in en başında bulunur.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0FD101D6-2006-1A99-5EFA-BD2670507862}"/>
              </a:ext>
            </a:extLst>
          </p:cNvPr>
          <p:cNvSpPr txBox="1"/>
          <p:nvPr/>
        </p:nvSpPr>
        <p:spPr>
          <a:xfrm>
            <a:off x="4116478" y="1793316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Mekke döneminin ilk yıllarında tamamı bir defada indirilmiştir.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D6CB6C96-9AC2-587C-9436-36F61AC78031}"/>
              </a:ext>
            </a:extLst>
          </p:cNvPr>
          <p:cNvSpPr txBox="1"/>
          <p:nvPr/>
        </p:nvSpPr>
        <p:spPr>
          <a:xfrm>
            <a:off x="4116478" y="4326120"/>
            <a:ext cx="785075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Allah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inancına dair mesajlara yer verilen bu surede, duanın sadece Allah'a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edilmesi gerektiği de vurgulanmaktadır.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AC717946-457D-ED2A-B6E9-6D66478CC2A1}"/>
              </a:ext>
            </a:extLst>
          </p:cNvPr>
          <p:cNvSpPr txBox="1"/>
          <p:nvPr/>
        </p:nvSpPr>
        <p:spPr>
          <a:xfrm>
            <a:off x="4116478" y="836950"/>
            <a:ext cx="343096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  <a:t>Fâtiha suresi,</a:t>
            </a:r>
          </a:p>
        </p:txBody>
      </p:sp>
    </p:spTree>
    <p:extLst>
      <p:ext uri="{BB962C8B-B14F-4D97-AF65-F5344CB8AC3E}">
        <p14:creationId xmlns:p14="http://schemas.microsoft.com/office/powerpoint/2010/main" val="33817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2AC34476-A8A6-0709-9EFC-BE117E4F5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FC740CC-E69D-E026-8CF3-96B06A4BC36E}"/>
              </a:ext>
            </a:extLst>
          </p:cNvPr>
          <p:cNvSpPr txBox="1"/>
          <p:nvPr/>
        </p:nvSpPr>
        <p:spPr>
          <a:xfrm>
            <a:off x="785224" y="4843192"/>
            <a:ext cx="10987312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Bismillâhirrahmânirrahîm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Elhamdü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lillâhi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rabbi’l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âlemin,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errahmânir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-rahîm,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mâliki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yevmiddîn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iyyâke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na’büdü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iyyâke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nestaîn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ihdinas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sırâtal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müstakîm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sırâtallezîne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en’amte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aleyhim,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ğayril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mağdûbi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 aleyhim </a:t>
            </a:r>
            <a:r>
              <a:rPr lang="tr-TR" sz="2500" dirty="0" err="1">
                <a:latin typeface="Arial" panose="020B0604020202020204" pitchFamily="34" charset="0"/>
                <a:cs typeface="Arial" panose="020B0604020202020204" pitchFamily="34" charset="0"/>
              </a:rPr>
              <a:t>veleddâllîn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36D0195A-6D25-7C01-DEE2-9F00F7E0EC55}"/>
              </a:ext>
            </a:extLst>
          </p:cNvPr>
          <p:cNvSpPr/>
          <p:nvPr/>
        </p:nvSpPr>
        <p:spPr>
          <a:xfrm>
            <a:off x="0" y="659567"/>
            <a:ext cx="2743200" cy="452689"/>
          </a:xfrm>
          <a:prstGeom prst="rect">
            <a:avLst/>
          </a:prstGeom>
          <a:solidFill>
            <a:srgbClr val="0CC0D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Fâtiha Suresi ve Okunuşu</a:t>
            </a:r>
          </a:p>
        </p:txBody>
      </p:sp>
      <p:pic>
        <p:nvPicPr>
          <p:cNvPr id="4" name="Resim 3" descr="el yazısı, metin, yazı tipi, hat sanatı, kaligrafi içeren bir resim&#10;&#10;Açıklama otomatik olarak oluşturuldu">
            <a:extLst>
              <a:ext uri="{FF2B5EF4-FFF2-40B4-BE49-F238E27FC236}">
                <a16:creationId xmlns:a16="http://schemas.microsoft.com/office/drawing/2014/main" id="{A77ABBEE-9D8D-2B19-4FE2-1390DB65B86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64" y="885911"/>
            <a:ext cx="7139673" cy="38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52CEA469-5385-2F62-0FEF-C4A8A7A2A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480851C6-6121-CF34-7A7D-8E6603AFAFDE}"/>
              </a:ext>
            </a:extLst>
          </p:cNvPr>
          <p:cNvSpPr/>
          <p:nvPr/>
        </p:nvSpPr>
        <p:spPr>
          <a:xfrm>
            <a:off x="0" y="659567"/>
            <a:ext cx="2743200" cy="452689"/>
          </a:xfrm>
          <a:prstGeom prst="rect">
            <a:avLst/>
          </a:prstGeom>
          <a:solidFill>
            <a:srgbClr val="0CC0D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Fatiha Suresinin Anlamı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F2F4BC5-CF26-FB3D-D0FC-AF258AC2BD86}"/>
              </a:ext>
            </a:extLst>
          </p:cNvPr>
          <p:cNvSpPr txBox="1"/>
          <p:nvPr/>
        </p:nvSpPr>
        <p:spPr>
          <a:xfrm>
            <a:off x="602344" y="1897812"/>
            <a:ext cx="10987312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Rahman ve Rahîm olan Allah’ın adıyla.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Hamd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âlemlerin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Rabb’i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olan Allah’adır. O, Rahman ve Rahîmdir. Hesap gününün sahibidir.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Rabb’imiz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! Yalnızca sana kulluk eder ve yalnızca senden yardım dileriz. Bizleri doğru yola ilet. Kendilerine nimet verdiklerinin yoluna, gazaba uğramışların ve sapmışların yoluna değil.</a:t>
            </a:r>
          </a:p>
        </p:txBody>
      </p:sp>
    </p:spTree>
    <p:extLst>
      <p:ext uri="{BB962C8B-B14F-4D97-AF65-F5344CB8AC3E}">
        <p14:creationId xmlns:p14="http://schemas.microsoft.com/office/powerpoint/2010/main" val="365973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5B793D53-18D3-20B9-9181-C0C0EF5D1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7" name="Resim 6" descr="renklilik, daire, palet, sanat içeren bir resim&#10;&#10;Açıklama otomatik olarak oluşturuldu">
            <a:extLst>
              <a:ext uri="{FF2B5EF4-FFF2-40B4-BE49-F238E27FC236}">
                <a16:creationId xmlns:a16="http://schemas.microsoft.com/office/drawing/2014/main" id="{B051819C-F770-9DF6-6B14-08FFCA257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05" y="639000"/>
            <a:ext cx="5737790" cy="55800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307EA353-2B05-2502-CBAA-EE27898034AD}"/>
              </a:ext>
            </a:extLst>
          </p:cNvPr>
          <p:cNvSpPr txBox="1"/>
          <p:nvPr/>
        </p:nvSpPr>
        <p:spPr>
          <a:xfrm>
            <a:off x="5394960" y="1342212"/>
            <a:ext cx="130899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açmak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FA0B4B-3377-FCD3-C3E1-3D2232FAA3B3}"/>
              </a:ext>
            </a:extLst>
          </p:cNvPr>
          <p:cNvSpPr txBox="1"/>
          <p:nvPr/>
        </p:nvSpPr>
        <p:spPr>
          <a:xfrm>
            <a:off x="4996878" y="2903696"/>
            <a:ext cx="2206880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b="1" dirty="0">
                <a:latin typeface="Arial" panose="020B0604020202020204" pitchFamily="34" charset="0"/>
                <a:cs typeface="Arial" panose="020B0604020202020204" pitchFamily="34" charset="0"/>
              </a:rPr>
              <a:t>Fâtiha Sözcüğünün Anlamları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3E1D2D4-DA80-4095-FE31-86CF9280C75A}"/>
              </a:ext>
            </a:extLst>
          </p:cNvPr>
          <p:cNvSpPr txBox="1"/>
          <p:nvPr/>
        </p:nvSpPr>
        <p:spPr>
          <a:xfrm>
            <a:off x="3288065" y="2766536"/>
            <a:ext cx="18737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başlamak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7CB6A4C-ABFA-12CE-3341-58CB17D35D30}"/>
              </a:ext>
            </a:extLst>
          </p:cNvPr>
          <p:cNvSpPr txBox="1"/>
          <p:nvPr/>
        </p:nvSpPr>
        <p:spPr>
          <a:xfrm>
            <a:off x="6998223" y="2456824"/>
            <a:ext cx="187376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sıkıntı gidermek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E8538CA0-03E7-FBC4-878B-87850CB3422B}"/>
              </a:ext>
            </a:extLst>
          </p:cNvPr>
          <p:cNvSpPr txBox="1"/>
          <p:nvPr/>
        </p:nvSpPr>
        <p:spPr>
          <a:xfrm>
            <a:off x="4191000" y="4588885"/>
            <a:ext cx="1569720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açıklığa kavuştur-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mak</a:t>
            </a:r>
            <a:endParaRPr lang="tr-T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F3DDBACC-77E2-3F21-01EB-0EFE9C5D80D0}"/>
              </a:ext>
            </a:extLst>
          </p:cNvPr>
          <p:cNvSpPr txBox="1"/>
          <p:nvPr/>
        </p:nvSpPr>
        <p:spPr>
          <a:xfrm>
            <a:off x="6577947" y="4464733"/>
            <a:ext cx="141870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bir şeyin evveli</a:t>
            </a:r>
          </a:p>
        </p:txBody>
      </p:sp>
    </p:spTree>
    <p:extLst>
      <p:ext uri="{BB962C8B-B14F-4D97-AF65-F5344CB8AC3E}">
        <p14:creationId xmlns:p14="http://schemas.microsoft.com/office/powerpoint/2010/main" val="350672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846B121E-5401-6C51-F904-9AC3B0FB6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4" y="3145190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İbadetlerin yalnızca Allah'a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yapılması ve isteklerin yalnızca O'na iletilmesi gerektiği belirtilir.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5" y="1931698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Allah'a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hamd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edilmesi gerektiği vurgulanır.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1E097C9-53CF-DD4D-ADA7-9CB1740C62FB}"/>
              </a:ext>
            </a:extLst>
          </p:cNvPr>
          <p:cNvSpPr txBox="1"/>
          <p:nvPr/>
        </p:nvSpPr>
        <p:spPr>
          <a:xfrm>
            <a:off x="4116468" y="4816231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Batıl yollardan korunmak ve doğru yola ulaşmak için Allah'a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dua edilir.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68D49E9-0602-CD35-60EC-C44C3482987F}"/>
              </a:ext>
            </a:extLst>
          </p:cNvPr>
          <p:cNvSpPr txBox="1"/>
          <p:nvPr/>
        </p:nvSpPr>
        <p:spPr>
          <a:xfrm>
            <a:off x="4116467" y="1223329"/>
            <a:ext cx="343096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  <a:t>Fâtiha suresinde,</a:t>
            </a:r>
          </a:p>
        </p:txBody>
      </p:sp>
      <p:pic>
        <p:nvPicPr>
          <p:cNvPr id="10" name="Resim 9" descr="el yazısı, çizim, mektup, harf, taslak içeren bir resim&#10;&#10;Açıklama otomatik olarak oluşturuldu">
            <a:extLst>
              <a:ext uri="{FF2B5EF4-FFF2-40B4-BE49-F238E27FC236}">
                <a16:creationId xmlns:a16="http://schemas.microsoft.com/office/drawing/2014/main" id="{8A2AAC57-5D2C-F554-297A-2627E9840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7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F1006AA7-30BB-87ED-B530-7949156DA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12" name="Resim 11" descr="ekran görüntüsü, renklilik, kare, tasarım içeren bir resim&#10;&#10;Açıklama otomatik olarak oluşturuldu">
            <a:extLst>
              <a:ext uri="{FF2B5EF4-FFF2-40B4-BE49-F238E27FC236}">
                <a16:creationId xmlns:a16="http://schemas.microsoft.com/office/drawing/2014/main" id="{623ADC3C-328E-24B5-4471-EE2801B50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81" y="673542"/>
            <a:ext cx="5414186" cy="5414186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A50CA8DE-302B-E157-00E2-355A10FDB28F}"/>
              </a:ext>
            </a:extLst>
          </p:cNvPr>
          <p:cNvSpPr txBox="1"/>
          <p:nvPr/>
        </p:nvSpPr>
        <p:spPr>
          <a:xfrm>
            <a:off x="3713353" y="889826"/>
            <a:ext cx="2279244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Yaratan, büyüten, yarattıklarıyla ilgili kurallar koyan ve onları terbiye          eden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5A5AD55-5AA0-92A2-4304-0A249C13FE80}"/>
              </a:ext>
            </a:extLst>
          </p:cNvPr>
          <p:cNvSpPr txBox="1"/>
          <p:nvPr/>
        </p:nvSpPr>
        <p:spPr>
          <a:xfrm>
            <a:off x="3713354" y="4096529"/>
            <a:ext cx="2279244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Yüce         Allah’ın emirlerine uymak ve yasaklarından kaçınmak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9E36091B-29BD-4636-F428-F4724B05BDF4}"/>
              </a:ext>
            </a:extLst>
          </p:cNvPr>
          <p:cNvSpPr txBox="1"/>
          <p:nvPr/>
        </p:nvSpPr>
        <p:spPr>
          <a:xfrm>
            <a:off x="5115843" y="2533655"/>
            <a:ext cx="13345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223A55E4-8F69-5C3B-4600-CB18B7DCB138}"/>
              </a:ext>
            </a:extLst>
          </p:cNvPr>
          <p:cNvSpPr txBox="1"/>
          <p:nvPr/>
        </p:nvSpPr>
        <p:spPr>
          <a:xfrm>
            <a:off x="6796539" y="889826"/>
            <a:ext cx="227924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Kainat, evren, tüm varlıklar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1BF411A1-9C55-8BCA-E806-B73084DE4DB7}"/>
              </a:ext>
            </a:extLst>
          </p:cNvPr>
          <p:cNvSpPr txBox="1"/>
          <p:nvPr/>
        </p:nvSpPr>
        <p:spPr>
          <a:xfrm>
            <a:off x="6838096" y="4229147"/>
            <a:ext cx="2237687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300" dirty="0">
                <a:latin typeface="Arial" panose="020B0604020202020204" pitchFamily="34" charset="0"/>
                <a:cs typeface="Arial" panose="020B0604020202020204" pitchFamily="34" charset="0"/>
              </a:rPr>
              <a:t>Allah’ın      (</a:t>
            </a:r>
            <a:r>
              <a:rPr lang="tr-TR" sz="23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2300" dirty="0">
                <a:latin typeface="Arial" panose="020B0604020202020204" pitchFamily="34" charset="0"/>
                <a:cs typeface="Arial" panose="020B0604020202020204" pitchFamily="34" charset="0"/>
              </a:rPr>
              <a:t>.) verdiği imkanlar ve rızıklar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AE8405A2-159B-FF04-05F3-910BDE284D58}"/>
              </a:ext>
            </a:extLst>
          </p:cNvPr>
          <p:cNvSpPr txBox="1"/>
          <p:nvPr/>
        </p:nvSpPr>
        <p:spPr>
          <a:xfrm>
            <a:off x="6323720" y="2530095"/>
            <a:ext cx="13345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Alem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FB6132CF-436B-85B9-F72E-B2B93A5CAACE}"/>
              </a:ext>
            </a:extLst>
          </p:cNvPr>
          <p:cNvSpPr txBox="1"/>
          <p:nvPr/>
        </p:nvSpPr>
        <p:spPr>
          <a:xfrm>
            <a:off x="5098611" y="3759108"/>
            <a:ext cx="13345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İbadet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64870F7-CD2E-19F3-14ED-E2F0AA1EFBC4}"/>
              </a:ext>
            </a:extLst>
          </p:cNvPr>
          <p:cNvSpPr txBox="1"/>
          <p:nvPr/>
        </p:nvSpPr>
        <p:spPr>
          <a:xfrm>
            <a:off x="6337913" y="3763295"/>
            <a:ext cx="13345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Nimet</a:t>
            </a:r>
          </a:p>
        </p:txBody>
      </p:sp>
      <p:sp>
        <p:nvSpPr>
          <p:cNvPr id="21" name="Ok: Sağ 20">
            <a:extLst>
              <a:ext uri="{FF2B5EF4-FFF2-40B4-BE49-F238E27FC236}">
                <a16:creationId xmlns:a16="http://schemas.microsoft.com/office/drawing/2014/main" id="{6F560202-16A5-F242-766C-9CE6727EC986}"/>
              </a:ext>
            </a:extLst>
          </p:cNvPr>
          <p:cNvSpPr/>
          <p:nvPr/>
        </p:nvSpPr>
        <p:spPr>
          <a:xfrm>
            <a:off x="578412" y="2389994"/>
            <a:ext cx="3162251" cy="2078012"/>
          </a:xfrm>
          <a:prstGeom prst="rightArrow">
            <a:avLst/>
          </a:prstGeom>
          <a:solidFill>
            <a:srgbClr val="C6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KAVRAM  BİLGİSİ</a:t>
            </a:r>
          </a:p>
        </p:txBody>
      </p:sp>
    </p:spTree>
    <p:extLst>
      <p:ext uri="{BB962C8B-B14F-4D97-AF65-F5344CB8AC3E}">
        <p14:creationId xmlns:p14="http://schemas.microsoft.com/office/powerpoint/2010/main" val="100716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C7009315-3E28-1C0F-79A9-277E5ABA6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53006" y="2776142"/>
            <a:ext cx="10685989" cy="3493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• Fâtiha suresi namazın her rekâtında okunan bir suredir. </a:t>
            </a:r>
          </a:p>
          <a:p>
            <a:pPr algn="ctr">
              <a:spcAft>
                <a:spcPts val="600"/>
              </a:spcAft>
            </a:pP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• Kültürümüzde her duanın sonunda, Kur’an-ı Kerim okunduktan sonra, kabir ziyaretlerinde, cenazelerde, yatmadan önce, zor ve sıkıntılı anlarda okunan bir suredir.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E890130-B633-46D1-C634-FC2ACC5AD764}"/>
              </a:ext>
            </a:extLst>
          </p:cNvPr>
          <p:cNvSpPr/>
          <p:nvPr/>
        </p:nvSpPr>
        <p:spPr>
          <a:xfrm>
            <a:off x="4482650" y="543962"/>
            <a:ext cx="3226700" cy="2024754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D59680-FAFA-D593-CA7D-41B1567C65DB}"/>
              </a:ext>
            </a:extLst>
          </p:cNvPr>
          <p:cNvSpPr txBox="1"/>
          <p:nvPr/>
        </p:nvSpPr>
        <p:spPr>
          <a:xfrm>
            <a:off x="4601980" y="1422617"/>
            <a:ext cx="268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Arial" panose="020B0604020202020204" pitchFamily="34" charset="0"/>
              </a:rPr>
              <a:t>BİLGİ NOTU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F2ABE08-B869-6595-D040-57B05609C3E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401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3747228-CA3E-B968-2F18-55C2FB538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56D94112-9D9C-6742-6679-C2A984B4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4235157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3550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Ahiret hayatının başında amellerin adilce tartılacağı sorgu sual, mükâfat ve ceza vaktine ---- denilmektedir.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Rahmân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ve Rahîm olan Allah’ın adıyla” anlamına gelen “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Bismillâhirrahmânirrahîm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” cümlesine kısaca ---- denir.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Yaratan, büyüten, yarattıklarıyla ilgili kurallar koyan ve onları terbiye eden anlamında Allah’ın ismine ---- denir.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Aşağıdakilerden hangisi verilen boşlukların herhangi birine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getirilemez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Hesap günü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İbadet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Besmele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er-Rab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37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BİR SURE TANIYORUM: FÂTİHA SURESİ VE ANLAMI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53D4057-1E23-A3E7-4D5F-5F78609F44B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AE933C9-0EFF-93A9-B417-6051639AB775}"/>
              </a:ext>
            </a:extLst>
          </p:cNvPr>
          <p:cNvSpPr txBox="1"/>
          <p:nvPr/>
        </p:nvSpPr>
        <p:spPr>
          <a:xfrm>
            <a:off x="1" y="603153"/>
            <a:ext cx="6096000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mikailokumuscom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Kazanım Testi /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/ 3. Konu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4. Soru </a:t>
            </a:r>
          </a:p>
        </p:txBody>
      </p:sp>
    </p:spTree>
    <p:extLst>
      <p:ext uri="{BB962C8B-B14F-4D97-AF65-F5344CB8AC3E}">
        <p14:creationId xmlns:p14="http://schemas.microsoft.com/office/powerpoint/2010/main" val="42277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2666</TotalTime>
  <Words>1173</Words>
  <Application>Microsoft Office PowerPoint</Application>
  <PresentationFormat>Geniş ekran</PresentationFormat>
  <Paragraphs>155</Paragraphs>
  <Slides>18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Ekrem Balcı</dc:creator>
  <cp:lastModifiedBy>EKREM BALCI</cp:lastModifiedBy>
  <cp:revision>61</cp:revision>
  <dcterms:created xsi:type="dcterms:W3CDTF">2023-08-29T09:05:15Z</dcterms:created>
  <dcterms:modified xsi:type="dcterms:W3CDTF">2024-02-27T20:24:46Z</dcterms:modified>
</cp:coreProperties>
</file>