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9" r:id="rId3"/>
    <p:sldId id="266" r:id="rId4"/>
    <p:sldId id="270" r:id="rId5"/>
    <p:sldId id="281" r:id="rId6"/>
    <p:sldId id="282" r:id="rId7"/>
    <p:sldId id="283" r:id="rId8"/>
    <p:sldId id="267" r:id="rId9"/>
    <p:sldId id="271" r:id="rId10"/>
    <p:sldId id="272" r:id="rId11"/>
    <p:sldId id="260" r:id="rId12"/>
    <p:sldId id="284" r:id="rId13"/>
    <p:sldId id="264" r:id="rId14"/>
    <p:sldId id="265" r:id="rId15"/>
    <p:sldId id="269" r:id="rId16"/>
    <p:sldId id="268" r:id="rId17"/>
    <p:sldId id="258"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F63"/>
    <a:srgbClr val="F88508"/>
    <a:srgbClr val="365C7C"/>
    <a:srgbClr val="A5A5A5"/>
    <a:srgbClr val="0A5D98"/>
    <a:srgbClr val="49484E"/>
    <a:srgbClr val="934965"/>
    <a:srgbClr val="605E69"/>
    <a:srgbClr val="3030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11.02.2024</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11.02.2024</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logo, ekran görüntüsü içeren bir resim&#10;&#10;Açıklama otomatik olarak oluşturuldu">
            <a:extLst>
              <a:ext uri="{FF2B5EF4-FFF2-40B4-BE49-F238E27FC236}">
                <a16:creationId xmlns:a16="http://schemas.microsoft.com/office/drawing/2014/main" id="{BA618721-2994-70AC-738E-E436B9D0A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1. KONU: HZ. MUHAMMED'İN (S.A.V.) DOĞDUĞU ÇEVRE</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89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9BB6E50-7BBB-A0EC-2A2D-2F50E152D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Mekke Allah (c.c.) tarafından emniyetli kılınmıştır.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Allah’ın (c.c.) verdiği nimetleri hatırlamak gerekir.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Müşrikler Allah'ın (c.c.) insanlara sağladığı faydaları göz ardı ederler.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E6F9FEF-833F-6E52-28A3-6763108D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81235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Muhammed’in (s.a.v.) doğduğu çevre, geniş çöllerle kaplı bir bölge olan Arap Yarımadası’dır. Yarımadanın en önemli bölgesi Hicaz; Hicaz’daki en kalabalık ve en önemli şehir ise Mekke’dir. Yarımadadaki insanların bir kısmı çöllerde konargöçer olarak yaşarken, bir kısmı şehirlerde yerleşik bir hayat yaşıyordu.</a:t>
            </a:r>
          </a:p>
          <a:p>
            <a:pPr algn="just">
              <a:spcAft>
                <a:spcPts val="600"/>
              </a:spcAft>
            </a:pPr>
            <a:r>
              <a:rPr lang="tr-TR" sz="2200" b="1" dirty="0">
                <a:latin typeface="Arial" panose="020B0604020202020204" pitchFamily="34" charset="0"/>
                <a:cs typeface="Arial" panose="020B0604020202020204" pitchFamily="34" charset="0"/>
              </a:rPr>
              <a:t>Bu açıklamalara göre aşağıdakilerden hangisine </a:t>
            </a:r>
            <a:r>
              <a:rPr lang="tr-TR" sz="2200" b="1" u="sng" dirty="0">
                <a:latin typeface="Arial" panose="020B0604020202020204" pitchFamily="34" charset="0"/>
                <a:cs typeface="Arial" panose="020B0604020202020204" pitchFamily="34" charset="0"/>
              </a:rPr>
              <a:t>ulaşılamaz</a:t>
            </a:r>
            <a:r>
              <a:rPr lang="tr-TR" sz="2200" b="1" dirty="0">
                <a:latin typeface="Arial" panose="020B0604020202020204" pitchFamily="34" charset="0"/>
                <a:cs typeface="Arial" panose="020B0604020202020204" pitchFamily="34" charset="0"/>
              </a:rPr>
              <a:t>?</a:t>
            </a:r>
          </a:p>
          <a:p>
            <a:pPr algn="just">
              <a:spcAft>
                <a:spcPts val="600"/>
              </a:spcAft>
            </a:pPr>
            <a:r>
              <a:rPr lang="tr-TR" sz="2200" dirty="0">
                <a:latin typeface="Arial" panose="020B0604020202020204" pitchFamily="34" charset="0"/>
                <a:cs typeface="Arial" panose="020B0604020202020204" pitchFamily="34" charset="0"/>
              </a:rPr>
              <a:t>A) Arap Yarımadasında tarıma elverişli araziler fazla değildir.</a:t>
            </a:r>
          </a:p>
          <a:p>
            <a:pPr algn="just">
              <a:spcAft>
                <a:spcPts val="600"/>
              </a:spcAft>
            </a:pPr>
            <a:r>
              <a:rPr lang="tr-TR" sz="2200" dirty="0">
                <a:latin typeface="Arial" panose="020B0604020202020204" pitchFamily="34" charset="0"/>
                <a:cs typeface="Arial" panose="020B0604020202020204" pitchFamily="34" charset="0"/>
              </a:rPr>
              <a:t>B) İnsanların bazıları göçebe hayat tarzını benimsemiştir.</a:t>
            </a:r>
          </a:p>
          <a:p>
            <a:pPr algn="just">
              <a:spcAft>
                <a:spcPts val="600"/>
              </a:spcAft>
            </a:pPr>
            <a:r>
              <a:rPr lang="tr-TR" sz="2200" dirty="0">
                <a:latin typeface="Arial" panose="020B0604020202020204" pitchFamily="34" charset="0"/>
                <a:cs typeface="Arial" panose="020B0604020202020204" pitchFamily="34" charset="0"/>
              </a:rPr>
              <a:t>C) Mekke halkı kabileler ve krallıklar halinde yaşamaktadır.</a:t>
            </a:r>
          </a:p>
          <a:p>
            <a:pPr algn="just">
              <a:spcAft>
                <a:spcPts val="600"/>
              </a:spcAft>
            </a:pPr>
            <a:r>
              <a:rPr lang="tr-TR" sz="2200" dirty="0">
                <a:latin typeface="Arial" panose="020B0604020202020204" pitchFamily="34" charset="0"/>
                <a:cs typeface="Arial" panose="020B0604020202020204" pitchFamily="34" charset="0"/>
              </a:rPr>
              <a:t>D) Şehirlerde yaşayan topluluklar yerleşik hayata geçmiştir.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E1F1EC83-EFD9-6814-957F-1A2E9CA9040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AD897-DBAB-8355-9E7F-103251C30745}"/>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42036732-F986-F072-92AD-404083D9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78450065-8A9A-E76B-8CF3-BB0BC5126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555" y="3416939"/>
            <a:ext cx="773132" cy="447675"/>
          </a:xfrm>
          <a:prstGeom prst="rect">
            <a:avLst/>
          </a:prstGeom>
        </p:spPr>
      </p:pic>
      <p:sp>
        <p:nvSpPr>
          <p:cNvPr id="4" name="Metin kutusu 3">
            <a:extLst>
              <a:ext uri="{FF2B5EF4-FFF2-40B4-BE49-F238E27FC236}">
                <a16:creationId xmlns:a16="http://schemas.microsoft.com/office/drawing/2014/main" id="{8B076D83-71A1-5403-D8BC-545AE9BFAE0D}"/>
              </a:ext>
            </a:extLst>
          </p:cNvPr>
          <p:cNvSpPr txBox="1"/>
          <p:nvPr/>
        </p:nvSpPr>
        <p:spPr>
          <a:xfrm>
            <a:off x="774492" y="1159664"/>
            <a:ext cx="10643017" cy="2693045"/>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İslamiyet öncesi dönemde Araplar arasında adaletsizlik, hırsızlık, ahlaksızlık, falcılık, içki içme alışkanlığı, insanları aşağılama gibi kötü eğilimler çok yaygındı. Bu dönemde kadınlara ve kız çocuklarına fazla değer verilmiyordu. İnsanlar özgürlüklerini kaybedince köle olarak pazarlarda alınıp satılıyordu.</a:t>
            </a:r>
          </a:p>
          <a:p>
            <a:pPr algn="just">
              <a:spcAft>
                <a:spcPts val="600"/>
              </a:spcAft>
            </a:pPr>
            <a:r>
              <a:rPr lang="tr-TR" sz="2200" b="1" dirty="0">
                <a:latin typeface="Arial" panose="020B0604020202020204" pitchFamily="34" charset="0"/>
                <a:cs typeface="Arial" panose="020B0604020202020204" pitchFamily="34" charset="0"/>
              </a:rPr>
              <a:t>Bu metinde özellikleri anlatılan zaman dilimine ne ad verilir?</a:t>
            </a:r>
          </a:p>
          <a:p>
            <a:pPr algn="just">
              <a:spcAft>
                <a:spcPts val="600"/>
              </a:spcAft>
            </a:pPr>
            <a:r>
              <a:rPr lang="tr-TR" sz="2200" dirty="0">
                <a:latin typeface="Arial" panose="020B0604020202020204" pitchFamily="34" charset="0"/>
                <a:cs typeface="Arial" panose="020B0604020202020204" pitchFamily="34" charset="0"/>
              </a:rPr>
              <a:t>A) </a:t>
            </a:r>
            <a:r>
              <a:rPr lang="tr-TR" sz="2200" dirty="0" err="1">
                <a:latin typeface="Arial" panose="020B0604020202020204" pitchFamily="34" charset="0"/>
                <a:cs typeface="Arial" panose="020B0604020202020204" pitchFamily="34" charset="0"/>
              </a:rPr>
              <a:t>Habeşiye</a:t>
            </a:r>
            <a:r>
              <a:rPr lang="tr-TR" sz="2200" dirty="0">
                <a:latin typeface="Arial" panose="020B0604020202020204" pitchFamily="34" charset="0"/>
                <a:cs typeface="Arial" panose="020B0604020202020204" pitchFamily="34" charset="0"/>
              </a:rPr>
              <a:t> Dönemi		B) Medeniye Devri</a:t>
            </a:r>
          </a:p>
          <a:p>
            <a:pPr algn="just">
              <a:spcAft>
                <a:spcPts val="600"/>
              </a:spcAft>
            </a:pPr>
            <a:r>
              <a:rPr lang="tr-TR" sz="2200" dirty="0">
                <a:latin typeface="Arial" panose="020B0604020202020204" pitchFamily="34" charset="0"/>
                <a:cs typeface="Arial" panose="020B0604020202020204" pitchFamily="34" charset="0"/>
              </a:rPr>
              <a:t>C) Ortaçağ Yılları		D) Cahiliye Dönemi</a:t>
            </a:r>
          </a:p>
        </p:txBody>
      </p:sp>
      <p:sp>
        <p:nvSpPr>
          <p:cNvPr id="6" name="Metin kutusu 5">
            <a:extLst>
              <a:ext uri="{FF2B5EF4-FFF2-40B4-BE49-F238E27FC236}">
                <a16:creationId xmlns:a16="http://schemas.microsoft.com/office/drawing/2014/main" id="{00799B91-82CF-5CEC-8D81-C78C65300CD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2" name="Metin kutusu 1">
            <a:extLst>
              <a:ext uri="{FF2B5EF4-FFF2-40B4-BE49-F238E27FC236}">
                <a16:creationId xmlns:a16="http://schemas.microsoft.com/office/drawing/2014/main" id="{77565F19-ECA3-3910-86C1-DC02A576090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43FA3920-F276-4857-2873-0E5E407FB465}"/>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12934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DC9579A-258D-8DB8-C5D0-C1753E807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58014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Mekkeli müşrikler putperest bir inanca sahipti. Putperest Arapların yanında Hz. İbrahim’den (a.s.) kalan doğru inancı sürdüren insanlar da vardı. Bunlara </a:t>
            </a:r>
            <a:r>
              <a:rPr lang="tr-TR" sz="2200" dirty="0" err="1">
                <a:latin typeface="Arial" panose="020B0604020202020204" pitchFamily="34" charset="0"/>
                <a:cs typeface="Arial" panose="020B0604020202020204" pitchFamily="34" charset="0"/>
              </a:rPr>
              <a:t>hanif</a:t>
            </a:r>
            <a:r>
              <a:rPr lang="tr-TR" sz="2200" dirty="0">
                <a:latin typeface="Arial" panose="020B0604020202020204" pitchFamily="34" charset="0"/>
                <a:cs typeface="Arial" panose="020B0604020202020204" pitchFamily="34" charset="0"/>
              </a:rPr>
              <a:t> denirdi. Arap Yarımadası’nda Hristiyanlık ve Yahudilik putperestlik dışında farklı inançlara mensup insanlar da yaşardı. Medine şehrinde Yahudiler ile putperestler bir arada yaşardı.</a:t>
            </a:r>
          </a:p>
          <a:p>
            <a:pPr algn="just">
              <a:spcAft>
                <a:spcPts val="600"/>
              </a:spcAft>
            </a:pPr>
            <a:r>
              <a:rPr lang="tr-TR" sz="2200" b="1" dirty="0">
                <a:latin typeface="Arial" panose="020B0604020202020204" pitchFamily="34" charset="0"/>
                <a:cs typeface="Arial" panose="020B0604020202020204" pitchFamily="34" charset="0"/>
              </a:rPr>
              <a:t>Bu paragrafa verilebilecek en uygun başlık aşağıdakilerden hangisidir?</a:t>
            </a:r>
          </a:p>
          <a:p>
            <a:pPr algn="just">
              <a:spcAft>
                <a:spcPts val="600"/>
              </a:spcAft>
            </a:pPr>
            <a:r>
              <a:rPr lang="tr-TR" sz="2200" dirty="0">
                <a:latin typeface="Arial" panose="020B0604020202020204" pitchFamily="34" charset="0"/>
                <a:cs typeface="Arial" panose="020B0604020202020204" pitchFamily="34" charset="0"/>
              </a:rPr>
              <a:t>A) Medine’deki Yahudi Halkı </a:t>
            </a:r>
          </a:p>
          <a:p>
            <a:pPr algn="just">
              <a:spcAft>
                <a:spcPts val="600"/>
              </a:spcAft>
            </a:pPr>
            <a:r>
              <a:rPr lang="tr-TR" sz="2200" dirty="0">
                <a:latin typeface="Arial" panose="020B0604020202020204" pitchFamily="34" charset="0"/>
                <a:cs typeface="Arial" panose="020B0604020202020204" pitchFamily="34" charset="0"/>
              </a:rPr>
              <a:t>B) Arap Yarımadası’nın Tarihi</a:t>
            </a:r>
          </a:p>
          <a:p>
            <a:pPr algn="just">
              <a:spcAft>
                <a:spcPts val="600"/>
              </a:spcAft>
            </a:pPr>
            <a:r>
              <a:rPr lang="tr-TR" sz="2200" dirty="0">
                <a:latin typeface="Arial" panose="020B0604020202020204" pitchFamily="34" charset="0"/>
                <a:cs typeface="Arial" panose="020B0604020202020204" pitchFamily="34" charset="0"/>
              </a:rPr>
              <a:t>C) Mekke’deki Ekonomik Hayat</a:t>
            </a:r>
          </a:p>
          <a:p>
            <a:pPr algn="just">
              <a:spcAft>
                <a:spcPts val="600"/>
              </a:spcAft>
            </a:pPr>
            <a:r>
              <a:rPr lang="tr-TR" sz="2200" dirty="0">
                <a:latin typeface="Arial" panose="020B0604020202020204" pitchFamily="34" charset="0"/>
                <a:cs typeface="Arial" panose="020B0604020202020204" pitchFamily="34" charset="0"/>
              </a:rPr>
              <a:t>D) Mekke Şehrindeki Dinî Yapı</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tasarım içeren bir resim&#10;&#10;Açıklama otomatik olarak oluşturuldu">
            <a:extLst>
              <a:ext uri="{FF2B5EF4-FFF2-40B4-BE49-F238E27FC236}">
                <a16:creationId xmlns:a16="http://schemas.microsoft.com/office/drawing/2014/main" id="{4F5FBC9A-548E-57CD-6F60-62AC59504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450110"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744516085"/>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Mekke hem ticaret açısından hem de dini inanışlar açısından büyük önem taşıyordu</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Mekke'nin dini önemi türbe</a:t>
                      </a:r>
                      <a:r>
                        <a:rPr lang="tr-TR" sz="1800" kern="1200" baseline="0" dirty="0">
                          <a:solidFill>
                            <a:schemeClr val="tx1"/>
                          </a:solidFill>
                          <a:latin typeface="Arial" panose="020B0604020202020204" pitchFamily="34" charset="0"/>
                          <a:ea typeface="+mn-ea"/>
                          <a:cs typeface="Arial" panose="020B0604020202020204" pitchFamily="34" charset="0"/>
                        </a:rPr>
                        <a:t> ve camiler</a:t>
                      </a:r>
                      <a:r>
                        <a:rPr lang="tr-TR" sz="1800" kern="1200" dirty="0">
                          <a:solidFill>
                            <a:schemeClr val="tx1"/>
                          </a:solidFill>
                          <a:latin typeface="Arial" panose="020B0604020202020204" pitchFamily="34" charset="0"/>
                          <a:ea typeface="+mn-ea"/>
                          <a:cs typeface="Arial" panose="020B0604020202020204" pitchFamily="34" charset="0"/>
                        </a:rPr>
                        <a:t>den kaynaklanıyordu. </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r>
                        <a:rPr lang="tr-TR" sz="1800" kern="1200" dirty="0">
                          <a:solidFill>
                            <a:schemeClr val="tx1"/>
                          </a:solidFill>
                          <a:latin typeface="Arial" panose="020B0604020202020204" pitchFamily="34" charset="0"/>
                          <a:ea typeface="+mn-ea"/>
                          <a:cs typeface="Arial" panose="020B0604020202020204" pitchFamily="34" charset="0"/>
                        </a:rPr>
                        <a:t>Müslümanların kıblesi olan Kâbe yeryüzünde Allah’a (c.c.) ibadet amacıyla yapılan ilk mabettir.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Font typeface="Arial" pitchFamily="34" charset="0"/>
                        <a:buNone/>
                      </a:pPr>
                      <a:r>
                        <a:rPr lang="tr-TR" sz="1800" kern="1200" dirty="0">
                          <a:solidFill>
                            <a:schemeClr val="tx1"/>
                          </a:solidFill>
                          <a:latin typeface="Arial" panose="020B0604020202020204" pitchFamily="34" charset="0"/>
                          <a:ea typeface="+mn-ea"/>
                          <a:cs typeface="Arial" panose="020B0604020202020204" pitchFamily="34" charset="0"/>
                        </a:rPr>
                        <a:t>Mekke halkı çeşitli şekillerde</a:t>
                      </a:r>
                      <a:r>
                        <a:rPr lang="tr-TR" sz="1800" kern="1200" baseline="0" dirty="0">
                          <a:solidFill>
                            <a:schemeClr val="tx1"/>
                          </a:solidFill>
                          <a:latin typeface="Arial" panose="020B0604020202020204" pitchFamily="34" charset="0"/>
                          <a:ea typeface="+mn-ea"/>
                          <a:cs typeface="Arial" panose="020B0604020202020204" pitchFamily="34" charset="0"/>
                        </a:rPr>
                        <a:t> sadece Allah’a </a:t>
                      </a:r>
                      <a:r>
                        <a:rPr lang="tr-TR" sz="1800" kern="1200" dirty="0">
                          <a:solidFill>
                            <a:schemeClr val="tx1"/>
                          </a:solidFill>
                          <a:latin typeface="Arial" panose="020B0604020202020204" pitchFamily="34" charset="0"/>
                          <a:ea typeface="+mn-ea"/>
                          <a:cs typeface="Arial" panose="020B0604020202020204" pitchFamily="34" charset="0"/>
                        </a:rPr>
                        <a:t>tapınıp, dua ve isteklerini yalnızca </a:t>
                      </a:r>
                      <a:r>
                        <a:rPr lang="tr-TR" sz="1800" kern="1200" baseline="0" dirty="0">
                          <a:solidFill>
                            <a:schemeClr val="tx1"/>
                          </a:solidFill>
                          <a:latin typeface="Arial" panose="020B0604020202020204" pitchFamily="34" charset="0"/>
                          <a:ea typeface="+mn-ea"/>
                          <a:cs typeface="Arial" panose="020B0604020202020204" pitchFamily="34" charset="0"/>
                        </a:rPr>
                        <a:t>Allah’a</a:t>
                      </a:r>
                      <a:r>
                        <a:rPr lang="tr-TR" sz="1800" kern="1200" dirty="0">
                          <a:solidFill>
                            <a:schemeClr val="tx1"/>
                          </a:solidFill>
                          <a:latin typeface="Arial" panose="020B0604020202020204" pitchFamily="34" charset="0"/>
                          <a:ea typeface="+mn-ea"/>
                          <a:cs typeface="Arial" panose="020B0604020202020204" pitchFamily="34" charset="0"/>
                        </a:rPr>
                        <a:t> dilerdi.</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Hz. İbrahim’den (a.s.) kalan doğru inancı sürdüren insanlara </a:t>
                      </a:r>
                      <a:r>
                        <a:rPr lang="tr-TR" sz="1800" kern="1200" dirty="0" err="1">
                          <a:solidFill>
                            <a:schemeClr val="tx1"/>
                          </a:solidFill>
                          <a:latin typeface="Arial" panose="020B0604020202020204" pitchFamily="34" charset="0"/>
                          <a:ea typeface="+mn-ea"/>
                          <a:cs typeface="Arial" panose="020B0604020202020204" pitchFamily="34" charset="0"/>
                        </a:rPr>
                        <a:t>hanif</a:t>
                      </a:r>
                      <a:r>
                        <a:rPr lang="tr-TR" sz="1800" kern="1200" dirty="0">
                          <a:solidFill>
                            <a:schemeClr val="tx1"/>
                          </a:solidFill>
                          <a:latin typeface="Arial" panose="020B0604020202020204" pitchFamily="34" charset="0"/>
                          <a:ea typeface="+mn-ea"/>
                          <a:cs typeface="Arial" panose="020B0604020202020204" pitchFamily="34" charset="0"/>
                        </a:rPr>
                        <a:t> denirdi.</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Font typeface="Arial" pitchFamily="34" charset="0"/>
                        <a:buNone/>
                      </a:pPr>
                      <a:r>
                        <a:rPr lang="tr-TR" sz="1800" kern="1200" dirty="0">
                          <a:solidFill>
                            <a:schemeClr val="tx1"/>
                          </a:solidFill>
                          <a:latin typeface="Arial" panose="020B0604020202020204" pitchFamily="34" charset="0"/>
                          <a:ea typeface="+mn-ea"/>
                          <a:cs typeface="Arial" panose="020B0604020202020204" pitchFamily="34" charset="0"/>
                        </a:rPr>
                        <a:t>Arapların bir kısmı şehirlerde yerleşik olarak yaşardı. Bir kısmı ise çöllerde göçebe (bedevî) olarak yaşardı.</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kern="1200" dirty="0">
                          <a:solidFill>
                            <a:schemeClr val="tx1"/>
                          </a:solidFill>
                          <a:latin typeface="Arial" panose="020B0604020202020204" pitchFamily="34" charset="0"/>
                          <a:ea typeface="+mn-ea"/>
                          <a:cs typeface="Arial" panose="020B0604020202020204" pitchFamily="34" charset="0"/>
                        </a:rPr>
                        <a:t>Allah’a (c.c.) ortak koşmak, O’ndan başka varlıklara tanrı diye tapmak İslam dininde iman olarak adlandırılır.</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içeren bir resim&#10;&#10;Açıklama otomatik olarak oluşturuldu">
            <a:extLst>
              <a:ext uri="{FF2B5EF4-FFF2-40B4-BE49-F238E27FC236}">
                <a16:creationId xmlns:a16="http://schemas.microsoft.com/office/drawing/2014/main" id="{DDAC2F5A-BC46-5D95-7043-D216D0F97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360865"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3319474" y="5605620"/>
            <a:ext cx="336707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5594872" y="3276731"/>
            <a:ext cx="31567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3319474" y="3727916"/>
            <a:ext cx="626648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70580" y="1384209"/>
            <a:ext cx="254004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62427" y="4667505"/>
            <a:ext cx="402412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4155213" y="2097363"/>
            <a:ext cx="173561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466347" y="2097363"/>
            <a:ext cx="173561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5111476" y="2572540"/>
            <a:ext cx="268596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6200000">
            <a:off x="1035275" y="3978466"/>
            <a:ext cx="362952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a:off x="4735968" y="5134462"/>
            <a:ext cx="410958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MEKKE</a:t>
            </a:r>
          </a:p>
          <a:p>
            <a:pPr algn="ctr">
              <a:lnSpc>
                <a:spcPct val="150000"/>
              </a:lnSpc>
              <a:spcAft>
                <a:spcPts val="600"/>
              </a:spcAft>
            </a:pPr>
            <a:r>
              <a:rPr lang="tr-TR" b="1" dirty="0">
                <a:latin typeface="Arial" panose="020B0604020202020204" pitchFamily="34" charset="0"/>
                <a:cs typeface="Arial" panose="020B0604020202020204" pitchFamily="34" charset="0"/>
              </a:rPr>
              <a:t>KABE</a:t>
            </a:r>
          </a:p>
          <a:p>
            <a:pPr algn="ctr">
              <a:lnSpc>
                <a:spcPct val="150000"/>
              </a:lnSpc>
              <a:spcAft>
                <a:spcPts val="600"/>
              </a:spcAft>
            </a:pPr>
            <a:r>
              <a:rPr lang="tr-TR" b="1" dirty="0">
                <a:latin typeface="Arial" panose="020B0604020202020204" pitchFamily="34" charset="0"/>
                <a:cs typeface="Arial" panose="020B0604020202020204" pitchFamily="34" charset="0"/>
              </a:rPr>
              <a:t>BEDEVİ</a:t>
            </a:r>
          </a:p>
          <a:p>
            <a:pPr algn="ctr">
              <a:lnSpc>
                <a:spcPct val="150000"/>
              </a:lnSpc>
              <a:spcAft>
                <a:spcPts val="600"/>
              </a:spcAft>
            </a:pPr>
            <a:r>
              <a:rPr lang="tr-TR" b="1" dirty="0">
                <a:latin typeface="Arial" panose="020B0604020202020204" pitchFamily="34" charset="0"/>
                <a:cs typeface="Arial" panose="020B0604020202020204" pitchFamily="34" charset="0"/>
              </a:rPr>
              <a:t>PUTPEREST</a:t>
            </a:r>
          </a:p>
          <a:p>
            <a:pPr algn="ctr">
              <a:lnSpc>
                <a:spcPct val="150000"/>
              </a:lnSpc>
              <a:spcAft>
                <a:spcPts val="600"/>
              </a:spcAft>
            </a:pPr>
            <a:r>
              <a:rPr lang="tr-TR" b="1" dirty="0">
                <a:latin typeface="Arial" panose="020B0604020202020204" pitchFamily="34" charset="0"/>
                <a:cs typeface="Arial" panose="020B0604020202020204" pitchFamily="34" charset="0"/>
              </a:rPr>
              <a:t>CAHİLİYE</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KÖLE</a:t>
            </a:r>
          </a:p>
          <a:p>
            <a:pPr algn="ctr">
              <a:lnSpc>
                <a:spcPct val="150000"/>
              </a:lnSpc>
              <a:spcAft>
                <a:spcPts val="600"/>
              </a:spcAft>
            </a:pPr>
            <a:r>
              <a:rPr lang="tr-TR" b="1" dirty="0">
                <a:latin typeface="Arial" panose="020B0604020202020204" pitchFamily="34" charset="0"/>
                <a:cs typeface="Arial" panose="020B0604020202020204" pitchFamily="34" charset="0"/>
              </a:rPr>
              <a:t>TİCARET</a:t>
            </a:r>
          </a:p>
          <a:p>
            <a:pPr algn="ctr">
              <a:lnSpc>
                <a:spcPct val="150000"/>
              </a:lnSpc>
              <a:spcAft>
                <a:spcPts val="600"/>
              </a:spcAft>
            </a:pPr>
            <a:r>
              <a:rPr lang="tr-TR" b="1" dirty="0">
                <a:latin typeface="Arial" panose="020B0604020202020204" pitchFamily="34" charset="0"/>
                <a:cs typeface="Arial" panose="020B0604020202020204" pitchFamily="34" charset="0"/>
              </a:rPr>
              <a:t>KABİLE</a:t>
            </a:r>
          </a:p>
          <a:p>
            <a:pPr algn="ctr">
              <a:lnSpc>
                <a:spcPct val="150000"/>
              </a:lnSpc>
              <a:spcAft>
                <a:spcPts val="600"/>
              </a:spcAft>
            </a:pPr>
            <a:r>
              <a:rPr lang="tr-TR" b="1" dirty="0">
                <a:latin typeface="Arial" panose="020B0604020202020204" pitchFamily="34" charset="0"/>
                <a:cs typeface="Arial" panose="020B0604020202020204" pitchFamily="34" charset="0"/>
              </a:rPr>
              <a:t>ŞİRK</a:t>
            </a:r>
          </a:p>
          <a:p>
            <a:pPr algn="ctr">
              <a:lnSpc>
                <a:spcPct val="150000"/>
              </a:lnSpc>
              <a:spcAft>
                <a:spcPts val="600"/>
              </a:spcAft>
            </a:pPr>
            <a:r>
              <a:rPr lang="tr-TR" b="1" dirty="0">
                <a:latin typeface="Arial" panose="020B0604020202020204" pitchFamily="34" charset="0"/>
                <a:cs typeface="Arial" panose="020B0604020202020204" pitchFamily="34" charset="0"/>
              </a:rPr>
              <a:t>MÜŞRİK</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FCCBEC99-DF45-D944-1991-BCC31DE278A5}"/>
              </a:ext>
            </a:extLst>
          </p:cNvPr>
          <p:cNvGraphicFramePr>
            <a:graphicFrameLocks noGrp="1"/>
          </p:cNvGraphicFramePr>
          <p:nvPr>
            <p:extLst>
              <p:ext uri="{D42A27DB-BD31-4B8C-83A1-F6EECF244321}">
                <p14:modId xmlns:p14="http://schemas.microsoft.com/office/powerpoint/2010/main" val="2738273952"/>
              </p:ext>
            </p:extLst>
          </p:nvPr>
        </p:nvGraphicFramePr>
        <p:xfrm>
          <a:off x="2496000" y="1343830"/>
          <a:ext cx="720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468000">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0"/>
                  </a:ext>
                </a:extLst>
              </a:tr>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1"/>
                  </a:ext>
                </a:extLst>
              </a:tr>
              <a:tr h="468000">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B</a:t>
                      </a:r>
                    </a:p>
                  </a:txBody>
                  <a:tcPr anchor="ctr"/>
                </a:tc>
                <a:extLst>
                  <a:ext uri="{0D108BD9-81ED-4DB2-BD59-A6C34878D82A}">
                    <a16:rowId xmlns:a16="http://schemas.microsoft.com/office/drawing/2014/main" val="10002"/>
                  </a:ext>
                </a:extLst>
              </a:tr>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3"/>
                  </a:ext>
                </a:extLst>
              </a:tr>
              <a:tr h="468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4"/>
                  </a:ext>
                </a:extLst>
              </a:tr>
              <a:tr h="468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T</a:t>
                      </a:r>
                    </a:p>
                  </a:txBody>
                  <a:tcPr anchor="ctr"/>
                </a:tc>
                <a:extLst>
                  <a:ext uri="{0D108BD9-81ED-4DB2-BD59-A6C34878D82A}">
                    <a16:rowId xmlns:a16="http://schemas.microsoft.com/office/drawing/2014/main" val="10005"/>
                  </a:ext>
                </a:extLst>
              </a:tr>
              <a:tr h="468000">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6"/>
                  </a:ext>
                </a:extLst>
              </a:tr>
              <a:tr h="468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L</a:t>
                      </a:r>
                    </a:p>
                  </a:txBody>
                  <a:tcPr anchor="ctr"/>
                </a:tc>
                <a:extLst>
                  <a:ext uri="{0D108BD9-81ED-4DB2-BD59-A6C34878D82A}">
                    <a16:rowId xmlns:a16="http://schemas.microsoft.com/office/drawing/2014/main" val="10007"/>
                  </a:ext>
                </a:extLst>
              </a:tr>
              <a:tr h="468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8"/>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V</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descr="ekran görüntüsü, metin, çizgi, renklilik içeren bir resim&#10;&#10;Açıklama otomatik olarak oluşturuldu">
            <a:extLst>
              <a:ext uri="{FF2B5EF4-FFF2-40B4-BE49-F238E27FC236}">
                <a16:creationId xmlns:a16="http://schemas.microsoft.com/office/drawing/2014/main" id="{61CB3736-FAB8-CBEE-9DF0-7CC79A91D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0455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Cahiliye Dönemi</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Müşrik</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Arap Yarımadası</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Kâbe</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47580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İsmail (a.s.)</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Mekke</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doğduğu coğrafyanın adı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8470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soyunun dayandığı peygamber</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7788"/>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Hz. Muhammed’in (s.a.v.) doğduğu şehir</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İbrahim a.s.) ve Hz. İsmail’in (a.s.) inşa ettiği kutsal mabet</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8814"/>
            <a:ext cx="6608454"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İslamiyet'ten önce insanların yaşadıkları karanlık döneme verilen isim</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6310"/>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Allah’a (c.c.) ortak koşanlara Kur’an-ı Kerim’de verilen isim</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D720476F-6540-C9CF-188A-05886BBA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8FCCC69B-168A-D4A7-8946-B4923D07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4" y="979478"/>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doğduğu    Mekke şehri, Arap Yarımadasında yer alır.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015485" y="2127623"/>
            <a:ext cx="7766784"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Müslümanların kıblesi olan Kâbe yeryüzünde Allah’a (c.c.) ibadet amacıyla yapılan ilk mabettir.</a:t>
            </a:r>
          </a:p>
        </p:txBody>
      </p:sp>
      <p:pic>
        <p:nvPicPr>
          <p:cNvPr id="11" name="Resim 10" descr="bina, dış mekan, ev, şehir içeren bir resim&#10;&#10;Açıklama otomatik olarak oluşturuldu">
            <a:extLst>
              <a:ext uri="{FF2B5EF4-FFF2-40B4-BE49-F238E27FC236}">
                <a16:creationId xmlns:a16="http://schemas.microsoft.com/office/drawing/2014/main" id="{6AED7A5C-9CC1-9A05-74D1-15D49713F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sp>
        <p:nvSpPr>
          <p:cNvPr id="6" name="Metin kutusu 5">
            <a:extLst>
              <a:ext uri="{FF2B5EF4-FFF2-40B4-BE49-F238E27FC236}">
                <a16:creationId xmlns:a16="http://schemas.microsoft.com/office/drawing/2014/main" id="{470E24AC-B9B9-D776-5798-0CF3B0E6B7E3}"/>
              </a:ext>
            </a:extLst>
          </p:cNvPr>
          <p:cNvSpPr txBox="1"/>
          <p:nvPr/>
        </p:nvSpPr>
        <p:spPr>
          <a:xfrm>
            <a:off x="4015484" y="3737433"/>
            <a:ext cx="77667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Kâbe, Hz. İbrahim (a.s.) ve oğlu Hz. İsmail (a.s.) tarafından inşa edilmiştir.</a:t>
            </a:r>
          </a:p>
        </p:txBody>
      </p:sp>
      <p:sp>
        <p:nvSpPr>
          <p:cNvPr id="9" name="Metin kutusu 8">
            <a:extLst>
              <a:ext uri="{FF2B5EF4-FFF2-40B4-BE49-F238E27FC236}">
                <a16:creationId xmlns:a16="http://schemas.microsoft.com/office/drawing/2014/main" id="{82E7F96D-08B8-526A-6516-3607E8AAA7AC}"/>
              </a:ext>
            </a:extLst>
          </p:cNvPr>
          <p:cNvSpPr txBox="1"/>
          <p:nvPr/>
        </p:nvSpPr>
        <p:spPr>
          <a:xfrm>
            <a:off x="4015484" y="4883194"/>
            <a:ext cx="77667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de (s.a.v.) Hz. İbrahim’in (a.s.) oğlu Hz. İsmail’in (a.s.) soyundandır.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3905F53-9C85-03A3-32AC-68FCED639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Resim 12" descr="renklilik, grafik, dikdörtgen, piksel içeren bir resim&#10;&#10;Açıklama otomatik olarak oluşturuldu">
            <a:extLst>
              <a:ext uri="{FF2B5EF4-FFF2-40B4-BE49-F238E27FC236}">
                <a16:creationId xmlns:a16="http://schemas.microsoft.com/office/drawing/2014/main" id="{DA4D0E12-F615-04E2-F819-93C3DAF47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38243"/>
            <a:ext cx="5485714" cy="4981513"/>
          </a:xfrm>
          <a:prstGeom prst="rect">
            <a:avLst/>
          </a:prstGeom>
        </p:spPr>
      </p:pic>
      <p:pic>
        <p:nvPicPr>
          <p:cNvPr id="5" name="Resim 4" descr="daire, yuvarlak içeren bir resim&#10;&#10;Açıklama otomatik olarak oluşturuldu">
            <a:extLst>
              <a:ext uri="{FF2B5EF4-FFF2-40B4-BE49-F238E27FC236}">
                <a16:creationId xmlns:a16="http://schemas.microsoft.com/office/drawing/2014/main" id="{01836FE3-EED4-9C7F-F9DF-4DDD732D6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 y="1059319"/>
            <a:ext cx="5485714" cy="5219048"/>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7" name="Metin kutusu 6">
            <a:extLst>
              <a:ext uri="{FF2B5EF4-FFF2-40B4-BE49-F238E27FC236}">
                <a16:creationId xmlns:a16="http://schemas.microsoft.com/office/drawing/2014/main" id="{3ECBF28F-968F-54E3-DC9C-ED3D89CA8374}"/>
              </a:ext>
            </a:extLst>
          </p:cNvPr>
          <p:cNvSpPr txBox="1"/>
          <p:nvPr/>
        </p:nvSpPr>
        <p:spPr>
          <a:xfrm>
            <a:off x="6026045" y="1056726"/>
            <a:ext cx="2833142" cy="2246769"/>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Filistin bölgesinde yaşayan Hz. İbrahim (a.s.), Allah’ın (c.c.) emriyle eşi Hz. Hacer’i (</a:t>
            </a:r>
            <a:r>
              <a:rPr lang="tr-TR" sz="2000" dirty="0" err="1">
                <a:latin typeface="Arial" panose="020B0604020202020204" pitchFamily="34" charset="0"/>
                <a:cs typeface="Arial" panose="020B0604020202020204" pitchFamily="34" charset="0"/>
              </a:rPr>
              <a:t>r.a</a:t>
            </a:r>
            <a:r>
              <a:rPr lang="tr-TR" sz="2000" dirty="0">
                <a:latin typeface="Arial" panose="020B0604020202020204" pitchFamily="34" charset="0"/>
                <a:cs typeface="Arial" panose="020B0604020202020204" pitchFamily="34" charset="0"/>
              </a:rPr>
              <a:t>.) ve oğlu Hz. İsmail’i (a.s.) Mekke şehrine getirdi.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14" name="Metin kutusu 13">
            <a:extLst>
              <a:ext uri="{FF2B5EF4-FFF2-40B4-BE49-F238E27FC236}">
                <a16:creationId xmlns:a16="http://schemas.microsoft.com/office/drawing/2014/main" id="{83DA245F-688C-CAE1-ABFC-F4EEFDF0F3E1}"/>
              </a:ext>
            </a:extLst>
          </p:cNvPr>
          <p:cNvSpPr txBox="1"/>
          <p:nvPr/>
        </p:nvSpPr>
        <p:spPr>
          <a:xfrm>
            <a:off x="8949128" y="1652587"/>
            <a:ext cx="2597953" cy="1061829"/>
          </a:xfrm>
          <a:prstGeom prst="rect">
            <a:avLst/>
          </a:prstGeom>
          <a:noFill/>
          <a:ln>
            <a:noFill/>
          </a:ln>
        </p:spPr>
        <p:txBody>
          <a:bodyPr wrap="square" rtlCol="0">
            <a:spAutoFit/>
          </a:bodyPr>
          <a:lstStyle/>
          <a:p>
            <a:pPr algn="ctr">
              <a:spcAft>
                <a:spcPts val="600"/>
              </a:spcAft>
            </a:pPr>
            <a:r>
              <a:rPr lang="tr-TR" sz="2100" dirty="0">
                <a:latin typeface="Arial" panose="020B0604020202020204" pitchFamily="34" charset="0"/>
                <a:cs typeface="Arial" panose="020B0604020202020204" pitchFamily="34" charset="0"/>
              </a:rPr>
              <a:t>Allah’ın emriyle Kâbe’yi yeniden inşa ettiler.</a:t>
            </a:r>
          </a:p>
        </p:txBody>
      </p:sp>
      <p:sp>
        <p:nvSpPr>
          <p:cNvPr id="15" name="Metin kutusu 14">
            <a:extLst>
              <a:ext uri="{FF2B5EF4-FFF2-40B4-BE49-F238E27FC236}">
                <a16:creationId xmlns:a16="http://schemas.microsoft.com/office/drawing/2014/main" id="{4BC0FDD8-AF6A-71E5-B725-75D2BFF5EA32}"/>
              </a:ext>
            </a:extLst>
          </p:cNvPr>
          <p:cNvSpPr txBox="1"/>
          <p:nvPr/>
        </p:nvSpPr>
        <p:spPr>
          <a:xfrm>
            <a:off x="8836355" y="4028206"/>
            <a:ext cx="2725716" cy="1384995"/>
          </a:xfrm>
          <a:prstGeom prst="rect">
            <a:avLst/>
          </a:prstGeom>
          <a:noFill/>
          <a:ln>
            <a:noFill/>
          </a:ln>
        </p:spPr>
        <p:txBody>
          <a:bodyPr wrap="square" rtlCol="0">
            <a:spAutoFit/>
          </a:bodyPr>
          <a:lstStyle/>
          <a:p>
            <a:pPr algn="ctr">
              <a:spcAft>
                <a:spcPts val="600"/>
              </a:spcAft>
            </a:pPr>
            <a:r>
              <a:rPr lang="tr-TR" sz="2100" dirty="0">
                <a:latin typeface="Arial" panose="020B0604020202020204" pitchFamily="34" charset="0"/>
                <a:cs typeface="Arial" panose="020B0604020202020204" pitchFamily="34" charset="0"/>
              </a:rPr>
              <a:t>Kâbe’nin köşesinde kutsal kabul edilen </a:t>
            </a:r>
            <a:r>
              <a:rPr lang="tr-TR" sz="2100" dirty="0" err="1">
                <a:latin typeface="Arial" panose="020B0604020202020204" pitchFamily="34" charset="0"/>
                <a:cs typeface="Arial" panose="020B0604020202020204" pitchFamily="34" charset="0"/>
              </a:rPr>
              <a:t>Hacerü’l-Esved</a:t>
            </a:r>
            <a:r>
              <a:rPr lang="tr-TR" sz="2100" dirty="0">
                <a:latin typeface="Arial" panose="020B0604020202020204" pitchFamily="34" charset="0"/>
                <a:cs typeface="Arial" panose="020B0604020202020204" pitchFamily="34" charset="0"/>
              </a:rPr>
              <a:t> (Siyah Taş) bulunur. </a:t>
            </a:r>
          </a:p>
        </p:txBody>
      </p:sp>
      <p:sp>
        <p:nvSpPr>
          <p:cNvPr id="16" name="Metin kutusu 15">
            <a:extLst>
              <a:ext uri="{FF2B5EF4-FFF2-40B4-BE49-F238E27FC236}">
                <a16:creationId xmlns:a16="http://schemas.microsoft.com/office/drawing/2014/main" id="{FC912729-6398-10A3-820E-DE87DC948F12}"/>
              </a:ext>
            </a:extLst>
          </p:cNvPr>
          <p:cNvSpPr txBox="1"/>
          <p:nvPr/>
        </p:nvSpPr>
        <p:spPr>
          <a:xfrm>
            <a:off x="6028196" y="3579267"/>
            <a:ext cx="2833142" cy="2246769"/>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Yanındaki tepelerden zemzem suyu çıkmıştır. Zemzem suyunun      çıkmasıyla           birlikte Mekke’ye yerleşenlerin sayısı arttı.</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5F0E13D-B51A-F940-82A1-310396C1B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2" y="1725667"/>
            <a:ext cx="791918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Araplar kabileler halinde yaşardı ve hürler ve köleler olarak toplum tabaklara ayrılmıştı.</a:t>
            </a:r>
          </a:p>
        </p:txBody>
      </p:sp>
      <p:sp>
        <p:nvSpPr>
          <p:cNvPr id="6" name="Dikdörtgen: Köşeleri Yuvarlatılmış 5">
            <a:extLst>
              <a:ext uri="{FF2B5EF4-FFF2-40B4-BE49-F238E27FC236}">
                <a16:creationId xmlns:a16="http://schemas.microsoft.com/office/drawing/2014/main" id="{DC763C34-6006-C729-5912-50B0B3E96200}"/>
              </a:ext>
            </a:extLst>
          </p:cNvPr>
          <p:cNvSpPr/>
          <p:nvPr/>
        </p:nvSpPr>
        <p:spPr>
          <a:xfrm>
            <a:off x="4015482" y="729000"/>
            <a:ext cx="5878026"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  Mekke’de Sosyal ve Ekonomik Hayat</a:t>
            </a:r>
          </a:p>
        </p:txBody>
      </p:sp>
      <p:pic>
        <p:nvPicPr>
          <p:cNvPr id="13" name="Resim 12" descr="resim, dış mekan, Arap devesi, devegillerle ilgili içeren bir resim&#10;&#10;Açıklama otomatik olarak oluşturuldu">
            <a:extLst>
              <a:ext uri="{FF2B5EF4-FFF2-40B4-BE49-F238E27FC236}">
                <a16:creationId xmlns:a16="http://schemas.microsoft.com/office/drawing/2014/main" id="{61C42C75-39FF-6737-9352-858803184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B39402E2-5890-A8D8-DB81-8A7A33E34839}"/>
              </a:ext>
            </a:extLst>
          </p:cNvPr>
          <p:cNvSpPr txBox="1"/>
          <p:nvPr/>
        </p:nvSpPr>
        <p:spPr>
          <a:xfrm>
            <a:off x="4015482" y="2913946"/>
            <a:ext cx="791918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Arapların bir kısmı şehirlerde yerleşik olarak bir kısmı ise çöllerde göçebe (</a:t>
            </a:r>
            <a:r>
              <a:rPr lang="tr-TR" sz="3000" b="1" dirty="0">
                <a:solidFill>
                  <a:srgbClr val="FF0000"/>
                </a:solidFill>
                <a:latin typeface="Arial" panose="020B0604020202020204" pitchFamily="34" charset="0"/>
                <a:cs typeface="Arial" panose="020B0604020202020204" pitchFamily="34" charset="0"/>
              </a:rPr>
              <a:t>bedevî</a:t>
            </a:r>
            <a:r>
              <a:rPr lang="tr-TR" sz="3000" dirty="0">
                <a:latin typeface="Arial" panose="020B0604020202020204" pitchFamily="34" charset="0"/>
                <a:cs typeface="Arial" panose="020B0604020202020204" pitchFamily="34" charset="0"/>
              </a:rPr>
              <a:t>) olarak yaşardı.</a:t>
            </a:r>
          </a:p>
        </p:txBody>
      </p:sp>
      <p:sp>
        <p:nvSpPr>
          <p:cNvPr id="10" name="Metin kutusu 9">
            <a:extLst>
              <a:ext uri="{FF2B5EF4-FFF2-40B4-BE49-F238E27FC236}">
                <a16:creationId xmlns:a16="http://schemas.microsoft.com/office/drawing/2014/main" id="{F927A792-5915-D977-D58E-3F37B22F6EE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E1F7B6F5-14E4-5D3A-6758-11FD2C6801CA}"/>
              </a:ext>
            </a:extLst>
          </p:cNvPr>
          <p:cNvSpPr txBox="1"/>
          <p:nvPr/>
        </p:nvSpPr>
        <p:spPr>
          <a:xfrm>
            <a:off x="4015481" y="4563890"/>
            <a:ext cx="791918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Mekke, ticaret yolları güzergahında bulunduğu için gelişmiş bir ticaret merkezi konumundaydı.</a:t>
            </a:r>
          </a:p>
        </p:txBody>
      </p:sp>
      <p:sp>
        <p:nvSpPr>
          <p:cNvPr id="14" name="Metin kutusu 13">
            <a:extLst>
              <a:ext uri="{FF2B5EF4-FFF2-40B4-BE49-F238E27FC236}">
                <a16:creationId xmlns:a16="http://schemas.microsoft.com/office/drawing/2014/main" id="{C696AEF3-8B15-5B25-A21A-E1FA2F4D8FAE}"/>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21577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D5933-C7CF-DA7A-1423-C1BA176F63E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C5F5E81D-8F1A-D7B5-47AE-19F070E05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85BD072C-7441-C612-A68F-5090A4F94E86}"/>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4" name="Metin kutusu 3">
            <a:extLst>
              <a:ext uri="{FF2B5EF4-FFF2-40B4-BE49-F238E27FC236}">
                <a16:creationId xmlns:a16="http://schemas.microsoft.com/office/drawing/2014/main" id="{94665B56-B499-F20F-0506-91B6E8961345}"/>
              </a:ext>
            </a:extLst>
          </p:cNvPr>
          <p:cNvSpPr txBox="1"/>
          <p:nvPr/>
        </p:nvSpPr>
        <p:spPr>
          <a:xfrm>
            <a:off x="4015482" y="1725667"/>
            <a:ext cx="791918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Toplumda haksızlıklar, zulümler ve günahlar son derece yaygınlaşmıştı.</a:t>
            </a:r>
          </a:p>
        </p:txBody>
      </p:sp>
      <p:sp>
        <p:nvSpPr>
          <p:cNvPr id="6" name="Dikdörtgen: Köşeleri Yuvarlatılmış 5">
            <a:extLst>
              <a:ext uri="{FF2B5EF4-FFF2-40B4-BE49-F238E27FC236}">
                <a16:creationId xmlns:a16="http://schemas.microsoft.com/office/drawing/2014/main" id="{17CFAE12-B314-A7B3-2E49-FF41745C3A59}"/>
              </a:ext>
            </a:extLst>
          </p:cNvPr>
          <p:cNvSpPr/>
          <p:nvPr/>
        </p:nvSpPr>
        <p:spPr>
          <a:xfrm>
            <a:off x="4015482" y="729000"/>
            <a:ext cx="5878026"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  Mekke’de Sosyal ve Ekonomik Hayat</a:t>
            </a:r>
          </a:p>
        </p:txBody>
      </p:sp>
      <p:pic>
        <p:nvPicPr>
          <p:cNvPr id="11" name="Resim 10" descr="işaret, el yazısı, sanat, metin içeren bir resim&#10;&#10;Açıklama otomatik olarak oluşturuldu">
            <a:extLst>
              <a:ext uri="{FF2B5EF4-FFF2-40B4-BE49-F238E27FC236}">
                <a16:creationId xmlns:a16="http://schemas.microsoft.com/office/drawing/2014/main" id="{DF34F2FE-0D46-85A0-E71F-7A893AE55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28F4C46F-93F4-FB6D-93DA-C386E21B76F3}"/>
              </a:ext>
            </a:extLst>
          </p:cNvPr>
          <p:cNvSpPr txBox="1"/>
          <p:nvPr/>
        </p:nvSpPr>
        <p:spPr>
          <a:xfrm>
            <a:off x="4015482" y="2913946"/>
            <a:ext cx="791918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Güçlüler zayıfları ezer, zenginler fakirleri hor görür, kölelere, kadınlara ve kız çocuklarına hiçbir değer verilmezdi.</a:t>
            </a:r>
          </a:p>
        </p:txBody>
      </p:sp>
      <p:sp>
        <p:nvSpPr>
          <p:cNvPr id="10" name="Metin kutusu 9">
            <a:extLst>
              <a:ext uri="{FF2B5EF4-FFF2-40B4-BE49-F238E27FC236}">
                <a16:creationId xmlns:a16="http://schemas.microsoft.com/office/drawing/2014/main" id="{2FBDF1A5-8539-5FDB-7E03-EADAD3F507C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469B4B25-6754-3E6B-0B9A-E7D8065CBC8D}"/>
              </a:ext>
            </a:extLst>
          </p:cNvPr>
          <p:cNvSpPr txBox="1"/>
          <p:nvPr/>
        </p:nvSpPr>
        <p:spPr>
          <a:xfrm>
            <a:off x="4015481" y="4563890"/>
            <a:ext cx="791918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Ticaret ve dini inanışlar açısından büyük önem taşıyordu. Farklı bölge ve şehirlerdeki insanlar ziyaret amacıyla buraya gelirlerdi. </a:t>
            </a:r>
          </a:p>
        </p:txBody>
      </p:sp>
      <p:pic>
        <p:nvPicPr>
          <p:cNvPr id="9" name="Resim 8" descr="resim, sanat, peygamber, mitoloji içeren bir resim&#10;&#10;Açıklama otomatik olarak oluşturuldu">
            <a:extLst>
              <a:ext uri="{FF2B5EF4-FFF2-40B4-BE49-F238E27FC236}">
                <a16:creationId xmlns:a16="http://schemas.microsoft.com/office/drawing/2014/main" id="{184CB369-3759-C85E-8AAF-D323AF4E9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12" name="Metin kutusu 11">
            <a:extLst>
              <a:ext uri="{FF2B5EF4-FFF2-40B4-BE49-F238E27FC236}">
                <a16:creationId xmlns:a16="http://schemas.microsoft.com/office/drawing/2014/main" id="{3CADD9BC-2BD7-FF9F-7835-0BC6F24A1C59}"/>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85493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5446-3F9D-A98A-7661-6E42E754D0D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A2B2D553-7CFD-1F60-66B8-842B38DF7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715D64A8-C93D-DCDE-653B-8614710DA77D}"/>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4" name="Metin kutusu 3">
            <a:extLst>
              <a:ext uri="{FF2B5EF4-FFF2-40B4-BE49-F238E27FC236}">
                <a16:creationId xmlns:a16="http://schemas.microsoft.com/office/drawing/2014/main" id="{A6D8688E-DF05-A8E6-696D-53D3794AB819}"/>
              </a:ext>
            </a:extLst>
          </p:cNvPr>
          <p:cNvSpPr txBox="1"/>
          <p:nvPr/>
        </p:nvSpPr>
        <p:spPr>
          <a:xfrm>
            <a:off x="4040277" y="1747253"/>
            <a:ext cx="791918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Araplar putperest bir toplumdu. Mekke halkı çeşitli şekil ve büyüklükteki putlara tapınıp, dua ve isteklerini onlardan dilerdi.</a:t>
            </a:r>
          </a:p>
        </p:txBody>
      </p:sp>
      <p:sp>
        <p:nvSpPr>
          <p:cNvPr id="6" name="Dikdörtgen: Köşeleri Yuvarlatılmış 5">
            <a:extLst>
              <a:ext uri="{FF2B5EF4-FFF2-40B4-BE49-F238E27FC236}">
                <a16:creationId xmlns:a16="http://schemas.microsoft.com/office/drawing/2014/main" id="{D0BFDAFA-E93E-203C-EAE9-47E8419780CE}"/>
              </a:ext>
            </a:extLst>
          </p:cNvPr>
          <p:cNvSpPr/>
          <p:nvPr/>
        </p:nvSpPr>
        <p:spPr>
          <a:xfrm>
            <a:off x="4015482" y="729000"/>
            <a:ext cx="3479600"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  Mekke’de Dinî Hayat</a:t>
            </a:r>
          </a:p>
        </p:txBody>
      </p:sp>
      <p:pic>
        <p:nvPicPr>
          <p:cNvPr id="9" name="Resim 8" descr="gökyüzü, bina, dış mekan, heykel içeren bir resim&#10;&#10;Açıklama otomatik olarak oluşturuldu">
            <a:extLst>
              <a:ext uri="{FF2B5EF4-FFF2-40B4-BE49-F238E27FC236}">
                <a16:creationId xmlns:a16="http://schemas.microsoft.com/office/drawing/2014/main" id="{FF83817F-F7E8-F124-22BA-708FB455A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BDC4204E-34F7-0FE1-EE22-E7E36B2967E0}"/>
              </a:ext>
            </a:extLst>
          </p:cNvPr>
          <p:cNvSpPr txBox="1"/>
          <p:nvPr/>
        </p:nvSpPr>
        <p:spPr>
          <a:xfrm>
            <a:off x="4015482" y="3397197"/>
            <a:ext cx="7919187"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İbrahim’den (a.s.) kalan doğru inancı sürdüren insanlara </a:t>
            </a:r>
            <a:r>
              <a:rPr lang="tr-TR" sz="3000" b="1" dirty="0" err="1">
                <a:solidFill>
                  <a:srgbClr val="FF0000"/>
                </a:solidFill>
                <a:latin typeface="Arial" panose="020B0604020202020204" pitchFamily="34" charset="0"/>
                <a:cs typeface="Arial" panose="020B0604020202020204" pitchFamily="34" charset="0"/>
              </a:rPr>
              <a:t>hanif</a:t>
            </a:r>
            <a:r>
              <a:rPr lang="tr-TR" sz="3000" dirty="0">
                <a:latin typeface="Arial" panose="020B0604020202020204" pitchFamily="34" charset="0"/>
                <a:cs typeface="Arial" panose="020B0604020202020204" pitchFamily="34" charset="0"/>
              </a:rPr>
              <a:t> denirdi. Hristiyanlık ve Yahudilik dinine mensup insanlar da yaşardı.</a:t>
            </a:r>
          </a:p>
        </p:txBody>
      </p:sp>
      <p:sp>
        <p:nvSpPr>
          <p:cNvPr id="10" name="Metin kutusu 9">
            <a:extLst>
              <a:ext uri="{FF2B5EF4-FFF2-40B4-BE49-F238E27FC236}">
                <a16:creationId xmlns:a16="http://schemas.microsoft.com/office/drawing/2014/main" id="{B02EF23F-1BC3-D859-8429-3CD4B69BF529}"/>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347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C139-F999-E51B-7A4C-BC11B5E06BD2}"/>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07656BE9-3F16-986F-0161-1DC78B41C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D86F0C95-1607-4BAF-B3D8-31A4D77456E2}"/>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4" name="Metin kutusu 3">
            <a:extLst>
              <a:ext uri="{FF2B5EF4-FFF2-40B4-BE49-F238E27FC236}">
                <a16:creationId xmlns:a16="http://schemas.microsoft.com/office/drawing/2014/main" id="{16F7B45A-F2DB-15BE-68C3-FCE19A595B14}"/>
              </a:ext>
            </a:extLst>
          </p:cNvPr>
          <p:cNvSpPr txBox="1"/>
          <p:nvPr/>
        </p:nvSpPr>
        <p:spPr>
          <a:xfrm>
            <a:off x="4040277" y="1642323"/>
            <a:ext cx="7919187"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Mekke'nin dini önemi Kabe'den kaynaklanıyordu. İnsanlar Kabe'yi putların konulduğu bir yer haline getirmişlerdi. Puta tapma Mekke'de yaygın bir haldeydi. </a:t>
            </a:r>
          </a:p>
        </p:txBody>
      </p:sp>
      <p:pic>
        <p:nvPicPr>
          <p:cNvPr id="5" name="Resim 4" descr="dış mekan, palmiye, bina, siyah beyaz içeren bir resim&#10;&#10;Açıklama otomatik olarak oluşturuldu">
            <a:extLst>
              <a:ext uri="{FF2B5EF4-FFF2-40B4-BE49-F238E27FC236}">
                <a16:creationId xmlns:a16="http://schemas.microsoft.com/office/drawing/2014/main" id="{EA017D5F-0C3D-C6B6-6976-F28E9071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6" name="Dikdörtgen: Köşeleri Yuvarlatılmış 5">
            <a:extLst>
              <a:ext uri="{FF2B5EF4-FFF2-40B4-BE49-F238E27FC236}">
                <a16:creationId xmlns:a16="http://schemas.microsoft.com/office/drawing/2014/main" id="{91AEB647-76D4-A88C-8955-341CB414CAC9}"/>
              </a:ext>
            </a:extLst>
          </p:cNvPr>
          <p:cNvSpPr/>
          <p:nvPr/>
        </p:nvSpPr>
        <p:spPr>
          <a:xfrm>
            <a:off x="4015482" y="729000"/>
            <a:ext cx="3479600"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  Mekke’de Dinî Hayat</a:t>
            </a:r>
          </a:p>
        </p:txBody>
      </p:sp>
      <p:sp>
        <p:nvSpPr>
          <p:cNvPr id="7" name="Metin kutusu 6">
            <a:extLst>
              <a:ext uri="{FF2B5EF4-FFF2-40B4-BE49-F238E27FC236}">
                <a16:creationId xmlns:a16="http://schemas.microsoft.com/office/drawing/2014/main" id="{071371C2-D2B4-BD4A-C5A9-1A4E197FB31E}"/>
              </a:ext>
            </a:extLst>
          </p:cNvPr>
          <p:cNvSpPr txBox="1"/>
          <p:nvPr/>
        </p:nvSpPr>
        <p:spPr>
          <a:xfrm>
            <a:off x="4015482" y="3770466"/>
            <a:ext cx="791918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Allah’a (c.c.) ortak koşmak, O’ndan başka varlıklara tanrı diye tapmak İslam dininde “</a:t>
            </a:r>
            <a:r>
              <a:rPr lang="tr-TR" sz="3000" b="1" dirty="0">
                <a:solidFill>
                  <a:srgbClr val="FF0000"/>
                </a:solidFill>
                <a:latin typeface="Arial" panose="020B0604020202020204" pitchFamily="34" charset="0"/>
                <a:cs typeface="Arial" panose="020B0604020202020204" pitchFamily="34" charset="0"/>
              </a:rPr>
              <a:t>şirk</a:t>
            </a:r>
            <a:r>
              <a:rPr lang="tr-TR" sz="3000" dirty="0">
                <a:latin typeface="Arial" panose="020B0604020202020204" pitchFamily="34" charset="0"/>
                <a:cs typeface="Arial" panose="020B0604020202020204" pitchFamily="34" charset="0"/>
              </a:rPr>
              <a:t>” olarak adlandırılır. Allah’a (c.c.) ortak koşanlar Kur’an-ı Kerim’de “</a:t>
            </a:r>
            <a:r>
              <a:rPr lang="tr-TR" sz="3000" b="1" dirty="0">
                <a:solidFill>
                  <a:srgbClr val="FF0000"/>
                </a:solidFill>
                <a:latin typeface="Arial" panose="020B0604020202020204" pitchFamily="34" charset="0"/>
                <a:cs typeface="Arial" panose="020B0604020202020204" pitchFamily="34" charset="0"/>
              </a:rPr>
              <a:t>müşrik</a:t>
            </a:r>
            <a:r>
              <a:rPr lang="tr-TR" sz="3000" dirty="0">
                <a:latin typeface="Arial" panose="020B0604020202020204" pitchFamily="34" charset="0"/>
                <a:cs typeface="Arial" panose="020B0604020202020204" pitchFamily="34" charset="0"/>
              </a:rPr>
              <a:t>” olarak anılmıştır.</a:t>
            </a:r>
          </a:p>
        </p:txBody>
      </p:sp>
      <p:sp>
        <p:nvSpPr>
          <p:cNvPr id="10" name="Metin kutusu 9">
            <a:extLst>
              <a:ext uri="{FF2B5EF4-FFF2-40B4-BE49-F238E27FC236}">
                <a16:creationId xmlns:a16="http://schemas.microsoft.com/office/drawing/2014/main" id="{154461B0-88D0-1D3F-ADEE-D78C5798D938}"/>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EFB2A422-4860-0A46-1108-56606CD831BF}"/>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3142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DEFCD36-CCE9-C45F-EBC5-89C82824A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291552"/>
            <a:ext cx="10643017" cy="2385268"/>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İslam’dan önce insanların yaşadıkları bu karanlık döneme “</a:t>
            </a:r>
            <a:r>
              <a:rPr lang="tr-TR" sz="3600" b="1" dirty="0">
                <a:solidFill>
                  <a:srgbClr val="FF0000"/>
                </a:solidFill>
                <a:latin typeface="Arial" panose="020B0604020202020204" pitchFamily="34" charset="0"/>
                <a:cs typeface="Arial" panose="020B0604020202020204" pitchFamily="34" charset="0"/>
              </a:rPr>
              <a:t>Cahiliye Dönemi</a:t>
            </a:r>
            <a:r>
              <a:rPr lang="tr-TR" sz="3600" dirty="0">
                <a:latin typeface="Arial" panose="020B0604020202020204" pitchFamily="34" charset="0"/>
                <a:cs typeface="Arial" panose="020B0604020202020204" pitchFamily="34" charset="0"/>
              </a:rPr>
              <a:t>” denir.</a:t>
            </a:r>
          </a:p>
          <a:p>
            <a:pPr algn="ctr">
              <a:spcAft>
                <a:spcPts val="600"/>
              </a:spcAft>
            </a:pPr>
            <a:r>
              <a:rPr lang="tr-TR" sz="3600" dirty="0">
                <a:latin typeface="Arial" panose="020B0604020202020204" pitchFamily="34" charset="0"/>
                <a:cs typeface="Arial" panose="020B0604020202020204" pitchFamily="34" charset="0"/>
              </a:rPr>
              <a:t>Cahiliye; Allah’ın (c.c.) rızasına uygun olmayan tutum ve davranışlar içinde olmak demektir.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8D90835-78B9-1070-8152-898E03516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Çevrelerinde insanların zorla (yakalanıp) kapılmakta olmasına rağmen Mekke’yi korkusuz ve güvenli bir yer yaptığımızı onlar görmediler mi? Onlar hâlâ batıla inanıyorlar da Allah’ın nimetini inkâr mı ediyorlar?</a:t>
            </a:r>
          </a:p>
          <a:p>
            <a:pPr algn="ctr">
              <a:spcAft>
                <a:spcPts val="600"/>
              </a:spcAft>
            </a:pPr>
            <a:r>
              <a:rPr lang="tr-TR" sz="3000" dirty="0">
                <a:latin typeface="Arial" panose="020B0604020202020204" pitchFamily="34" charset="0"/>
                <a:cs typeface="Arial" panose="020B0604020202020204" pitchFamily="34" charset="0"/>
              </a:rPr>
              <a:t>(Ankebût suresi, 67.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1594</Words>
  <Application>Microsoft Office PowerPoint</Application>
  <PresentationFormat>Geniş ekran</PresentationFormat>
  <Paragraphs>236</Paragraphs>
  <Slides>17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17</vt:i4>
      </vt:variant>
    </vt:vector>
  </HeadingPairs>
  <TitlesOfParts>
    <vt:vector size="21"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23</cp:revision>
  <dcterms:created xsi:type="dcterms:W3CDTF">2023-08-29T09:05:15Z</dcterms:created>
  <dcterms:modified xsi:type="dcterms:W3CDTF">2024-02-11T11:55:31Z</dcterms:modified>
</cp:coreProperties>
</file>