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9" r:id="rId3"/>
    <p:sldId id="285" r:id="rId4"/>
    <p:sldId id="286" r:id="rId5"/>
    <p:sldId id="288" r:id="rId6"/>
    <p:sldId id="287" r:id="rId7"/>
    <p:sldId id="289" r:id="rId8"/>
    <p:sldId id="290" r:id="rId9"/>
    <p:sldId id="266" r:id="rId10"/>
    <p:sldId id="271" r:id="rId11"/>
    <p:sldId id="272" r:id="rId12"/>
    <p:sldId id="267" r:id="rId13"/>
    <p:sldId id="260" r:id="rId14"/>
    <p:sldId id="284" r:id="rId15"/>
    <p:sldId id="264" r:id="rId16"/>
    <p:sldId id="265" r:id="rId17"/>
    <p:sldId id="269" r:id="rId18"/>
    <p:sldId id="268" r:id="rId19"/>
    <p:sldId id="258"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F63"/>
    <a:srgbClr val="F88508"/>
    <a:srgbClr val="365C7C"/>
    <a:srgbClr val="A5A5A5"/>
    <a:srgbClr val="0A5D98"/>
    <a:srgbClr val="49484E"/>
    <a:srgbClr val="934965"/>
    <a:srgbClr val="605E69"/>
    <a:srgbClr val="3030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21" autoAdjust="0"/>
  </p:normalViewPr>
  <p:slideViewPr>
    <p:cSldViewPr snapToGrid="0">
      <p:cViewPr varScale="1">
        <p:scale>
          <a:sx n="63" d="100"/>
          <a:sy n="63"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13.02.2024</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13.02.2024</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logo, ekran görüntüsü içeren bir resim&#10;&#10;Açıklama otomatik olarak oluşturuldu">
            <a:extLst>
              <a:ext uri="{FF2B5EF4-FFF2-40B4-BE49-F238E27FC236}">
                <a16:creationId xmlns:a16="http://schemas.microsoft.com/office/drawing/2014/main" id="{BA618721-2994-70AC-738E-E436B9D0A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2. KONU: HZ. MUHAMMED'İN (S.A.V.) AİLESİ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89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8D90835-78B9-1070-8152-898E03516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6161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“Ben atam İbrahim’in duası, kardeşim İsa’nın müjdesi ve annem Âmine’nin rüyasıyım…”</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200" dirty="0"/>
              <a:t>“Allah insanları yarattı ve beni en hayırlılarından kıldı... Ben şahıs olarak da aile olarak da insanların en hayırlısıyım.”</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9BB6E50-7BBB-A0EC-2A2D-2F50E152D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89" y="2188820"/>
            <a:ext cx="1099659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ve ailesinde örnek davranışlar bulunmaktadır.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564596" y="808694"/>
              <a:ext cx="1247525" cy="369332"/>
            </a:xfrm>
            <a:prstGeom prst="rect">
              <a:avLst/>
            </a:prstGeom>
            <a:noFill/>
          </p:spPr>
          <p:txBody>
            <a:bodyPr wrap="square" rtlCol="0">
              <a:spAutoFit/>
            </a:bodyPr>
            <a:lstStyle/>
            <a:p>
              <a:pPr algn="ctr"/>
              <a:r>
                <a:rPr lang="tr-TR" b="1" dirty="0">
                  <a:solidFill>
                    <a:schemeClr val="bg1"/>
                  </a:solidFill>
                </a:rPr>
                <a:t>Hadislerin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51130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İbrahim soylarından bir peygamber göndermesi için Allah’a (c.c.) dua etmiştir.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8" y="4833792"/>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Hz. İbrahim’in (a.s.) oğlu Hz. İsmail’in (a.s.) soyundan gelmektedir.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DEFCD36-CCE9-C45F-EBC5-89C82824A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706938"/>
            <a:ext cx="10643017" cy="3477875"/>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Hz. Muhammed’in (s.a.v.) doğduğu yıl Mekke şehrinde </a:t>
            </a:r>
            <a:r>
              <a:rPr lang="tr-TR" sz="3000" b="1" dirty="0">
                <a:solidFill>
                  <a:srgbClr val="FF0000"/>
                </a:solidFill>
                <a:latin typeface="Arial" panose="020B0604020202020204" pitchFamily="34" charset="0"/>
                <a:cs typeface="Arial" panose="020B0604020202020204" pitchFamily="34" charset="0"/>
              </a:rPr>
              <a:t>Fil Vakası </a:t>
            </a:r>
            <a:r>
              <a:rPr lang="tr-TR" sz="3000" dirty="0">
                <a:latin typeface="Arial" panose="020B0604020202020204" pitchFamily="34" charset="0"/>
                <a:cs typeface="Arial" panose="020B0604020202020204" pitchFamily="34" charset="0"/>
              </a:rPr>
              <a:t>(Olayı) gerçekleşti. Peygamberimizin dedesi Abdulmuttalip Mekke şehri ve Kureyş kabilesinin reisiydi.</a:t>
            </a:r>
          </a:p>
          <a:p>
            <a:pPr algn="ctr">
              <a:spcAft>
                <a:spcPts val="600"/>
              </a:spcAft>
            </a:pPr>
            <a:r>
              <a:rPr lang="tr-TR" sz="3000" dirty="0">
                <a:latin typeface="Arial" panose="020B0604020202020204" pitchFamily="34" charset="0"/>
                <a:cs typeface="Arial" panose="020B0604020202020204" pitchFamily="34" charset="0"/>
              </a:rPr>
              <a:t> </a:t>
            </a:r>
          </a:p>
          <a:p>
            <a:pPr algn="ctr">
              <a:spcAft>
                <a:spcPts val="600"/>
              </a:spcAft>
            </a:pPr>
            <a:r>
              <a:rPr lang="tr-TR" sz="3000" dirty="0">
                <a:latin typeface="Arial" panose="020B0604020202020204" pitchFamily="34" charset="0"/>
                <a:cs typeface="Arial" panose="020B0604020202020204" pitchFamily="34" charset="0"/>
              </a:rPr>
              <a:t>Abdulmuttalip unutulan zemzem kuyusunun yerini buldu ve </a:t>
            </a:r>
            <a:r>
              <a:rPr lang="tr-TR" sz="3000" b="1" dirty="0">
                <a:solidFill>
                  <a:srgbClr val="FF0000"/>
                </a:solidFill>
                <a:latin typeface="Arial" panose="020B0604020202020204" pitchFamily="34" charset="0"/>
                <a:cs typeface="Arial" panose="020B0604020202020204" pitchFamily="34" charset="0"/>
              </a:rPr>
              <a:t>zemzem suyu</a:t>
            </a:r>
            <a:r>
              <a:rPr lang="tr-TR" sz="3000" dirty="0">
                <a:latin typeface="Arial" panose="020B0604020202020204" pitchFamily="34" charset="0"/>
                <a:cs typeface="Arial" panose="020B0604020202020204" pitchFamily="34" charset="0"/>
              </a:rPr>
              <a:t>nu yeniden çıkararak insanların faydasına sunmuştu.</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E6F9FEF-833F-6E52-28A3-6763108D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965" y="3567929"/>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262432"/>
          </a:xfrm>
          <a:prstGeom prst="rect">
            <a:avLst/>
          </a:prstGeom>
          <a:noFill/>
          <a:ln>
            <a:noFill/>
          </a:ln>
        </p:spPr>
        <p:txBody>
          <a:bodyPr wrap="square" rtlCol="0">
            <a:spAutoFit/>
          </a:bodyPr>
          <a:lstStyle/>
          <a:p>
            <a:pPr algn="just">
              <a:spcAft>
                <a:spcPts val="600"/>
              </a:spcAft>
            </a:pPr>
            <a:r>
              <a:rPr lang="tr-TR" sz="2200" b="1" dirty="0">
                <a:latin typeface="Arial" panose="020B0604020202020204" pitchFamily="34" charset="0"/>
                <a:cs typeface="Arial" panose="020B0604020202020204" pitchFamily="34" charset="0"/>
              </a:rPr>
              <a:t>1. OLAY</a:t>
            </a:r>
            <a:r>
              <a:rPr lang="tr-TR" sz="2200" dirty="0">
                <a:latin typeface="Arial" panose="020B0604020202020204" pitchFamily="34" charset="0"/>
                <a:cs typeface="Arial" panose="020B0604020202020204" pitchFamily="34" charset="0"/>
              </a:rPr>
              <a:t>: Peygamberimizin (s.a.v.) babası Abdullah ile annesi Âmine’nin evlenmesi</a:t>
            </a:r>
          </a:p>
          <a:p>
            <a:pPr algn="just">
              <a:spcAft>
                <a:spcPts val="600"/>
              </a:spcAft>
            </a:pPr>
            <a:r>
              <a:rPr lang="tr-TR" sz="2200" b="1" dirty="0">
                <a:latin typeface="Arial" panose="020B0604020202020204" pitchFamily="34" charset="0"/>
                <a:cs typeface="Arial" panose="020B0604020202020204" pitchFamily="34" charset="0"/>
              </a:rPr>
              <a:t>2. OLAY</a:t>
            </a:r>
            <a:r>
              <a:rPr lang="tr-TR" sz="2200" dirty="0">
                <a:latin typeface="Arial" panose="020B0604020202020204" pitchFamily="34" charset="0"/>
                <a:cs typeface="Arial" panose="020B0604020202020204" pitchFamily="34" charset="0"/>
              </a:rPr>
              <a:t>: Hz. Muhammed’in (s.a.v.) Mekke’de dünyaya gelmesi</a:t>
            </a:r>
          </a:p>
          <a:p>
            <a:pPr algn="just">
              <a:spcAft>
                <a:spcPts val="600"/>
              </a:spcAft>
            </a:pPr>
            <a:r>
              <a:rPr lang="tr-TR" sz="2200" b="1" dirty="0">
                <a:latin typeface="Arial" panose="020B0604020202020204" pitchFamily="34" charset="0"/>
                <a:cs typeface="Arial" panose="020B0604020202020204" pitchFamily="34" charset="0"/>
              </a:rPr>
              <a:t>3. OLAY</a:t>
            </a:r>
            <a:r>
              <a:rPr lang="tr-TR" sz="2200" dirty="0">
                <a:latin typeface="Arial" panose="020B0604020202020204" pitchFamily="34" charset="0"/>
                <a:cs typeface="Arial" panose="020B0604020202020204" pitchFamily="34" charset="0"/>
              </a:rPr>
              <a:t>: Abdullah’ın Medine’ye (</a:t>
            </a:r>
            <a:r>
              <a:rPr lang="tr-TR" sz="2200" dirty="0" err="1">
                <a:latin typeface="Arial" panose="020B0604020202020204" pitchFamily="34" charset="0"/>
                <a:cs typeface="Arial" panose="020B0604020202020204" pitchFamily="34" charset="0"/>
              </a:rPr>
              <a:t>Yesrip’e</a:t>
            </a:r>
            <a:r>
              <a:rPr lang="tr-TR" sz="2200" dirty="0">
                <a:latin typeface="Arial" panose="020B0604020202020204" pitchFamily="34" charset="0"/>
                <a:cs typeface="Arial" panose="020B0604020202020204" pitchFamily="34" charset="0"/>
              </a:rPr>
              <a:t>) yaptığı ticari yolculukta vefat etmesi</a:t>
            </a:r>
          </a:p>
          <a:p>
            <a:pPr algn="just">
              <a:spcAft>
                <a:spcPts val="600"/>
              </a:spcAft>
            </a:pPr>
            <a:r>
              <a:rPr lang="tr-TR" sz="2200" b="1" dirty="0">
                <a:latin typeface="Arial" panose="020B0604020202020204" pitchFamily="34" charset="0"/>
                <a:cs typeface="Arial" panose="020B0604020202020204" pitchFamily="34" charset="0"/>
              </a:rPr>
              <a:t>4. OLAY</a:t>
            </a:r>
            <a:r>
              <a:rPr lang="tr-TR" sz="2200" dirty="0">
                <a:latin typeface="Arial" panose="020B0604020202020204" pitchFamily="34" charset="0"/>
                <a:cs typeface="Arial" panose="020B0604020202020204" pitchFamily="34" charset="0"/>
              </a:rPr>
              <a:t>: Dedesi ve annesinin Peygamberimize “Muhammed” adını koyması</a:t>
            </a:r>
          </a:p>
          <a:p>
            <a:pPr>
              <a:spcAft>
                <a:spcPts val="600"/>
              </a:spcAft>
            </a:pPr>
            <a:r>
              <a:rPr lang="tr-TR" sz="2200" b="1" dirty="0">
                <a:latin typeface="Arial" panose="020B0604020202020204" pitchFamily="34" charset="0"/>
                <a:cs typeface="Arial" panose="020B0604020202020204" pitchFamily="34" charset="0"/>
              </a:rPr>
              <a:t>Yukarıdaki olaylardan kaç numaralı bilgiler yer değiştirirse sıralama doğru hale gelir?</a:t>
            </a:r>
          </a:p>
          <a:p>
            <a:pPr algn="just">
              <a:spcAft>
                <a:spcPts val="600"/>
              </a:spcAft>
            </a:pPr>
            <a:r>
              <a:rPr lang="tr-TR" sz="2200" dirty="0">
                <a:latin typeface="Arial" panose="020B0604020202020204" pitchFamily="34" charset="0"/>
                <a:cs typeface="Arial" panose="020B0604020202020204" pitchFamily="34" charset="0"/>
              </a:rPr>
              <a:t>A) 1 ve 2				B) 2 ve 3</a:t>
            </a:r>
          </a:p>
          <a:p>
            <a:pPr algn="just">
              <a:spcAft>
                <a:spcPts val="600"/>
              </a:spcAft>
            </a:pPr>
            <a:r>
              <a:rPr lang="tr-TR" sz="2200" dirty="0">
                <a:latin typeface="Arial" panose="020B0604020202020204" pitchFamily="34" charset="0"/>
                <a:cs typeface="Arial" panose="020B0604020202020204" pitchFamily="34" charset="0"/>
              </a:rPr>
              <a:t>C) 2 ve 4				D) 3 ve 4</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E1F1EC83-EFD9-6814-957F-1A2E9CA9040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AD897-DBAB-8355-9E7F-103251C30745}"/>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42036732-F986-F072-92AD-404083D9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C826C945-A657-9C6E-346F-01CC05F66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96562"/>
            <a:ext cx="773132" cy="447675"/>
          </a:xfrm>
          <a:prstGeom prst="rect">
            <a:avLst/>
          </a:prstGeom>
        </p:spPr>
      </p:pic>
      <p:sp>
        <p:nvSpPr>
          <p:cNvPr id="4" name="Metin kutusu 3">
            <a:extLst>
              <a:ext uri="{FF2B5EF4-FFF2-40B4-BE49-F238E27FC236}">
                <a16:creationId xmlns:a16="http://schemas.microsoft.com/office/drawing/2014/main" id="{8B076D83-71A1-5403-D8BC-545AE9BFAE0D}"/>
              </a:ext>
            </a:extLst>
          </p:cNvPr>
          <p:cNvSpPr txBox="1"/>
          <p:nvPr/>
        </p:nvSpPr>
        <p:spPr>
          <a:xfrm>
            <a:off x="774492" y="1159664"/>
            <a:ext cx="10643017" cy="3185487"/>
          </a:xfrm>
          <a:prstGeom prst="rect">
            <a:avLst/>
          </a:prstGeom>
          <a:noFill/>
          <a:ln>
            <a:noFill/>
          </a:ln>
        </p:spPr>
        <p:txBody>
          <a:bodyPr wrap="square" rtlCol="0">
            <a:spAutoFit/>
          </a:bodyPr>
          <a:lstStyle/>
          <a:p>
            <a:pPr algn="just">
              <a:spcAft>
                <a:spcPts val="600"/>
              </a:spcAft>
            </a:pPr>
            <a:r>
              <a:rPr lang="tr-TR" sz="2200" b="1" dirty="0">
                <a:latin typeface="Arial" panose="020B0604020202020204" pitchFamily="34" charset="0"/>
                <a:cs typeface="Arial" panose="020B0604020202020204" pitchFamily="34" charset="0"/>
              </a:rPr>
              <a:t>Öğretmen</a:t>
            </a:r>
            <a:r>
              <a:rPr lang="tr-TR" sz="2200" dirty="0">
                <a:latin typeface="Arial" panose="020B0604020202020204" pitchFamily="34" charset="0"/>
                <a:cs typeface="Arial" panose="020B0604020202020204" pitchFamily="34" charset="0"/>
              </a:rPr>
              <a:t>: “Hz. Muhammed’in (s.a.v.) ailesinden kimleri biliyorsunuz? Aile büyükleri hakkında hangi bilgileri söyleyebilirsiniz?”</a:t>
            </a:r>
          </a:p>
          <a:p>
            <a:pPr>
              <a:spcAft>
                <a:spcPts val="600"/>
              </a:spcAft>
            </a:pPr>
            <a:r>
              <a:rPr lang="tr-TR" sz="2200" b="1" dirty="0">
                <a:latin typeface="Arial" panose="020B0604020202020204" pitchFamily="34" charset="0"/>
                <a:cs typeface="Arial" panose="020B0604020202020204" pitchFamily="34" charset="0"/>
              </a:rPr>
              <a:t>Aşağıdaki öğrencilerden hangisi öğretmenin sorusuna doğru bir cevap vermiştir?</a:t>
            </a:r>
          </a:p>
          <a:p>
            <a:pPr algn="just">
              <a:spcAft>
                <a:spcPts val="600"/>
              </a:spcAft>
            </a:pPr>
            <a:r>
              <a:rPr lang="tr-TR" sz="2200" dirty="0">
                <a:latin typeface="Arial" panose="020B0604020202020204" pitchFamily="34" charset="0"/>
                <a:cs typeface="Arial" panose="020B0604020202020204" pitchFamily="34" charset="0"/>
              </a:rPr>
              <a:t>A) Hz. Muhammed’in (sav) dedesi Abdullah zemzem kuyusunun yerini bulmuştur.</a:t>
            </a:r>
          </a:p>
          <a:p>
            <a:pPr algn="just">
              <a:spcAft>
                <a:spcPts val="600"/>
              </a:spcAft>
            </a:pPr>
            <a:r>
              <a:rPr lang="tr-TR" sz="2200" dirty="0">
                <a:latin typeface="Arial" panose="020B0604020202020204" pitchFamily="34" charset="0"/>
                <a:cs typeface="Arial" panose="020B0604020202020204" pitchFamily="34" charset="0"/>
              </a:rPr>
              <a:t>B) Hz. Peygamberin annesi Âmine 55 yaşındayken vefat etmiştir.</a:t>
            </a:r>
          </a:p>
          <a:p>
            <a:pPr algn="just">
              <a:spcAft>
                <a:spcPts val="600"/>
              </a:spcAft>
            </a:pPr>
            <a:r>
              <a:rPr lang="tr-TR" sz="2200" dirty="0">
                <a:latin typeface="Arial" panose="020B0604020202020204" pitchFamily="34" charset="0"/>
                <a:cs typeface="Arial" panose="020B0604020202020204" pitchFamily="34" charset="0"/>
              </a:rPr>
              <a:t>C) Hz. Muhammed’in (s.a.v.) amcası Ebu Talip saygın ve dürüst biriydi.</a:t>
            </a:r>
          </a:p>
          <a:p>
            <a:pPr algn="just">
              <a:spcAft>
                <a:spcPts val="600"/>
              </a:spcAft>
            </a:pPr>
            <a:r>
              <a:rPr lang="tr-TR" sz="2200" dirty="0">
                <a:latin typeface="Arial" panose="020B0604020202020204" pitchFamily="34" charset="0"/>
                <a:cs typeface="Arial" panose="020B0604020202020204" pitchFamily="34" charset="0"/>
              </a:rPr>
              <a:t>D) Ebu Talip’in eşi Fâtıma Hz. Muhammed’e (s.a.v.) kötülük yapmıştır.</a:t>
            </a:r>
          </a:p>
        </p:txBody>
      </p:sp>
      <p:sp>
        <p:nvSpPr>
          <p:cNvPr id="6" name="Metin kutusu 5">
            <a:extLst>
              <a:ext uri="{FF2B5EF4-FFF2-40B4-BE49-F238E27FC236}">
                <a16:creationId xmlns:a16="http://schemas.microsoft.com/office/drawing/2014/main" id="{00799B91-82CF-5CEC-8D81-C78C65300CD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2" name="Metin kutusu 1">
            <a:extLst>
              <a:ext uri="{FF2B5EF4-FFF2-40B4-BE49-F238E27FC236}">
                <a16:creationId xmlns:a16="http://schemas.microsoft.com/office/drawing/2014/main" id="{77565F19-ECA3-3910-86C1-DC02A576090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43FA3920-F276-4857-2873-0E5E407FB465}"/>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12934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DC9579A-258D-8DB8-C5D0-C1753E807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58014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Peygamberimizin (s.a.v.) annesi Âmine çocuğuna hamile iken kocası Abdullah vefat etti. Hz. Muhammed’e (s.a.v.) çok iyi bakan Âmine oğlu altı yaşındayken vefat etti. Mekke’nin reisi olan dedesi Abdülmuttalip ve ardından Mekke’de yaşayan amcaları Hz. Muhammed’in (s.a.v.) hayatında önemli yeri olan aile büyükleriydi.</a:t>
            </a:r>
          </a:p>
          <a:p>
            <a:pPr>
              <a:spcAft>
                <a:spcPts val="600"/>
              </a:spcAft>
            </a:pPr>
            <a:r>
              <a:rPr lang="tr-TR" sz="2200" b="1" dirty="0">
                <a:latin typeface="Arial" panose="020B0604020202020204" pitchFamily="34" charset="0"/>
                <a:cs typeface="Arial" panose="020B0604020202020204" pitchFamily="34" charset="0"/>
              </a:rPr>
              <a:t>Buna göre altı yaşındayken Hz. Muhammed’in (s.a.v.) bakımını kim üstlenmiştir?</a:t>
            </a:r>
          </a:p>
          <a:p>
            <a:pPr algn="just">
              <a:spcAft>
                <a:spcPts val="600"/>
              </a:spcAft>
            </a:pPr>
            <a:r>
              <a:rPr lang="tr-TR" sz="2200" dirty="0">
                <a:latin typeface="Arial" panose="020B0604020202020204" pitchFamily="34" charset="0"/>
                <a:cs typeface="Arial" panose="020B0604020202020204" pitchFamily="34" charset="0"/>
              </a:rPr>
              <a:t>A) Annesi Amine</a:t>
            </a:r>
          </a:p>
          <a:p>
            <a:pPr algn="just">
              <a:spcAft>
                <a:spcPts val="600"/>
              </a:spcAft>
            </a:pPr>
            <a:r>
              <a:rPr lang="tr-TR" sz="2200" dirty="0">
                <a:latin typeface="Arial" panose="020B0604020202020204" pitchFamily="34" charset="0"/>
                <a:cs typeface="Arial" panose="020B0604020202020204" pitchFamily="34" charset="0"/>
              </a:rPr>
              <a:t>B) Babası Abdullah</a:t>
            </a:r>
          </a:p>
          <a:p>
            <a:pPr algn="just">
              <a:spcAft>
                <a:spcPts val="600"/>
              </a:spcAft>
            </a:pPr>
            <a:r>
              <a:rPr lang="tr-TR" sz="2200" dirty="0">
                <a:latin typeface="Arial" panose="020B0604020202020204" pitchFamily="34" charset="0"/>
                <a:cs typeface="Arial" panose="020B0604020202020204" pitchFamily="34" charset="0"/>
              </a:rPr>
              <a:t>C) Amcası </a:t>
            </a:r>
            <a:r>
              <a:rPr lang="tr-TR" sz="2200" dirty="0" err="1">
                <a:latin typeface="Arial" panose="020B0604020202020204" pitchFamily="34" charset="0"/>
                <a:cs typeface="Arial" panose="020B0604020202020204" pitchFamily="34" charset="0"/>
              </a:rPr>
              <a:t>Zübeyr</a:t>
            </a:r>
            <a:endParaRPr lang="tr-TR" sz="2200" dirty="0">
              <a:latin typeface="Arial" panose="020B0604020202020204" pitchFamily="34" charset="0"/>
              <a:cs typeface="Arial" panose="020B0604020202020204" pitchFamily="34" charset="0"/>
            </a:endParaRPr>
          </a:p>
          <a:p>
            <a:pPr algn="just">
              <a:spcAft>
                <a:spcPts val="600"/>
              </a:spcAft>
            </a:pPr>
            <a:r>
              <a:rPr lang="tr-TR" sz="2200" dirty="0">
                <a:latin typeface="Arial" panose="020B0604020202020204" pitchFamily="34" charset="0"/>
                <a:cs typeface="Arial" panose="020B0604020202020204" pitchFamily="34" charset="0"/>
              </a:rPr>
              <a:t>D) Dedesi Abdülmuttalip</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tasarım içeren bir resim&#10;&#10;Açıklama otomatik olarak oluşturuldu">
            <a:extLst>
              <a:ext uri="{FF2B5EF4-FFF2-40B4-BE49-F238E27FC236}">
                <a16:creationId xmlns:a16="http://schemas.microsoft.com/office/drawing/2014/main" id="{4F5FBC9A-548E-57CD-6F60-62AC59504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450110"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973678215"/>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algn="l">
                        <a:defRPr/>
                      </a:pPr>
                      <a:r>
                        <a:rPr lang="tr-TR" sz="1800" kern="1200" dirty="0" err="1">
                          <a:solidFill>
                            <a:schemeClr val="tx1"/>
                          </a:solidFill>
                          <a:latin typeface="Arial" panose="020B0604020202020204" pitchFamily="34" charset="0"/>
                          <a:ea typeface="+mn-ea"/>
                          <a:cs typeface="Arial" panose="020B0604020202020204" pitchFamily="34" charset="0"/>
                        </a:rPr>
                        <a:t>Abdulmuttalip</a:t>
                      </a:r>
                      <a:r>
                        <a:rPr lang="tr-TR" sz="1800" kern="1200" dirty="0">
                          <a:solidFill>
                            <a:schemeClr val="tx1"/>
                          </a:solidFill>
                          <a:latin typeface="Arial" panose="020B0604020202020204" pitchFamily="34" charset="0"/>
                          <a:ea typeface="+mn-ea"/>
                          <a:cs typeface="Arial" panose="020B0604020202020204" pitchFamily="34" charset="0"/>
                        </a:rPr>
                        <a:t> Mekke'nin güçlü reislerinden biri olup şehrin yönetiminde söz sahibiydi.</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Peygamberimizin annesi Amine Kudüs’ün tanınmış ailelerinden birinin kızıydı. </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Muhammed’in (s.a.v.) halası Safiye </a:t>
                      </a:r>
                      <a:r>
                        <a:rPr lang="tr-TR" sz="1800" dirty="0" err="1">
                          <a:latin typeface="Arial" panose="020B0604020202020204" pitchFamily="34" charset="0"/>
                          <a:cs typeface="Arial" panose="020B0604020202020204" pitchFamily="34" charset="0"/>
                        </a:rPr>
                        <a:t>Ebû</a:t>
                      </a:r>
                      <a:r>
                        <a:rPr lang="tr-TR" sz="1800" dirty="0">
                          <a:latin typeface="Arial" panose="020B0604020202020204" pitchFamily="34" charset="0"/>
                          <a:cs typeface="Arial" panose="020B0604020202020204" pitchFamily="34" charset="0"/>
                        </a:rPr>
                        <a:t> </a:t>
                      </a:r>
                      <a:r>
                        <a:rPr lang="tr-TR" sz="1800" dirty="0" err="1">
                          <a:latin typeface="Arial" panose="020B0604020202020204" pitchFamily="34" charset="0"/>
                          <a:cs typeface="Arial" panose="020B0604020202020204" pitchFamily="34" charset="0"/>
                        </a:rPr>
                        <a:t>Leheb’in</a:t>
                      </a:r>
                      <a:r>
                        <a:rPr lang="tr-TR" sz="1800" dirty="0">
                          <a:latin typeface="Arial" panose="020B0604020202020204" pitchFamily="34" charset="0"/>
                          <a:cs typeface="Arial" panose="020B0604020202020204" pitchFamily="34" charset="0"/>
                        </a:rPr>
                        <a:t> hakareti üzerine yeğeni Hz. Muhammed’i (s.a.v.) savundu.</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Ebu Talip’in eşi </a:t>
                      </a:r>
                      <a:r>
                        <a:rPr lang="tr-TR" sz="1800" dirty="0" err="1">
                          <a:latin typeface="Arial" panose="020B0604020202020204" pitchFamily="34" charset="0"/>
                          <a:cs typeface="Arial" panose="020B0604020202020204" pitchFamily="34" charset="0"/>
                        </a:rPr>
                        <a:t>Fâtıma</a:t>
                      </a:r>
                      <a:r>
                        <a:rPr lang="tr-TR" sz="1800" dirty="0">
                          <a:latin typeface="Arial" panose="020B0604020202020204" pitchFamily="34" charset="0"/>
                          <a:cs typeface="Arial" panose="020B0604020202020204" pitchFamily="34" charset="0"/>
                        </a:rPr>
                        <a:t> Hz. Muhammed’e (s.a.v.) evine almak istemedi ve ona</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çok sert davrandı.</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Ebu Talip’in yanı sıra amcaları </a:t>
                      </a:r>
                      <a:r>
                        <a:rPr lang="tr-TR" sz="1800" dirty="0" err="1">
                          <a:latin typeface="Arial" panose="020B0604020202020204" pitchFamily="34" charset="0"/>
                          <a:cs typeface="Arial" panose="020B0604020202020204" pitchFamily="34" charset="0"/>
                        </a:rPr>
                        <a:t>Zübeyr</a:t>
                      </a:r>
                      <a:r>
                        <a:rPr lang="tr-TR" sz="1800" dirty="0">
                          <a:latin typeface="Arial" panose="020B0604020202020204" pitchFamily="34" charset="0"/>
                          <a:cs typeface="Arial" panose="020B0604020202020204" pitchFamily="34" charset="0"/>
                        </a:rPr>
                        <a:t>, ve Hamza da Hz. Muhammed’e (s.a.v.) yakınlık gösteren aile büyüklerindendi.</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Font typeface="Arial" pitchFamily="34" charset="0"/>
                        <a:buNone/>
                      </a:pPr>
                      <a:r>
                        <a:rPr lang="tr-TR" sz="1800" kern="1200" dirty="0">
                          <a:solidFill>
                            <a:schemeClr val="tx1"/>
                          </a:solidFill>
                          <a:latin typeface="Arial" panose="020B0604020202020204" pitchFamily="34" charset="0"/>
                          <a:ea typeface="+mn-ea"/>
                          <a:cs typeface="Arial" panose="020B0604020202020204" pitchFamily="34" charset="0"/>
                        </a:rPr>
                        <a:t>Peygamberimizin babası Abdullah Medine'de akrabalarının yanında hastalandı, orada vefat etti ve defnedildi.</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r>
                        <a:rPr lang="tr-TR" sz="1800" kern="1200" dirty="0">
                          <a:solidFill>
                            <a:schemeClr val="tx1"/>
                          </a:solidFill>
                          <a:latin typeface="Arial" panose="020B0604020202020204" pitchFamily="34" charset="0"/>
                          <a:ea typeface="+mn-ea"/>
                          <a:cs typeface="Arial" panose="020B0604020202020204" pitchFamily="34" charset="0"/>
                        </a:rPr>
                        <a:t>Ebu</a:t>
                      </a:r>
                      <a:r>
                        <a:rPr lang="tr-TR" sz="1800" kern="1200" baseline="0" dirty="0">
                          <a:solidFill>
                            <a:schemeClr val="tx1"/>
                          </a:solidFill>
                          <a:latin typeface="Arial" panose="020B0604020202020204" pitchFamily="34" charset="0"/>
                          <a:ea typeface="+mn-ea"/>
                          <a:cs typeface="Arial" panose="020B0604020202020204" pitchFamily="34" charset="0"/>
                        </a:rPr>
                        <a:t> T</a:t>
                      </a:r>
                      <a:r>
                        <a:rPr lang="tr-TR" sz="1800" kern="1200" dirty="0">
                          <a:solidFill>
                            <a:schemeClr val="tx1"/>
                          </a:solidFill>
                          <a:latin typeface="Arial" panose="020B0604020202020204" pitchFamily="34" charset="0"/>
                          <a:ea typeface="+mn-ea"/>
                          <a:cs typeface="Arial" panose="020B0604020202020204" pitchFamily="34" charset="0"/>
                        </a:rPr>
                        <a:t>alip zemzem kuyusunun yerini buldu ve zemzem suyunu yeniden çıkararak insanların faydasına sundu.</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içeren bir resim&#10;&#10;Açıklama otomatik olarak oluşturuldu">
            <a:extLst>
              <a:ext uri="{FF2B5EF4-FFF2-40B4-BE49-F238E27FC236}">
                <a16:creationId xmlns:a16="http://schemas.microsoft.com/office/drawing/2014/main" id="{DDAC2F5A-BC46-5D95-7043-D216D0F97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360865"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2662427" y="5592920"/>
            <a:ext cx="404139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3319473" y="3251331"/>
            <a:ext cx="555184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4064000" y="4191466"/>
            <a:ext cx="546557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62428" y="1384209"/>
            <a:ext cx="402412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3319473" y="4654805"/>
            <a:ext cx="404139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3319474" y="2319116"/>
            <a:ext cx="267492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232986" y="2330723"/>
            <a:ext cx="220233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6551252" y="2572542"/>
            <a:ext cx="26859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6200000">
            <a:off x="1507051" y="3506690"/>
            <a:ext cx="26859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a:off x="6220918" y="5121762"/>
            <a:ext cx="336504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KUREYŞ</a:t>
            </a:r>
          </a:p>
          <a:p>
            <a:pPr algn="ctr">
              <a:lnSpc>
                <a:spcPct val="150000"/>
              </a:lnSpc>
              <a:spcAft>
                <a:spcPts val="600"/>
              </a:spcAft>
            </a:pPr>
            <a:r>
              <a:rPr lang="tr-TR" b="1" dirty="0">
                <a:latin typeface="Arial" panose="020B0604020202020204" pitchFamily="34" charset="0"/>
                <a:cs typeface="Arial" panose="020B0604020202020204" pitchFamily="34" charset="0"/>
              </a:rPr>
              <a:t>HALİME</a:t>
            </a:r>
          </a:p>
          <a:p>
            <a:pPr algn="ctr">
              <a:lnSpc>
                <a:spcPct val="150000"/>
              </a:lnSpc>
              <a:spcAft>
                <a:spcPts val="600"/>
              </a:spcAft>
            </a:pPr>
            <a:r>
              <a:rPr lang="tr-TR" b="1" dirty="0">
                <a:latin typeface="Arial" panose="020B0604020202020204" pitchFamily="34" charset="0"/>
                <a:cs typeface="Arial" panose="020B0604020202020204" pitchFamily="34" charset="0"/>
              </a:rPr>
              <a:t>ABDULLAH</a:t>
            </a:r>
          </a:p>
          <a:p>
            <a:pPr algn="ctr">
              <a:lnSpc>
                <a:spcPct val="150000"/>
              </a:lnSpc>
              <a:spcAft>
                <a:spcPts val="600"/>
              </a:spcAft>
            </a:pPr>
            <a:r>
              <a:rPr lang="tr-TR" b="1" dirty="0">
                <a:latin typeface="Arial" panose="020B0604020202020204" pitchFamily="34" charset="0"/>
                <a:cs typeface="Arial" panose="020B0604020202020204" pitchFamily="34" charset="0"/>
              </a:rPr>
              <a:t>EBU TALİB</a:t>
            </a:r>
          </a:p>
          <a:p>
            <a:pPr algn="ctr">
              <a:lnSpc>
                <a:spcPct val="150000"/>
              </a:lnSpc>
              <a:spcAft>
                <a:spcPts val="600"/>
              </a:spcAft>
            </a:pPr>
            <a:r>
              <a:rPr lang="tr-TR" b="1" dirty="0">
                <a:latin typeface="Arial" panose="020B0604020202020204" pitchFamily="34" charset="0"/>
                <a:cs typeface="Arial" panose="020B0604020202020204" pitchFamily="34" charset="0"/>
              </a:rPr>
              <a:t>SAFİYE</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HAMZA</a:t>
            </a:r>
          </a:p>
          <a:p>
            <a:pPr algn="ctr">
              <a:lnSpc>
                <a:spcPct val="150000"/>
              </a:lnSpc>
              <a:spcAft>
                <a:spcPts val="600"/>
              </a:spcAft>
            </a:pPr>
            <a:r>
              <a:rPr lang="tr-TR" b="1" dirty="0">
                <a:latin typeface="Arial" panose="020B0604020202020204" pitchFamily="34" charset="0"/>
                <a:cs typeface="Arial" panose="020B0604020202020204" pitchFamily="34" charset="0"/>
              </a:rPr>
              <a:t>ZÜBEYR</a:t>
            </a:r>
          </a:p>
          <a:p>
            <a:pPr algn="ctr">
              <a:lnSpc>
                <a:spcPct val="150000"/>
              </a:lnSpc>
              <a:spcAft>
                <a:spcPts val="600"/>
              </a:spcAft>
            </a:pPr>
            <a:r>
              <a:rPr lang="tr-TR" b="1" dirty="0">
                <a:latin typeface="Arial" panose="020B0604020202020204" pitchFamily="34" charset="0"/>
                <a:cs typeface="Arial" panose="020B0604020202020204" pitchFamily="34" charset="0"/>
              </a:rPr>
              <a:t>ŞEYMA</a:t>
            </a:r>
          </a:p>
          <a:p>
            <a:pPr algn="ctr">
              <a:lnSpc>
                <a:spcPct val="150000"/>
              </a:lnSpc>
              <a:spcAft>
                <a:spcPts val="600"/>
              </a:spcAft>
            </a:pPr>
            <a:r>
              <a:rPr lang="tr-TR" b="1" dirty="0">
                <a:latin typeface="Arial" panose="020B0604020202020204" pitchFamily="34" charset="0"/>
                <a:cs typeface="Arial" panose="020B0604020202020204" pitchFamily="34" charset="0"/>
              </a:rPr>
              <a:t>ZEMZEM</a:t>
            </a:r>
          </a:p>
          <a:p>
            <a:pPr algn="ctr">
              <a:lnSpc>
                <a:spcPct val="150000"/>
              </a:lnSpc>
              <a:spcAft>
                <a:spcPts val="600"/>
              </a:spcAft>
            </a:pPr>
            <a:r>
              <a:rPr lang="tr-TR" b="1" dirty="0">
                <a:latin typeface="Arial" panose="020B0604020202020204" pitchFamily="34" charset="0"/>
                <a:cs typeface="Arial" panose="020B0604020202020204" pitchFamily="34" charset="0"/>
              </a:rPr>
              <a:t>KABE</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5ABBCBA7-20A2-8AA6-BA0A-971D419D9551}"/>
              </a:ext>
            </a:extLst>
          </p:cNvPr>
          <p:cNvGraphicFramePr>
            <a:graphicFrameLocks noGrp="1"/>
          </p:cNvGraphicFramePr>
          <p:nvPr>
            <p:extLst>
              <p:ext uri="{D42A27DB-BD31-4B8C-83A1-F6EECF244321}">
                <p14:modId xmlns:p14="http://schemas.microsoft.com/office/powerpoint/2010/main" val="1878982481"/>
              </p:ext>
            </p:extLst>
          </p:nvPr>
        </p:nvGraphicFramePr>
        <p:xfrm>
          <a:off x="2496000" y="1335741"/>
          <a:ext cx="720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468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Ş</a:t>
                      </a:r>
                    </a:p>
                  </a:txBody>
                  <a:tcPr anchor="ctr"/>
                </a:tc>
                <a:extLst>
                  <a:ext uri="{0D108BD9-81ED-4DB2-BD59-A6C34878D82A}">
                    <a16:rowId xmlns:a16="http://schemas.microsoft.com/office/drawing/2014/main" val="10000"/>
                  </a:ext>
                </a:extLst>
              </a:tr>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1"/>
                  </a:ext>
                </a:extLst>
              </a:tr>
              <a:tr h="468000">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Y</a:t>
                      </a:r>
                    </a:p>
                  </a:txBody>
                  <a:tcPr anchor="ctr"/>
                </a:tc>
                <a:extLst>
                  <a:ext uri="{0D108BD9-81ED-4DB2-BD59-A6C34878D82A}">
                    <a16:rowId xmlns:a16="http://schemas.microsoft.com/office/drawing/2014/main" val="10002"/>
                  </a:ext>
                </a:extLst>
              </a:tr>
              <a:tr h="468000">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M</a:t>
                      </a:r>
                    </a:p>
                  </a:txBody>
                  <a:tcPr anchor="ctr"/>
                </a:tc>
                <a:extLst>
                  <a:ext uri="{0D108BD9-81ED-4DB2-BD59-A6C34878D82A}">
                    <a16:rowId xmlns:a16="http://schemas.microsoft.com/office/drawing/2014/main" val="10003"/>
                  </a:ext>
                </a:extLst>
              </a:tr>
              <a:tr h="468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4"/>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Q</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Ç</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G</a:t>
                      </a:r>
                    </a:p>
                  </a:txBody>
                  <a:tcPr anchor="ctr"/>
                </a:tc>
                <a:tc>
                  <a:txBody>
                    <a:bodyPr/>
                    <a:lstStyle/>
                    <a:p>
                      <a:pPr algn="ctr"/>
                      <a:r>
                        <a:rPr lang="tr-TR" dirty="0">
                          <a:solidFill>
                            <a:schemeClr val="tx1"/>
                          </a:solidFill>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X</a:t>
                      </a:r>
                    </a:p>
                  </a:txBody>
                  <a:tcPr anchor="ctr"/>
                </a:tc>
                <a:extLst>
                  <a:ext uri="{0D108BD9-81ED-4DB2-BD59-A6C34878D82A}">
                    <a16:rowId xmlns:a16="http://schemas.microsoft.com/office/drawing/2014/main" val="10005"/>
                  </a:ext>
                </a:extLst>
              </a:tr>
              <a:tr h="468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P</a:t>
                      </a:r>
                    </a:p>
                  </a:txBody>
                  <a:tcPr anchor="ctr"/>
                </a:tc>
                <a:extLst>
                  <a:ext uri="{0D108BD9-81ED-4DB2-BD59-A6C34878D82A}">
                    <a16:rowId xmlns:a16="http://schemas.microsoft.com/office/drawing/2014/main" val="10006"/>
                  </a:ext>
                </a:extLst>
              </a:tr>
              <a:tr h="468000">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L</a:t>
                      </a:r>
                    </a:p>
                  </a:txBody>
                  <a:tcPr anchor="ctr"/>
                </a:tc>
                <a:extLst>
                  <a:ext uri="{0D108BD9-81ED-4DB2-BD59-A6C34878D82A}">
                    <a16:rowId xmlns:a16="http://schemas.microsoft.com/office/drawing/2014/main" val="10007"/>
                  </a:ext>
                </a:extLst>
              </a:tr>
              <a:tr h="468000">
                <a:tc>
                  <a:txBody>
                    <a:bodyPr/>
                    <a:lstStyle/>
                    <a:p>
                      <a:pPr algn="ctr"/>
                      <a:endParaRPr lang="tr-TR" sz="2000" kern="1200" dirty="0">
                        <a:solidFill>
                          <a:schemeClr val="tx1"/>
                        </a:solidFill>
                        <a:latin typeface="+mn-lt"/>
                        <a:ea typeface="+mn-ea"/>
                        <a:cs typeface="+mn-cs"/>
                      </a:endParaRP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8"/>
                  </a:ext>
                </a:extLst>
              </a:tr>
              <a:tr h="468000">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dirty="0">
                          <a:solidFill>
                            <a:schemeClr val="tx1"/>
                          </a:solidFill>
                        </a:rPr>
                        <a:t>R</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V</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descr="ekran görüntüsü, metin, çizgi, renklilik içeren bir resim&#10;&#10;Açıklama otomatik olarak oluşturuldu">
            <a:extLst>
              <a:ext uri="{FF2B5EF4-FFF2-40B4-BE49-F238E27FC236}">
                <a16:creationId xmlns:a16="http://schemas.microsoft.com/office/drawing/2014/main" id="{61CB3736-FAB8-CBEE-9DF0-7CC79A91D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0455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Kureyş</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Halime</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Abdülmuttalip</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Ebu Talip</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47580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Amine</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Abdullah</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dedesi</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3710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annesi</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7788"/>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Hz. Muhammed’in (s.a.v.) babası</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072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en sevdiği amcası</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748514"/>
            <a:ext cx="6608454"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Mekke'nin en büyük kabilesi</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586010"/>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süt annesi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D720476F-6540-C9CF-188A-05886BBA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8FCCC69B-168A-D4A7-8946-B4923D07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5" y="1050291"/>
            <a:ext cx="771674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ailesi Mekke'nin sevilen ve sayılan ailelerinden biriydi. Kureyş </a:t>
            </a:r>
            <a:r>
              <a:rPr lang="tr-TR" sz="3000" dirty="0" err="1">
                <a:latin typeface="Arial" panose="020B0604020202020204" pitchFamily="34" charset="0"/>
                <a:cs typeface="Arial" panose="020B0604020202020204" pitchFamily="34" charset="0"/>
              </a:rPr>
              <a:t>Kabilesi'nin</a:t>
            </a: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Haşimoğulları</a:t>
            </a:r>
            <a:r>
              <a:rPr lang="tr-TR" sz="3000" dirty="0">
                <a:latin typeface="Arial" panose="020B0604020202020204" pitchFamily="34" charset="0"/>
                <a:cs typeface="Arial" panose="020B0604020202020204" pitchFamily="34" charset="0"/>
              </a:rPr>
              <a:t> ailesine mensuptu.</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015484" y="3116971"/>
            <a:ext cx="796877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Dedesi Abdulmuttalip Kureyş kabilesindendi. Mekke'nin en güçlü kabilelerinden biri olup şehrin yönetiminde söz sahibiydi.</a:t>
            </a:r>
          </a:p>
        </p:txBody>
      </p:sp>
      <p:pic>
        <p:nvPicPr>
          <p:cNvPr id="11" name="Resim 10" descr="bina, dış mekan, ev, şehir içeren bir resim&#10;&#10;Açıklama otomatik olarak oluşturuldu">
            <a:extLst>
              <a:ext uri="{FF2B5EF4-FFF2-40B4-BE49-F238E27FC236}">
                <a16:creationId xmlns:a16="http://schemas.microsoft.com/office/drawing/2014/main" id="{6AED7A5C-9CC1-9A05-74D1-15D49713F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6" name="Metin kutusu 5">
            <a:extLst>
              <a:ext uri="{FF2B5EF4-FFF2-40B4-BE49-F238E27FC236}">
                <a16:creationId xmlns:a16="http://schemas.microsoft.com/office/drawing/2014/main" id="{470E24AC-B9B9-D776-5798-0CF3B0E6B7E3}"/>
              </a:ext>
            </a:extLst>
          </p:cNvPr>
          <p:cNvSpPr txBox="1"/>
          <p:nvPr/>
        </p:nvSpPr>
        <p:spPr>
          <a:xfrm>
            <a:off x="4015484" y="4726781"/>
            <a:ext cx="77667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Abdulmuttalip Peygamberimizin babası Abdullah'ı çok sever ve onunla ilgilenirdi.</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8F9FE-9332-561D-FF5C-02BCA81871E1}"/>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A903A1A8-B284-090D-5730-DD3F6AFAD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D9138D95-B5E3-E9BE-29CE-E03A0C254236}"/>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7C981AE0-D9A9-3576-BC8D-D2F152382F9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A3F3FBCF-8A19-BE9C-A809-3CC9D721AE71}"/>
              </a:ext>
            </a:extLst>
          </p:cNvPr>
          <p:cNvSpPr txBox="1"/>
          <p:nvPr/>
        </p:nvSpPr>
        <p:spPr>
          <a:xfrm>
            <a:off x="4015485" y="615579"/>
            <a:ext cx="771674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Peygamberimizin annesi Amine    Mekke'nin tanınmış ailelerinden birinin kızıydı. Çevresinde ahlaklı ve güzel bir kız olarak tanınırdı. </a:t>
            </a:r>
          </a:p>
        </p:txBody>
      </p:sp>
      <p:sp>
        <p:nvSpPr>
          <p:cNvPr id="3" name="Metin kutusu 2">
            <a:extLst>
              <a:ext uri="{FF2B5EF4-FFF2-40B4-BE49-F238E27FC236}">
                <a16:creationId xmlns:a16="http://schemas.microsoft.com/office/drawing/2014/main" id="{878539FB-2EFB-87D2-86A1-25B9ED4B4669}"/>
              </a:ext>
            </a:extLst>
          </p:cNvPr>
          <p:cNvSpPr txBox="1"/>
          <p:nvPr/>
        </p:nvSpPr>
        <p:spPr>
          <a:xfrm>
            <a:off x="4015484" y="2682259"/>
            <a:ext cx="8035726"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Ahlaki güzellik bakımından örnek  insanlardan olan Abdullah ile Amine evlendi  ve bu evliliğin sonucunda Hz. Muhammed (s.a.v.) dünyaya geldi.</a:t>
            </a:r>
          </a:p>
        </p:txBody>
      </p:sp>
      <p:pic>
        <p:nvPicPr>
          <p:cNvPr id="12" name="Resim 11" descr="kum tepesi, gökyüzü, kum, rüzgarla biçimlenmiş toprak içeren bir resim&#10;&#10;Açıklama otomatik olarak oluşturuldu">
            <a:extLst>
              <a:ext uri="{FF2B5EF4-FFF2-40B4-BE49-F238E27FC236}">
                <a16:creationId xmlns:a16="http://schemas.microsoft.com/office/drawing/2014/main" id="{62FD6056-4FB5-9DC9-FE01-FBD6519B0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6" name="Metin kutusu 5">
            <a:extLst>
              <a:ext uri="{FF2B5EF4-FFF2-40B4-BE49-F238E27FC236}">
                <a16:creationId xmlns:a16="http://schemas.microsoft.com/office/drawing/2014/main" id="{C30D88AC-50B5-FC7B-AEAC-D28C8196BE5A}"/>
              </a:ext>
            </a:extLst>
          </p:cNvPr>
          <p:cNvSpPr txBox="1"/>
          <p:nvPr/>
        </p:nvSpPr>
        <p:spPr>
          <a:xfrm>
            <a:off x="4015484" y="4748939"/>
            <a:ext cx="7968773" cy="1477328"/>
          </a:xfrm>
          <a:prstGeom prst="rect">
            <a:avLst/>
          </a:prstGeom>
          <a:noFill/>
          <a:ln>
            <a:noFill/>
          </a:ln>
        </p:spPr>
        <p:txBody>
          <a:bodyPr wrap="square" rtlCol="0">
            <a:spAutoFit/>
          </a:bodyPr>
          <a:lstStyle/>
          <a:p>
            <a:pPr>
              <a:spcAft>
                <a:spcPts val="600"/>
              </a:spcAft>
            </a:pPr>
            <a:r>
              <a:rPr lang="tr-TR" sz="3000" b="1" dirty="0">
                <a:latin typeface="Arial" panose="020B0604020202020204" pitchFamily="34" charset="0"/>
                <a:cs typeface="Arial" panose="020B0604020202020204" pitchFamily="34" charset="0"/>
              </a:rPr>
              <a:t>Not</a:t>
            </a:r>
            <a:r>
              <a:rPr lang="tr-TR" sz="3000" dirty="0">
                <a:latin typeface="Arial" panose="020B0604020202020204" pitchFamily="34" charset="0"/>
                <a:cs typeface="Arial" panose="020B0604020202020204" pitchFamily="34" charset="0"/>
              </a:rPr>
              <a:t>: Abdullah ve </a:t>
            </a:r>
            <a:r>
              <a:rPr lang="tr-TR" sz="3000" dirty="0" err="1">
                <a:latin typeface="Arial" panose="020B0604020202020204" pitchFamily="34" charset="0"/>
                <a:cs typeface="Arial" panose="020B0604020202020204" pitchFamily="34" charset="0"/>
              </a:rPr>
              <a:t>Amine'nin</a:t>
            </a:r>
            <a:r>
              <a:rPr lang="tr-TR" sz="3000" dirty="0">
                <a:latin typeface="Arial" panose="020B0604020202020204" pitchFamily="34" charset="0"/>
                <a:cs typeface="Arial" panose="020B0604020202020204" pitchFamily="34" charset="0"/>
              </a:rPr>
              <a:t> Peygamberimizden (s.a.v.) başka              çocuğu olmamıştır.</a:t>
            </a:r>
          </a:p>
        </p:txBody>
      </p:sp>
    </p:spTree>
    <p:extLst>
      <p:ext uri="{BB962C8B-B14F-4D97-AF65-F5344CB8AC3E}">
        <p14:creationId xmlns:p14="http://schemas.microsoft.com/office/powerpoint/2010/main" val="21169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51FC-716D-CE5E-D02F-BF7FAED60771}"/>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F0A26783-31DD-7B31-877D-89F6A827A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CD925527-FF39-A08C-D6F0-2B02F328ED59}"/>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5844F70A-50BE-2BB5-C140-12D20B725B9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7884A125-069B-EC0C-C74A-311521DCCA5F}"/>
              </a:ext>
            </a:extLst>
          </p:cNvPr>
          <p:cNvSpPr txBox="1"/>
          <p:nvPr/>
        </p:nvSpPr>
        <p:spPr>
          <a:xfrm>
            <a:off x="4015485" y="780470"/>
            <a:ext cx="771674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Henüz 25 yaşında olan Abdullah, Suriye’ye yaptığı ticaret yolculuğundan dönüşünde Medine'de akrabalarının yanında hastalandı, orada vefat etti ve defnedildi. </a:t>
            </a:r>
          </a:p>
        </p:txBody>
      </p:sp>
      <p:pic>
        <p:nvPicPr>
          <p:cNvPr id="9" name="Resim 8" descr="gökyüzü, memeli, dış mekan, Arap devesi içeren bir resim&#10;&#10;Açıklama otomatik olarak oluşturuldu">
            <a:extLst>
              <a:ext uri="{FF2B5EF4-FFF2-40B4-BE49-F238E27FC236}">
                <a16:creationId xmlns:a16="http://schemas.microsoft.com/office/drawing/2014/main" id="{068EE614-6AEE-F60B-F320-3E3E1735D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3" name="Metin kutusu 2">
            <a:extLst>
              <a:ext uri="{FF2B5EF4-FFF2-40B4-BE49-F238E27FC236}">
                <a16:creationId xmlns:a16="http://schemas.microsoft.com/office/drawing/2014/main" id="{210979A7-39C0-4EB1-EF19-1CC10AAEAB2E}"/>
              </a:ext>
            </a:extLst>
          </p:cNvPr>
          <p:cNvSpPr txBox="1"/>
          <p:nvPr/>
        </p:nvSpPr>
        <p:spPr>
          <a:xfrm>
            <a:off x="4015484" y="2847150"/>
            <a:ext cx="803572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sebeple Peygamberimiz (s.a.v.) babası doğmadan önce vefat ettiği için onu hiç  görme şansı olmadı.</a:t>
            </a:r>
          </a:p>
        </p:txBody>
      </p:sp>
      <p:sp>
        <p:nvSpPr>
          <p:cNvPr id="7" name="Metin kutusu 6">
            <a:extLst>
              <a:ext uri="{FF2B5EF4-FFF2-40B4-BE49-F238E27FC236}">
                <a16:creationId xmlns:a16="http://schemas.microsoft.com/office/drawing/2014/main" id="{9CF8081A-4213-B1A4-6428-C78ECCBDDD5B}"/>
              </a:ext>
            </a:extLst>
          </p:cNvPr>
          <p:cNvSpPr txBox="1"/>
          <p:nvPr/>
        </p:nvSpPr>
        <p:spPr>
          <a:xfrm>
            <a:off x="4015484" y="4452166"/>
            <a:ext cx="803572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(s.a.v.), babasının vefatı ile dedesi Abdulmuttalib'in yanında kaldı fakat sekiz yaşına ulaştığında dedesi de vefat etti.</a:t>
            </a:r>
          </a:p>
        </p:txBody>
      </p:sp>
    </p:spTree>
    <p:extLst>
      <p:ext uri="{BB962C8B-B14F-4D97-AF65-F5344CB8AC3E}">
        <p14:creationId xmlns:p14="http://schemas.microsoft.com/office/powerpoint/2010/main" val="145138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60FF-EDC6-5ADF-EC1A-169578BE6D8D}"/>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0818DB12-F8E4-CE35-1EE6-03284EF7A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6AF9817-C7E8-BF7B-EEA5-D4951A15993F}"/>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7EB09108-5AFD-65A4-F930-1584B2B258D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2CC18930-3AAC-90D6-030D-22C7EBA76939}"/>
              </a:ext>
            </a:extLst>
          </p:cNvPr>
          <p:cNvSpPr txBox="1"/>
          <p:nvPr/>
        </p:nvSpPr>
        <p:spPr>
          <a:xfrm>
            <a:off x="4015485" y="1514980"/>
            <a:ext cx="771674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Peygamberin (s.a.v.) hayatında sütannesi Halime de önemli bir yere sahiptir.</a:t>
            </a:r>
          </a:p>
        </p:txBody>
      </p:sp>
      <p:pic>
        <p:nvPicPr>
          <p:cNvPr id="7" name="Resim 6" descr="çizgi film, ekran görüntüsü, parmak, yara bandı içeren bir resim&#10;&#10;Açıklama otomatik olarak oluşturuldu">
            <a:extLst>
              <a:ext uri="{FF2B5EF4-FFF2-40B4-BE49-F238E27FC236}">
                <a16:creationId xmlns:a16="http://schemas.microsoft.com/office/drawing/2014/main" id="{A6766714-8F20-D932-86C3-BE6F89C9C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3" name="Metin kutusu 2">
            <a:extLst>
              <a:ext uri="{FF2B5EF4-FFF2-40B4-BE49-F238E27FC236}">
                <a16:creationId xmlns:a16="http://schemas.microsoft.com/office/drawing/2014/main" id="{4468F6DD-8A4D-D115-74B3-DAE96CD4EF25}"/>
              </a:ext>
            </a:extLst>
          </p:cNvPr>
          <p:cNvSpPr txBox="1"/>
          <p:nvPr/>
        </p:nvSpPr>
        <p:spPr>
          <a:xfrm>
            <a:off x="4015484" y="2724356"/>
            <a:ext cx="7716743"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 (s.a.v.) dört yaşına     kadar onun yanında büyüdü. Süt kardeşi Şeyma ile birlikte güzel bir çocukluk dönemi geçirdi.</a:t>
            </a:r>
          </a:p>
        </p:txBody>
      </p:sp>
    </p:spTree>
    <p:extLst>
      <p:ext uri="{BB962C8B-B14F-4D97-AF65-F5344CB8AC3E}">
        <p14:creationId xmlns:p14="http://schemas.microsoft.com/office/powerpoint/2010/main" val="197147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37293-D05A-8290-AB39-9883042AA732}"/>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2B4AFCBD-0056-20C1-CB34-16EB3E28D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23B2773D-9077-F05A-DF5C-BE7BF60DBAD2}"/>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753F1688-F3ED-4BCE-5071-DAF55223262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20A1DC3E-0810-1DEE-6A05-9DD8068A4D4C}"/>
              </a:ext>
            </a:extLst>
          </p:cNvPr>
          <p:cNvSpPr txBox="1"/>
          <p:nvPr/>
        </p:nvSpPr>
        <p:spPr>
          <a:xfrm>
            <a:off x="4015485" y="1005320"/>
            <a:ext cx="771674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hayatında önemli bir yere sahip olan bir diğer kişi amcası Ebu Talip’tir. Ebu Talip saygın ve dürüst biriydi. </a:t>
            </a:r>
          </a:p>
        </p:txBody>
      </p:sp>
      <p:pic>
        <p:nvPicPr>
          <p:cNvPr id="8" name="Resim 7" descr="metin, el yazısı, harita içeren bir resim&#10;&#10;Açıklama otomatik olarak oluşturuldu">
            <a:extLst>
              <a:ext uri="{FF2B5EF4-FFF2-40B4-BE49-F238E27FC236}">
                <a16:creationId xmlns:a16="http://schemas.microsoft.com/office/drawing/2014/main" id="{9F55C46F-C40A-B34C-89C2-563788F32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3" name="Metin kutusu 2">
            <a:extLst>
              <a:ext uri="{FF2B5EF4-FFF2-40B4-BE49-F238E27FC236}">
                <a16:creationId xmlns:a16="http://schemas.microsoft.com/office/drawing/2014/main" id="{D76E72E7-D10C-632F-A9AB-B71299B66F66}"/>
              </a:ext>
            </a:extLst>
          </p:cNvPr>
          <p:cNvSpPr txBox="1"/>
          <p:nvPr/>
        </p:nvSpPr>
        <p:spPr>
          <a:xfrm>
            <a:off x="4015484" y="3072000"/>
            <a:ext cx="8035726" cy="286232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sekiz yaşından itibaren amcası Ebu Talip'in yanında kalmıştı. Ebu Talip, yeğeni Hz. Muhammed’i (s.a.v.) çok severdi. Onu kendi çocuğu gibi büyüttü. İlgi  ve şefkatini ondan esirgemedi. Ona her zaman destek oldu ve yardım etti. </a:t>
            </a:r>
          </a:p>
        </p:txBody>
      </p:sp>
    </p:spTree>
    <p:extLst>
      <p:ext uri="{BB962C8B-B14F-4D97-AF65-F5344CB8AC3E}">
        <p14:creationId xmlns:p14="http://schemas.microsoft.com/office/powerpoint/2010/main" val="29159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4284-ABBB-84FB-6F8F-BA266C99772B}"/>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8CD0F90E-82C7-6A0A-2CB3-9E261494D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615A3B80-4375-6622-3DC5-9C991E599FD1}"/>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39BF13E5-5B0F-AFF1-7BE0-58C8B71F6E7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E326BD7C-0AED-AE98-AB82-633334F4AB28}"/>
              </a:ext>
            </a:extLst>
          </p:cNvPr>
          <p:cNvSpPr txBox="1"/>
          <p:nvPr/>
        </p:nvSpPr>
        <p:spPr>
          <a:xfrm>
            <a:off x="4015485" y="645558"/>
            <a:ext cx="771674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Ebu Talip’in eşi Fâtıma da                            Hz. Muhammed’e (s.a.v.) annelik yaptı.    Ona daima şefkat ve merhametle davrandı, onu diğer evlatlarından ayırmadı. </a:t>
            </a:r>
          </a:p>
        </p:txBody>
      </p:sp>
      <p:sp>
        <p:nvSpPr>
          <p:cNvPr id="3" name="Metin kutusu 2">
            <a:extLst>
              <a:ext uri="{FF2B5EF4-FFF2-40B4-BE49-F238E27FC236}">
                <a16:creationId xmlns:a16="http://schemas.microsoft.com/office/drawing/2014/main" id="{FFE1EE5C-3C5D-9C6A-E5D7-152342DA3ADD}"/>
              </a:ext>
            </a:extLst>
          </p:cNvPr>
          <p:cNvSpPr txBox="1"/>
          <p:nvPr/>
        </p:nvSpPr>
        <p:spPr>
          <a:xfrm>
            <a:off x="4015484" y="2712238"/>
            <a:ext cx="803572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Ebu Talip’in yanı sıra amcaları </a:t>
            </a:r>
            <a:r>
              <a:rPr lang="tr-TR" sz="3000" dirty="0" err="1">
                <a:latin typeface="Arial" panose="020B0604020202020204" pitchFamily="34" charset="0"/>
                <a:cs typeface="Arial" panose="020B0604020202020204" pitchFamily="34" charset="0"/>
              </a:rPr>
              <a:t>Zübeyr</a:t>
            </a:r>
            <a:r>
              <a:rPr lang="tr-TR" sz="3000" dirty="0">
                <a:latin typeface="Arial" panose="020B0604020202020204" pitchFamily="34" charset="0"/>
                <a:cs typeface="Arial" panose="020B0604020202020204" pitchFamily="34" charset="0"/>
              </a:rPr>
              <a:t>, ve Hamza da Hz. Muhammed’e (s.a.v.) yakınlık gösteren aile büyüklerindendi.</a:t>
            </a:r>
          </a:p>
        </p:txBody>
      </p:sp>
      <p:pic>
        <p:nvPicPr>
          <p:cNvPr id="11" name="Resim 10" descr="bina, dış mekan, ev, şehir içeren bir resim&#10;&#10;Açıklama otomatik olarak oluşturuldu">
            <a:extLst>
              <a:ext uri="{FF2B5EF4-FFF2-40B4-BE49-F238E27FC236}">
                <a16:creationId xmlns:a16="http://schemas.microsoft.com/office/drawing/2014/main" id="{B04EC9B9-B75A-31C7-518B-81BF37BD2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6" name="Metin kutusu 5">
            <a:extLst>
              <a:ext uri="{FF2B5EF4-FFF2-40B4-BE49-F238E27FC236}">
                <a16:creationId xmlns:a16="http://schemas.microsoft.com/office/drawing/2014/main" id="{B4B98E43-D2BE-5BB7-F1BF-567349DAB419}"/>
              </a:ext>
            </a:extLst>
          </p:cNvPr>
          <p:cNvSpPr txBox="1"/>
          <p:nvPr/>
        </p:nvSpPr>
        <p:spPr>
          <a:xfrm>
            <a:off x="4015484" y="4317339"/>
            <a:ext cx="8035726"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Ebu </a:t>
            </a:r>
            <a:r>
              <a:rPr lang="tr-TR" sz="3000" dirty="0" err="1">
                <a:latin typeface="Arial" panose="020B0604020202020204" pitchFamily="34" charset="0"/>
                <a:cs typeface="Arial" panose="020B0604020202020204" pitchFamily="34" charset="0"/>
              </a:rPr>
              <a:t>Leheb</a:t>
            </a:r>
            <a:r>
              <a:rPr lang="tr-TR" sz="3000" dirty="0">
                <a:latin typeface="Arial" panose="020B0604020202020204" pitchFamily="34" charset="0"/>
                <a:cs typeface="Arial" panose="020B0604020202020204" pitchFamily="34" charset="0"/>
              </a:rPr>
              <a:t>, Haris, Hz. Abbas da peygamberimizin amcalarıdır. Ama Ebu </a:t>
            </a:r>
            <a:r>
              <a:rPr lang="tr-TR" sz="3000" dirty="0" err="1">
                <a:latin typeface="Arial" panose="020B0604020202020204" pitchFamily="34" charset="0"/>
                <a:cs typeface="Arial" panose="020B0604020202020204" pitchFamily="34" charset="0"/>
              </a:rPr>
              <a:t>Leheb</a:t>
            </a:r>
            <a:r>
              <a:rPr lang="tr-TR" sz="3000" dirty="0">
                <a:latin typeface="Arial" panose="020B0604020202020204" pitchFamily="34" charset="0"/>
                <a:cs typeface="Arial" panose="020B0604020202020204" pitchFamily="34" charset="0"/>
              </a:rPr>
              <a:t> Peygamberimize (s.a.v.) çok kötü davranmıştır. </a:t>
            </a:r>
          </a:p>
        </p:txBody>
      </p:sp>
    </p:spTree>
    <p:extLst>
      <p:ext uri="{BB962C8B-B14F-4D97-AF65-F5344CB8AC3E}">
        <p14:creationId xmlns:p14="http://schemas.microsoft.com/office/powerpoint/2010/main" val="50596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7D71C-EA30-0E53-7DCF-577A159B2ECF}"/>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8FECEB28-4828-C0E5-BC0C-F657626A6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1EAD0AE0-0CF1-13CA-3995-50F2AF2B5191}"/>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sp>
        <p:nvSpPr>
          <p:cNvPr id="5" name="Metin kutusu 4">
            <a:extLst>
              <a:ext uri="{FF2B5EF4-FFF2-40B4-BE49-F238E27FC236}">
                <a16:creationId xmlns:a16="http://schemas.microsoft.com/office/drawing/2014/main" id="{548D8332-4331-183C-1BF4-84BE8BEAEAD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54BF4F07-A2F8-7015-2DC7-0724233F96AD}"/>
              </a:ext>
            </a:extLst>
          </p:cNvPr>
          <p:cNvSpPr txBox="1"/>
          <p:nvPr/>
        </p:nvSpPr>
        <p:spPr>
          <a:xfrm>
            <a:off x="4015484" y="1155225"/>
            <a:ext cx="771674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peygamber olunca yakın akrabalarını toplayarak onları İslâm’a davet etti.</a:t>
            </a:r>
          </a:p>
        </p:txBody>
      </p:sp>
      <p:pic>
        <p:nvPicPr>
          <p:cNvPr id="9" name="Resim 8" descr="ekran görüntüsü, gökdelen, gökyüzü, dış mekan içeren bir resim&#10;&#10;Açıklama otomatik olarak oluşturuldu">
            <a:extLst>
              <a:ext uri="{FF2B5EF4-FFF2-40B4-BE49-F238E27FC236}">
                <a16:creationId xmlns:a16="http://schemas.microsoft.com/office/drawing/2014/main" id="{8300F7B3-72B4-8B58-362E-23648CE13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3" name="Metin kutusu 2">
            <a:extLst>
              <a:ext uri="{FF2B5EF4-FFF2-40B4-BE49-F238E27FC236}">
                <a16:creationId xmlns:a16="http://schemas.microsoft.com/office/drawing/2014/main" id="{CE4E22CE-5C7D-75A5-D93D-6D23BAE0F1D6}"/>
              </a:ext>
            </a:extLst>
          </p:cNvPr>
          <p:cNvSpPr txBox="1"/>
          <p:nvPr/>
        </p:nvSpPr>
        <p:spPr>
          <a:xfrm>
            <a:off x="4015484" y="2829286"/>
            <a:ext cx="7716743" cy="293926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halası Safiye bu toplantıda Ebû </a:t>
            </a:r>
            <a:r>
              <a:rPr lang="tr-TR" sz="3000" dirty="0" err="1">
                <a:latin typeface="Arial" panose="020B0604020202020204" pitchFamily="34" charset="0"/>
                <a:cs typeface="Arial" panose="020B0604020202020204" pitchFamily="34" charset="0"/>
              </a:rPr>
              <a:t>Leheb’in</a:t>
            </a: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Resûlullah’a</a:t>
            </a:r>
            <a:r>
              <a:rPr lang="tr-TR" sz="3000" dirty="0">
                <a:latin typeface="Arial" panose="020B0604020202020204" pitchFamily="34" charset="0"/>
                <a:cs typeface="Arial" panose="020B0604020202020204" pitchFamily="34" charset="0"/>
              </a:rPr>
              <a:t> hakaret etmesi üzerine ona karşı çıkıp yeğeni Hz. Muhammed’i (s.a.v.) savundu. İslâm’ın yayılması konusunda                       Hz. Peygamber’e (s.a.v.) destek oldu.</a:t>
            </a:r>
          </a:p>
        </p:txBody>
      </p:sp>
    </p:spTree>
    <p:extLst>
      <p:ext uri="{BB962C8B-B14F-4D97-AF65-F5344CB8AC3E}">
        <p14:creationId xmlns:p14="http://schemas.microsoft.com/office/powerpoint/2010/main" val="273174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3905F53-9C85-03A3-32AC-68FCED639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23" name="Düz Ok Bağlayıcısı 22">
            <a:extLst>
              <a:ext uri="{FF2B5EF4-FFF2-40B4-BE49-F238E27FC236}">
                <a16:creationId xmlns:a16="http://schemas.microsoft.com/office/drawing/2014/main" id="{BE0D907C-CAA9-32DC-458A-68A0B7F1F8AE}"/>
              </a:ext>
            </a:extLst>
          </p:cNvPr>
          <p:cNvCxnSpPr/>
          <p:nvPr/>
        </p:nvCxnSpPr>
        <p:spPr>
          <a:xfrm>
            <a:off x="7183739" y="3391892"/>
            <a:ext cx="1142931" cy="17725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a:extLst>
              <a:ext uri="{FF2B5EF4-FFF2-40B4-BE49-F238E27FC236}">
                <a16:creationId xmlns:a16="http://schemas.microsoft.com/office/drawing/2014/main" id="{B2B060FE-6B8C-ACFD-5C84-9F04BCC3A4F7}"/>
              </a:ext>
            </a:extLst>
          </p:cNvPr>
          <p:cNvCxnSpPr>
            <a:cxnSpLocks/>
          </p:cNvCxnSpPr>
          <p:nvPr/>
        </p:nvCxnSpPr>
        <p:spPr>
          <a:xfrm flipH="1">
            <a:off x="8325744" y="3391892"/>
            <a:ext cx="1142931" cy="17725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HZ. MUHAMMED'İN (S.A.V.) AİLESİ</a:t>
            </a:r>
          </a:p>
        </p:txBody>
      </p:sp>
      <p:cxnSp>
        <p:nvCxnSpPr>
          <p:cNvPr id="25" name="Düz Ok Bağlayıcısı 24">
            <a:extLst>
              <a:ext uri="{FF2B5EF4-FFF2-40B4-BE49-F238E27FC236}">
                <a16:creationId xmlns:a16="http://schemas.microsoft.com/office/drawing/2014/main" id="{5B818E33-DCF0-83E9-A8FC-60A9093487AD}"/>
              </a:ext>
            </a:extLst>
          </p:cNvPr>
          <p:cNvCxnSpPr>
            <a:cxnSpLocks/>
          </p:cNvCxnSpPr>
          <p:nvPr/>
        </p:nvCxnSpPr>
        <p:spPr>
          <a:xfrm flipH="1">
            <a:off x="4000444" y="3347365"/>
            <a:ext cx="817869" cy="2673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a:extLst>
              <a:ext uri="{FF2B5EF4-FFF2-40B4-BE49-F238E27FC236}">
                <a16:creationId xmlns:a16="http://schemas.microsoft.com/office/drawing/2014/main" id="{DC1BC0B1-56C2-627D-596B-6DEBE4200318}"/>
              </a:ext>
            </a:extLst>
          </p:cNvPr>
          <p:cNvCxnSpPr>
            <a:cxnSpLocks/>
          </p:cNvCxnSpPr>
          <p:nvPr/>
        </p:nvCxnSpPr>
        <p:spPr>
          <a:xfrm>
            <a:off x="3020507" y="3347365"/>
            <a:ext cx="817869" cy="2673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Metin kutusu 6">
            <a:extLst>
              <a:ext uri="{FF2B5EF4-FFF2-40B4-BE49-F238E27FC236}">
                <a16:creationId xmlns:a16="http://schemas.microsoft.com/office/drawing/2014/main" id="{3ECBF28F-968F-54E3-DC9C-ED3D89CA8374}"/>
              </a:ext>
            </a:extLst>
          </p:cNvPr>
          <p:cNvSpPr txBox="1"/>
          <p:nvPr/>
        </p:nvSpPr>
        <p:spPr>
          <a:xfrm>
            <a:off x="2480160" y="579909"/>
            <a:ext cx="7231680"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PEYGAMBERİMİZİN SOYAĞACI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renklilik, ekran görüntüsü, dikdörtgen, kare içeren bir resim&#10;&#10;Açıklama otomatik olarak oluşturuldu">
            <a:extLst>
              <a:ext uri="{FF2B5EF4-FFF2-40B4-BE49-F238E27FC236}">
                <a16:creationId xmlns:a16="http://schemas.microsoft.com/office/drawing/2014/main" id="{2B2CDD72-9E9F-5315-2A59-5036C7DA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544" y="1086198"/>
            <a:ext cx="8572912" cy="2442880"/>
          </a:xfrm>
          <a:prstGeom prst="rect">
            <a:avLst/>
          </a:prstGeom>
        </p:spPr>
      </p:pic>
      <p:sp>
        <p:nvSpPr>
          <p:cNvPr id="9" name="Metin kutusu 8">
            <a:extLst>
              <a:ext uri="{FF2B5EF4-FFF2-40B4-BE49-F238E27FC236}">
                <a16:creationId xmlns:a16="http://schemas.microsoft.com/office/drawing/2014/main" id="{E75DFA00-DC42-966D-60EC-F90C91AC3832}"/>
              </a:ext>
            </a:extLst>
          </p:cNvPr>
          <p:cNvSpPr txBox="1"/>
          <p:nvPr/>
        </p:nvSpPr>
        <p:spPr>
          <a:xfrm>
            <a:off x="1939509" y="2938643"/>
            <a:ext cx="1755941" cy="400110"/>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Fatıma</a:t>
            </a:r>
          </a:p>
        </p:txBody>
      </p:sp>
      <p:sp>
        <p:nvSpPr>
          <p:cNvPr id="10" name="Metin kutusu 9">
            <a:extLst>
              <a:ext uri="{FF2B5EF4-FFF2-40B4-BE49-F238E27FC236}">
                <a16:creationId xmlns:a16="http://schemas.microsoft.com/office/drawing/2014/main" id="{65EA9242-1B43-48D7-3D30-4874A1C1F634}"/>
              </a:ext>
            </a:extLst>
          </p:cNvPr>
          <p:cNvSpPr txBox="1"/>
          <p:nvPr/>
        </p:nvSpPr>
        <p:spPr>
          <a:xfrm>
            <a:off x="4134069" y="2976542"/>
            <a:ext cx="1755941" cy="400110"/>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Abdülmuttalip</a:t>
            </a:r>
          </a:p>
        </p:txBody>
      </p:sp>
      <p:sp>
        <p:nvSpPr>
          <p:cNvPr id="11" name="Metin kutusu 10">
            <a:extLst>
              <a:ext uri="{FF2B5EF4-FFF2-40B4-BE49-F238E27FC236}">
                <a16:creationId xmlns:a16="http://schemas.microsoft.com/office/drawing/2014/main" id="{5476AB37-263F-8894-1B24-BE157D40193B}"/>
              </a:ext>
            </a:extLst>
          </p:cNvPr>
          <p:cNvSpPr txBox="1"/>
          <p:nvPr/>
        </p:nvSpPr>
        <p:spPr>
          <a:xfrm>
            <a:off x="6305769" y="2976542"/>
            <a:ext cx="1755941" cy="400110"/>
          </a:xfrm>
          <a:prstGeom prst="rect">
            <a:avLst/>
          </a:prstGeom>
          <a:noFill/>
          <a:ln>
            <a:noFill/>
          </a:ln>
        </p:spPr>
        <p:txBody>
          <a:bodyPr wrap="square" rtlCol="0">
            <a:spAutoFit/>
          </a:bodyPr>
          <a:lstStyle/>
          <a:p>
            <a:pPr algn="ctr">
              <a:spcAft>
                <a:spcPts val="600"/>
              </a:spcAft>
            </a:pPr>
            <a:r>
              <a:rPr lang="tr-TR" sz="2000" dirty="0" err="1">
                <a:latin typeface="Arial" panose="020B0604020202020204" pitchFamily="34" charset="0"/>
                <a:cs typeface="Arial" panose="020B0604020202020204" pitchFamily="34" charset="0"/>
              </a:rPr>
              <a:t>Vehb</a:t>
            </a:r>
            <a:endParaRPr lang="tr-TR" sz="2000" dirty="0">
              <a:latin typeface="Arial" panose="020B0604020202020204" pitchFamily="34" charset="0"/>
              <a:cs typeface="Arial" panose="020B0604020202020204" pitchFamily="34" charset="0"/>
            </a:endParaRPr>
          </a:p>
        </p:txBody>
      </p:sp>
      <p:sp>
        <p:nvSpPr>
          <p:cNvPr id="12" name="Metin kutusu 11">
            <a:extLst>
              <a:ext uri="{FF2B5EF4-FFF2-40B4-BE49-F238E27FC236}">
                <a16:creationId xmlns:a16="http://schemas.microsoft.com/office/drawing/2014/main" id="{BCECCD72-926E-A01E-94DB-64004307D23A}"/>
              </a:ext>
            </a:extLst>
          </p:cNvPr>
          <p:cNvSpPr txBox="1"/>
          <p:nvPr/>
        </p:nvSpPr>
        <p:spPr>
          <a:xfrm>
            <a:off x="8492890" y="2991782"/>
            <a:ext cx="1755941" cy="400110"/>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Fatıma</a:t>
            </a:r>
          </a:p>
        </p:txBody>
      </p:sp>
      <p:sp>
        <p:nvSpPr>
          <p:cNvPr id="17" name="Dikdörtgen: Köşeleri Yuvarlatılmış 16">
            <a:extLst>
              <a:ext uri="{FF2B5EF4-FFF2-40B4-BE49-F238E27FC236}">
                <a16:creationId xmlns:a16="http://schemas.microsoft.com/office/drawing/2014/main" id="{C43B7F5F-9AE2-EAF2-2BAB-A4B74F64A299}"/>
              </a:ext>
            </a:extLst>
          </p:cNvPr>
          <p:cNvSpPr/>
          <p:nvPr/>
        </p:nvSpPr>
        <p:spPr>
          <a:xfrm>
            <a:off x="2923659" y="3668759"/>
            <a:ext cx="2088380" cy="57912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latin typeface="Arial" panose="020B0604020202020204" pitchFamily="34" charset="0"/>
                <a:cs typeface="Arial" panose="020B0604020202020204" pitchFamily="34" charset="0"/>
              </a:rPr>
              <a:t>Ebu </a:t>
            </a:r>
            <a:r>
              <a:rPr lang="tr-TR" sz="2000" dirty="0" err="1">
                <a:solidFill>
                  <a:schemeClr val="tx1"/>
                </a:solidFill>
                <a:latin typeface="Arial" panose="020B0604020202020204" pitchFamily="34" charset="0"/>
                <a:cs typeface="Arial" panose="020B0604020202020204" pitchFamily="34" charset="0"/>
              </a:rPr>
              <a:t>Talib</a:t>
            </a:r>
            <a:endParaRPr lang="tr-TR" sz="2000" dirty="0">
              <a:solidFill>
                <a:schemeClr val="tx1"/>
              </a:solidFill>
              <a:latin typeface="Arial" panose="020B0604020202020204" pitchFamily="34" charset="0"/>
              <a:cs typeface="Arial" panose="020B0604020202020204" pitchFamily="34" charset="0"/>
            </a:endParaRPr>
          </a:p>
        </p:txBody>
      </p:sp>
      <p:sp>
        <p:nvSpPr>
          <p:cNvPr id="18" name="Dikdörtgen: Köşeleri Yuvarlatılmış 17">
            <a:extLst>
              <a:ext uri="{FF2B5EF4-FFF2-40B4-BE49-F238E27FC236}">
                <a16:creationId xmlns:a16="http://schemas.microsoft.com/office/drawing/2014/main" id="{27F65AC8-B220-D208-1695-3CE2BF42A604}"/>
              </a:ext>
            </a:extLst>
          </p:cNvPr>
          <p:cNvSpPr/>
          <p:nvPr/>
        </p:nvSpPr>
        <p:spPr>
          <a:xfrm>
            <a:off x="7282480" y="5177166"/>
            <a:ext cx="2088380" cy="57912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latin typeface="Arial" panose="020B0604020202020204" pitchFamily="34" charset="0"/>
                <a:cs typeface="Arial" panose="020B0604020202020204" pitchFamily="34" charset="0"/>
              </a:rPr>
              <a:t>Amine</a:t>
            </a:r>
          </a:p>
        </p:txBody>
      </p:sp>
      <p:sp>
        <p:nvSpPr>
          <p:cNvPr id="19" name="Dikdörtgen: Köşeleri Yuvarlatılmış 18">
            <a:extLst>
              <a:ext uri="{FF2B5EF4-FFF2-40B4-BE49-F238E27FC236}">
                <a16:creationId xmlns:a16="http://schemas.microsoft.com/office/drawing/2014/main" id="{76EF5795-6D43-C8ED-4905-50C5168B0668}"/>
              </a:ext>
            </a:extLst>
          </p:cNvPr>
          <p:cNvSpPr/>
          <p:nvPr/>
        </p:nvSpPr>
        <p:spPr>
          <a:xfrm>
            <a:off x="2923659" y="4416616"/>
            <a:ext cx="2088380" cy="57912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latin typeface="Arial" panose="020B0604020202020204" pitchFamily="34" charset="0"/>
                <a:cs typeface="Arial" panose="020B0604020202020204" pitchFamily="34" charset="0"/>
              </a:rPr>
              <a:t>Abbas</a:t>
            </a:r>
          </a:p>
        </p:txBody>
      </p:sp>
      <p:sp>
        <p:nvSpPr>
          <p:cNvPr id="20" name="Dikdörtgen: Köşeleri Yuvarlatılmış 19">
            <a:extLst>
              <a:ext uri="{FF2B5EF4-FFF2-40B4-BE49-F238E27FC236}">
                <a16:creationId xmlns:a16="http://schemas.microsoft.com/office/drawing/2014/main" id="{38909BE1-C507-4C14-F5BF-C4FCFC4B24CB}"/>
              </a:ext>
            </a:extLst>
          </p:cNvPr>
          <p:cNvSpPr/>
          <p:nvPr/>
        </p:nvSpPr>
        <p:spPr>
          <a:xfrm>
            <a:off x="2923659" y="5164473"/>
            <a:ext cx="2088380" cy="57912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latin typeface="Arial" panose="020B0604020202020204" pitchFamily="34" charset="0"/>
                <a:cs typeface="Arial" panose="020B0604020202020204" pitchFamily="34" charset="0"/>
              </a:rPr>
              <a:t>Abdullah</a:t>
            </a:r>
          </a:p>
        </p:txBody>
      </p:sp>
      <p:sp>
        <p:nvSpPr>
          <p:cNvPr id="21" name="Dikdörtgen: Köşeleri Yuvarlatılmış 20">
            <a:extLst>
              <a:ext uri="{FF2B5EF4-FFF2-40B4-BE49-F238E27FC236}">
                <a16:creationId xmlns:a16="http://schemas.microsoft.com/office/drawing/2014/main" id="{C2B22684-FA0F-FAD3-B924-EFFCEE5BFE3C}"/>
              </a:ext>
            </a:extLst>
          </p:cNvPr>
          <p:cNvSpPr/>
          <p:nvPr/>
        </p:nvSpPr>
        <p:spPr>
          <a:xfrm>
            <a:off x="5123705" y="5743593"/>
            <a:ext cx="2088380" cy="57912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latin typeface="Arial" panose="020B0604020202020204" pitchFamily="34" charset="0"/>
                <a:cs typeface="Arial" panose="020B0604020202020204" pitchFamily="34" charset="0"/>
              </a:rPr>
              <a:t>Hz. Muhammed</a:t>
            </a:r>
          </a:p>
        </p:txBody>
      </p:sp>
      <p:sp>
        <p:nvSpPr>
          <p:cNvPr id="28" name="Metin kutusu 27">
            <a:extLst>
              <a:ext uri="{FF2B5EF4-FFF2-40B4-BE49-F238E27FC236}">
                <a16:creationId xmlns:a16="http://schemas.microsoft.com/office/drawing/2014/main" id="{06C2C1D1-0C9A-F424-40DE-A0610321ACDA}"/>
              </a:ext>
            </a:extLst>
          </p:cNvPr>
          <p:cNvSpPr txBox="1"/>
          <p:nvPr/>
        </p:nvSpPr>
        <p:spPr>
          <a:xfrm>
            <a:off x="10248831" y="4502096"/>
            <a:ext cx="1755941" cy="1708160"/>
          </a:xfrm>
          <a:prstGeom prst="rect">
            <a:avLst/>
          </a:prstGeom>
          <a:noFill/>
          <a:ln>
            <a:solidFill>
              <a:schemeClr val="tx1"/>
            </a:solidFill>
          </a:ln>
        </p:spPr>
        <p:txBody>
          <a:bodyPr wrap="square" rtlCol="0">
            <a:spAutoFit/>
          </a:bodyPr>
          <a:lstStyle/>
          <a:p>
            <a:pPr algn="ctr">
              <a:spcAft>
                <a:spcPts val="600"/>
              </a:spcAft>
            </a:pPr>
            <a:r>
              <a:rPr lang="tr-TR" sz="2000" b="1" dirty="0">
                <a:latin typeface="Arial" panose="020B0604020202020204" pitchFamily="34" charset="0"/>
                <a:cs typeface="Arial" panose="020B0604020202020204" pitchFamily="34" charset="0"/>
              </a:rPr>
              <a:t>Not</a:t>
            </a:r>
            <a:r>
              <a:rPr lang="tr-TR" sz="2000" dirty="0">
                <a:latin typeface="Arial" panose="020B0604020202020204" pitchFamily="34" charset="0"/>
                <a:cs typeface="Arial" panose="020B0604020202020204" pitchFamily="34" charset="0"/>
              </a:rPr>
              <a:t> </a:t>
            </a:r>
          </a:p>
          <a:p>
            <a:pPr algn="ctr">
              <a:spcAft>
                <a:spcPts val="600"/>
              </a:spcAft>
            </a:pPr>
            <a:r>
              <a:rPr lang="tr-TR" sz="2000" dirty="0">
                <a:latin typeface="Arial" panose="020B0604020202020204" pitchFamily="34" charset="0"/>
                <a:cs typeface="Arial" panose="020B0604020202020204" pitchFamily="34" charset="0"/>
              </a:rPr>
              <a:t>Sadece küçük bir bölümü verilmiştir.</a:t>
            </a:r>
          </a:p>
        </p:txBody>
      </p:sp>
    </p:spTree>
    <p:extLst>
      <p:ext uri="{BB962C8B-B14F-4D97-AF65-F5344CB8AC3E}">
        <p14:creationId xmlns:p14="http://schemas.microsoft.com/office/powerpoint/2010/main" val="350313484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1782</Words>
  <Application>Microsoft Office PowerPoint</Application>
  <PresentationFormat>Geniş ekran</PresentationFormat>
  <Paragraphs>249</Paragraphs>
  <Slides>19</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19</vt:i4>
      </vt:variant>
    </vt:vector>
  </HeadingPairs>
  <TitlesOfParts>
    <vt:vector size="23"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27</cp:revision>
  <dcterms:created xsi:type="dcterms:W3CDTF">2023-08-29T09:05:15Z</dcterms:created>
  <dcterms:modified xsi:type="dcterms:W3CDTF">2024-02-13T19:09:20Z</dcterms:modified>
</cp:coreProperties>
</file>