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59" r:id="rId3"/>
    <p:sldId id="270" r:id="rId4"/>
    <p:sldId id="290" r:id="rId5"/>
    <p:sldId id="291" r:id="rId6"/>
    <p:sldId id="298" r:id="rId7"/>
    <p:sldId id="292" r:id="rId8"/>
    <p:sldId id="293" r:id="rId9"/>
    <p:sldId id="294" r:id="rId10"/>
    <p:sldId id="295" r:id="rId11"/>
    <p:sldId id="296" r:id="rId12"/>
    <p:sldId id="297" r:id="rId13"/>
    <p:sldId id="271" r:id="rId14"/>
    <p:sldId id="272" r:id="rId15"/>
    <p:sldId id="260" r:id="rId16"/>
    <p:sldId id="284" r:id="rId17"/>
    <p:sldId id="264" r:id="rId18"/>
    <p:sldId id="265" r:id="rId19"/>
    <p:sldId id="269" r:id="rId20"/>
    <p:sldId id="268" r:id="rId21"/>
    <p:sldId id="258" r:id="rId2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BF63"/>
    <a:srgbClr val="F88508"/>
    <a:srgbClr val="365C7C"/>
    <a:srgbClr val="A5A5A5"/>
    <a:srgbClr val="0A5D98"/>
    <a:srgbClr val="49484E"/>
    <a:srgbClr val="934965"/>
    <a:srgbClr val="605E69"/>
    <a:srgbClr val="3030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Açık Stil 3 - Vurgu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8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14.02.2024</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14.02.2024</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yazı tipi, logo, ekran görüntüsü içeren bir resim&#10;&#10;Açıklama otomatik olarak oluşturuldu">
            <a:extLst>
              <a:ext uri="{FF2B5EF4-FFF2-40B4-BE49-F238E27FC236}">
                <a16:creationId xmlns:a16="http://schemas.microsoft.com/office/drawing/2014/main" id="{BA618721-2994-70AC-738E-E436B9D0A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FB7E7A4-139D-EABE-8337-80C4B79BB77A}"/>
              </a:ext>
            </a:extLst>
          </p:cNvPr>
          <p:cNvSpPr txBox="1"/>
          <p:nvPr/>
        </p:nvSpPr>
        <p:spPr>
          <a:xfrm>
            <a:off x="5433060" y="3465314"/>
            <a:ext cx="4206240" cy="646331"/>
          </a:xfrm>
          <a:prstGeom prst="rect">
            <a:avLst/>
          </a:prstGeom>
          <a:solidFill>
            <a:srgbClr val="15051B"/>
          </a:solidFill>
        </p:spPr>
        <p:txBody>
          <a:bodyPr wrap="square" rtlCol="0">
            <a:spAutoFit/>
          </a:bodyPr>
          <a:lstStyle/>
          <a:p>
            <a:pPr algn="ctr"/>
            <a:r>
              <a:rPr lang="tr-TR" sz="1800" b="1" dirty="0">
                <a:solidFill>
                  <a:srgbClr val="F2FAFF"/>
                </a:solidFill>
                <a:latin typeface="Arial" panose="020B0604020202020204" pitchFamily="34" charset="0"/>
                <a:cs typeface="Arial" panose="020B0604020202020204" pitchFamily="34" charset="0"/>
              </a:rPr>
              <a:t>4. KONU: HZ. MUHAMMED'İN (S.A.V.) MEKKE VE MEDİNE YILLARI</a:t>
            </a:r>
            <a:endParaRPr lang="en-US" sz="1800" b="1" dirty="0">
              <a:solidFill>
                <a:srgbClr val="F2FA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089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6804B-3D8D-E8D8-5703-3B6E94842027}"/>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3A49CBF6-B1D3-83A2-0346-ABAB140B3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CBA76D45-3CFC-B412-8264-9199630DD9DC}"/>
              </a:ext>
            </a:extLst>
          </p:cNvPr>
          <p:cNvSpPr txBox="1"/>
          <p:nvPr/>
        </p:nvSpPr>
        <p:spPr>
          <a:xfrm>
            <a:off x="459771" y="60943"/>
            <a:ext cx="9658589"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HZ. MUHAMMED'İN (S.A.V.) MEKKE VE MEDİNE YILLARI</a:t>
            </a:r>
          </a:p>
        </p:txBody>
      </p:sp>
      <p:sp>
        <p:nvSpPr>
          <p:cNvPr id="4" name="Metin kutusu 3">
            <a:extLst>
              <a:ext uri="{FF2B5EF4-FFF2-40B4-BE49-F238E27FC236}">
                <a16:creationId xmlns:a16="http://schemas.microsoft.com/office/drawing/2014/main" id="{40CB30E3-1925-584F-7410-1B4ACD0EF9B9}"/>
              </a:ext>
            </a:extLst>
          </p:cNvPr>
          <p:cNvSpPr txBox="1"/>
          <p:nvPr/>
        </p:nvSpPr>
        <p:spPr>
          <a:xfrm>
            <a:off x="4040280" y="1729773"/>
            <a:ext cx="7919187"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624 yılında Müslümanlar, Mekkeli müşrikleri Bedir savaşında bozguna uğrattı. Müşrikler 625 ve 627 yılında Müslümanlara tekrar saldırdılar.</a:t>
            </a:r>
          </a:p>
        </p:txBody>
      </p:sp>
      <p:sp>
        <p:nvSpPr>
          <p:cNvPr id="6" name="Dikdörtgen: Köşeleri Yuvarlatılmış 5">
            <a:extLst>
              <a:ext uri="{FF2B5EF4-FFF2-40B4-BE49-F238E27FC236}">
                <a16:creationId xmlns:a16="http://schemas.microsoft.com/office/drawing/2014/main" id="{C432DF86-6B7A-E8A3-56BE-5CBB427AA441}"/>
              </a:ext>
            </a:extLst>
          </p:cNvPr>
          <p:cNvSpPr/>
          <p:nvPr/>
        </p:nvSpPr>
        <p:spPr>
          <a:xfrm>
            <a:off x="4015482" y="729000"/>
            <a:ext cx="4259087"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err="1">
                <a:latin typeface="Arial" panose="020B0604020202020204" pitchFamily="34" charset="0"/>
                <a:cs typeface="Arial" panose="020B0604020202020204" pitchFamily="34" charset="0"/>
              </a:rPr>
              <a:t>Hudeybiye</a:t>
            </a:r>
            <a:r>
              <a:rPr lang="tr-TR" sz="2400" b="1" dirty="0">
                <a:latin typeface="Arial" panose="020B0604020202020204" pitchFamily="34" charset="0"/>
                <a:cs typeface="Arial" panose="020B0604020202020204" pitchFamily="34" charset="0"/>
              </a:rPr>
              <a:t> Barış Anlaşması</a:t>
            </a:r>
          </a:p>
        </p:txBody>
      </p:sp>
      <p:pic>
        <p:nvPicPr>
          <p:cNvPr id="8" name="Resim 7" descr="sanat içeren bir resim&#10;&#10;Açıklama otomatik olarak oluşturuldu">
            <a:extLst>
              <a:ext uri="{FF2B5EF4-FFF2-40B4-BE49-F238E27FC236}">
                <a16:creationId xmlns:a16="http://schemas.microsoft.com/office/drawing/2014/main" id="{5B6887F7-B6C9-3CB3-7519-66BB9B715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79" y="729000"/>
            <a:ext cx="3600000" cy="5400000"/>
          </a:xfrm>
          <a:prstGeom prst="rect">
            <a:avLst/>
          </a:prstGeom>
        </p:spPr>
      </p:pic>
      <p:sp>
        <p:nvSpPr>
          <p:cNvPr id="7" name="Metin kutusu 6">
            <a:extLst>
              <a:ext uri="{FF2B5EF4-FFF2-40B4-BE49-F238E27FC236}">
                <a16:creationId xmlns:a16="http://schemas.microsoft.com/office/drawing/2014/main" id="{77C68E05-FFA9-9DAA-52C2-FE0676EFBAD7}"/>
              </a:ext>
            </a:extLst>
          </p:cNvPr>
          <p:cNvSpPr txBox="1"/>
          <p:nvPr/>
        </p:nvSpPr>
        <p:spPr>
          <a:xfrm>
            <a:off x="4015482" y="3298053"/>
            <a:ext cx="7919187"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Müslümanlarla Mekkeli müşrikler arasında 628 yılında </a:t>
            </a:r>
            <a:r>
              <a:rPr lang="tr-TR" sz="2800" dirty="0" err="1">
                <a:latin typeface="Arial" panose="020B0604020202020204" pitchFamily="34" charset="0"/>
                <a:cs typeface="Arial" panose="020B0604020202020204" pitchFamily="34" charset="0"/>
              </a:rPr>
              <a:t>Hudeybiye</a:t>
            </a:r>
            <a:r>
              <a:rPr lang="tr-TR" sz="2800" dirty="0">
                <a:latin typeface="Arial" panose="020B0604020202020204" pitchFamily="34" charset="0"/>
                <a:cs typeface="Arial" panose="020B0604020202020204" pitchFamily="34" charset="0"/>
              </a:rPr>
              <a:t> anlaşması imzalandı. Anlaşmaya göre iki taraf on yıl savaşmayacaktı. Bu barış ortamı İslam’ın yayılmasını hızlandırdı.</a:t>
            </a:r>
          </a:p>
        </p:txBody>
      </p:sp>
      <p:sp>
        <p:nvSpPr>
          <p:cNvPr id="10" name="Metin kutusu 9">
            <a:extLst>
              <a:ext uri="{FF2B5EF4-FFF2-40B4-BE49-F238E27FC236}">
                <a16:creationId xmlns:a16="http://schemas.microsoft.com/office/drawing/2014/main" id="{E3D8EDE3-188C-11ED-4C5D-7AA39A07402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6375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D02B3-39F1-6E4E-845A-AD7D83BF6FA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F49E438C-40C7-2B13-7C7E-6F7EC186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94ECC8DD-631B-1AC3-9193-AE4575B4D5B2}"/>
              </a:ext>
            </a:extLst>
          </p:cNvPr>
          <p:cNvSpPr txBox="1"/>
          <p:nvPr/>
        </p:nvSpPr>
        <p:spPr>
          <a:xfrm>
            <a:off x="459771" y="60943"/>
            <a:ext cx="9658589"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HZ. MUHAMMED'İN (S.A.V.) MEKKE VE MEDİNE YILLARI</a:t>
            </a:r>
          </a:p>
        </p:txBody>
      </p:sp>
      <p:sp>
        <p:nvSpPr>
          <p:cNvPr id="4" name="Metin kutusu 3">
            <a:extLst>
              <a:ext uri="{FF2B5EF4-FFF2-40B4-BE49-F238E27FC236}">
                <a16:creationId xmlns:a16="http://schemas.microsoft.com/office/drawing/2014/main" id="{687ED2F0-0EEA-7C08-BDB2-F6BC73FE19B1}"/>
              </a:ext>
            </a:extLst>
          </p:cNvPr>
          <p:cNvSpPr txBox="1"/>
          <p:nvPr/>
        </p:nvSpPr>
        <p:spPr>
          <a:xfrm>
            <a:off x="4040280" y="1609853"/>
            <a:ext cx="7919187"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630 yılında müşrikler </a:t>
            </a:r>
            <a:r>
              <a:rPr lang="tr-TR" sz="2800" dirty="0" err="1">
                <a:latin typeface="Arial" panose="020B0604020202020204" pitchFamily="34" charset="0"/>
                <a:cs typeface="Arial" panose="020B0604020202020204" pitchFamily="34" charset="0"/>
              </a:rPr>
              <a:t>Hudeybiye</a:t>
            </a:r>
            <a:r>
              <a:rPr lang="tr-TR" sz="2800" dirty="0">
                <a:latin typeface="Arial" panose="020B0604020202020204" pitchFamily="34" charset="0"/>
                <a:cs typeface="Arial" panose="020B0604020202020204" pitchFamily="34" charset="0"/>
              </a:rPr>
              <a:t> anlaşmasını bozdular. Hz. Muhammed (s.a.v.) Mekke üzerine yürüdü ve şehri kan dökülmeden fethetti.</a:t>
            </a:r>
          </a:p>
        </p:txBody>
      </p:sp>
      <p:sp>
        <p:nvSpPr>
          <p:cNvPr id="6" name="Dikdörtgen: Köşeleri Yuvarlatılmış 5">
            <a:extLst>
              <a:ext uri="{FF2B5EF4-FFF2-40B4-BE49-F238E27FC236}">
                <a16:creationId xmlns:a16="http://schemas.microsoft.com/office/drawing/2014/main" id="{E2AAAAB6-246F-88A2-9B0E-3EFC02B02B49}"/>
              </a:ext>
            </a:extLst>
          </p:cNvPr>
          <p:cNvSpPr/>
          <p:nvPr/>
        </p:nvSpPr>
        <p:spPr>
          <a:xfrm>
            <a:off x="4015483" y="729000"/>
            <a:ext cx="2595179"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Mekke'nin Fethi</a:t>
            </a:r>
          </a:p>
        </p:txBody>
      </p:sp>
      <p:sp>
        <p:nvSpPr>
          <p:cNvPr id="7" name="Metin kutusu 6">
            <a:extLst>
              <a:ext uri="{FF2B5EF4-FFF2-40B4-BE49-F238E27FC236}">
                <a16:creationId xmlns:a16="http://schemas.microsoft.com/office/drawing/2014/main" id="{C38CA91F-0703-375B-D2E3-92687D9B5D66}"/>
              </a:ext>
            </a:extLst>
          </p:cNvPr>
          <p:cNvSpPr txBox="1"/>
          <p:nvPr/>
        </p:nvSpPr>
        <p:spPr>
          <a:xfrm>
            <a:off x="4015482" y="3178133"/>
            <a:ext cx="7919187"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Hz. Muhammed (s.a.v.) ve Müslümanlar müşrikleri affettiler. Bu İslam dinine girmesini kolaylaştırdı. </a:t>
            </a:r>
          </a:p>
        </p:txBody>
      </p:sp>
      <p:sp>
        <p:nvSpPr>
          <p:cNvPr id="10" name="Metin kutusu 9">
            <a:extLst>
              <a:ext uri="{FF2B5EF4-FFF2-40B4-BE49-F238E27FC236}">
                <a16:creationId xmlns:a16="http://schemas.microsoft.com/office/drawing/2014/main" id="{FF8F2724-1C1F-66EB-DFD2-ACE3BD91D19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B9C37917-7C1D-889F-AC50-BD7911F125A1}"/>
              </a:ext>
            </a:extLst>
          </p:cNvPr>
          <p:cNvSpPr txBox="1"/>
          <p:nvPr/>
        </p:nvSpPr>
        <p:spPr>
          <a:xfrm>
            <a:off x="4015482" y="4752230"/>
            <a:ext cx="7919187"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Hz. Muhammed (s.a.v.) Kâbe’yi putlardan temizledi ve onu gerçek kimliğine kavuşturdu. İnsanlar akın akın İslam dinine girdiler.</a:t>
            </a:r>
          </a:p>
        </p:txBody>
      </p:sp>
      <p:pic>
        <p:nvPicPr>
          <p:cNvPr id="8" name="Resim 7" descr="bina, dış mekan, ev, şehir içeren bir resim&#10;&#10;Açıklama otomatik olarak oluşturuldu">
            <a:extLst>
              <a:ext uri="{FF2B5EF4-FFF2-40B4-BE49-F238E27FC236}">
                <a16:creationId xmlns:a16="http://schemas.microsoft.com/office/drawing/2014/main" id="{D3834794-6F88-BC31-707E-60FB731FD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79" y="729000"/>
            <a:ext cx="3600000" cy="5400000"/>
          </a:xfrm>
          <a:prstGeom prst="rect">
            <a:avLst/>
          </a:prstGeom>
        </p:spPr>
      </p:pic>
    </p:spTree>
    <p:extLst>
      <p:ext uri="{BB962C8B-B14F-4D97-AF65-F5344CB8AC3E}">
        <p14:creationId xmlns:p14="http://schemas.microsoft.com/office/powerpoint/2010/main" val="361868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9D264-C1C2-432F-8CBB-847B5E2C7EF5}"/>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2DA4DE34-FAED-A327-DF83-49C212543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B2B1E14B-3127-51B4-8563-A61EE59C7BA2}"/>
              </a:ext>
            </a:extLst>
          </p:cNvPr>
          <p:cNvSpPr txBox="1"/>
          <p:nvPr/>
        </p:nvSpPr>
        <p:spPr>
          <a:xfrm>
            <a:off x="459771" y="60943"/>
            <a:ext cx="9658589"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HZ. MUHAMMED'İN (S.A.V.) MEKKE VE MEDİNE YILLARI</a:t>
            </a:r>
          </a:p>
        </p:txBody>
      </p:sp>
      <p:sp>
        <p:nvSpPr>
          <p:cNvPr id="4" name="Metin kutusu 3">
            <a:extLst>
              <a:ext uri="{FF2B5EF4-FFF2-40B4-BE49-F238E27FC236}">
                <a16:creationId xmlns:a16="http://schemas.microsoft.com/office/drawing/2014/main" id="{C07AD237-AFE4-8453-E4C9-EBCFBA7B2870}"/>
              </a:ext>
            </a:extLst>
          </p:cNvPr>
          <p:cNvSpPr txBox="1"/>
          <p:nvPr/>
        </p:nvSpPr>
        <p:spPr>
          <a:xfrm>
            <a:off x="4040280" y="1609853"/>
            <a:ext cx="7919187" cy="2246769"/>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Hz. Muhammed (s.a.v.), 632 yılında ilk ve son haccına çıktı. Medine’den Mekke’ye geldi ve hac ibadetini yerine getirdi. Hz. Muhammed (s.a.v.) burada Veda Hutbesi olarak bilinen hutbesini okudu.</a:t>
            </a:r>
          </a:p>
        </p:txBody>
      </p:sp>
      <p:sp>
        <p:nvSpPr>
          <p:cNvPr id="10" name="Metin kutusu 9">
            <a:extLst>
              <a:ext uri="{FF2B5EF4-FFF2-40B4-BE49-F238E27FC236}">
                <a16:creationId xmlns:a16="http://schemas.microsoft.com/office/drawing/2014/main" id="{4E7AA071-334F-82A9-CED0-DDFC5E8BDE9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7F62B722-B553-39EB-62B6-EDB7B467FE42}"/>
              </a:ext>
            </a:extLst>
          </p:cNvPr>
          <p:cNvSpPr txBox="1"/>
          <p:nvPr/>
        </p:nvSpPr>
        <p:spPr>
          <a:xfrm>
            <a:off x="4015482" y="4017947"/>
            <a:ext cx="7919187"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Hz. Muhammed (s.a.v.), Veda haccından kısa bir süre sonra Medine’de vefat etti ve burada defnedildi. Kabrinin olduğu yer </a:t>
            </a:r>
            <a:r>
              <a:rPr lang="tr-TR" sz="2800" dirty="0" err="1">
                <a:latin typeface="Arial" panose="020B0604020202020204" pitchFamily="34" charset="0"/>
                <a:cs typeface="Arial" panose="020B0604020202020204" pitchFamily="34" charset="0"/>
              </a:rPr>
              <a:t>Mescid</a:t>
            </a:r>
            <a:r>
              <a:rPr lang="tr-TR" sz="2800" dirty="0">
                <a:latin typeface="Arial" panose="020B0604020202020204" pitchFamily="34" charset="0"/>
                <a:cs typeface="Arial" panose="020B0604020202020204" pitchFamily="34" charset="0"/>
              </a:rPr>
              <a:t>-i Nebi’nin içerisinde, Yeşil </a:t>
            </a:r>
            <a:r>
              <a:rPr lang="tr-TR" sz="2800" dirty="0" err="1">
                <a:latin typeface="Arial" panose="020B0604020202020204" pitchFamily="34" charset="0"/>
                <a:cs typeface="Arial" panose="020B0604020202020204" pitchFamily="34" charset="0"/>
              </a:rPr>
              <a:t>Kubbe’nin</a:t>
            </a:r>
            <a:r>
              <a:rPr lang="tr-TR" sz="2800" dirty="0">
                <a:latin typeface="Arial" panose="020B0604020202020204" pitchFamily="34" charset="0"/>
                <a:cs typeface="Arial" panose="020B0604020202020204" pitchFamily="34" charset="0"/>
              </a:rPr>
              <a:t> altındadır.</a:t>
            </a:r>
          </a:p>
        </p:txBody>
      </p:sp>
      <p:sp>
        <p:nvSpPr>
          <p:cNvPr id="7" name="Dikdörtgen: Köşeleri Yuvarlatılmış 6">
            <a:extLst>
              <a:ext uri="{FF2B5EF4-FFF2-40B4-BE49-F238E27FC236}">
                <a16:creationId xmlns:a16="http://schemas.microsoft.com/office/drawing/2014/main" id="{1028D818-E550-3D78-0BB4-90899882122E}"/>
              </a:ext>
            </a:extLst>
          </p:cNvPr>
          <p:cNvSpPr/>
          <p:nvPr/>
        </p:nvSpPr>
        <p:spPr>
          <a:xfrm>
            <a:off x="4015483" y="729000"/>
            <a:ext cx="7287101"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Hz. Muhammed'in (s.a.v.) Veda Hutbesi ve Vefatı</a:t>
            </a:r>
          </a:p>
        </p:txBody>
      </p:sp>
      <p:pic>
        <p:nvPicPr>
          <p:cNvPr id="8" name="Resim 7" descr="bina, dış mekan, ev, şehir içeren bir resim&#10;&#10;Açıklama otomatik olarak oluşturuldu">
            <a:extLst>
              <a:ext uri="{FF2B5EF4-FFF2-40B4-BE49-F238E27FC236}">
                <a16:creationId xmlns:a16="http://schemas.microsoft.com/office/drawing/2014/main" id="{3E56EFBF-0235-D656-7B6E-8589BF590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79" y="729000"/>
            <a:ext cx="3600000" cy="5400000"/>
          </a:xfrm>
          <a:prstGeom prst="rect">
            <a:avLst/>
          </a:prstGeom>
        </p:spPr>
      </p:pic>
    </p:spTree>
    <p:extLst>
      <p:ext uri="{BB962C8B-B14F-4D97-AF65-F5344CB8AC3E}">
        <p14:creationId xmlns:p14="http://schemas.microsoft.com/office/powerpoint/2010/main" val="290307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8D90835-78B9-1070-8152-898E03516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3939540"/>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Hz. Muhammed (s.a.v.) yengesi Fâtıma hakkında şöyle söylerdi “O, beni doğuran annemden sonraki annemdi. Kendisinin çocukları aç dururken o önce benim karnımı doyururdu. Saçımı tarardı.”</a:t>
            </a:r>
          </a:p>
          <a:p>
            <a:pPr algn="ctr">
              <a:spcAft>
                <a:spcPts val="600"/>
              </a:spcAft>
            </a:pPr>
            <a:endParaRPr lang="tr-TR" sz="3000" dirty="0">
              <a:latin typeface="Arial" panose="020B0604020202020204" pitchFamily="34" charset="0"/>
              <a:cs typeface="Arial" panose="020B0604020202020204" pitchFamily="34" charset="0"/>
            </a:endParaRPr>
          </a:p>
          <a:p>
            <a:pPr algn="ctr">
              <a:spcAft>
                <a:spcPts val="600"/>
              </a:spcAft>
            </a:pPr>
            <a:r>
              <a:rPr lang="tr-TR" sz="3000" dirty="0">
                <a:latin typeface="Arial" panose="020B0604020202020204" pitchFamily="34" charset="0"/>
                <a:cs typeface="Arial" panose="020B0604020202020204" pitchFamily="34" charset="0"/>
              </a:rPr>
              <a:t>Hz. Muhammed (s.a.v.) sütannesi Halime'yi gördükçe, “Anneciğim, anneciğim!” derdi. Onu yanına buyur eder ve bir ihtiyacı olup olmadığını sorardı</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1" y="60943"/>
            <a:ext cx="9343795"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HZ. MUHAMMED'İN (S.A.V.) MEKKE VE MEDİNE YILLARI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Hadisler</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9BB6E50-7BBB-A0EC-2A2D-2F50E152D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aile büyüklerine hürmet ile davranırdı.</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9418746"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HZ. MUHAMMED'İN (S.A.V.) MEKKE VE MEDİNE YILLARI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09935" y="796765"/>
              <a:ext cx="1221761" cy="369332"/>
            </a:xfrm>
            <a:prstGeom prst="rect">
              <a:avLst/>
            </a:prstGeom>
            <a:noFill/>
          </p:spPr>
          <p:txBody>
            <a:bodyPr wrap="square" rtlCol="0">
              <a:spAutoFit/>
            </a:bodyPr>
            <a:lstStyle/>
            <a:p>
              <a:pPr algn="ctr"/>
              <a:r>
                <a:rPr lang="tr-TR" b="1" dirty="0">
                  <a:solidFill>
                    <a:schemeClr val="bg1"/>
                  </a:solidFill>
                </a:rPr>
                <a:t>Hadislerin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114269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kendisini büyüten kişilere vefa duygusu ile yaklaşırdı. </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4364691"/>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anne sevgisini başka yakınlarından görmüştür. </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AE6F9FEF-833F-6E52-28A3-6763108D5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754582"/>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862596"/>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Hz. Muhammed (s.a.v.) 40 yaşına yaklaştığı yıllarda toplumun durumundan rahatsız olup uzaklaşmayı tercih ediyordu. Yalnız kalıp dünya, insan hayatı vb. konular üzerinde düşünüyordu. Cahiliye Arap toplumunda yaşanan kötülüklerden büyük rahatsızlık duyuyordu. Şehir dışındaki bir dağın mağarasında düşünerek bir çözüm yolu bulmaya çalışıyordu.</a:t>
            </a:r>
          </a:p>
          <a:p>
            <a:pPr algn="just">
              <a:spcAft>
                <a:spcPts val="600"/>
              </a:spcAft>
            </a:pPr>
            <a:r>
              <a:rPr lang="tr-TR" sz="2200" b="1" dirty="0">
                <a:latin typeface="Arial" panose="020B0604020202020204" pitchFamily="34" charset="0"/>
                <a:cs typeface="Arial" panose="020B0604020202020204" pitchFamily="34" charset="0"/>
              </a:rPr>
              <a:t>Bu paragrafta sözü edilen yer aşağıdakilerden hangisidir?</a:t>
            </a:r>
          </a:p>
          <a:p>
            <a:pPr algn="just">
              <a:spcAft>
                <a:spcPts val="600"/>
              </a:spcAft>
            </a:pPr>
            <a:r>
              <a:rPr lang="tr-TR" sz="2200" dirty="0">
                <a:latin typeface="Arial" panose="020B0604020202020204" pitchFamily="34" charset="0"/>
                <a:cs typeface="Arial" panose="020B0604020202020204" pitchFamily="34" charset="0"/>
              </a:rPr>
              <a:t>A) Nur Dağı Su Mağarası</a:t>
            </a:r>
          </a:p>
          <a:p>
            <a:pPr algn="just">
              <a:spcAft>
                <a:spcPts val="600"/>
              </a:spcAft>
            </a:pPr>
            <a:r>
              <a:rPr lang="tr-TR" sz="2200" dirty="0">
                <a:latin typeface="Arial" panose="020B0604020202020204" pitchFamily="34" charset="0"/>
                <a:cs typeface="Arial" panose="020B0604020202020204" pitchFamily="34" charset="0"/>
              </a:rPr>
              <a:t>B) Nur Dağı Hira Mağarası</a:t>
            </a:r>
          </a:p>
          <a:p>
            <a:pPr algn="just">
              <a:spcAft>
                <a:spcPts val="600"/>
              </a:spcAft>
            </a:pPr>
            <a:r>
              <a:rPr lang="tr-TR" sz="2200" dirty="0">
                <a:latin typeface="Arial" panose="020B0604020202020204" pitchFamily="34" charset="0"/>
                <a:cs typeface="Arial" panose="020B0604020202020204" pitchFamily="34" charset="0"/>
              </a:rPr>
              <a:t>C) Ağrı Dağı Hira Mağarası</a:t>
            </a:r>
          </a:p>
          <a:p>
            <a:pPr algn="just">
              <a:spcAft>
                <a:spcPts val="600"/>
              </a:spcAft>
            </a:pPr>
            <a:r>
              <a:rPr lang="tr-TR" sz="2200" dirty="0">
                <a:latin typeface="Arial" panose="020B0604020202020204" pitchFamily="34" charset="0"/>
                <a:cs typeface="Arial" panose="020B0604020202020204" pitchFamily="34" charset="0"/>
              </a:rPr>
              <a:t>D) Akabe Dağı Sevr Mağarası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95686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HZ. MUHAMMED'İN (S.A.V.) MEKKE VE MEDİNE YILLARI</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8" name="Metin kutusu 7">
            <a:extLst>
              <a:ext uri="{FF2B5EF4-FFF2-40B4-BE49-F238E27FC236}">
                <a16:creationId xmlns:a16="http://schemas.microsoft.com/office/drawing/2014/main" id="{E1F1EC83-EFD9-6814-957F-1A2E9CA9040C}"/>
              </a:ext>
            </a:extLst>
          </p:cNvPr>
          <p:cNvSpPr txBox="1"/>
          <p:nvPr/>
        </p:nvSpPr>
        <p:spPr>
          <a:xfrm>
            <a:off x="0" y="603153"/>
            <a:ext cx="3819525" cy="338554"/>
          </a:xfrm>
          <a:prstGeom prst="rect">
            <a:avLst/>
          </a:prstGeom>
          <a:solidFill>
            <a:srgbClr val="FFFF00"/>
          </a:solidFill>
          <a:ln>
            <a:noFill/>
          </a:ln>
        </p:spPr>
        <p:txBody>
          <a:bodyPr wrap="square" rtlCol="0">
            <a:spAutoFit/>
          </a:bodyPr>
          <a:lstStyle/>
          <a:p>
            <a:pPr>
              <a:spcAft>
                <a:spcPts val="600"/>
              </a:spcAft>
            </a:pPr>
            <a:r>
              <a:rPr lang="tr-TR" sz="1600" b="1" dirty="0">
                <a:latin typeface="Arial" panose="020B0604020202020204" pitchFamily="34" charset="0"/>
                <a:cs typeface="Arial" panose="020B0604020202020204" pitchFamily="34" charset="0"/>
              </a:rPr>
              <a:t>  mikailokumus.com </a:t>
            </a:r>
            <a:r>
              <a:rPr lang="tr-TR" sz="1600" dirty="0">
                <a:latin typeface="Arial" panose="020B0604020202020204" pitchFamily="34" charset="0"/>
                <a:cs typeface="Arial" panose="020B0604020202020204" pitchFamily="34" charset="0"/>
              </a:rPr>
              <a:t>Kazanım Testleri</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AD897-DBAB-8355-9E7F-103251C30745}"/>
            </a:ext>
          </a:extLst>
        </p:cNvPr>
        <p:cNvGrpSpPr/>
        <p:nvPr/>
      </p:nvGrpSpPr>
      <p:grpSpPr>
        <a:xfrm>
          <a:off x="0" y="0"/>
          <a:ext cx="0" cy="0"/>
          <a:chOff x="0" y="0"/>
          <a:chExt cx="0" cy="0"/>
        </a:xfrm>
      </p:grpSpPr>
      <p:pic>
        <p:nvPicPr>
          <p:cNvPr id="7" name="Resim 6">
            <a:extLst>
              <a:ext uri="{FF2B5EF4-FFF2-40B4-BE49-F238E27FC236}">
                <a16:creationId xmlns:a16="http://schemas.microsoft.com/office/drawing/2014/main" id="{42036732-F986-F072-92AD-404083D9B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Resim 4" descr="daire, sarı, kehribar, grafik içeren bir resim&#10;&#10;Açıklama otomatik olarak oluşturuldu">
            <a:extLst>
              <a:ext uri="{FF2B5EF4-FFF2-40B4-BE49-F238E27FC236}">
                <a16:creationId xmlns:a16="http://schemas.microsoft.com/office/drawing/2014/main" id="{856416F1-EDDE-4E55-5184-FDA3ACDC5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566122"/>
            <a:ext cx="773132" cy="447675"/>
          </a:xfrm>
          <a:prstGeom prst="rect">
            <a:avLst/>
          </a:prstGeom>
        </p:spPr>
      </p:pic>
      <p:sp>
        <p:nvSpPr>
          <p:cNvPr id="4" name="Metin kutusu 3">
            <a:extLst>
              <a:ext uri="{FF2B5EF4-FFF2-40B4-BE49-F238E27FC236}">
                <a16:creationId xmlns:a16="http://schemas.microsoft.com/office/drawing/2014/main" id="{8B076D83-71A1-5403-D8BC-545AE9BFAE0D}"/>
              </a:ext>
            </a:extLst>
          </p:cNvPr>
          <p:cNvSpPr txBox="1"/>
          <p:nvPr/>
        </p:nvSpPr>
        <p:spPr>
          <a:xfrm>
            <a:off x="774492" y="1159664"/>
            <a:ext cx="10643017" cy="3677930"/>
          </a:xfrm>
          <a:prstGeom prst="rect">
            <a:avLst/>
          </a:prstGeom>
          <a:noFill/>
          <a:ln>
            <a:noFill/>
          </a:ln>
        </p:spPr>
        <p:txBody>
          <a:bodyPr wrap="square" rtlCol="0">
            <a:spAutoFit/>
          </a:bodyPr>
          <a:lstStyle/>
          <a:p>
            <a:pPr algn="just">
              <a:spcAft>
                <a:spcPts val="600"/>
              </a:spcAft>
            </a:pPr>
            <a:r>
              <a:rPr lang="tr-TR" sz="2200" b="1" dirty="0">
                <a:latin typeface="Arial" panose="020B0604020202020204" pitchFamily="34" charset="0"/>
                <a:cs typeface="Arial" panose="020B0604020202020204" pitchFamily="34" charset="0"/>
              </a:rPr>
              <a:t>Bilgi</a:t>
            </a:r>
            <a:r>
              <a:rPr lang="tr-TR" sz="2200" dirty="0">
                <a:latin typeface="Arial" panose="020B0604020202020204" pitchFamily="34" charset="0"/>
                <a:cs typeface="Arial" panose="020B0604020202020204" pitchFamily="34" charset="0"/>
              </a:rPr>
              <a:t>: Müslümanlar, Yahudiler ve putperestler arasında 622’de Medine’de barış ve huzur ortamını sağlamak için yapılan bir anlaşmadır.</a:t>
            </a:r>
          </a:p>
          <a:p>
            <a:pPr algn="just">
              <a:spcAft>
                <a:spcPts val="600"/>
              </a:spcAft>
            </a:pPr>
            <a:r>
              <a:rPr lang="tr-TR" sz="2200" b="1" dirty="0">
                <a:latin typeface="Arial" panose="020B0604020202020204" pitchFamily="34" charset="0"/>
                <a:cs typeface="Arial" panose="020B0604020202020204" pitchFamily="34" charset="0"/>
              </a:rPr>
              <a:t>Amaç</a:t>
            </a:r>
            <a:r>
              <a:rPr lang="tr-TR" sz="2200" dirty="0">
                <a:latin typeface="Arial" panose="020B0604020202020204" pitchFamily="34" charset="0"/>
                <a:cs typeface="Arial" panose="020B0604020202020204" pitchFamily="34" charset="0"/>
              </a:rPr>
              <a:t>: Medineli toplulukları tek bir çatı altında toplamaktır.    </a:t>
            </a:r>
          </a:p>
          <a:p>
            <a:pPr algn="just">
              <a:spcAft>
                <a:spcPts val="600"/>
              </a:spcAft>
            </a:pPr>
            <a:r>
              <a:rPr lang="tr-TR" sz="2200" b="1" dirty="0">
                <a:latin typeface="Arial" panose="020B0604020202020204" pitchFamily="34" charset="0"/>
                <a:cs typeface="Arial" panose="020B0604020202020204" pitchFamily="34" charset="0"/>
              </a:rPr>
              <a:t>Madde</a:t>
            </a:r>
            <a:r>
              <a:rPr lang="tr-TR" sz="2200" dirty="0">
                <a:latin typeface="Arial" panose="020B0604020202020204" pitchFamily="34" charset="0"/>
                <a:cs typeface="Arial" panose="020B0604020202020204" pitchFamily="34" charset="0"/>
              </a:rPr>
              <a:t>: Medine’ye bir saldırı olduğunda hep birlikte korunacaktır.</a:t>
            </a:r>
          </a:p>
          <a:p>
            <a:pPr algn="just">
              <a:spcAft>
                <a:spcPts val="600"/>
              </a:spcAft>
            </a:pPr>
            <a:r>
              <a:rPr lang="tr-TR" sz="2200" b="1" dirty="0">
                <a:latin typeface="Arial" panose="020B0604020202020204" pitchFamily="34" charset="0"/>
                <a:cs typeface="Arial" panose="020B0604020202020204" pitchFamily="34" charset="0"/>
              </a:rPr>
              <a:t>Verilen bilgiler aşağıdakilerden hangisine aittir?</a:t>
            </a:r>
          </a:p>
          <a:p>
            <a:pPr algn="just">
              <a:spcAft>
                <a:spcPts val="600"/>
              </a:spcAft>
            </a:pPr>
            <a:r>
              <a:rPr lang="tr-TR" sz="2200" dirty="0">
                <a:latin typeface="Arial" panose="020B0604020202020204" pitchFamily="34" charset="0"/>
                <a:cs typeface="Arial" panose="020B0604020202020204" pitchFamily="34" charset="0"/>
              </a:rPr>
              <a:t>A) Veda Hutbesi </a:t>
            </a:r>
          </a:p>
          <a:p>
            <a:pPr algn="just">
              <a:spcAft>
                <a:spcPts val="600"/>
              </a:spcAft>
            </a:pPr>
            <a:r>
              <a:rPr lang="tr-TR" sz="2200" dirty="0">
                <a:latin typeface="Arial" panose="020B0604020202020204" pitchFamily="34" charset="0"/>
                <a:cs typeface="Arial" panose="020B0604020202020204" pitchFamily="34" charset="0"/>
              </a:rPr>
              <a:t>B) Medine Sözleşmesi</a:t>
            </a:r>
          </a:p>
          <a:p>
            <a:pPr algn="just">
              <a:spcAft>
                <a:spcPts val="600"/>
              </a:spcAft>
            </a:pPr>
            <a:r>
              <a:rPr lang="tr-TR" sz="2200" dirty="0">
                <a:latin typeface="Arial" panose="020B0604020202020204" pitchFamily="34" charset="0"/>
                <a:cs typeface="Arial" panose="020B0604020202020204" pitchFamily="34" charset="0"/>
              </a:rPr>
              <a:t>C) Kardeşlik Anlaşması</a:t>
            </a:r>
          </a:p>
          <a:p>
            <a:pPr algn="just">
              <a:spcAft>
                <a:spcPts val="600"/>
              </a:spcAft>
            </a:pPr>
            <a:r>
              <a:rPr lang="tr-TR" sz="2200" dirty="0">
                <a:latin typeface="Arial" panose="020B0604020202020204" pitchFamily="34" charset="0"/>
                <a:cs typeface="Arial" panose="020B0604020202020204" pitchFamily="34" charset="0"/>
              </a:rPr>
              <a:t>D) </a:t>
            </a:r>
            <a:r>
              <a:rPr lang="tr-TR" sz="2200" dirty="0" err="1">
                <a:latin typeface="Arial" panose="020B0604020202020204" pitchFamily="34" charset="0"/>
                <a:cs typeface="Arial" panose="020B0604020202020204" pitchFamily="34" charset="0"/>
              </a:rPr>
              <a:t>Hudeybiye</a:t>
            </a:r>
            <a:r>
              <a:rPr lang="tr-TR" sz="2200" dirty="0">
                <a:latin typeface="Arial" panose="020B0604020202020204" pitchFamily="34" charset="0"/>
                <a:cs typeface="Arial" panose="020B0604020202020204" pitchFamily="34" charset="0"/>
              </a:rPr>
              <a:t> Antlaşması</a:t>
            </a:r>
          </a:p>
        </p:txBody>
      </p:sp>
      <p:sp>
        <p:nvSpPr>
          <p:cNvPr id="6" name="Metin kutusu 5">
            <a:extLst>
              <a:ext uri="{FF2B5EF4-FFF2-40B4-BE49-F238E27FC236}">
                <a16:creationId xmlns:a16="http://schemas.microsoft.com/office/drawing/2014/main" id="{00799B91-82CF-5CEC-8D81-C78C65300CD7}"/>
              </a:ext>
            </a:extLst>
          </p:cNvPr>
          <p:cNvSpPr txBox="1"/>
          <p:nvPr/>
        </p:nvSpPr>
        <p:spPr>
          <a:xfrm>
            <a:off x="459771" y="60943"/>
            <a:ext cx="9478707"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HZ. MUHAMMED'İN (S.A.V.) MEKKE VE MEDİNE YILLARI</a:t>
            </a:r>
          </a:p>
        </p:txBody>
      </p:sp>
      <p:sp>
        <p:nvSpPr>
          <p:cNvPr id="2" name="Metin kutusu 1">
            <a:extLst>
              <a:ext uri="{FF2B5EF4-FFF2-40B4-BE49-F238E27FC236}">
                <a16:creationId xmlns:a16="http://schemas.microsoft.com/office/drawing/2014/main" id="{77565F19-ECA3-3910-86C1-DC02A576090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8" name="Metin kutusu 7">
            <a:extLst>
              <a:ext uri="{FF2B5EF4-FFF2-40B4-BE49-F238E27FC236}">
                <a16:creationId xmlns:a16="http://schemas.microsoft.com/office/drawing/2014/main" id="{43FA3920-F276-4857-2873-0E5E407FB465}"/>
              </a:ext>
            </a:extLst>
          </p:cNvPr>
          <p:cNvSpPr txBox="1"/>
          <p:nvPr/>
        </p:nvSpPr>
        <p:spPr>
          <a:xfrm>
            <a:off x="0" y="603153"/>
            <a:ext cx="3819525" cy="338554"/>
          </a:xfrm>
          <a:prstGeom prst="rect">
            <a:avLst/>
          </a:prstGeom>
          <a:solidFill>
            <a:srgbClr val="FFFF00"/>
          </a:solidFill>
          <a:ln>
            <a:noFill/>
          </a:ln>
        </p:spPr>
        <p:txBody>
          <a:bodyPr wrap="square" rtlCol="0">
            <a:spAutoFit/>
          </a:bodyPr>
          <a:lstStyle/>
          <a:p>
            <a:pPr>
              <a:spcAft>
                <a:spcPts val="600"/>
              </a:spcAft>
            </a:pPr>
            <a:r>
              <a:rPr lang="tr-TR" sz="1600" b="1" dirty="0">
                <a:latin typeface="Arial" panose="020B0604020202020204" pitchFamily="34" charset="0"/>
                <a:cs typeface="Arial" panose="020B0604020202020204" pitchFamily="34" charset="0"/>
              </a:rPr>
              <a:t>  mikailokumus.com </a:t>
            </a:r>
            <a:r>
              <a:rPr lang="tr-TR" sz="1600" dirty="0">
                <a:latin typeface="Arial" panose="020B0604020202020204" pitchFamily="34" charset="0"/>
                <a:cs typeface="Arial" panose="020B0604020202020204" pitchFamily="34" charset="0"/>
              </a:rPr>
              <a:t>Kazanım Testleri</a:t>
            </a:r>
          </a:p>
        </p:txBody>
      </p:sp>
    </p:spTree>
    <p:extLst>
      <p:ext uri="{BB962C8B-B14F-4D97-AF65-F5344CB8AC3E}">
        <p14:creationId xmlns:p14="http://schemas.microsoft.com/office/powerpoint/2010/main" val="129341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7DC9579A-258D-8DB8-C5D0-C1753E807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C25E4566-2130-C7FA-AA77-D606E5019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580143"/>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862596"/>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Hz. Muhammed’in (s.a.v.) amcası ---- ticaretle uğraşan ve çeşitli bölgelere ticari seyahatler yapan bir kimsedir. Peygamberimiz genç yaşta iken amcasıyla yolculuklara çıktı. Böylece Hz. Muhammed’in (s.a.v.) mesleği ---- oldu. Sonraki yıllarda kendi başına iş yapan Peygamberimiz ticari amaçla güneydeki ---- ’e ve kuzeydeki Suriye’ye seyahat etti.</a:t>
            </a:r>
          </a:p>
          <a:p>
            <a:pPr algn="just">
              <a:spcAft>
                <a:spcPts val="600"/>
              </a:spcAft>
            </a:pPr>
            <a:r>
              <a:rPr lang="tr-TR" sz="2200" b="1" dirty="0">
                <a:latin typeface="Arial" panose="020B0604020202020204" pitchFamily="34" charset="0"/>
                <a:cs typeface="Arial" panose="020B0604020202020204" pitchFamily="34" charset="0"/>
              </a:rPr>
              <a:t>Aşağıdakilerden hangisi verilen parçadaki herhangi bir boşluğa </a:t>
            </a:r>
            <a:r>
              <a:rPr lang="tr-TR" sz="2200" b="1" u="sng" dirty="0">
                <a:latin typeface="Arial" panose="020B0604020202020204" pitchFamily="34" charset="0"/>
                <a:cs typeface="Arial" panose="020B0604020202020204" pitchFamily="34" charset="0"/>
              </a:rPr>
              <a:t>getirilemez</a:t>
            </a:r>
            <a:r>
              <a:rPr lang="tr-TR" sz="2200" b="1" dirty="0">
                <a:latin typeface="Arial" panose="020B0604020202020204" pitchFamily="34" charset="0"/>
                <a:cs typeface="Arial" panose="020B0604020202020204" pitchFamily="34" charset="0"/>
              </a:rPr>
              <a:t>? </a:t>
            </a:r>
          </a:p>
          <a:p>
            <a:pPr algn="just">
              <a:spcAft>
                <a:spcPts val="600"/>
              </a:spcAft>
            </a:pPr>
            <a:r>
              <a:rPr lang="tr-TR" sz="2200" dirty="0">
                <a:latin typeface="Arial" panose="020B0604020202020204" pitchFamily="34" charset="0"/>
                <a:cs typeface="Arial" panose="020B0604020202020204" pitchFamily="34" charset="0"/>
              </a:rPr>
              <a:t>A) Ebu Talip</a:t>
            </a:r>
          </a:p>
          <a:p>
            <a:pPr algn="just">
              <a:spcAft>
                <a:spcPts val="600"/>
              </a:spcAft>
            </a:pPr>
            <a:r>
              <a:rPr lang="tr-TR" sz="2200" dirty="0">
                <a:latin typeface="Arial" panose="020B0604020202020204" pitchFamily="34" charset="0"/>
                <a:cs typeface="Arial" panose="020B0604020202020204" pitchFamily="34" charset="0"/>
              </a:rPr>
              <a:t>B) Yemen</a:t>
            </a:r>
          </a:p>
          <a:p>
            <a:pPr algn="just">
              <a:spcAft>
                <a:spcPts val="600"/>
              </a:spcAft>
            </a:pPr>
            <a:r>
              <a:rPr lang="tr-TR" sz="2200" dirty="0">
                <a:latin typeface="Arial" panose="020B0604020202020204" pitchFamily="34" charset="0"/>
                <a:cs typeface="Arial" panose="020B0604020202020204" pitchFamily="34" charset="0"/>
              </a:rPr>
              <a:t>C) Ticaret</a:t>
            </a:r>
          </a:p>
          <a:p>
            <a:pPr algn="just">
              <a:spcAft>
                <a:spcPts val="600"/>
              </a:spcAft>
            </a:pPr>
            <a:r>
              <a:rPr lang="tr-TR" sz="2200" dirty="0">
                <a:latin typeface="Arial" panose="020B0604020202020204" pitchFamily="34" charset="0"/>
                <a:cs typeface="Arial" panose="020B0604020202020204" pitchFamily="34" charset="0"/>
              </a:rPr>
              <a:t>D) Anadolu</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0" y="603153"/>
            <a:ext cx="3819525" cy="338554"/>
          </a:xfrm>
          <a:prstGeom prst="rect">
            <a:avLst/>
          </a:prstGeom>
          <a:solidFill>
            <a:srgbClr val="FFFF00"/>
          </a:solidFill>
          <a:ln>
            <a:noFill/>
          </a:ln>
        </p:spPr>
        <p:txBody>
          <a:bodyPr wrap="square" rtlCol="0">
            <a:spAutoFit/>
          </a:bodyPr>
          <a:lstStyle/>
          <a:p>
            <a:pPr>
              <a:spcAft>
                <a:spcPts val="600"/>
              </a:spcAft>
            </a:pPr>
            <a:r>
              <a:rPr lang="tr-TR" sz="1600" b="1" dirty="0">
                <a:latin typeface="Arial" panose="020B0604020202020204" pitchFamily="34" charset="0"/>
                <a:cs typeface="Arial" panose="020B0604020202020204" pitchFamily="34" charset="0"/>
              </a:rPr>
              <a:t>  mikailokumus.com </a:t>
            </a:r>
            <a:r>
              <a:rPr lang="tr-TR" sz="1600" dirty="0">
                <a:latin typeface="Arial" panose="020B0604020202020204" pitchFamily="34" charset="0"/>
                <a:cs typeface="Arial" panose="020B0604020202020204" pitchFamily="34" charset="0"/>
              </a:rPr>
              <a:t>Kazanım Testleri</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9238864"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HZ. MUHAMMED'İN (S.A.V.) MEKKE VE MEDİNE YILLARI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tasarım içeren bir resim&#10;&#10;Açıklama otomatik olarak oluşturuldu">
            <a:extLst>
              <a:ext uri="{FF2B5EF4-FFF2-40B4-BE49-F238E27FC236}">
                <a16:creationId xmlns:a16="http://schemas.microsoft.com/office/drawing/2014/main" id="{4F5FBC9A-548E-57CD-6F60-62AC59504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7450110"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pPr marL="0" indent="-342900" algn="l" defTabSz="914400" rtl="0" eaLnBrk="1" latinLnBrk="0" hangingPunct="1">
                        <a:spcBef>
                          <a:spcPct val="20000"/>
                        </a:spcBef>
                        <a:buFont typeface="Wingdings" pitchFamily="2" charset="2"/>
                        <a:buNone/>
                        <a:defRPr/>
                      </a:pPr>
                      <a:r>
                        <a:rPr lang="tr-TR" sz="1800" dirty="0">
                          <a:latin typeface="Arial" panose="020B0604020202020204" pitchFamily="34" charset="0"/>
                          <a:cs typeface="Arial" panose="020B0604020202020204" pitchFamily="34" charset="0"/>
                        </a:rPr>
                        <a:t>Yüce Allah, vahiy meleği Cebrail (a.s.) aracılığıyla </a:t>
                      </a:r>
                      <a:r>
                        <a:rPr lang="fi-FI" sz="1800" dirty="0">
                          <a:latin typeface="Arial" panose="020B0604020202020204" pitchFamily="34" charset="0"/>
                          <a:cs typeface="Arial" panose="020B0604020202020204" pitchFamily="34" charset="0"/>
                        </a:rPr>
                        <a:t>ona Alak suresinin ilk beş ayetini vahyetti.</a:t>
                      </a:r>
                      <a:endParaRPr lang="tr-TR" sz="18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dirty="0">
                          <a:latin typeface="Arial" panose="020B0604020202020204" pitchFamily="34" charset="0"/>
                          <a:cs typeface="Arial" panose="020B0604020202020204" pitchFamily="34" charset="0"/>
                        </a:rPr>
                        <a:t>Hz. Muhammed (s.a.v.) sadece</a:t>
                      </a:r>
                      <a:r>
                        <a:rPr lang="tr-TR" sz="1800" baseline="0" dirty="0">
                          <a:latin typeface="Arial" panose="020B0604020202020204" pitchFamily="34" charset="0"/>
                          <a:cs typeface="Arial" panose="020B0604020202020204" pitchFamily="34" charset="0"/>
                        </a:rPr>
                        <a:t> </a:t>
                      </a:r>
                      <a:r>
                        <a:rPr lang="tr-TR" sz="1800" baseline="0" dirty="0" err="1">
                          <a:latin typeface="Arial" panose="020B0604020202020204" pitchFamily="34" charset="0"/>
                          <a:cs typeface="Arial" panose="020B0604020202020204" pitchFamily="34" charset="0"/>
                        </a:rPr>
                        <a:t>Kureyş</a:t>
                      </a:r>
                      <a:r>
                        <a:rPr lang="tr-TR" sz="1800" baseline="0" dirty="0">
                          <a:latin typeface="Arial" panose="020B0604020202020204" pitchFamily="34" charset="0"/>
                          <a:cs typeface="Arial" panose="020B0604020202020204" pitchFamily="34" charset="0"/>
                        </a:rPr>
                        <a:t> kabilesini </a:t>
                      </a:r>
                      <a:r>
                        <a:rPr lang="tr-TR" sz="1800" dirty="0">
                          <a:latin typeface="Arial" panose="020B0604020202020204" pitchFamily="34" charset="0"/>
                          <a:cs typeface="Arial" panose="020B0604020202020204" pitchFamily="34" charset="0"/>
                        </a:rPr>
                        <a:t>Allah’ın (c.c.) tek olduğuna, ortağı bulunmadığına</a:t>
                      </a:r>
                      <a:r>
                        <a:rPr lang="tr-TR" sz="1800" baseline="0" dirty="0">
                          <a:latin typeface="Arial" panose="020B0604020202020204" pitchFamily="34" charset="0"/>
                          <a:cs typeface="Arial" panose="020B0604020202020204" pitchFamily="34" charset="0"/>
                        </a:rPr>
                        <a:t> </a:t>
                      </a:r>
                      <a:r>
                        <a:rPr lang="tr-TR" sz="1800" dirty="0">
                          <a:latin typeface="Arial" panose="020B0604020202020204" pitchFamily="34" charset="0"/>
                          <a:cs typeface="Arial" panose="020B0604020202020204" pitchFamily="34" charset="0"/>
                        </a:rPr>
                        <a:t>inanmaya çağırdı.</a:t>
                      </a:r>
                      <a:endParaRPr lang="tr-TR" sz="18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algn="l"/>
                      <a:r>
                        <a:rPr lang="tr-TR" sz="1800" dirty="0">
                          <a:latin typeface="Arial" panose="020B0604020202020204" pitchFamily="34" charset="0"/>
                          <a:cs typeface="Arial" panose="020B0604020202020204" pitchFamily="34" charset="0"/>
                        </a:rPr>
                        <a:t>Hz. Muhammed (s.a.v.) İslam’a davetini peygamberliğinin ilk üç yılında gizlice yürüttü.</a:t>
                      </a: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algn="l"/>
                      <a:r>
                        <a:rPr lang="tr-TR" sz="1800" dirty="0">
                          <a:latin typeface="Arial" panose="020B0604020202020204" pitchFamily="34" charset="0"/>
                          <a:cs typeface="Arial" panose="020B0604020202020204" pitchFamily="34" charset="0"/>
                        </a:rPr>
                        <a:t>Zulümler karşısında Hz. Muhammed (s.a.v.) Müslümanların Yemen’e ve Suriye’ye hicret etmelerine izin verdi.</a:t>
                      </a: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514350" indent="-514350" algn="l"/>
                      <a:r>
                        <a:rPr lang="tr-TR" sz="1800" dirty="0">
                          <a:latin typeface="Arial" panose="020B0604020202020204" pitchFamily="34" charset="0"/>
                          <a:cs typeface="Arial" panose="020B0604020202020204" pitchFamily="34" charset="0"/>
                        </a:rPr>
                        <a:t>Hz. Muhammed (s.a.v.) Mekke’de Veda Hutbesi olarak </a:t>
                      </a:r>
                    </a:p>
                    <a:p>
                      <a:pPr marL="514350" indent="-514350" algn="l"/>
                      <a:r>
                        <a:rPr lang="tr-TR" sz="1800" dirty="0">
                          <a:latin typeface="Arial" panose="020B0604020202020204" pitchFamily="34" charset="0"/>
                          <a:cs typeface="Arial" panose="020B0604020202020204" pitchFamily="34" charset="0"/>
                        </a:rPr>
                        <a:t>Bilinen hutbesini okudu.</a:t>
                      </a: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a:buFont typeface="Arial" pitchFamily="34" charset="0"/>
                        <a:buNone/>
                      </a:pPr>
                      <a:r>
                        <a:rPr lang="tr-TR" sz="1800" dirty="0">
                          <a:latin typeface="Arial" panose="020B0604020202020204" pitchFamily="34" charset="0"/>
                          <a:cs typeface="Arial" panose="020B0604020202020204" pitchFamily="34" charset="0"/>
                        </a:rPr>
                        <a:t>624 yılında Müslümanlar, Mekkeli müşrikleri Bedir savaşında bozguna uğrattı. </a:t>
                      </a:r>
                      <a:endParaRPr lang="tr-TR" sz="18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algn="l">
                        <a:defRPr/>
                      </a:pPr>
                      <a:r>
                        <a:rPr lang="tr-TR" sz="1800" dirty="0">
                          <a:latin typeface="Arial" panose="020B0604020202020204" pitchFamily="34" charset="0"/>
                          <a:cs typeface="Arial" panose="020B0604020202020204" pitchFamily="34" charset="0"/>
                        </a:rPr>
                        <a:t>Hz. Muhammed (s.a.v.), Veda haccından kısa bir süre önce </a:t>
                      </a:r>
                      <a:r>
                        <a:rPr lang="tr-TR" sz="1800" dirty="0" err="1">
                          <a:latin typeface="Arial" panose="020B0604020202020204" pitchFamily="34" charset="0"/>
                          <a:cs typeface="Arial" panose="020B0604020202020204" pitchFamily="34" charset="0"/>
                        </a:rPr>
                        <a:t>Taif</a:t>
                      </a:r>
                      <a:r>
                        <a:rPr lang="tr-TR" sz="1800" baseline="0" dirty="0">
                          <a:latin typeface="Arial" panose="020B0604020202020204" pitchFamily="34" charset="0"/>
                          <a:cs typeface="Arial" panose="020B0604020202020204" pitchFamily="34" charset="0"/>
                        </a:rPr>
                        <a:t> şehrin</a:t>
                      </a:r>
                      <a:r>
                        <a:rPr lang="tr-TR" sz="1800" dirty="0">
                          <a:latin typeface="Arial" panose="020B0604020202020204" pitchFamily="34" charset="0"/>
                          <a:cs typeface="Arial" panose="020B0604020202020204" pitchFamily="34" charset="0"/>
                        </a:rPr>
                        <a:t>de vefat etti </a:t>
                      </a: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136432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04282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71807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3386154"/>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47395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542502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descr="şişe içeren bir resim&#10;&#10;Açıklama otomatik olarak oluşturuldu">
            <a:extLst>
              <a:ext uri="{FF2B5EF4-FFF2-40B4-BE49-F238E27FC236}">
                <a16:creationId xmlns:a16="http://schemas.microsoft.com/office/drawing/2014/main" id="{DDAC2F5A-BC46-5D95-7043-D216D0F97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7360865"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kavramları Sözcük Avı bulmacasından bulunuz.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a:off x="2670580" y="5595142"/>
            <a:ext cx="475130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rot="5400000">
            <a:off x="6060374" y="2309488"/>
            <a:ext cx="222576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a:off x="4073525" y="2790656"/>
            <a:ext cx="2636898"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2670580" y="1384209"/>
            <a:ext cx="329207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4073525" y="4661155"/>
            <a:ext cx="406400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a:off x="6981371" y="4193140"/>
            <a:ext cx="260031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a:off x="6981371" y="1387311"/>
            <a:ext cx="254004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a:off x="3307529" y="1851447"/>
            <a:ext cx="337902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6200000">
            <a:off x="1507051" y="3506690"/>
            <a:ext cx="268596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a:off x="6985648" y="5128112"/>
            <a:ext cx="260031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HİRA</a:t>
            </a:r>
          </a:p>
          <a:p>
            <a:pPr algn="ctr">
              <a:lnSpc>
                <a:spcPct val="150000"/>
              </a:lnSpc>
              <a:spcAft>
                <a:spcPts val="600"/>
              </a:spcAft>
            </a:pPr>
            <a:r>
              <a:rPr lang="tr-TR" b="1" dirty="0">
                <a:latin typeface="Arial" panose="020B0604020202020204" pitchFamily="34" charset="0"/>
                <a:cs typeface="Arial" panose="020B0604020202020204" pitchFamily="34" charset="0"/>
              </a:rPr>
              <a:t>AKABE</a:t>
            </a:r>
          </a:p>
          <a:p>
            <a:pPr algn="ctr">
              <a:lnSpc>
                <a:spcPct val="150000"/>
              </a:lnSpc>
              <a:spcAft>
                <a:spcPts val="600"/>
              </a:spcAft>
            </a:pPr>
            <a:r>
              <a:rPr lang="tr-TR" b="1" dirty="0">
                <a:latin typeface="Arial" panose="020B0604020202020204" pitchFamily="34" charset="0"/>
                <a:cs typeface="Arial" panose="020B0604020202020204" pitchFamily="34" charset="0"/>
              </a:rPr>
              <a:t>BEDİR</a:t>
            </a:r>
          </a:p>
          <a:p>
            <a:pPr algn="ctr">
              <a:lnSpc>
                <a:spcPct val="150000"/>
              </a:lnSpc>
              <a:spcAft>
                <a:spcPts val="600"/>
              </a:spcAft>
            </a:pPr>
            <a:r>
              <a:rPr lang="tr-TR" b="1" dirty="0">
                <a:latin typeface="Arial" panose="020B0604020202020204" pitchFamily="34" charset="0"/>
                <a:cs typeface="Arial" panose="020B0604020202020204" pitchFamily="34" charset="0"/>
              </a:rPr>
              <a:t>ALAK</a:t>
            </a:r>
          </a:p>
          <a:p>
            <a:pPr algn="ctr">
              <a:lnSpc>
                <a:spcPct val="150000"/>
              </a:lnSpc>
              <a:spcAft>
                <a:spcPts val="600"/>
              </a:spcAft>
            </a:pPr>
            <a:r>
              <a:rPr lang="tr-TR" b="1" dirty="0">
                <a:latin typeface="Arial" panose="020B0604020202020204" pitchFamily="34" charset="0"/>
                <a:cs typeface="Arial" panose="020B0604020202020204" pitchFamily="34" charset="0"/>
              </a:rPr>
              <a:t>HİCRET</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VEDA</a:t>
            </a:r>
          </a:p>
          <a:p>
            <a:pPr algn="ctr">
              <a:lnSpc>
                <a:spcPct val="150000"/>
              </a:lnSpc>
              <a:spcAft>
                <a:spcPts val="600"/>
              </a:spcAft>
            </a:pPr>
            <a:r>
              <a:rPr lang="tr-TR" b="1" dirty="0">
                <a:latin typeface="Arial" panose="020B0604020202020204" pitchFamily="34" charset="0"/>
                <a:cs typeface="Arial" panose="020B0604020202020204" pitchFamily="34" charset="0"/>
              </a:rPr>
              <a:t>RAMAZAN</a:t>
            </a:r>
          </a:p>
          <a:p>
            <a:pPr algn="ctr">
              <a:lnSpc>
                <a:spcPct val="150000"/>
              </a:lnSpc>
              <a:spcAft>
                <a:spcPts val="600"/>
              </a:spcAft>
            </a:pPr>
            <a:r>
              <a:rPr lang="tr-TR" b="1" dirty="0">
                <a:latin typeface="Arial" panose="020B0604020202020204" pitchFamily="34" charset="0"/>
                <a:cs typeface="Arial" panose="020B0604020202020204" pitchFamily="34" charset="0"/>
              </a:rPr>
              <a:t>MEDİNE</a:t>
            </a:r>
          </a:p>
          <a:p>
            <a:pPr algn="ctr">
              <a:lnSpc>
                <a:spcPct val="150000"/>
              </a:lnSpc>
              <a:spcAft>
                <a:spcPts val="600"/>
              </a:spcAft>
            </a:pPr>
            <a:r>
              <a:rPr lang="tr-TR" b="1" dirty="0">
                <a:latin typeface="Arial" panose="020B0604020202020204" pitchFamily="34" charset="0"/>
                <a:cs typeface="Arial" panose="020B0604020202020204" pitchFamily="34" charset="0"/>
              </a:rPr>
              <a:t>HUTBE</a:t>
            </a:r>
          </a:p>
          <a:p>
            <a:pPr algn="ctr">
              <a:lnSpc>
                <a:spcPct val="150000"/>
              </a:lnSpc>
              <a:spcAft>
                <a:spcPts val="600"/>
              </a:spcAft>
            </a:pPr>
            <a:r>
              <a:rPr lang="tr-TR" b="1" dirty="0">
                <a:latin typeface="Arial" panose="020B0604020202020204" pitchFamily="34" charset="0"/>
                <a:cs typeface="Arial" panose="020B0604020202020204" pitchFamily="34" charset="0"/>
              </a:rPr>
              <a:t>UHUD</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3" name="4 Tablo">
            <a:extLst>
              <a:ext uri="{FF2B5EF4-FFF2-40B4-BE49-F238E27FC236}">
                <a16:creationId xmlns:a16="http://schemas.microsoft.com/office/drawing/2014/main" id="{FCCADCB8-49EB-3DEE-8280-E3A019816F4C}"/>
              </a:ext>
            </a:extLst>
          </p:cNvPr>
          <p:cNvGraphicFramePr>
            <a:graphicFrameLocks noGrp="1"/>
          </p:cNvGraphicFramePr>
          <p:nvPr>
            <p:extLst>
              <p:ext uri="{D42A27DB-BD31-4B8C-83A1-F6EECF244321}">
                <p14:modId xmlns:p14="http://schemas.microsoft.com/office/powerpoint/2010/main" val="2011384829"/>
              </p:ext>
            </p:extLst>
          </p:nvPr>
        </p:nvGraphicFramePr>
        <p:xfrm>
          <a:off x="2496000" y="1340460"/>
          <a:ext cx="7200000" cy="46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468000">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0"/>
                  </a:ext>
                </a:extLst>
              </a:tr>
              <a:tr h="468000">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1"/>
                  </a:ext>
                </a:extLst>
              </a:tr>
              <a:tr h="468000">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K</a:t>
                      </a:r>
                    </a:p>
                  </a:txBody>
                  <a:tcPr anchor="ctr"/>
                </a:tc>
                <a:extLst>
                  <a:ext uri="{0D108BD9-81ED-4DB2-BD59-A6C34878D82A}">
                    <a16:rowId xmlns:a16="http://schemas.microsoft.com/office/drawing/2014/main" val="10002"/>
                  </a:ext>
                </a:extLst>
              </a:tr>
              <a:tr h="468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İ</a:t>
                      </a:r>
                    </a:p>
                  </a:txBody>
                  <a:tcPr anchor="ctr"/>
                </a:tc>
                <a:extLst>
                  <a:ext uri="{0D108BD9-81ED-4DB2-BD59-A6C34878D82A}">
                    <a16:rowId xmlns:a16="http://schemas.microsoft.com/office/drawing/2014/main" val="10003"/>
                  </a:ext>
                </a:extLst>
              </a:tr>
              <a:tr h="468000">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X</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dirty="0">
                          <a:solidFill>
                            <a:schemeClr val="tx1"/>
                          </a:solidFill>
                        </a:rPr>
                        <a:t>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4"/>
                  </a:ext>
                </a:extLst>
              </a:tr>
              <a:tr h="468000">
                <a:tc>
                  <a:txBody>
                    <a:bodyPr/>
                    <a:lstStyle/>
                    <a:p>
                      <a:pPr algn="ctr"/>
                      <a:r>
                        <a:rPr lang="tr-TR" sz="2000" kern="1200" dirty="0">
                          <a:solidFill>
                            <a:schemeClr val="tx1"/>
                          </a:solidFill>
                          <a:latin typeface="+mn-lt"/>
                          <a:ea typeface="+mn-ea"/>
                          <a:cs typeface="+mn-cs"/>
                        </a:rPr>
                        <a:t>İ</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dirty="0">
                          <a:solidFill>
                            <a:schemeClr val="tx1"/>
                          </a:solidFill>
                        </a:rPr>
                        <a:t>H</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S</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X</a:t>
                      </a:r>
                    </a:p>
                  </a:txBody>
                  <a:tcPr anchor="ctr"/>
                </a:tc>
                <a:extLst>
                  <a:ext uri="{0D108BD9-81ED-4DB2-BD59-A6C34878D82A}">
                    <a16:rowId xmlns:a16="http://schemas.microsoft.com/office/drawing/2014/main" val="10005"/>
                  </a:ext>
                </a:extLst>
              </a:tr>
              <a:tr h="468000">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Ç</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Ş</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Ğ</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K</a:t>
                      </a:r>
                    </a:p>
                  </a:txBody>
                  <a:tcPr anchor="ctr"/>
                </a:tc>
                <a:extLst>
                  <a:ext uri="{0D108BD9-81ED-4DB2-BD59-A6C34878D82A}">
                    <a16:rowId xmlns:a16="http://schemas.microsoft.com/office/drawing/2014/main" val="10006"/>
                  </a:ext>
                </a:extLst>
              </a:tr>
              <a:tr h="468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L</a:t>
                      </a:r>
                    </a:p>
                  </a:txBody>
                  <a:tcPr anchor="ctr"/>
                </a:tc>
                <a:extLst>
                  <a:ext uri="{0D108BD9-81ED-4DB2-BD59-A6C34878D82A}">
                    <a16:rowId xmlns:a16="http://schemas.microsoft.com/office/drawing/2014/main" val="10007"/>
                  </a:ext>
                </a:extLst>
              </a:tr>
              <a:tr h="468000">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X</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8"/>
                  </a:ext>
                </a:extLst>
              </a:tr>
              <a:tr h="468000">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dirty="0">
                          <a:solidFill>
                            <a:schemeClr val="tx1"/>
                          </a:solidFill>
                        </a:rPr>
                        <a:t>A</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endParaRPr lang="tr-TR" sz="2000" kern="1200" dirty="0">
                        <a:solidFill>
                          <a:schemeClr val="tx1"/>
                        </a:solidFill>
                        <a:latin typeface="+mn-lt"/>
                        <a:ea typeface="+mn-ea"/>
                        <a:cs typeface="+mn-cs"/>
                      </a:endParaRP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V</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ekran görüntüsü, metin, tasarım içeren bir resim&#10;&#10;Açıklama otomatik olarak oluşturuldu">
            <a:extLst>
              <a:ext uri="{FF2B5EF4-FFF2-40B4-BE49-F238E27FC236}">
                <a16:creationId xmlns:a16="http://schemas.microsoft.com/office/drawing/2014/main" id="{8FCCC69B-168A-D4A7-8946-B4923D074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Resim 8" descr="macenta, renklilik, mor, pembe içeren bir resim&#10;&#10;Açıklama otomatik olarak oluşturuldu">
            <a:extLst>
              <a:ext uri="{FF2B5EF4-FFF2-40B4-BE49-F238E27FC236}">
                <a16:creationId xmlns:a16="http://schemas.microsoft.com/office/drawing/2014/main" id="{89ED9904-1375-C8BE-C515-74D8EAB266C9}"/>
              </a:ext>
            </a:extLst>
          </p:cNvPr>
          <p:cNvPicPr>
            <a:picLocks noChangeAspect="1"/>
          </p:cNvPicPr>
          <p:nvPr/>
        </p:nvPicPr>
        <p:blipFill rotWithShape="1">
          <a:blip r:embed="rId3">
            <a:extLst>
              <a:ext uri="{28A0092B-C50C-407E-A947-70E740481C1C}">
                <a14:useLocalDpi xmlns:a14="http://schemas.microsoft.com/office/drawing/2010/main" val="0"/>
              </a:ext>
            </a:extLst>
          </a:blip>
          <a:srcRect r="43522"/>
          <a:stretch/>
        </p:blipFill>
        <p:spPr>
          <a:xfrm>
            <a:off x="10380876" y="604623"/>
            <a:ext cx="1811123" cy="1723635"/>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9373776"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HZ. MUHAMMED'İN (S.A.V.) MEKKE VE MEDİNE YILLARI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8" y="729000"/>
            <a:ext cx="7766785" cy="332398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610 yılının </a:t>
            </a:r>
            <a:r>
              <a:rPr lang="tr-TR" sz="3000" dirty="0">
                <a:solidFill>
                  <a:srgbClr val="FF0000"/>
                </a:solidFill>
                <a:latin typeface="Arial" panose="020B0604020202020204" pitchFamily="34" charset="0"/>
                <a:cs typeface="Arial" panose="020B0604020202020204" pitchFamily="34" charset="0"/>
              </a:rPr>
              <a:t>Ramazan ayında </a:t>
            </a:r>
            <a:r>
              <a:rPr lang="tr-TR" sz="3000" dirty="0">
                <a:latin typeface="Arial" panose="020B0604020202020204" pitchFamily="34" charset="0"/>
                <a:cs typeface="Arial" panose="020B0604020202020204" pitchFamily="34" charset="0"/>
              </a:rPr>
              <a:t>Kadir gecesinde               Hira mağarasında derin düşünceler içindeyken Yüce Allah, vahiy meleği Cebrail (a.s.) aracılığıyla ona </a:t>
            </a:r>
            <a:r>
              <a:rPr lang="tr-TR" sz="3000" dirty="0" err="1">
                <a:solidFill>
                  <a:srgbClr val="FF0000"/>
                </a:solidFill>
                <a:latin typeface="Arial" panose="020B0604020202020204" pitchFamily="34" charset="0"/>
                <a:cs typeface="Arial" panose="020B0604020202020204" pitchFamily="34" charset="0"/>
              </a:rPr>
              <a:t>Alak</a:t>
            </a:r>
            <a:r>
              <a:rPr lang="tr-TR" sz="3000" dirty="0">
                <a:solidFill>
                  <a:srgbClr val="FF0000"/>
                </a:solidFill>
                <a:latin typeface="Arial" panose="020B0604020202020204" pitchFamily="34" charset="0"/>
                <a:cs typeface="Arial" panose="020B0604020202020204" pitchFamily="34" charset="0"/>
              </a:rPr>
              <a:t> suresinin ilk beş ayeti</a:t>
            </a:r>
            <a:r>
              <a:rPr lang="tr-TR" sz="3000" dirty="0">
                <a:latin typeface="Arial" panose="020B0604020202020204" pitchFamily="34" charset="0"/>
                <a:cs typeface="Arial" panose="020B0604020202020204" pitchFamily="34" charset="0"/>
              </a:rPr>
              <a:t>ni </a:t>
            </a:r>
            <a:r>
              <a:rPr lang="tr-TR" sz="3000" dirty="0" err="1">
                <a:latin typeface="Arial" panose="020B0604020202020204" pitchFamily="34" charset="0"/>
                <a:cs typeface="Arial" panose="020B0604020202020204" pitchFamily="34" charset="0"/>
              </a:rPr>
              <a:t>vahyetti</a:t>
            </a:r>
            <a:r>
              <a:rPr lang="tr-TR" sz="3000" dirty="0">
                <a:latin typeface="Arial" panose="020B0604020202020204" pitchFamily="34" charset="0"/>
                <a:cs typeface="Arial" panose="020B0604020202020204" pitchFamily="34" charset="0"/>
              </a:rPr>
              <a:t>. Bu olay yaşandığında Hz. Muhammed (s.a.v.) </a:t>
            </a:r>
            <a:r>
              <a:rPr lang="tr-TR" sz="3000" dirty="0">
                <a:solidFill>
                  <a:srgbClr val="FF0000"/>
                </a:solidFill>
                <a:latin typeface="Arial" panose="020B0604020202020204" pitchFamily="34" charset="0"/>
                <a:cs typeface="Arial" panose="020B0604020202020204" pitchFamily="34" charset="0"/>
              </a:rPr>
              <a:t>40 yaşında</a:t>
            </a:r>
            <a:r>
              <a:rPr lang="tr-TR" sz="3000" dirty="0">
                <a:latin typeface="Arial" panose="020B0604020202020204" pitchFamily="34" charset="0"/>
                <a:cs typeface="Arial" panose="020B0604020202020204" pitchFamily="34" charset="0"/>
              </a:rPr>
              <a:t>ydı.</a:t>
            </a:r>
          </a:p>
        </p:txBody>
      </p:sp>
      <p:pic>
        <p:nvPicPr>
          <p:cNvPr id="7" name="Resim 6" descr="doğa, günbatımı, su, mağara içeren bir resim&#10;&#10;Açıklama otomatik olarak oluşturuldu">
            <a:extLst>
              <a:ext uri="{FF2B5EF4-FFF2-40B4-BE49-F238E27FC236}">
                <a16:creationId xmlns:a16="http://schemas.microsoft.com/office/drawing/2014/main" id="{6C2C3132-6267-5150-2F64-D3C8B86E8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741"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040874" y="4226242"/>
            <a:ext cx="8010335"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en yakınlarından başlayarak insanları İslam’a çağırdı.            </a:t>
            </a:r>
            <a:r>
              <a:rPr lang="tr-TR" sz="3000" dirty="0">
                <a:solidFill>
                  <a:srgbClr val="FF0000"/>
                </a:solidFill>
                <a:latin typeface="Arial" panose="020B0604020202020204" pitchFamily="34" charset="0"/>
                <a:cs typeface="Arial" panose="020B0604020202020204" pitchFamily="34" charset="0"/>
              </a:rPr>
              <a:t>Hz. Hatice</a:t>
            </a: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r.a</a:t>
            </a:r>
            <a:r>
              <a:rPr lang="tr-TR" sz="3000" dirty="0">
                <a:latin typeface="Arial" panose="020B0604020202020204" pitchFamily="34" charset="0"/>
                <a:cs typeface="Arial" panose="020B0604020202020204" pitchFamily="34" charset="0"/>
              </a:rPr>
              <a:t>.), </a:t>
            </a:r>
            <a:r>
              <a:rPr lang="tr-TR" sz="3000" dirty="0">
                <a:solidFill>
                  <a:srgbClr val="FF0000"/>
                </a:solidFill>
                <a:latin typeface="Arial" panose="020B0604020202020204" pitchFamily="34" charset="0"/>
                <a:cs typeface="Arial" panose="020B0604020202020204" pitchFamily="34" charset="0"/>
              </a:rPr>
              <a:t>Hz. Ali </a:t>
            </a: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r.a</a:t>
            </a:r>
            <a:r>
              <a:rPr lang="tr-TR" sz="3000" dirty="0">
                <a:latin typeface="Arial" panose="020B0604020202020204" pitchFamily="34" charset="0"/>
                <a:cs typeface="Arial" panose="020B0604020202020204" pitchFamily="34" charset="0"/>
              </a:rPr>
              <a:t>.), </a:t>
            </a:r>
            <a:r>
              <a:rPr lang="tr-TR" sz="3000" dirty="0">
                <a:solidFill>
                  <a:srgbClr val="FF0000"/>
                </a:solidFill>
                <a:latin typeface="Arial" panose="020B0604020202020204" pitchFamily="34" charset="0"/>
                <a:cs typeface="Arial" panose="020B0604020202020204" pitchFamily="34" charset="0"/>
              </a:rPr>
              <a:t>Hz. Zeyd </a:t>
            </a: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r.a</a:t>
            </a:r>
            <a:r>
              <a:rPr lang="tr-TR" sz="3000" dirty="0">
                <a:latin typeface="Arial" panose="020B0604020202020204" pitchFamily="34" charset="0"/>
                <a:cs typeface="Arial" panose="020B0604020202020204" pitchFamily="34" charset="0"/>
              </a:rPr>
              <a:t>.) ve </a:t>
            </a:r>
            <a:r>
              <a:rPr lang="tr-TR" sz="3000" dirty="0">
                <a:solidFill>
                  <a:srgbClr val="FF0000"/>
                </a:solidFill>
                <a:latin typeface="Arial" panose="020B0604020202020204" pitchFamily="34" charset="0"/>
                <a:cs typeface="Arial" panose="020B0604020202020204" pitchFamily="34" charset="0"/>
              </a:rPr>
              <a:t>Hz. Ebu Bekir </a:t>
            </a: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r.a</a:t>
            </a:r>
            <a:r>
              <a:rPr lang="tr-TR" sz="3000" dirty="0">
                <a:latin typeface="Arial" panose="020B0604020202020204" pitchFamily="34" charset="0"/>
                <a:cs typeface="Arial" panose="020B0604020202020204" pitchFamily="34" charset="0"/>
              </a:rPr>
              <a:t>.) ilk Müslümanlar oldular.</a:t>
            </a:r>
          </a:p>
        </p:txBody>
      </p:sp>
      <p:sp>
        <p:nvSpPr>
          <p:cNvPr id="11" name="Metin kutusu 10">
            <a:extLst>
              <a:ext uri="{FF2B5EF4-FFF2-40B4-BE49-F238E27FC236}">
                <a16:creationId xmlns:a16="http://schemas.microsoft.com/office/drawing/2014/main" id="{649304CF-29F6-4BD4-2BE9-88BBFE97BF4E}"/>
              </a:ext>
            </a:extLst>
          </p:cNvPr>
          <p:cNvSpPr txBox="1"/>
          <p:nvPr/>
        </p:nvSpPr>
        <p:spPr>
          <a:xfrm>
            <a:off x="10700290" y="1188244"/>
            <a:ext cx="1337341" cy="646331"/>
          </a:xfrm>
          <a:prstGeom prst="rect">
            <a:avLst/>
          </a:prstGeom>
          <a:noFill/>
        </p:spPr>
        <p:txBody>
          <a:bodyPr wrap="square" rtlCol="0">
            <a:spAutoFit/>
          </a:bodyPr>
          <a:lstStyle/>
          <a:p>
            <a:pPr algn="r"/>
            <a:r>
              <a:rPr lang="tr-TR" sz="1800" b="1" dirty="0">
                <a:solidFill>
                  <a:schemeClr val="bg1"/>
                </a:solidFill>
                <a:latin typeface="Arial" panose="020B0604020202020204" pitchFamily="34" charset="0"/>
                <a:cs typeface="Arial" panose="020B0604020202020204" pitchFamily="34" charset="0"/>
              </a:rPr>
              <a:t>MEKKE </a:t>
            </a:r>
          </a:p>
          <a:p>
            <a:pPr algn="r"/>
            <a:r>
              <a:rPr lang="tr-TR" b="1" dirty="0">
                <a:solidFill>
                  <a:schemeClr val="bg1"/>
                </a:solidFill>
                <a:latin typeface="Arial" panose="020B0604020202020204" pitchFamily="34" charset="0"/>
                <a:cs typeface="Arial" panose="020B0604020202020204" pitchFamily="34" charset="0"/>
              </a:rPr>
              <a:t>DÖNEMİ</a:t>
            </a:r>
            <a:endParaRPr lang="en-US" sz="1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Resim 30" descr="ekran görüntüsü, metin, çizgi, renklilik içeren bir resim&#10;&#10;Açıklama otomatik olarak oluşturuldu">
            <a:extLst>
              <a:ext uri="{FF2B5EF4-FFF2-40B4-BE49-F238E27FC236}">
                <a16:creationId xmlns:a16="http://schemas.microsoft.com/office/drawing/2014/main" id="{61CB3736-FAB8-CBEE-9DF0-7CC79A91D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8304551"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2625710"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Tevhit</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5" y="2206168"/>
            <a:ext cx="1876196"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Hudeybiye</a:t>
            </a:r>
            <a:endParaRPr lang="tr-TR" sz="2400" b="1" dirty="0">
              <a:solidFill>
                <a:schemeClr val="bg1"/>
              </a:solidFill>
              <a:latin typeface="Arial" panose="020B0604020202020204" pitchFamily="34" charset="0"/>
              <a:cs typeface="Arial" panose="020B0604020202020204" pitchFamily="34" charset="0"/>
            </a:endParaRP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2625710"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Hira Mağarası</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92084"/>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Hicret</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4" y="4730279"/>
            <a:ext cx="2475809"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Hz. Ali (</a:t>
            </a:r>
            <a:r>
              <a:rPr lang="tr-TR" sz="2400" b="1" dirty="0" err="1">
                <a:solidFill>
                  <a:schemeClr val="bg1"/>
                </a:solidFill>
                <a:latin typeface="Arial" panose="020B0604020202020204" pitchFamily="34" charset="0"/>
                <a:cs typeface="Arial" panose="020B0604020202020204" pitchFamily="34" charset="0"/>
              </a:rPr>
              <a:t>r.a</a:t>
            </a:r>
            <a:r>
              <a:rPr lang="tr-TR" sz="2400" b="1" dirty="0">
                <a:solidFill>
                  <a:schemeClr val="bg1"/>
                </a:solidFill>
                <a:latin typeface="Arial" panose="020B0604020202020204" pitchFamily="34" charset="0"/>
                <a:cs typeface="Arial" panose="020B0604020202020204" pitchFamily="34" charset="0"/>
              </a:rPr>
              <a:t>.)</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2625710"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Mescid</a:t>
            </a:r>
            <a:r>
              <a:rPr lang="tr-TR" sz="2400" b="1" dirty="0">
                <a:solidFill>
                  <a:schemeClr val="bg1"/>
                </a:solidFill>
                <a:latin typeface="Arial" panose="020B0604020202020204" pitchFamily="34" charset="0"/>
                <a:cs typeface="Arial" panose="020B0604020202020204" pitchFamily="34" charset="0"/>
              </a:rPr>
              <a:t>-i Nebi</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396547"/>
            <a:ext cx="6443562"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İlk vahiy ayetlerinin geldiği mekan</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229846"/>
            <a:ext cx="644356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İlk Müslümanlardan olan çocuk kimse </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3087788"/>
            <a:ext cx="6608454" cy="400110"/>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Hz. Muhammed’in (s.a.v.) Medine’de inşa ettiği mescit</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755629"/>
            <a:ext cx="632364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Peygamber’in (s.a.v.) ve  Müslümanların 622’de Medine’ye göç etmesi</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1" y="4608814"/>
            <a:ext cx="6608454"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Allah’ın (c.c.) tek olduğu, ortağı bulunmadığı, var ve bir olduğu inancı</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446310"/>
            <a:ext cx="6443560"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Müslümanlarla Mekkeli müşrikler arasında imzalanan anlaşma</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metin, ekran görüntüsü, yazı tipi içeren bir resim&#10;&#10;Açıklama otomatik olarak oluşturuldu">
            <a:extLst>
              <a:ext uri="{FF2B5EF4-FFF2-40B4-BE49-F238E27FC236}">
                <a16:creationId xmlns:a16="http://schemas.microsoft.com/office/drawing/2014/main" id="{D720476F-6540-C9CF-188A-05886BBA2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9223874"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HZ. MUHAMMED'İN (S.A.V.) MEKKE VE MEDİNE YILLARI</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5F0E13D-B51A-F940-82A1-310396C1B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1" y="60943"/>
            <a:ext cx="9658589"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HZ. MUHAMMED'İN (S.A.V.) MEKKE VE MEDİNE YILLARI</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015480" y="1638016"/>
            <a:ext cx="7919187"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Hz. Muhammed (s.a.v.) İslam’a davetini peygamberliğinin ilk üç yılında gizlice yürüttü.</a:t>
            </a:r>
          </a:p>
        </p:txBody>
      </p:sp>
      <p:sp>
        <p:nvSpPr>
          <p:cNvPr id="6" name="Dikdörtgen: Köşeleri Yuvarlatılmış 5">
            <a:extLst>
              <a:ext uri="{FF2B5EF4-FFF2-40B4-BE49-F238E27FC236}">
                <a16:creationId xmlns:a16="http://schemas.microsoft.com/office/drawing/2014/main" id="{DC763C34-6006-C729-5912-50B0B3E96200}"/>
              </a:ext>
            </a:extLst>
          </p:cNvPr>
          <p:cNvSpPr/>
          <p:nvPr/>
        </p:nvSpPr>
        <p:spPr>
          <a:xfrm>
            <a:off x="4015483" y="729000"/>
            <a:ext cx="3059874"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İslam'a Açık Davet</a:t>
            </a:r>
          </a:p>
        </p:txBody>
      </p:sp>
      <p:pic>
        <p:nvPicPr>
          <p:cNvPr id="12" name="Resim 11" descr="bina, dış mekan, ev, şehir içeren bir resim&#10;&#10;Açıklama otomatik olarak oluşturuldu">
            <a:extLst>
              <a:ext uri="{FF2B5EF4-FFF2-40B4-BE49-F238E27FC236}">
                <a16:creationId xmlns:a16="http://schemas.microsoft.com/office/drawing/2014/main" id="{0F9251D9-F9D1-22B4-6E37-5267E60BF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79" y="729000"/>
            <a:ext cx="3600000" cy="5400000"/>
          </a:xfrm>
          <a:prstGeom prst="rect">
            <a:avLst/>
          </a:prstGeom>
        </p:spPr>
      </p:pic>
      <p:sp>
        <p:nvSpPr>
          <p:cNvPr id="7" name="Metin kutusu 6">
            <a:extLst>
              <a:ext uri="{FF2B5EF4-FFF2-40B4-BE49-F238E27FC236}">
                <a16:creationId xmlns:a16="http://schemas.microsoft.com/office/drawing/2014/main" id="{B39402E2-5890-A8D8-DB81-8A7A33E34839}"/>
              </a:ext>
            </a:extLst>
          </p:cNvPr>
          <p:cNvSpPr txBox="1"/>
          <p:nvPr/>
        </p:nvSpPr>
        <p:spPr>
          <a:xfrm>
            <a:off x="4015479" y="2738237"/>
            <a:ext cx="7919187"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Yakın akrabalarından sonra bütün Mekkelileri Müslüman olmaya çağırmak için </a:t>
            </a:r>
            <a:r>
              <a:rPr lang="tr-TR" sz="2800" dirty="0" err="1">
                <a:latin typeface="Arial" panose="020B0604020202020204" pitchFamily="34" charset="0"/>
                <a:cs typeface="Arial" panose="020B0604020202020204" pitchFamily="34" charset="0"/>
              </a:rPr>
              <a:t>Safâ</a:t>
            </a:r>
            <a:r>
              <a:rPr lang="tr-TR" sz="2800" dirty="0">
                <a:latin typeface="Arial" panose="020B0604020202020204" pitchFamily="34" charset="0"/>
                <a:cs typeface="Arial" panose="020B0604020202020204" pitchFamily="34" charset="0"/>
              </a:rPr>
              <a:t> tepesine topladı.</a:t>
            </a:r>
          </a:p>
        </p:txBody>
      </p:sp>
      <p:sp>
        <p:nvSpPr>
          <p:cNvPr id="10" name="Metin kutusu 9">
            <a:extLst>
              <a:ext uri="{FF2B5EF4-FFF2-40B4-BE49-F238E27FC236}">
                <a16:creationId xmlns:a16="http://schemas.microsoft.com/office/drawing/2014/main" id="{F927A792-5915-D977-D58E-3F37B22F6EE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AE583F6B-58D7-D16C-6822-4EBC941B3DB5}"/>
              </a:ext>
            </a:extLst>
          </p:cNvPr>
          <p:cNvSpPr txBox="1"/>
          <p:nvPr/>
        </p:nvSpPr>
        <p:spPr>
          <a:xfrm>
            <a:off x="4015478" y="4271177"/>
            <a:ext cx="7968781"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Bu olaydan sonra tüm gayretiyle insanları Allah’ın (c.c.) tek olduğuna, ortağı bulunmadığına, kendisinin de Allah’ın (c.c.) peygamberi olduğuna inanmaya çağırdı.</a:t>
            </a:r>
          </a:p>
        </p:txBody>
      </p:sp>
    </p:spTree>
    <p:extLst>
      <p:ext uri="{BB962C8B-B14F-4D97-AF65-F5344CB8AC3E}">
        <p14:creationId xmlns:p14="http://schemas.microsoft.com/office/powerpoint/2010/main" val="215771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FA5EA-46BF-7759-AA98-0A85ABA6997D}"/>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8B05325C-1483-4B47-38F9-1CDFF4129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79BE78F6-8881-4E20-0B9A-C7A78DC41322}"/>
              </a:ext>
            </a:extLst>
          </p:cNvPr>
          <p:cNvSpPr txBox="1"/>
          <p:nvPr/>
        </p:nvSpPr>
        <p:spPr>
          <a:xfrm>
            <a:off x="459771" y="60943"/>
            <a:ext cx="9658589"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HZ. MUHAMMED'İN (S.A.V.) MEKKE VE MEDİNE YILLARI</a:t>
            </a:r>
          </a:p>
        </p:txBody>
      </p:sp>
      <p:sp>
        <p:nvSpPr>
          <p:cNvPr id="4" name="Metin kutusu 3">
            <a:extLst>
              <a:ext uri="{FF2B5EF4-FFF2-40B4-BE49-F238E27FC236}">
                <a16:creationId xmlns:a16="http://schemas.microsoft.com/office/drawing/2014/main" id="{FB63CA47-F426-825F-314A-9CE7BB6C9214}"/>
              </a:ext>
            </a:extLst>
          </p:cNvPr>
          <p:cNvSpPr txBox="1"/>
          <p:nvPr/>
        </p:nvSpPr>
        <p:spPr>
          <a:xfrm>
            <a:off x="4042079" y="1655359"/>
            <a:ext cx="7919187"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Mekkeli müşrik reisler Hz. Muhammed’in (s.a.v.) davetine engel olmak ve Müslümanları da İslam dininden döndürmek için her türlü eziyet ve işkenceyi yapmaktaydılar.</a:t>
            </a:r>
          </a:p>
        </p:txBody>
      </p:sp>
      <p:sp>
        <p:nvSpPr>
          <p:cNvPr id="6" name="Dikdörtgen: Köşeleri Yuvarlatılmış 5">
            <a:extLst>
              <a:ext uri="{FF2B5EF4-FFF2-40B4-BE49-F238E27FC236}">
                <a16:creationId xmlns:a16="http://schemas.microsoft.com/office/drawing/2014/main" id="{57DE1FDA-6BC2-0ACE-ADBC-35C8D16BC2C0}"/>
              </a:ext>
            </a:extLst>
          </p:cNvPr>
          <p:cNvSpPr/>
          <p:nvPr/>
        </p:nvSpPr>
        <p:spPr>
          <a:xfrm>
            <a:off x="4015483" y="729000"/>
            <a:ext cx="2835022"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Habeşistan'a Göç</a:t>
            </a:r>
          </a:p>
        </p:txBody>
      </p:sp>
      <p:pic>
        <p:nvPicPr>
          <p:cNvPr id="13" name="Resim 12" descr="resim, dış mekan, Arap devesi, devegillerle ilgili içeren bir resim&#10;&#10;Açıklama otomatik olarak oluşturuldu">
            <a:extLst>
              <a:ext uri="{FF2B5EF4-FFF2-40B4-BE49-F238E27FC236}">
                <a16:creationId xmlns:a16="http://schemas.microsoft.com/office/drawing/2014/main" id="{C33E8887-5020-EF1C-3DAD-572F9F73E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1" y="729000"/>
            <a:ext cx="3600000" cy="5400000"/>
          </a:xfrm>
          <a:prstGeom prst="rect">
            <a:avLst/>
          </a:prstGeom>
        </p:spPr>
      </p:pic>
      <p:sp>
        <p:nvSpPr>
          <p:cNvPr id="7" name="Metin kutusu 6">
            <a:extLst>
              <a:ext uri="{FF2B5EF4-FFF2-40B4-BE49-F238E27FC236}">
                <a16:creationId xmlns:a16="http://schemas.microsoft.com/office/drawing/2014/main" id="{3435DD25-BC09-07CC-DA1E-C1C19028D6D7}"/>
              </a:ext>
            </a:extLst>
          </p:cNvPr>
          <p:cNvSpPr txBox="1"/>
          <p:nvPr/>
        </p:nvSpPr>
        <p:spPr>
          <a:xfrm>
            <a:off x="4015479" y="3622655"/>
            <a:ext cx="7919187"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Baskılar ve zulümler karşısında                         Hz. Muhammed (s.a.v.) isteyen Müslümanların Habeşistan’a hicret etmelerine izin verdi.</a:t>
            </a:r>
          </a:p>
        </p:txBody>
      </p:sp>
      <p:sp>
        <p:nvSpPr>
          <p:cNvPr id="10" name="Metin kutusu 9">
            <a:extLst>
              <a:ext uri="{FF2B5EF4-FFF2-40B4-BE49-F238E27FC236}">
                <a16:creationId xmlns:a16="http://schemas.microsoft.com/office/drawing/2014/main" id="{6AC6712C-7E5C-CA22-01F6-8AEB2488BDB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14" name="Metin kutusu 13">
            <a:extLst>
              <a:ext uri="{FF2B5EF4-FFF2-40B4-BE49-F238E27FC236}">
                <a16:creationId xmlns:a16="http://schemas.microsoft.com/office/drawing/2014/main" id="{D4E17F3A-0C61-0274-91BB-601DB0CB1AC1}"/>
              </a:ext>
            </a:extLst>
          </p:cNvPr>
          <p:cNvSpPr txBox="1"/>
          <p:nvPr/>
        </p:nvSpPr>
        <p:spPr>
          <a:xfrm>
            <a:off x="221457" y="5044854"/>
            <a:ext cx="3581522" cy="646331"/>
          </a:xfrm>
          <a:prstGeom prst="rect">
            <a:avLst/>
          </a:prstGeom>
          <a:solidFill>
            <a:srgbClr val="A5A5A5">
              <a:alpha val="50196"/>
            </a:srgbClr>
          </a:solidFill>
        </p:spPr>
        <p:txBody>
          <a:bodyPr wrap="square" rtlCol="0">
            <a:spAutoFit/>
          </a:bodyPr>
          <a:lstStyle/>
          <a:p>
            <a:pPr algn="ctr"/>
            <a:r>
              <a:rPr lang="tr-TR" dirty="0"/>
              <a:t>Bu görsel yapay zekâ ile oluşturulmuştur.</a:t>
            </a:r>
          </a:p>
        </p:txBody>
      </p:sp>
    </p:spTree>
    <p:extLst>
      <p:ext uri="{BB962C8B-B14F-4D97-AF65-F5344CB8AC3E}">
        <p14:creationId xmlns:p14="http://schemas.microsoft.com/office/powerpoint/2010/main" val="292677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2FE1A-B68B-72A1-B227-9A79C0AB176C}"/>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6F09B46-5FFC-CDB3-5C4F-ED8CBBDA2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5262A6BF-5C99-F85A-4373-B2FD95216AD3}"/>
              </a:ext>
            </a:extLst>
          </p:cNvPr>
          <p:cNvSpPr txBox="1"/>
          <p:nvPr/>
        </p:nvSpPr>
        <p:spPr>
          <a:xfrm>
            <a:off x="459771" y="60943"/>
            <a:ext cx="9658589"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HZ. MUHAMMED'İN (S.A.V.) MEKKE VE MEDİNE YILLARI</a:t>
            </a:r>
          </a:p>
        </p:txBody>
      </p:sp>
      <p:sp>
        <p:nvSpPr>
          <p:cNvPr id="4" name="Metin kutusu 3">
            <a:extLst>
              <a:ext uri="{FF2B5EF4-FFF2-40B4-BE49-F238E27FC236}">
                <a16:creationId xmlns:a16="http://schemas.microsoft.com/office/drawing/2014/main" id="{6B45E3B5-C456-AC69-269D-C23E2DA84AE3}"/>
              </a:ext>
            </a:extLst>
          </p:cNvPr>
          <p:cNvSpPr txBox="1"/>
          <p:nvPr/>
        </p:nvSpPr>
        <p:spPr>
          <a:xfrm>
            <a:off x="4042079" y="1655359"/>
            <a:ext cx="7919187" cy="954107"/>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Peygamberimiz 621 yılında Medine’den gelen bir grup ile buluştu ve görüşmeler yaptı. </a:t>
            </a:r>
          </a:p>
        </p:txBody>
      </p:sp>
      <p:sp>
        <p:nvSpPr>
          <p:cNvPr id="6" name="Dikdörtgen: Köşeleri Yuvarlatılmış 5">
            <a:extLst>
              <a:ext uri="{FF2B5EF4-FFF2-40B4-BE49-F238E27FC236}">
                <a16:creationId xmlns:a16="http://schemas.microsoft.com/office/drawing/2014/main" id="{36AD1B51-6926-0B4E-851F-18F1CDC99BDF}"/>
              </a:ext>
            </a:extLst>
          </p:cNvPr>
          <p:cNvSpPr/>
          <p:nvPr/>
        </p:nvSpPr>
        <p:spPr>
          <a:xfrm>
            <a:off x="4015483" y="729000"/>
            <a:ext cx="2685120"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Medine'ye Hicret</a:t>
            </a:r>
          </a:p>
        </p:txBody>
      </p:sp>
      <p:pic>
        <p:nvPicPr>
          <p:cNvPr id="13" name="Resim 12" descr="resim, dış mekan, Arap devesi, devegillerle ilgili içeren bir resim&#10;&#10;Açıklama otomatik olarak oluşturuldu">
            <a:extLst>
              <a:ext uri="{FF2B5EF4-FFF2-40B4-BE49-F238E27FC236}">
                <a16:creationId xmlns:a16="http://schemas.microsoft.com/office/drawing/2014/main" id="{835DB98E-6C57-61AF-C1AB-9342882D8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1" y="729000"/>
            <a:ext cx="3600000" cy="5400000"/>
          </a:xfrm>
          <a:prstGeom prst="rect">
            <a:avLst/>
          </a:prstGeom>
        </p:spPr>
      </p:pic>
      <p:sp>
        <p:nvSpPr>
          <p:cNvPr id="7" name="Metin kutusu 6">
            <a:extLst>
              <a:ext uri="{FF2B5EF4-FFF2-40B4-BE49-F238E27FC236}">
                <a16:creationId xmlns:a16="http://schemas.microsoft.com/office/drawing/2014/main" id="{77A6E172-36AA-34D6-423E-544F66109701}"/>
              </a:ext>
            </a:extLst>
          </p:cNvPr>
          <p:cNvSpPr txBox="1"/>
          <p:nvPr/>
        </p:nvSpPr>
        <p:spPr>
          <a:xfrm>
            <a:off x="4042079" y="2803179"/>
            <a:ext cx="7892590" cy="2677656"/>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Peygamberimizin 622 yılında 70’den fazla Medineli ile yaptığı görüşmede hepsi birden Müslüman oldular. İslam’ın emir ve yasaklarına uyacaklarına ve Medine’ye gelirse onu canları gibi koruyacaklarına dair Hz. Muhammed’e (s.a.v.) söz verdiler.</a:t>
            </a:r>
          </a:p>
        </p:txBody>
      </p:sp>
      <p:sp>
        <p:nvSpPr>
          <p:cNvPr id="10" name="Metin kutusu 9">
            <a:extLst>
              <a:ext uri="{FF2B5EF4-FFF2-40B4-BE49-F238E27FC236}">
                <a16:creationId xmlns:a16="http://schemas.microsoft.com/office/drawing/2014/main" id="{CE76F51B-CDDE-7A2D-138D-840D54C71B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14" name="Metin kutusu 13">
            <a:extLst>
              <a:ext uri="{FF2B5EF4-FFF2-40B4-BE49-F238E27FC236}">
                <a16:creationId xmlns:a16="http://schemas.microsoft.com/office/drawing/2014/main" id="{1D371BFE-E929-2727-EB5D-5F5E77D3C04E}"/>
              </a:ext>
            </a:extLst>
          </p:cNvPr>
          <p:cNvSpPr txBox="1"/>
          <p:nvPr/>
        </p:nvSpPr>
        <p:spPr>
          <a:xfrm>
            <a:off x="221457" y="5044854"/>
            <a:ext cx="3581522" cy="646331"/>
          </a:xfrm>
          <a:prstGeom prst="rect">
            <a:avLst/>
          </a:prstGeom>
          <a:solidFill>
            <a:srgbClr val="A5A5A5">
              <a:alpha val="50196"/>
            </a:srgbClr>
          </a:solidFill>
        </p:spPr>
        <p:txBody>
          <a:bodyPr wrap="square" rtlCol="0">
            <a:spAutoFit/>
          </a:bodyPr>
          <a:lstStyle/>
          <a:p>
            <a:pPr algn="ctr"/>
            <a:r>
              <a:rPr lang="tr-TR" dirty="0"/>
              <a:t>Bu görsel yapay zekâ ile oluşturulmuştur.</a:t>
            </a:r>
          </a:p>
        </p:txBody>
      </p:sp>
    </p:spTree>
    <p:extLst>
      <p:ext uri="{BB962C8B-B14F-4D97-AF65-F5344CB8AC3E}">
        <p14:creationId xmlns:p14="http://schemas.microsoft.com/office/powerpoint/2010/main" val="157381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4CAC8-2615-7D97-33DF-1B1F11576D0D}"/>
            </a:ext>
          </a:extLst>
        </p:cNvPr>
        <p:cNvGrpSpPr/>
        <p:nvPr/>
      </p:nvGrpSpPr>
      <p:grpSpPr>
        <a:xfrm>
          <a:off x="0" y="0"/>
          <a:ext cx="0" cy="0"/>
          <a:chOff x="0" y="0"/>
          <a:chExt cx="0" cy="0"/>
        </a:xfrm>
      </p:grpSpPr>
      <p:pic>
        <p:nvPicPr>
          <p:cNvPr id="5" name="Resim 4">
            <a:extLst>
              <a:ext uri="{FF2B5EF4-FFF2-40B4-BE49-F238E27FC236}">
                <a16:creationId xmlns:a16="http://schemas.microsoft.com/office/drawing/2014/main" id="{DC52593A-CB86-8469-5195-6A009A733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EC78322A-573E-1C64-83FE-013036C83BF4}"/>
              </a:ext>
            </a:extLst>
          </p:cNvPr>
          <p:cNvSpPr txBox="1"/>
          <p:nvPr/>
        </p:nvSpPr>
        <p:spPr>
          <a:xfrm>
            <a:off x="459772" y="60943"/>
            <a:ext cx="9238864"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HZ. MUHAMMED'İN (S.A.V.) MEKKE VE MEDİNE YILLARI</a:t>
            </a:r>
          </a:p>
        </p:txBody>
      </p:sp>
      <p:sp>
        <p:nvSpPr>
          <p:cNvPr id="3" name="Freeform 11">
            <a:extLst>
              <a:ext uri="{FF2B5EF4-FFF2-40B4-BE49-F238E27FC236}">
                <a16:creationId xmlns:a16="http://schemas.microsoft.com/office/drawing/2014/main" id="{FA97620C-E711-0690-5806-932276FFB7B8}"/>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56CBFE3B-84E8-A3DE-3583-E5B6E210B64E}"/>
              </a:ext>
            </a:extLst>
          </p:cNvPr>
          <p:cNvSpPr txBox="1"/>
          <p:nvPr/>
        </p:nvSpPr>
        <p:spPr>
          <a:xfrm>
            <a:off x="4866862" y="1347667"/>
            <a:ext cx="2458276" cy="461665"/>
          </a:xfrm>
          <a:prstGeom prst="rect">
            <a:avLst/>
          </a:prstGeom>
          <a:noFill/>
        </p:spPr>
        <p:txBody>
          <a:bodyPr wrap="square" rtlCol="0">
            <a:spAutoFit/>
          </a:bodyPr>
          <a:lstStyle/>
          <a:p>
            <a:pPr algn="ctr"/>
            <a:r>
              <a:rPr lang="tr-TR" sz="2400" b="1" dirty="0">
                <a:latin typeface="Arial" panose="020B0604020202020204" pitchFamily="34" charset="0"/>
              </a:rPr>
              <a:t>NOT EDELİM</a:t>
            </a:r>
          </a:p>
        </p:txBody>
      </p:sp>
      <p:sp>
        <p:nvSpPr>
          <p:cNvPr id="7" name="Metin kutusu 6">
            <a:extLst>
              <a:ext uri="{FF2B5EF4-FFF2-40B4-BE49-F238E27FC236}">
                <a16:creationId xmlns:a16="http://schemas.microsoft.com/office/drawing/2014/main" id="{95498F26-AA48-74B1-2F9E-7EB7FCC455B6}"/>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245FC808-756C-E956-F5B3-3C9924D87D53}"/>
              </a:ext>
            </a:extLst>
          </p:cNvPr>
          <p:cNvSpPr txBox="1"/>
          <p:nvPr/>
        </p:nvSpPr>
        <p:spPr>
          <a:xfrm>
            <a:off x="901908" y="3107054"/>
            <a:ext cx="10388184" cy="3247043"/>
          </a:xfrm>
          <a:prstGeom prst="rect">
            <a:avLst/>
          </a:prstGeom>
          <a:noFill/>
          <a:ln>
            <a:noFill/>
          </a:ln>
        </p:spPr>
        <p:txBody>
          <a:bodyPr wrap="square" rtlCol="0">
            <a:spAutoFit/>
          </a:bodyPr>
          <a:lstStyle/>
          <a:p>
            <a:pPr>
              <a:spcAft>
                <a:spcPts val="600"/>
              </a:spcAft>
            </a:pPr>
            <a:r>
              <a:rPr lang="tr-TR" sz="3200" b="1" dirty="0">
                <a:solidFill>
                  <a:srgbClr val="FF0000"/>
                </a:solidFill>
                <a:latin typeface="Arial" panose="020B0604020202020204" pitchFamily="34" charset="0"/>
                <a:cs typeface="Arial" panose="020B0604020202020204" pitchFamily="34" charset="0"/>
              </a:rPr>
              <a:t>Hz. Muhammed'in (s.a.v.) Hicret için Aldığı Önlemler</a:t>
            </a:r>
          </a:p>
          <a:p>
            <a:pPr>
              <a:spcAft>
                <a:spcPts val="600"/>
              </a:spcAft>
            </a:pPr>
            <a:endParaRPr lang="tr-TR" sz="1400" dirty="0">
              <a:latin typeface="Arial" panose="020B0604020202020204" pitchFamily="34" charset="0"/>
              <a:cs typeface="Arial" panose="020B0604020202020204" pitchFamily="34" charset="0"/>
            </a:endParaRPr>
          </a:p>
          <a:p>
            <a:pPr>
              <a:spcAft>
                <a:spcPts val="600"/>
              </a:spcAft>
            </a:pPr>
            <a:r>
              <a:rPr lang="tr-TR" sz="3200" dirty="0">
                <a:latin typeface="Arial" panose="020B0604020202020204" pitchFamily="34" charset="0"/>
                <a:cs typeface="Arial" panose="020B0604020202020204" pitchFamily="34" charset="0"/>
              </a:rPr>
              <a:t>• Bir iz sürücü ile anlaştı.</a:t>
            </a:r>
          </a:p>
          <a:p>
            <a:pPr>
              <a:spcAft>
                <a:spcPts val="600"/>
              </a:spcAft>
            </a:pPr>
            <a:r>
              <a:rPr lang="tr-TR" sz="3200" dirty="0">
                <a:latin typeface="Arial" panose="020B0604020202020204" pitchFamily="34" charset="0"/>
                <a:cs typeface="Arial" panose="020B0604020202020204" pitchFamily="34" charset="0"/>
              </a:rPr>
              <a:t>• Evinde Hz. Ali'yi (</a:t>
            </a:r>
            <a:r>
              <a:rPr lang="tr-TR" sz="3200" dirty="0" err="1">
                <a:latin typeface="Arial" panose="020B0604020202020204" pitchFamily="34" charset="0"/>
                <a:cs typeface="Arial" panose="020B0604020202020204" pitchFamily="34" charset="0"/>
              </a:rPr>
              <a:t>r.a</a:t>
            </a:r>
            <a:r>
              <a:rPr lang="tr-TR" sz="3200" dirty="0">
                <a:latin typeface="Arial" panose="020B0604020202020204" pitchFamily="34" charset="0"/>
                <a:cs typeface="Arial" panose="020B0604020202020204" pitchFamily="34" charset="0"/>
              </a:rPr>
              <a:t>.) bıraktı.</a:t>
            </a:r>
          </a:p>
          <a:p>
            <a:pPr>
              <a:spcAft>
                <a:spcPts val="600"/>
              </a:spcAft>
            </a:pPr>
            <a:r>
              <a:rPr lang="tr-TR" sz="3200" dirty="0">
                <a:latin typeface="Arial" panose="020B0604020202020204" pitchFamily="34" charset="0"/>
                <a:cs typeface="Arial" panose="020B0604020202020204" pitchFamily="34" charset="0"/>
              </a:rPr>
              <a:t>• İlk olarak Medine'ye ters bir istikamete yöneldi.</a:t>
            </a:r>
          </a:p>
          <a:p>
            <a:pPr>
              <a:spcAft>
                <a:spcPts val="600"/>
              </a:spcAft>
            </a:pPr>
            <a:r>
              <a:rPr lang="tr-TR" sz="3200" dirty="0">
                <a:latin typeface="Arial" panose="020B0604020202020204" pitchFamily="34" charset="0"/>
                <a:cs typeface="Arial" panose="020B0604020202020204" pitchFamily="34" charset="0"/>
              </a:rPr>
              <a:t>• Herkes tarafından bilinen ticaret yolunu kullanmadı.</a:t>
            </a:r>
          </a:p>
        </p:txBody>
      </p:sp>
    </p:spTree>
    <p:extLst>
      <p:ext uri="{BB962C8B-B14F-4D97-AF65-F5344CB8AC3E}">
        <p14:creationId xmlns:p14="http://schemas.microsoft.com/office/powerpoint/2010/main" val="1901860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FDB8F-1947-DA66-B473-B91B2D35CE2A}"/>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C1BA22A-DBC3-32ED-8786-5331472FC8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4F1E966C-8B95-8821-B188-0E7C461016D6}"/>
              </a:ext>
            </a:extLst>
          </p:cNvPr>
          <p:cNvSpPr txBox="1"/>
          <p:nvPr/>
        </p:nvSpPr>
        <p:spPr>
          <a:xfrm>
            <a:off x="459771" y="60943"/>
            <a:ext cx="9658589"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HZ. MUHAMMED'İN (S.A.V.) MEKKE VE MEDİNE YILLARI</a:t>
            </a:r>
          </a:p>
        </p:txBody>
      </p:sp>
      <p:sp>
        <p:nvSpPr>
          <p:cNvPr id="4" name="Metin kutusu 3">
            <a:extLst>
              <a:ext uri="{FF2B5EF4-FFF2-40B4-BE49-F238E27FC236}">
                <a16:creationId xmlns:a16="http://schemas.microsoft.com/office/drawing/2014/main" id="{22DD29AF-CEB5-44D2-7796-D7F69DF8BAF3}"/>
              </a:ext>
            </a:extLst>
          </p:cNvPr>
          <p:cNvSpPr txBox="1"/>
          <p:nvPr/>
        </p:nvSpPr>
        <p:spPr>
          <a:xfrm>
            <a:off x="4042079" y="1655359"/>
            <a:ext cx="7919187" cy="2246769"/>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Mekkeli Müslümanlar küçük gruplar halinde Medine’ye göç etmeye başladı. Hz. Peygamber (s.a.v.) de 622 yılında Medine’ye hicret etti. Hicret olayı İslam tarihi açısından çok önemli bir olaydır. </a:t>
            </a:r>
          </a:p>
        </p:txBody>
      </p:sp>
      <p:pic>
        <p:nvPicPr>
          <p:cNvPr id="9" name="Resim 8" descr="gökyüzü, palmiye ağacı, dış mekan, Areka bitkileri içeren bir resim&#10;&#10;Açıklama otomatik olarak oluşturuldu">
            <a:extLst>
              <a:ext uri="{FF2B5EF4-FFF2-40B4-BE49-F238E27FC236}">
                <a16:creationId xmlns:a16="http://schemas.microsoft.com/office/drawing/2014/main" id="{333F4AB3-5D29-86FE-4140-5A9168C61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95" y="729000"/>
            <a:ext cx="3600000" cy="5400000"/>
          </a:xfrm>
          <a:prstGeom prst="rect">
            <a:avLst/>
          </a:prstGeom>
        </p:spPr>
      </p:pic>
      <p:sp>
        <p:nvSpPr>
          <p:cNvPr id="6" name="Dikdörtgen: Köşeleri Yuvarlatılmış 5">
            <a:extLst>
              <a:ext uri="{FF2B5EF4-FFF2-40B4-BE49-F238E27FC236}">
                <a16:creationId xmlns:a16="http://schemas.microsoft.com/office/drawing/2014/main" id="{D5A1C51D-511D-0881-4DB5-44F6FB2DDDD6}"/>
              </a:ext>
            </a:extLst>
          </p:cNvPr>
          <p:cNvSpPr/>
          <p:nvPr/>
        </p:nvSpPr>
        <p:spPr>
          <a:xfrm>
            <a:off x="4015483" y="729000"/>
            <a:ext cx="2685120"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Medine'ye Hicret</a:t>
            </a:r>
          </a:p>
        </p:txBody>
      </p:sp>
      <p:sp>
        <p:nvSpPr>
          <p:cNvPr id="7" name="Metin kutusu 6">
            <a:extLst>
              <a:ext uri="{FF2B5EF4-FFF2-40B4-BE49-F238E27FC236}">
                <a16:creationId xmlns:a16="http://schemas.microsoft.com/office/drawing/2014/main" id="{CE475E60-6289-41E3-3B64-7513982AA5B2}"/>
              </a:ext>
            </a:extLst>
          </p:cNvPr>
          <p:cNvSpPr txBox="1"/>
          <p:nvPr/>
        </p:nvSpPr>
        <p:spPr>
          <a:xfrm>
            <a:off x="4042079" y="4108959"/>
            <a:ext cx="7892590"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Hicretle birlikte Medine’de bir İslam Devleti kuruldu. Müslümanların Mekke’de yaşadığı acılar son buldu. Müslümanlar için Medine yeni bir başlangıç oldu.</a:t>
            </a:r>
          </a:p>
        </p:txBody>
      </p:sp>
      <p:sp>
        <p:nvSpPr>
          <p:cNvPr id="10" name="Metin kutusu 9">
            <a:extLst>
              <a:ext uri="{FF2B5EF4-FFF2-40B4-BE49-F238E27FC236}">
                <a16:creationId xmlns:a16="http://schemas.microsoft.com/office/drawing/2014/main" id="{B05F013E-4D63-8E20-9FEB-8ABF6CD6584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65455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3E7BC-BC4B-590A-328F-9A2BF5E50F4A}"/>
            </a:ext>
          </a:extLst>
        </p:cNvPr>
        <p:cNvGrpSpPr/>
        <p:nvPr/>
      </p:nvGrpSpPr>
      <p:grpSpPr>
        <a:xfrm>
          <a:off x="0" y="0"/>
          <a:ext cx="0" cy="0"/>
          <a:chOff x="0" y="0"/>
          <a:chExt cx="0" cy="0"/>
        </a:xfrm>
      </p:grpSpPr>
      <p:pic>
        <p:nvPicPr>
          <p:cNvPr id="10" name="Resim 9" descr="ekran görüntüsü, metin, tasarım içeren bir resim&#10;&#10;Açıklama otomatik olarak oluşturuldu">
            <a:extLst>
              <a:ext uri="{FF2B5EF4-FFF2-40B4-BE49-F238E27FC236}">
                <a16:creationId xmlns:a16="http://schemas.microsoft.com/office/drawing/2014/main" id="{7AD715FC-2FAD-383C-0E44-BF0C114DF2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Resim 6" descr="yer, dış mekan, bitki, iz, yol, kulvar, kanal içeren bir resim&#10;&#10;Açıklama otomatik olarak oluşturuldu">
            <a:extLst>
              <a:ext uri="{FF2B5EF4-FFF2-40B4-BE49-F238E27FC236}">
                <a16:creationId xmlns:a16="http://schemas.microsoft.com/office/drawing/2014/main" id="{6858ED87-EF16-8635-63BB-1D731529D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42" y="729000"/>
            <a:ext cx="3600000" cy="5400000"/>
          </a:xfrm>
          <a:prstGeom prst="rect">
            <a:avLst/>
          </a:prstGeom>
        </p:spPr>
      </p:pic>
      <p:pic>
        <p:nvPicPr>
          <p:cNvPr id="9" name="Resim 8" descr="macenta, renklilik, mor, pembe içeren bir resim&#10;&#10;Açıklama otomatik olarak oluşturuldu">
            <a:extLst>
              <a:ext uri="{FF2B5EF4-FFF2-40B4-BE49-F238E27FC236}">
                <a16:creationId xmlns:a16="http://schemas.microsoft.com/office/drawing/2014/main" id="{6DFAC519-6F6B-1B8E-23AF-65BCB46CF74D}"/>
              </a:ext>
            </a:extLst>
          </p:cNvPr>
          <p:cNvPicPr>
            <a:picLocks noChangeAspect="1"/>
          </p:cNvPicPr>
          <p:nvPr/>
        </p:nvPicPr>
        <p:blipFill rotWithShape="1">
          <a:blip r:embed="rId4">
            <a:extLst>
              <a:ext uri="{28A0092B-C50C-407E-A947-70E740481C1C}">
                <a14:useLocalDpi xmlns:a14="http://schemas.microsoft.com/office/drawing/2010/main" val="0"/>
              </a:ext>
            </a:extLst>
          </a:blip>
          <a:srcRect r="43522"/>
          <a:stretch/>
        </p:blipFill>
        <p:spPr>
          <a:xfrm>
            <a:off x="10380876" y="604623"/>
            <a:ext cx="1811123" cy="1723635"/>
          </a:xfrm>
          <a:prstGeom prst="rect">
            <a:avLst/>
          </a:prstGeom>
        </p:spPr>
      </p:pic>
      <p:sp>
        <p:nvSpPr>
          <p:cNvPr id="2" name="Metin kutusu 1">
            <a:extLst>
              <a:ext uri="{FF2B5EF4-FFF2-40B4-BE49-F238E27FC236}">
                <a16:creationId xmlns:a16="http://schemas.microsoft.com/office/drawing/2014/main" id="{A0728D3F-C07E-5D8C-2645-7905FBB43691}"/>
              </a:ext>
            </a:extLst>
          </p:cNvPr>
          <p:cNvSpPr txBox="1"/>
          <p:nvPr/>
        </p:nvSpPr>
        <p:spPr>
          <a:xfrm>
            <a:off x="459772" y="60943"/>
            <a:ext cx="9373776"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HZ. MUHAMMED'İN (S.A.V.) MEKKE VE MEDİNE YILLARI</a:t>
            </a:r>
          </a:p>
        </p:txBody>
      </p:sp>
      <p:sp>
        <p:nvSpPr>
          <p:cNvPr id="5" name="Metin kutusu 4">
            <a:extLst>
              <a:ext uri="{FF2B5EF4-FFF2-40B4-BE49-F238E27FC236}">
                <a16:creationId xmlns:a16="http://schemas.microsoft.com/office/drawing/2014/main" id="{D4CA89C9-51EC-BB59-DADC-6B88D69A3EB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2E99B72F-9771-4983-A0FB-425439A0EB96}"/>
              </a:ext>
            </a:extLst>
          </p:cNvPr>
          <p:cNvSpPr txBox="1"/>
          <p:nvPr/>
        </p:nvSpPr>
        <p:spPr>
          <a:xfrm>
            <a:off x="4116478" y="1388561"/>
            <a:ext cx="8075522"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Medine’ye             varır varmaz yaptığı ilk iş bir mescit          (</a:t>
            </a:r>
            <a:r>
              <a:rPr lang="tr-TR" sz="3000" dirty="0" err="1">
                <a:latin typeface="Arial" panose="020B0604020202020204" pitchFamily="34" charset="0"/>
                <a:cs typeface="Arial" panose="020B0604020202020204" pitchFamily="34" charset="0"/>
              </a:rPr>
              <a:t>Mescid</a:t>
            </a:r>
            <a:r>
              <a:rPr lang="tr-TR" sz="3000" dirty="0">
                <a:latin typeface="Arial" panose="020B0604020202020204" pitchFamily="34" charset="0"/>
                <a:cs typeface="Arial" panose="020B0604020202020204" pitchFamily="34" charset="0"/>
              </a:rPr>
              <a:t>-i Nebi) inşa etmek oldu. Burası hem ibadet yeri hem yönetim merkeziydi. </a:t>
            </a:r>
          </a:p>
        </p:txBody>
      </p:sp>
      <p:sp>
        <p:nvSpPr>
          <p:cNvPr id="3" name="Metin kutusu 2">
            <a:extLst>
              <a:ext uri="{FF2B5EF4-FFF2-40B4-BE49-F238E27FC236}">
                <a16:creationId xmlns:a16="http://schemas.microsoft.com/office/drawing/2014/main" id="{E89B361F-A605-E648-55A9-305E9CBBC0F6}"/>
              </a:ext>
            </a:extLst>
          </p:cNvPr>
          <p:cNvSpPr txBox="1"/>
          <p:nvPr/>
        </p:nvSpPr>
        <p:spPr>
          <a:xfrm>
            <a:off x="4116478" y="3566738"/>
            <a:ext cx="8010335"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Mescidin bir bölümü Hz. Peygamberin (s.a.v.) eviydi. Mescitte “</a:t>
            </a:r>
            <a:r>
              <a:rPr lang="tr-TR" sz="3000" dirty="0" err="1">
                <a:latin typeface="Arial" panose="020B0604020202020204" pitchFamily="34" charset="0"/>
                <a:cs typeface="Arial" panose="020B0604020202020204" pitchFamily="34" charset="0"/>
              </a:rPr>
              <a:t>suffe</a:t>
            </a:r>
            <a:r>
              <a:rPr lang="tr-TR" sz="3000" dirty="0">
                <a:latin typeface="Arial" panose="020B0604020202020204" pitchFamily="34" charset="0"/>
                <a:cs typeface="Arial" panose="020B0604020202020204" pitchFamily="34" charset="0"/>
              </a:rPr>
              <a:t>” denilen bir bölüm daha vardı. İsteyen </a:t>
            </a:r>
            <a:r>
              <a:rPr lang="tr-TR" sz="3000" dirty="0" err="1">
                <a:latin typeface="Arial" panose="020B0604020202020204" pitchFamily="34" charset="0"/>
                <a:cs typeface="Arial" panose="020B0604020202020204" pitchFamily="34" charset="0"/>
              </a:rPr>
              <a:t>sahabiler</a:t>
            </a:r>
            <a:r>
              <a:rPr lang="tr-TR" sz="3000" dirty="0">
                <a:latin typeface="Arial" panose="020B0604020202020204" pitchFamily="34" charset="0"/>
                <a:cs typeface="Arial" panose="020B0604020202020204" pitchFamily="34" charset="0"/>
              </a:rPr>
              <a:t> burada kalır ve Hz. Peygamberden ilim öğrenirlerdi.</a:t>
            </a:r>
          </a:p>
        </p:txBody>
      </p:sp>
      <p:sp>
        <p:nvSpPr>
          <p:cNvPr id="11" name="Metin kutusu 10">
            <a:extLst>
              <a:ext uri="{FF2B5EF4-FFF2-40B4-BE49-F238E27FC236}">
                <a16:creationId xmlns:a16="http://schemas.microsoft.com/office/drawing/2014/main" id="{B60D1431-B6F3-5A31-186A-CCF76EFF3E1F}"/>
              </a:ext>
            </a:extLst>
          </p:cNvPr>
          <p:cNvSpPr txBox="1"/>
          <p:nvPr/>
        </p:nvSpPr>
        <p:spPr>
          <a:xfrm>
            <a:off x="10700290" y="1188244"/>
            <a:ext cx="1337341" cy="646331"/>
          </a:xfrm>
          <a:prstGeom prst="rect">
            <a:avLst/>
          </a:prstGeom>
          <a:noFill/>
        </p:spPr>
        <p:txBody>
          <a:bodyPr wrap="square" rtlCol="0">
            <a:spAutoFit/>
          </a:bodyPr>
          <a:lstStyle/>
          <a:p>
            <a:pPr algn="r"/>
            <a:r>
              <a:rPr lang="tr-TR" b="1" dirty="0">
                <a:solidFill>
                  <a:schemeClr val="bg1"/>
                </a:solidFill>
                <a:latin typeface="Arial" panose="020B0604020202020204" pitchFamily="34" charset="0"/>
                <a:cs typeface="Arial" panose="020B0604020202020204" pitchFamily="34" charset="0"/>
              </a:rPr>
              <a:t>MEDİNE</a:t>
            </a:r>
            <a:r>
              <a:rPr lang="tr-TR" sz="1800" b="1" dirty="0">
                <a:solidFill>
                  <a:schemeClr val="bg1"/>
                </a:solidFill>
                <a:latin typeface="Arial" panose="020B0604020202020204" pitchFamily="34" charset="0"/>
                <a:cs typeface="Arial" panose="020B0604020202020204" pitchFamily="34" charset="0"/>
              </a:rPr>
              <a:t> </a:t>
            </a:r>
          </a:p>
          <a:p>
            <a:pPr algn="r"/>
            <a:r>
              <a:rPr lang="tr-TR" b="1" dirty="0">
                <a:solidFill>
                  <a:schemeClr val="bg1"/>
                </a:solidFill>
                <a:latin typeface="Arial" panose="020B0604020202020204" pitchFamily="34" charset="0"/>
                <a:cs typeface="Arial" panose="020B0604020202020204" pitchFamily="34" charset="0"/>
              </a:rPr>
              <a:t>DÖNEMİ</a:t>
            </a:r>
            <a:endParaRPr lang="en-US" sz="1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594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19700-3270-1D4A-1B6F-CE107FEC4E3E}"/>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181AD824-20EF-8CC7-D383-6144DACEC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325DCE5-BA8D-855F-7E7C-62FE54BCF9D4}"/>
              </a:ext>
            </a:extLst>
          </p:cNvPr>
          <p:cNvSpPr txBox="1"/>
          <p:nvPr/>
        </p:nvSpPr>
        <p:spPr>
          <a:xfrm>
            <a:off x="459771" y="60943"/>
            <a:ext cx="9658589"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HZ. MUHAMMED'İN (S.A.V.) MEKKE VE MEDİNE YILLARI</a:t>
            </a:r>
          </a:p>
        </p:txBody>
      </p:sp>
      <p:sp>
        <p:nvSpPr>
          <p:cNvPr id="4" name="Metin kutusu 3">
            <a:extLst>
              <a:ext uri="{FF2B5EF4-FFF2-40B4-BE49-F238E27FC236}">
                <a16:creationId xmlns:a16="http://schemas.microsoft.com/office/drawing/2014/main" id="{4C849409-0BA9-A2A4-0AA8-B9C0D367350F}"/>
              </a:ext>
            </a:extLst>
          </p:cNvPr>
          <p:cNvSpPr txBox="1"/>
          <p:nvPr/>
        </p:nvSpPr>
        <p:spPr>
          <a:xfrm>
            <a:off x="4040280" y="1729773"/>
            <a:ext cx="7919187"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Hz. Muhammed (s.a.v.) Medineli Müslümanlar (</a:t>
            </a:r>
            <a:r>
              <a:rPr lang="tr-TR" sz="2800" dirty="0" err="1">
                <a:latin typeface="Arial" panose="020B0604020202020204" pitchFamily="34" charset="0"/>
                <a:cs typeface="Arial" panose="020B0604020202020204" pitchFamily="34" charset="0"/>
              </a:rPr>
              <a:t>ensar</a:t>
            </a:r>
            <a:r>
              <a:rPr lang="tr-TR" sz="2800" dirty="0">
                <a:latin typeface="Arial" panose="020B0604020202020204" pitchFamily="34" charset="0"/>
                <a:cs typeface="Arial" panose="020B0604020202020204" pitchFamily="34" charset="0"/>
              </a:rPr>
              <a:t>) ile Mekke’den hicret eden Müslümanları (muhacir) birbirleriyle kardeş ilan etti.</a:t>
            </a:r>
          </a:p>
        </p:txBody>
      </p:sp>
      <p:sp>
        <p:nvSpPr>
          <p:cNvPr id="6" name="Dikdörtgen: Köşeleri Yuvarlatılmış 5">
            <a:extLst>
              <a:ext uri="{FF2B5EF4-FFF2-40B4-BE49-F238E27FC236}">
                <a16:creationId xmlns:a16="http://schemas.microsoft.com/office/drawing/2014/main" id="{2B63C02C-CEA4-526A-DEB8-A474DF808ACB}"/>
              </a:ext>
            </a:extLst>
          </p:cNvPr>
          <p:cNvSpPr/>
          <p:nvPr/>
        </p:nvSpPr>
        <p:spPr>
          <a:xfrm>
            <a:off x="4015483" y="729000"/>
            <a:ext cx="3974274" cy="719528"/>
          </a:xfrm>
          <a:prstGeom prst="roundRect">
            <a:avLst/>
          </a:prstGeom>
          <a:solidFill>
            <a:srgbClr val="00B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a:latin typeface="Arial" panose="020B0604020202020204" pitchFamily="34" charset="0"/>
                <a:cs typeface="Arial" panose="020B0604020202020204" pitchFamily="34" charset="0"/>
              </a:rPr>
              <a:t>Medine'de İslam Toplumu</a:t>
            </a:r>
          </a:p>
        </p:txBody>
      </p:sp>
      <p:pic>
        <p:nvPicPr>
          <p:cNvPr id="11" name="Resim 10" descr="palmiye ağacı, Areka bitkileri, dış mekan, gökyüzü içeren bir resim&#10;&#10;Açıklama otomatik olarak oluşturuldu">
            <a:extLst>
              <a:ext uri="{FF2B5EF4-FFF2-40B4-BE49-F238E27FC236}">
                <a16:creationId xmlns:a16="http://schemas.microsoft.com/office/drawing/2014/main" id="{B2A09411-7D78-394F-6D57-40ED00BBF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79" y="729000"/>
            <a:ext cx="3600000" cy="5400000"/>
          </a:xfrm>
          <a:prstGeom prst="rect">
            <a:avLst/>
          </a:prstGeom>
        </p:spPr>
      </p:pic>
      <p:sp>
        <p:nvSpPr>
          <p:cNvPr id="7" name="Metin kutusu 6">
            <a:extLst>
              <a:ext uri="{FF2B5EF4-FFF2-40B4-BE49-F238E27FC236}">
                <a16:creationId xmlns:a16="http://schemas.microsoft.com/office/drawing/2014/main" id="{37B66E4D-AD34-C903-6119-30A50AA6E814}"/>
              </a:ext>
            </a:extLst>
          </p:cNvPr>
          <p:cNvSpPr txBox="1"/>
          <p:nvPr/>
        </p:nvSpPr>
        <p:spPr>
          <a:xfrm>
            <a:off x="4015482" y="3298053"/>
            <a:ext cx="7919187"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Hz. Muhammed (s.a.v.) Medine’de yaşayan Yahudilerle de bir anlaşma yaptı. Medine’de barış içinde yaşayacak ve şehri dış tehditlere karşı birlikte savunacaklardı.</a:t>
            </a:r>
          </a:p>
        </p:txBody>
      </p:sp>
      <p:sp>
        <p:nvSpPr>
          <p:cNvPr id="10" name="Metin kutusu 9">
            <a:extLst>
              <a:ext uri="{FF2B5EF4-FFF2-40B4-BE49-F238E27FC236}">
                <a16:creationId xmlns:a16="http://schemas.microsoft.com/office/drawing/2014/main" id="{BE0B1E8A-1075-1144-64A0-3777617300D3}"/>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tr-TR" sz="1500" dirty="0">
                <a:solidFill>
                  <a:srgbClr val="FFFFFF"/>
                </a:solidFill>
                <a:latin typeface="Arial"/>
              </a:rPr>
              <a:t>daha fazlasına mikailokumus.com üzerinden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38804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1152</TotalTime>
  <Words>2104</Words>
  <Application>Microsoft Office PowerPoint</Application>
  <PresentationFormat>Geniş ekran</PresentationFormat>
  <Paragraphs>264</Paragraphs>
  <Slides>21</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21</vt:i4>
      </vt:variant>
    </vt:vector>
  </HeadingPairs>
  <TitlesOfParts>
    <vt:vector size="26" baseType="lpstr">
      <vt:lpstr>Arial</vt:lpstr>
      <vt:lpstr>Calibri</vt:lpstr>
      <vt:lpstr>Calibri Light</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BALCI</cp:lastModifiedBy>
  <cp:revision>37</cp:revision>
  <dcterms:created xsi:type="dcterms:W3CDTF">2023-08-29T09:05:15Z</dcterms:created>
  <dcterms:modified xsi:type="dcterms:W3CDTF">2024-02-14T19:32:32Z</dcterms:modified>
</cp:coreProperties>
</file>