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9" r:id="rId3"/>
    <p:sldId id="266" r:id="rId4"/>
    <p:sldId id="270" r:id="rId5"/>
    <p:sldId id="281" r:id="rId6"/>
    <p:sldId id="282" r:id="rId7"/>
    <p:sldId id="283" r:id="rId8"/>
    <p:sldId id="285" r:id="rId9"/>
    <p:sldId id="271" r:id="rId10"/>
    <p:sldId id="272" r:id="rId11"/>
    <p:sldId id="260" r:id="rId12"/>
    <p:sldId id="284" r:id="rId13"/>
    <p:sldId id="264" r:id="rId14"/>
    <p:sldId id="265" r:id="rId15"/>
    <p:sldId id="269" r:id="rId16"/>
    <p:sldId id="268" r:id="rId17"/>
    <p:sldId id="258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2312"/>
    <a:srgbClr val="01A54C"/>
    <a:srgbClr val="023A7F"/>
    <a:srgbClr val="E2207E"/>
    <a:srgbClr val="1B8FB3"/>
    <a:srgbClr val="770081"/>
    <a:srgbClr val="00BF63"/>
    <a:srgbClr val="F88508"/>
    <a:srgbClr val="365C7C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Koyu Stil 2 - Vurgu 3/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Koyu Stil 2 - Vurgu 1/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Koyu Stil 2 - Vurgu 5/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850907-FC4F-8F52-E154-D8009B73C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CDFBAA9-8341-66B8-66AD-31AD6D696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71014A3-56FD-11A9-2A20-2228F4644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0DF3-9219-4DFD-A517-8298D891D685}" type="datetimeFigureOut">
              <a:rPr lang="tr-TR" smtClean="0"/>
              <a:t>18.02.2024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5AF9A6B-3A1E-DCAD-0954-15B1BF985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2C5FCB4-7D08-8654-995B-9C612B0E6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B114-A1ED-4460-9AA1-269D7414BA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0532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E855F6-1ACD-4952-4F36-349949320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1F2C907-D62E-4F6B-1C9E-D715772625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6E6FA8A-1FF0-2082-930B-3F9EE8D2E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0DF3-9219-4DFD-A517-8298D891D685}" type="datetimeFigureOut">
              <a:rPr lang="tr-TR" smtClean="0"/>
              <a:t>18.02.2024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61D82C7-4CB6-7D5C-AA13-EEBF77B3A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563B8B8-14CD-5D2B-83AE-DAD4A2CA9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B114-A1ED-4460-9AA1-269D7414BA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2699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7C8F6FC-093C-EA75-5534-31DF775992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C6B568F-A886-FA0A-CFE9-21C5EE640B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FACFDD2-5927-D605-3844-23D74E8A7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0DF3-9219-4DFD-A517-8298D891D685}" type="datetimeFigureOut">
              <a:rPr lang="tr-TR" smtClean="0"/>
              <a:t>18.02.2024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8684211-6AD5-77B4-80DA-FA39CE1CB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DA42025-01C7-86C9-306E-C2CA6A284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B114-A1ED-4460-9AA1-269D7414BA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797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B06BB68-4CC1-9362-B1E7-B1840C9F0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0251795-3786-523E-FBBE-C34392589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BDAE83B-CE47-B7E7-6DE1-D2371DF85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0DF3-9219-4DFD-A517-8298D891D685}" type="datetimeFigureOut">
              <a:rPr lang="tr-TR" smtClean="0"/>
              <a:t>18.02.2024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82AB5A3-E6CF-4A51-930D-F454EFBED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DD976E8-53EB-CB20-BA03-A08C9A8F3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B114-A1ED-4460-9AA1-269D7414BA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512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DD2D57-98CC-EC6F-8785-847AD3031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235579E-2D7F-E30E-BAE1-BEC6144FF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72D8D35-F2D1-26A2-1F4D-CDB7BC2A9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0DF3-9219-4DFD-A517-8298D891D685}" type="datetimeFigureOut">
              <a:rPr lang="tr-TR" smtClean="0"/>
              <a:t>18.02.2024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3E2E0C2-D904-018E-7124-E92F10CAC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7E4E614-672A-ACEF-6E23-D1418E15E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B114-A1ED-4460-9AA1-269D7414BA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4440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8A22D2-5D0C-D031-C67A-321F833A8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540442-05DD-FCF0-5F23-C0BBE29CE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A9133D9-0095-B307-14AB-ADACCC0E2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7FED7B9-9F81-E427-205E-A510F01E1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0DF3-9219-4DFD-A517-8298D891D685}" type="datetimeFigureOut">
              <a:rPr lang="tr-TR" smtClean="0"/>
              <a:t>18.02.2024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EFEBB21-09F9-4E27-C63B-E5602D27F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8D0B941-5BAF-8619-E66F-AFDB9E9BB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B114-A1ED-4460-9AA1-269D7414BA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2036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1022DB-1D29-7654-D91B-A60CAB69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FE01D2A-3E28-1C4B-D382-043F63DC8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26F39D2-87B4-0E34-A4D6-2907440A5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1443B8C-7EAB-A5A9-9340-CAA7747E7A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51503DD-308F-8555-8B6E-181826858C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4A79D68B-7A25-5F10-F60D-456BD32A1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0DF3-9219-4DFD-A517-8298D891D685}" type="datetimeFigureOut">
              <a:rPr lang="tr-TR" smtClean="0"/>
              <a:t>18.02.2024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9A518CB-29DB-167D-1794-F9A397219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CFB4256-CC92-4AE4-EE81-F8A4FA63B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B114-A1ED-4460-9AA1-269D7414BA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7473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2B57C6-3F09-A76C-B120-8563CC94A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A07B038-B944-C50C-BE4F-BDCC16F42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0DF3-9219-4DFD-A517-8298D891D685}" type="datetimeFigureOut">
              <a:rPr lang="tr-TR" smtClean="0"/>
              <a:t>18.02.2024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93159CF-700E-D0FD-6FAF-38F7FC575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A43F7CD-3DD0-E425-F887-EB12060F7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B114-A1ED-4460-9AA1-269D7414BA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140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3E4C5FE-F94E-157C-BE5D-4B8006AC7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0DF3-9219-4DFD-A517-8298D891D685}" type="datetimeFigureOut">
              <a:rPr lang="tr-TR" smtClean="0"/>
              <a:t>18.02.2024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19AE199-FC2C-78CF-1525-C6F087BBF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F25133A-B3BC-48B4-48FE-51EEFD395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B114-A1ED-4460-9AA1-269D7414BA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156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F09C75-6454-3A34-3095-F2BB1AF7A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600ED0E-473D-EAD9-00D5-9F22291F2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EBD6D9F-A156-49DA-E2E9-2ACCEA959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367944D-2FD9-F43D-2131-851EFA2F6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0DF3-9219-4DFD-A517-8298D891D685}" type="datetimeFigureOut">
              <a:rPr lang="tr-TR" smtClean="0"/>
              <a:t>18.02.2024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1908D17-E1C9-D5BA-8925-B61FEA28B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0EF1781-2369-C1D2-34BB-B56FF6357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B114-A1ED-4460-9AA1-269D7414BA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464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D33136-7B15-6832-28F6-32E507680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3E99F2B-21A1-B1EA-CFFC-117BB06847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A75A30D-1547-DFD3-B5FB-9AFD024C7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D64A739-BD4E-1240-75C6-D61103036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0DF3-9219-4DFD-A517-8298D891D685}" type="datetimeFigureOut">
              <a:rPr lang="tr-TR" smtClean="0"/>
              <a:t>18.02.2024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B2A6343-367B-E445-DBBB-5A8641B98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8EDE9BD-52B0-6892-4A99-CEF1737E1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B114-A1ED-4460-9AA1-269D7414BA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97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C73D3AF-A8CA-AAB5-6811-23158F643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1D22FA9-D816-4784-DB9F-B59376C19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FA114A4-7BEC-6651-9831-BB9E91E3E6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30DF3-9219-4DFD-A517-8298D891D685}" type="datetimeFigureOut">
              <a:rPr lang="tr-TR" smtClean="0"/>
              <a:t>18.02.2024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7B3F18E-2EB6-1F27-09F1-4753C93831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424AA5-D408-3048-D849-23E19E3DC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1B114-A1ED-4460-9AA1-269D7414BA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877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yazı tipi, logo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BA618721-2994-70AC-738E-E436B9D0A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EFB7E7A4-139D-EABE-8337-80C4B79BB77A}"/>
              </a:ext>
            </a:extLst>
          </p:cNvPr>
          <p:cNvSpPr txBox="1"/>
          <p:nvPr/>
        </p:nvSpPr>
        <p:spPr>
          <a:xfrm>
            <a:off x="5433060" y="3465314"/>
            <a:ext cx="4206240" cy="646331"/>
          </a:xfrm>
          <a:prstGeom prst="rect">
            <a:avLst/>
          </a:prstGeom>
          <a:solidFill>
            <a:srgbClr val="1505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KONU: BİR DUA TANIYORUM: SALLİ VE BARİK DUALARI</a:t>
            </a:r>
            <a:endParaRPr lang="en-US" sz="1800" b="1" dirty="0">
              <a:solidFill>
                <a:srgbClr val="F2F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895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89BB6E50-7BBB-A0EC-2A2D-2F50E152D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3673332-5A11-7CAC-5BE4-ED6BAF5B2D5D}"/>
              </a:ext>
            </a:extLst>
          </p:cNvPr>
          <p:cNvSpPr txBox="1"/>
          <p:nvPr/>
        </p:nvSpPr>
        <p:spPr>
          <a:xfrm>
            <a:off x="774492" y="2190200"/>
            <a:ext cx="10996594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• Hz. Muhammed (s.a.v.), ailesindeki fertlere değer vermektedir.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FE9596C8-AE18-EF99-1946-C876E87347F7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KONU: BİR DUA TANIYORUM: SALLİ VE BARİK DUALARI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F0A79B90-3AA4-4A22-56BC-9DA2947996CC}"/>
              </a:ext>
            </a:extLst>
          </p:cNvPr>
          <p:cNvGrpSpPr/>
          <p:nvPr/>
        </p:nvGrpSpPr>
        <p:grpSpPr>
          <a:xfrm>
            <a:off x="5279218" y="604410"/>
            <a:ext cx="1633564" cy="1127159"/>
            <a:chOff x="5279218" y="604410"/>
            <a:chExt cx="1633564" cy="1127159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82A785F-5C9E-1B2C-BCD9-A21CFB7D1345}"/>
                </a:ext>
              </a:extLst>
            </p:cNvPr>
            <p:cNvSpPr/>
            <p:nvPr/>
          </p:nvSpPr>
          <p:spPr>
            <a:xfrm>
              <a:off x="5279218" y="604410"/>
              <a:ext cx="1633564" cy="1127159"/>
            </a:xfrm>
            <a:custGeom>
              <a:avLst/>
              <a:gdLst/>
              <a:ahLst/>
              <a:cxnLst/>
              <a:rect l="l" t="t" r="r" b="b"/>
              <a:pathLst>
                <a:path w="2781886" h="1919501">
                  <a:moveTo>
                    <a:pt x="0" y="0"/>
                  </a:moveTo>
                  <a:lnTo>
                    <a:pt x="2781886" y="0"/>
                  </a:lnTo>
                  <a:lnTo>
                    <a:pt x="2781886" y="1919501"/>
                  </a:lnTo>
                  <a:lnTo>
                    <a:pt x="0" y="19195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Metin kutusu 6">
              <a:extLst>
                <a:ext uri="{FF2B5EF4-FFF2-40B4-BE49-F238E27FC236}">
                  <a16:creationId xmlns:a16="http://schemas.microsoft.com/office/drawing/2014/main" id="{E0B39EC6-FBFA-AB63-F18C-CC82337932D6}"/>
                </a:ext>
              </a:extLst>
            </p:cNvPr>
            <p:cNvSpPr txBox="1"/>
            <p:nvPr/>
          </p:nvSpPr>
          <p:spPr>
            <a:xfrm rot="20775164">
              <a:off x="5687409" y="795994"/>
              <a:ext cx="1045535" cy="38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Ayetin</a:t>
              </a:r>
            </a:p>
          </p:txBody>
        </p:sp>
        <p:sp>
          <p:nvSpPr>
            <p:cNvPr id="9" name="Metin kutusu 8">
              <a:extLst>
                <a:ext uri="{FF2B5EF4-FFF2-40B4-BE49-F238E27FC236}">
                  <a16:creationId xmlns:a16="http://schemas.microsoft.com/office/drawing/2014/main" id="{7AEE6E6F-3DC2-3F7B-A6B5-7F51025A5372}"/>
                </a:ext>
              </a:extLst>
            </p:cNvPr>
            <p:cNvSpPr txBox="1"/>
            <p:nvPr/>
          </p:nvSpPr>
          <p:spPr>
            <a:xfrm>
              <a:off x="5687409" y="1272581"/>
              <a:ext cx="1045535" cy="38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Yorumu</a:t>
              </a:r>
            </a:p>
          </p:txBody>
        </p:sp>
      </p:grpSp>
      <p:sp>
        <p:nvSpPr>
          <p:cNvPr id="10" name="Metin kutusu 9">
            <a:extLst>
              <a:ext uri="{FF2B5EF4-FFF2-40B4-BE49-F238E27FC236}">
                <a16:creationId xmlns:a16="http://schemas.microsoft.com/office/drawing/2014/main" id="{D9EC9FDC-C7A7-E03F-AE15-B1FD019710B2}"/>
              </a:ext>
            </a:extLst>
          </p:cNvPr>
          <p:cNvSpPr txBox="1"/>
          <p:nvPr/>
        </p:nvSpPr>
        <p:spPr>
          <a:xfrm>
            <a:off x="774489" y="3046613"/>
            <a:ext cx="10996594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• Aile içinde iletişim kurmak ve dua etmek güzel bir alışkanlıktır.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9A61F793-8C6C-EEC2-F444-1129A5742E06}"/>
              </a:ext>
            </a:extLst>
          </p:cNvPr>
          <p:cNvSpPr txBox="1"/>
          <p:nvPr/>
        </p:nvSpPr>
        <p:spPr>
          <a:xfrm>
            <a:off x="774489" y="3903026"/>
            <a:ext cx="1064301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• Hz. Muhammed (s.a.v.) için hayırlı dilekte bulunmak bize yakışan bir davranıştır.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EAB340D6-87F9-879D-1349-01A8B12DB00E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daha fazlasına mikailokumus.com üzerinden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706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AE6F9FEF-833F-6E52-28A3-6763108D5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Resim 11" descr="daire, sarı, kehribar, grafik içeren bir resim&#10;&#10;Açıklama otomatik olarak oluşturuldu">
            <a:extLst>
              <a:ext uri="{FF2B5EF4-FFF2-40B4-BE49-F238E27FC236}">
                <a16:creationId xmlns:a16="http://schemas.microsoft.com/office/drawing/2014/main" id="{1C028804-1BCF-FD02-0F4D-2A0C9D45F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55" y="5401827"/>
            <a:ext cx="773132" cy="447675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3673332-5A11-7CAC-5BE4-ED6BAF5B2D5D}"/>
              </a:ext>
            </a:extLst>
          </p:cNvPr>
          <p:cNvSpPr txBox="1"/>
          <p:nvPr/>
        </p:nvSpPr>
        <p:spPr>
          <a:xfrm>
            <a:off x="774492" y="1159664"/>
            <a:ext cx="10643017" cy="46935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tr-TR" sz="2200" i="1" dirty="0">
                <a:latin typeface="Arial" panose="020B0604020202020204" pitchFamily="34" charset="0"/>
                <a:cs typeface="Arial" panose="020B0604020202020204" pitchFamily="34" charset="0"/>
              </a:rPr>
              <a:t>Salli ve </a:t>
            </a:r>
            <a:r>
              <a:rPr lang="tr-TR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Barik</a:t>
            </a:r>
            <a:r>
              <a:rPr lang="tr-TR" sz="2200" i="1" dirty="0">
                <a:latin typeface="Arial" panose="020B0604020202020204" pitchFamily="34" charset="0"/>
                <a:cs typeface="Arial" panose="020B0604020202020204" pitchFamily="34" charset="0"/>
              </a:rPr>
              <a:t> Dualarının Anlamları:</a:t>
            </a:r>
          </a:p>
          <a:p>
            <a:pPr algn="just">
              <a:spcAft>
                <a:spcPts val="600"/>
              </a:spcAft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“Allah’ım! İbrahim Peygamber’e ve ailesine merhamet ettiğin gibi Hz. Muhammed’e ve aile fertlerine de merhamet et. Şüphesiz ki sen, şanı yüce olan ve övülmeye layık olansın.”</a:t>
            </a:r>
          </a:p>
          <a:p>
            <a:pPr algn="just">
              <a:spcAft>
                <a:spcPts val="600"/>
              </a:spcAft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“Allah’ım! İbrahim Peygamber’i ve ailesini mübarek kıldığın gibi Hz. Muhammed’i ve aile fertlerini de bereketli kıl. Şüphesiz ki sen, şanı yüce olan ve övülmeye layık olansın.”</a:t>
            </a:r>
          </a:p>
          <a:p>
            <a:pPr algn="just">
              <a:spcAft>
                <a:spcPts val="600"/>
              </a:spcAft>
            </a:pPr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Salli ve </a:t>
            </a:r>
            <a:r>
              <a:rPr lang="tr-TR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Barik</a:t>
            </a:r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 dualarının anlamlarına göre aşağıdakilerden hangisi </a:t>
            </a:r>
            <a:r>
              <a:rPr lang="tr-TR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yanlıştır</a:t>
            </a:r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spcAft>
                <a:spcPts val="600"/>
              </a:spcAft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A) Hz. Muhammed’i (s.a.v.) sevdiğimizi göstermek için okunur.</a:t>
            </a:r>
          </a:p>
          <a:p>
            <a:pPr algn="just">
              <a:spcAft>
                <a:spcPts val="600"/>
              </a:spcAft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B) Allah (c.c.)  İbrahim Peygamber’e ve ailesine merhamet etmiştir.</a:t>
            </a:r>
          </a:p>
          <a:p>
            <a:pPr algn="just">
              <a:spcAft>
                <a:spcPts val="600"/>
              </a:spcAft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C) Hz. Muhammed’i ve ailesini bereketli kılması için Allah’a (c.c.) dua edilir.</a:t>
            </a:r>
          </a:p>
          <a:p>
            <a:pPr algn="just">
              <a:spcAft>
                <a:spcPts val="600"/>
              </a:spcAft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D) Hz. Muhammed (s.a.v.) Veda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Hutbesi’nde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bu duaları okumuştur.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F2738E3-98AF-4DB7-962D-E421E882CD2C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KONU: BİR DUA TANIYORUM: SALLİ VE BARİK DUALARI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BE043787-7CEE-B103-147F-9FA3FA560E2E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daha fazlasına mikailokumus.com üzerinden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1F1EC83-EFD9-6814-957F-1A2E9CA9040C}"/>
              </a:ext>
            </a:extLst>
          </p:cNvPr>
          <p:cNvSpPr txBox="1"/>
          <p:nvPr/>
        </p:nvSpPr>
        <p:spPr>
          <a:xfrm>
            <a:off x="0" y="603153"/>
            <a:ext cx="3819525" cy="3385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  mikailokumus.com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Kazanım Testleri</a:t>
            </a:r>
          </a:p>
        </p:txBody>
      </p:sp>
    </p:spTree>
    <p:extLst>
      <p:ext uri="{BB962C8B-B14F-4D97-AF65-F5344CB8AC3E}">
        <p14:creationId xmlns:p14="http://schemas.microsoft.com/office/powerpoint/2010/main" val="30835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AD897-DBAB-8355-9E7F-103251C30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42036732-F986-F072-92AD-404083D9B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Resim 2" descr="daire, sarı, kehribar, grafik içeren bir resim&#10;&#10;Açıklama otomatik olarak oluşturuldu">
            <a:extLst>
              <a:ext uri="{FF2B5EF4-FFF2-40B4-BE49-F238E27FC236}">
                <a16:creationId xmlns:a16="http://schemas.microsoft.com/office/drawing/2014/main" id="{3EE3D80F-D7E3-A74B-60A3-7B91D32E5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55" y="3576202"/>
            <a:ext cx="773132" cy="447675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8B076D83-71A1-5403-D8BC-545AE9BFAE0D}"/>
              </a:ext>
            </a:extLst>
          </p:cNvPr>
          <p:cNvSpPr txBox="1"/>
          <p:nvPr/>
        </p:nvSpPr>
        <p:spPr>
          <a:xfrm>
            <a:off x="774492" y="1159664"/>
            <a:ext cx="10643017" cy="36779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• Hz. Muhammed (s.a.v.) için yapılan ve Hz. Muhammed’in (s.a.v.) ailesi için okunan özel dualara ---- ve ---- denilmektedir.</a:t>
            </a:r>
          </a:p>
          <a:p>
            <a:pPr algn="just">
              <a:spcAft>
                <a:spcPts val="600"/>
              </a:spcAft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• Hz. Muhammed’in (s.a.v.) ailesine ve akrabalarına ----- denir.</a:t>
            </a:r>
          </a:p>
          <a:p>
            <a:pPr algn="just">
              <a:spcAft>
                <a:spcPts val="600"/>
              </a:spcAft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• ---- Hz. Muhammed’in (s.a.v.) soyunun dayandığı büyük bir peygamberdir.</a:t>
            </a:r>
          </a:p>
          <a:p>
            <a:pPr algn="just">
              <a:spcAft>
                <a:spcPts val="600"/>
              </a:spcAft>
            </a:pPr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Aşağıdakilerden hangisi verilen boşlukların herhangi birine </a:t>
            </a:r>
            <a:r>
              <a:rPr lang="tr-TR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getirilemez</a:t>
            </a:r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spcAft>
                <a:spcPts val="600"/>
              </a:spcAft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Ehl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-i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Beyt</a:t>
            </a: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B) Ayet-i kerime</a:t>
            </a:r>
          </a:p>
          <a:p>
            <a:pPr algn="just">
              <a:spcAft>
                <a:spcPts val="600"/>
              </a:spcAft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C) Salâvat duası</a:t>
            </a:r>
          </a:p>
          <a:p>
            <a:pPr algn="just">
              <a:spcAft>
                <a:spcPts val="600"/>
              </a:spcAft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D) Hz. İbrahim (a.s.)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00799B91-82CF-5CEC-8D81-C78C65300CD7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KONU: BİR DUA TANIYORUM: SALLİ VE BARİK DUALARI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77565F19-ECA3-3910-86C1-DC02A576090A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daha fazlasına mikailokumus.com üzerinden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43FA3920-F276-4857-2873-0E5E407FB465}"/>
              </a:ext>
            </a:extLst>
          </p:cNvPr>
          <p:cNvSpPr txBox="1"/>
          <p:nvPr/>
        </p:nvSpPr>
        <p:spPr>
          <a:xfrm>
            <a:off x="0" y="603153"/>
            <a:ext cx="3819525" cy="3385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  mikailokumus.com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Kazanım Testleri</a:t>
            </a:r>
          </a:p>
        </p:txBody>
      </p:sp>
    </p:spTree>
    <p:extLst>
      <p:ext uri="{BB962C8B-B14F-4D97-AF65-F5344CB8AC3E}">
        <p14:creationId xmlns:p14="http://schemas.microsoft.com/office/powerpoint/2010/main" val="129341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7DC9579A-258D-8DB8-C5D0-C1753E807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Resim 1" descr="daire, sarı, kehribar, grafik içeren bir resim&#10;&#10;Açıklama otomatik olarak oluşturuldu">
            <a:extLst>
              <a:ext uri="{FF2B5EF4-FFF2-40B4-BE49-F238E27FC236}">
                <a16:creationId xmlns:a16="http://schemas.microsoft.com/office/drawing/2014/main" id="{C25E4566-2130-C7FA-AA77-D606E5019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55" y="3085175"/>
            <a:ext cx="773132" cy="447675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3673332-5A11-7CAC-5BE4-ED6BAF5B2D5D}"/>
              </a:ext>
            </a:extLst>
          </p:cNvPr>
          <p:cNvSpPr txBox="1"/>
          <p:nvPr/>
        </p:nvSpPr>
        <p:spPr>
          <a:xfrm>
            <a:off x="774492" y="1159664"/>
            <a:ext cx="10643017" cy="31854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Hz. Muhammed’in arkadaşları Hz. Peygamber’e (s.a.v.) "Biz sana nasıl selâm getireceğimizi biliyoruz, fakat nasıl salât getireceğiz? Bunu bilmiyoruz." diye sorunca Hz. Muhammed (sav) Salli ve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Barik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dualarını okuyarak onlara öğretmiştir.</a:t>
            </a:r>
          </a:p>
          <a:p>
            <a:pPr algn="just">
              <a:spcAft>
                <a:spcPts val="600"/>
              </a:spcAft>
            </a:pPr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Bu parçada vurgulanan mesaj hangisidir?</a:t>
            </a:r>
          </a:p>
          <a:p>
            <a:pPr algn="just">
              <a:spcAft>
                <a:spcPts val="600"/>
              </a:spcAft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A) Hz. Muhammed’in arkadaşları yeni Müslüman olan kişilerdir.</a:t>
            </a:r>
          </a:p>
          <a:p>
            <a:pPr algn="just">
              <a:spcAft>
                <a:spcPts val="600"/>
              </a:spcAft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B) Hz. Peygamber (s.a.v.) insanlara bilmedikleri konuları öğretir.</a:t>
            </a:r>
          </a:p>
          <a:p>
            <a:pPr algn="just">
              <a:spcAft>
                <a:spcPts val="600"/>
              </a:spcAft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C) Salli ve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Barik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duaları Fâtiha suresinin içinde yazmaktadır.</a:t>
            </a:r>
          </a:p>
          <a:p>
            <a:pPr algn="just">
              <a:spcAft>
                <a:spcPts val="600"/>
              </a:spcAft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D) Hz. Peygamber’in (s.a.v.) aile fertlerini sevmek Allah’ın emridir.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DFFCB1D-E904-FCDA-0212-04B182CAB04C}"/>
              </a:ext>
            </a:extLst>
          </p:cNvPr>
          <p:cNvSpPr txBox="1"/>
          <p:nvPr/>
        </p:nvSpPr>
        <p:spPr>
          <a:xfrm>
            <a:off x="0" y="603153"/>
            <a:ext cx="3819525" cy="3385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  mikailokumus.com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Kazanım Testleri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F2738E3-98AF-4DB7-962D-E421E882CD2C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KONU: BİR DUA TANIYORUM: SALLİ VE BARİK DUALARI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7227DE51-2F2F-709A-EC09-5BF3C7F0D61A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daha fazlasına mikailokumus.com üzerinden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008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ekran görüntüsü, metin, tasarım içeren bir resim&#10;&#10;Açıklama otomatik olarak oluşturuldu">
            <a:extLst>
              <a:ext uri="{FF2B5EF4-FFF2-40B4-BE49-F238E27FC236}">
                <a16:creationId xmlns:a16="http://schemas.microsoft.com/office/drawing/2014/main" id="{4F5FBC9A-548E-57CD-6F60-62AC59504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3673332-5A11-7CAC-5BE4-ED6BAF5B2D5D}"/>
              </a:ext>
            </a:extLst>
          </p:cNvPr>
          <p:cNvSpPr txBox="1"/>
          <p:nvPr/>
        </p:nvSpPr>
        <p:spPr>
          <a:xfrm>
            <a:off x="1" y="587386"/>
            <a:ext cx="7450110" cy="4001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 Aşağıdaki cümleleri Doğru veya Yanlış olarak işaretleyiniz.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FE9596C8-AE18-EF99-1946-C876E87347F7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KONU: BİR DUA TANIYORUM: SALLİ VE BARİK DUALARI</a:t>
            </a:r>
          </a:p>
        </p:txBody>
      </p:sp>
      <p:graphicFrame>
        <p:nvGraphicFramePr>
          <p:cNvPr id="14" name="Tablo 14">
            <a:extLst>
              <a:ext uri="{FF2B5EF4-FFF2-40B4-BE49-F238E27FC236}">
                <a16:creationId xmlns:a16="http://schemas.microsoft.com/office/drawing/2014/main" id="{22B474E8-7D35-D153-A2A1-268389BD9A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04595"/>
              </p:ext>
            </p:extLst>
          </p:nvPr>
        </p:nvGraphicFramePr>
        <p:xfrm>
          <a:off x="856343" y="1314751"/>
          <a:ext cx="10348686" cy="47377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0228">
                  <a:extLst>
                    <a:ext uri="{9D8B030D-6E8A-4147-A177-3AD203B41FA5}">
                      <a16:colId xmlns:a16="http://schemas.microsoft.com/office/drawing/2014/main" val="2631665253"/>
                    </a:ext>
                  </a:extLst>
                </a:gridCol>
                <a:gridCol w="9608458">
                  <a:extLst>
                    <a:ext uri="{9D8B030D-6E8A-4147-A177-3AD203B41FA5}">
                      <a16:colId xmlns:a16="http://schemas.microsoft.com/office/drawing/2014/main" val="2323561704"/>
                    </a:ext>
                  </a:extLst>
                </a:gridCol>
              </a:tblGrid>
              <a:tr h="676815">
                <a:tc>
                  <a:txBody>
                    <a:bodyPr/>
                    <a:lstStyle/>
                    <a:p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342900" algn="l" defTabSz="914400" rtl="0" eaLnBrk="1" latinLnBrk="0" hangingPunct="1">
                        <a:spcBef>
                          <a:spcPct val="20000"/>
                        </a:spcBef>
                        <a:buFont typeface="Wingdings" pitchFamily="2" charset="2"/>
                        <a:buNone/>
                        <a:defRPr/>
                      </a:pPr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Hz. Muhammed (s.a.v.) için yapılan özel dualara “salavat duası” denir</a:t>
                      </a:r>
                      <a:endParaRPr lang="tr-TR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1425623"/>
                  </a:ext>
                </a:extLst>
              </a:tr>
              <a:tr h="676815">
                <a:tc>
                  <a:txBody>
                    <a:bodyPr/>
                    <a:lstStyle/>
                    <a:p>
                      <a:endParaRPr lang="tr-TR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Müslümanlar </a:t>
                      </a:r>
                      <a:r>
                        <a:rPr lang="tr-TR" sz="1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her orucun iftar vaktinde Salli ve </a:t>
                      </a:r>
                      <a:r>
                        <a:rPr lang="tr-TR" sz="18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Barik</a:t>
                      </a:r>
                      <a:r>
                        <a:rPr lang="tr-TR" sz="1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Dualarını </a:t>
                      </a:r>
                      <a:r>
                        <a:rPr lang="sv-SE" sz="1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okurlar.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4729089"/>
                  </a:ext>
                </a:extLst>
              </a:tr>
              <a:tr h="676815">
                <a:tc>
                  <a:txBody>
                    <a:bodyPr/>
                    <a:lstStyle/>
                    <a:p>
                      <a:endParaRPr lang="tr-TR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Hz. Peygamberin mübarek ailesini saygıyla anmak gerekir.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1934244"/>
                  </a:ext>
                </a:extLst>
              </a:tr>
              <a:tr h="676815">
                <a:tc>
                  <a:txBody>
                    <a:bodyPr/>
                    <a:lstStyle/>
                    <a:p>
                      <a:endParaRPr lang="tr-TR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None/>
                      </a:pPr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Hz. Muhammed’in (s.a.v.) soyunun dayandığı büyük  peygamber Hz. Harun’dur (a.s.).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2854284"/>
                  </a:ext>
                </a:extLst>
              </a:tr>
              <a:tr h="676815">
                <a:tc>
                  <a:txBody>
                    <a:bodyPr/>
                    <a:lstStyle/>
                    <a:p>
                      <a:endParaRPr lang="tr-TR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Yüce Allah sık sık Hz. Muhammed (s.a.v.) için dua edilmesini ve selamlanmasını istemiştir.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86248"/>
                  </a:ext>
                </a:extLst>
              </a:tr>
              <a:tr h="676815">
                <a:tc>
                  <a:txBody>
                    <a:bodyPr/>
                    <a:lstStyle/>
                    <a:p>
                      <a:endParaRPr lang="tr-TR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Allah’tan (c.c.) bolluk, bereket, rahmet dilemek için dua edilmelidir.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3572961"/>
                  </a:ext>
                </a:extLst>
              </a:tr>
              <a:tr h="676815">
                <a:tc>
                  <a:txBody>
                    <a:bodyPr/>
                    <a:lstStyle/>
                    <a:p>
                      <a:endParaRPr lang="tr-TR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Hz. Muhammed (s.a.v.), aile bireylerine yeterince</a:t>
                      </a:r>
                      <a:r>
                        <a:rPr lang="tr-TR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vakit ayırmazdı.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3158739"/>
                  </a:ext>
                </a:extLst>
              </a:tr>
            </a:tbl>
          </a:graphicData>
        </a:graphic>
      </p:graphicFrame>
      <p:pic>
        <p:nvPicPr>
          <p:cNvPr id="17" name="Resim 16" descr="grafik içeren bir resim&#10;&#10;Açıklama otomatik olarak oluşturuldu">
            <a:extLst>
              <a:ext uri="{FF2B5EF4-FFF2-40B4-BE49-F238E27FC236}">
                <a16:creationId xmlns:a16="http://schemas.microsoft.com/office/drawing/2014/main" id="{00CB3543-AD3D-0564-15C6-B1BD47499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96" y="1364327"/>
            <a:ext cx="603141" cy="576000"/>
          </a:xfrm>
          <a:prstGeom prst="rect">
            <a:avLst/>
          </a:prstGeom>
        </p:spPr>
      </p:pic>
      <p:pic>
        <p:nvPicPr>
          <p:cNvPr id="19" name="Resim 18" descr="simge, sembol, grafik içeren bir resim&#10;&#10;Açıklama otomatik olarak oluşturuldu">
            <a:extLst>
              <a:ext uri="{FF2B5EF4-FFF2-40B4-BE49-F238E27FC236}">
                <a16:creationId xmlns:a16="http://schemas.microsoft.com/office/drawing/2014/main" id="{DC34605C-DB52-FF1C-1CFF-F2BCE413E4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13" y="2042822"/>
            <a:ext cx="453905" cy="576000"/>
          </a:xfrm>
          <a:prstGeom prst="rect">
            <a:avLst/>
          </a:prstGeom>
        </p:spPr>
      </p:pic>
      <p:pic>
        <p:nvPicPr>
          <p:cNvPr id="20" name="Resim 19" descr="grafik içeren bir resim&#10;&#10;Açıklama otomatik olarak oluşturuldu">
            <a:extLst>
              <a:ext uri="{FF2B5EF4-FFF2-40B4-BE49-F238E27FC236}">
                <a16:creationId xmlns:a16="http://schemas.microsoft.com/office/drawing/2014/main" id="{9EA98761-622C-CBC8-A274-AE9D81EA8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96" y="2718073"/>
            <a:ext cx="603141" cy="576000"/>
          </a:xfrm>
          <a:prstGeom prst="rect">
            <a:avLst/>
          </a:prstGeom>
        </p:spPr>
      </p:pic>
      <p:pic>
        <p:nvPicPr>
          <p:cNvPr id="21" name="Resim 20" descr="simge, sembol, grafik içeren bir resim&#10;&#10;Açıklama otomatik olarak oluşturuldu">
            <a:extLst>
              <a:ext uri="{FF2B5EF4-FFF2-40B4-BE49-F238E27FC236}">
                <a16:creationId xmlns:a16="http://schemas.microsoft.com/office/drawing/2014/main" id="{5FBD63AF-20EE-24CF-E838-92A8A42D16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13" y="3386154"/>
            <a:ext cx="453905" cy="576000"/>
          </a:xfrm>
          <a:prstGeom prst="rect">
            <a:avLst/>
          </a:prstGeom>
        </p:spPr>
      </p:pic>
      <p:pic>
        <p:nvPicPr>
          <p:cNvPr id="22" name="Resim 21" descr="grafik içeren bir resim&#10;&#10;Açıklama otomatik olarak oluşturuldu">
            <a:extLst>
              <a:ext uri="{FF2B5EF4-FFF2-40B4-BE49-F238E27FC236}">
                <a16:creationId xmlns:a16="http://schemas.microsoft.com/office/drawing/2014/main" id="{0AF783AF-8975-0BCA-3C42-41DBD04B7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96" y="4071496"/>
            <a:ext cx="603141" cy="576000"/>
          </a:xfrm>
          <a:prstGeom prst="rect">
            <a:avLst/>
          </a:prstGeom>
        </p:spPr>
      </p:pic>
      <p:pic>
        <p:nvPicPr>
          <p:cNvPr id="23" name="Resim 22" descr="grafik içeren bir resim&#10;&#10;Açıklama otomatik olarak oluşturuldu">
            <a:extLst>
              <a:ext uri="{FF2B5EF4-FFF2-40B4-BE49-F238E27FC236}">
                <a16:creationId xmlns:a16="http://schemas.microsoft.com/office/drawing/2014/main" id="{896DB938-7A69-5ED2-6A20-F4CBB0CF8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94" y="4739577"/>
            <a:ext cx="603141" cy="576000"/>
          </a:xfrm>
          <a:prstGeom prst="rect">
            <a:avLst/>
          </a:prstGeom>
        </p:spPr>
      </p:pic>
      <p:pic>
        <p:nvPicPr>
          <p:cNvPr id="24" name="Resim 23" descr="simge, sembol, grafik içeren bir resim&#10;&#10;Açıklama otomatik olarak oluşturuldu">
            <a:extLst>
              <a:ext uri="{FF2B5EF4-FFF2-40B4-BE49-F238E27FC236}">
                <a16:creationId xmlns:a16="http://schemas.microsoft.com/office/drawing/2014/main" id="{D174418E-42C1-54EA-9810-03155BC312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13" y="5425025"/>
            <a:ext cx="453905" cy="576000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C7A0F8D9-186A-B896-109E-B3BB94208A22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daha fazlasına mikailokumus.com üzerinden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00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Resim 19" descr="şişe içeren bir resim&#10;&#10;Açıklama otomatik olarak oluşturuldu">
            <a:extLst>
              <a:ext uri="{FF2B5EF4-FFF2-40B4-BE49-F238E27FC236}">
                <a16:creationId xmlns:a16="http://schemas.microsoft.com/office/drawing/2014/main" id="{DDAC2F5A-BC46-5D95-7043-D216D0F97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3673332-5A11-7CAC-5BE4-ED6BAF5B2D5D}"/>
              </a:ext>
            </a:extLst>
          </p:cNvPr>
          <p:cNvSpPr txBox="1"/>
          <p:nvPr/>
        </p:nvSpPr>
        <p:spPr>
          <a:xfrm>
            <a:off x="0" y="587386"/>
            <a:ext cx="7360865" cy="4001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 Aşağıdaki kavramları Sözcük Avı bulmacasından bulunuz.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FE9596C8-AE18-EF99-1946-C876E87347F7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KONU: BİR DUA TANIYORUM: SALLİ VE BARİK DUALARI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DA58896E-DFD4-356E-81F2-2C38F066D51C}"/>
              </a:ext>
            </a:extLst>
          </p:cNvPr>
          <p:cNvSpPr/>
          <p:nvPr/>
        </p:nvSpPr>
        <p:spPr>
          <a:xfrm>
            <a:off x="3319473" y="5592920"/>
            <a:ext cx="6202289" cy="37521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A7DB085E-33CE-19BD-F11F-8776BCF2EDC6}"/>
              </a:ext>
            </a:extLst>
          </p:cNvPr>
          <p:cNvSpPr/>
          <p:nvPr/>
        </p:nvSpPr>
        <p:spPr>
          <a:xfrm rot="5400000">
            <a:off x="8677098" y="2784319"/>
            <a:ext cx="1314111" cy="37521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30EDCFFA-A003-6155-E204-B863A95AF062}"/>
              </a:ext>
            </a:extLst>
          </p:cNvPr>
          <p:cNvSpPr/>
          <p:nvPr/>
        </p:nvSpPr>
        <p:spPr>
          <a:xfrm>
            <a:off x="4051300" y="3253764"/>
            <a:ext cx="3309566" cy="37521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108F7FA8-3BAA-8809-7DDE-AD25AF2FC9D3}"/>
              </a:ext>
            </a:extLst>
          </p:cNvPr>
          <p:cNvSpPr/>
          <p:nvPr/>
        </p:nvSpPr>
        <p:spPr>
          <a:xfrm>
            <a:off x="2670580" y="1384209"/>
            <a:ext cx="4690285" cy="37521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0D43D7C3-BB85-7305-7B5D-10A04AA73815}"/>
              </a:ext>
            </a:extLst>
          </p:cNvPr>
          <p:cNvSpPr/>
          <p:nvPr/>
        </p:nvSpPr>
        <p:spPr>
          <a:xfrm>
            <a:off x="4051300" y="4657980"/>
            <a:ext cx="5478271" cy="37521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88DCC0C2-9821-4D23-0CE6-74EE566FE6C1}"/>
              </a:ext>
            </a:extLst>
          </p:cNvPr>
          <p:cNvSpPr/>
          <p:nvPr/>
        </p:nvSpPr>
        <p:spPr>
          <a:xfrm>
            <a:off x="3319472" y="3721530"/>
            <a:ext cx="5478271" cy="37521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2536B0D7-3ED5-10F6-685F-1649D5C96C76}"/>
              </a:ext>
            </a:extLst>
          </p:cNvPr>
          <p:cNvSpPr/>
          <p:nvPr/>
        </p:nvSpPr>
        <p:spPr>
          <a:xfrm rot="5400000">
            <a:off x="6786116" y="2304724"/>
            <a:ext cx="2216244" cy="37521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D05E0743-2A52-6FA3-FBFF-51A2ADC40337}"/>
              </a:ext>
            </a:extLst>
          </p:cNvPr>
          <p:cNvSpPr/>
          <p:nvPr/>
        </p:nvSpPr>
        <p:spPr>
          <a:xfrm>
            <a:off x="2662426" y="2314870"/>
            <a:ext cx="6859337" cy="37521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E0B8C63F-CB40-BB46-003A-CB5252297037}"/>
              </a:ext>
            </a:extLst>
          </p:cNvPr>
          <p:cNvSpPr/>
          <p:nvPr/>
        </p:nvSpPr>
        <p:spPr>
          <a:xfrm rot="16200000">
            <a:off x="1271651" y="4214842"/>
            <a:ext cx="3156770" cy="37521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2BAC8015-2E24-21CE-EB8C-45D44E8CF5A1}"/>
              </a:ext>
            </a:extLst>
          </p:cNvPr>
          <p:cNvSpPr/>
          <p:nvPr/>
        </p:nvSpPr>
        <p:spPr>
          <a:xfrm>
            <a:off x="3319473" y="4182124"/>
            <a:ext cx="3390950" cy="37521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FFB926D-0DA3-ED6A-E209-823830065C5D}"/>
              </a:ext>
            </a:extLst>
          </p:cNvPr>
          <p:cNvSpPr txBox="1"/>
          <p:nvPr/>
        </p:nvSpPr>
        <p:spPr>
          <a:xfrm>
            <a:off x="275226" y="3047730"/>
            <a:ext cx="1724056" cy="23339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SALAVAT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HZ. MUHAMMED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BEREKET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DUA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SAYGI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2E09CA5-A392-2E19-2A19-BEA286A9AEB2}"/>
              </a:ext>
            </a:extLst>
          </p:cNvPr>
          <p:cNvSpPr txBox="1"/>
          <p:nvPr/>
        </p:nvSpPr>
        <p:spPr>
          <a:xfrm>
            <a:off x="10192718" y="3047729"/>
            <a:ext cx="1724056" cy="24263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EHL-İ BEYT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HZ. İBRAHİM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NAMAZ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SON OTURUŞ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DİLEK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7C5CD867-6EBC-66E0-9385-6E85804F7587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daha fazlasına mikailokumus.com üzerinden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graphicFrame>
        <p:nvGraphicFramePr>
          <p:cNvPr id="3" name="4 Tablo">
            <a:extLst>
              <a:ext uri="{FF2B5EF4-FFF2-40B4-BE49-F238E27FC236}">
                <a16:creationId xmlns:a16="http://schemas.microsoft.com/office/drawing/2014/main" id="{108A6E7D-04E6-7323-047D-94785E3FA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658619"/>
              </p:ext>
            </p:extLst>
          </p:nvPr>
        </p:nvGraphicFramePr>
        <p:xfrm>
          <a:off x="2496000" y="1336655"/>
          <a:ext cx="7200000" cy="46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91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Resim 30" descr="ekran görüntüsü, metin, çizgi, renklilik içeren bir resim&#10;&#10;Açıklama otomatik olarak oluşturuldu">
            <a:extLst>
              <a:ext uri="{FF2B5EF4-FFF2-40B4-BE49-F238E27FC236}">
                <a16:creationId xmlns:a16="http://schemas.microsoft.com/office/drawing/2014/main" id="{61CB3736-FAB8-CBEE-9DF0-7CC79A91D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3673332-5A11-7CAC-5BE4-ED6BAF5B2D5D}"/>
              </a:ext>
            </a:extLst>
          </p:cNvPr>
          <p:cNvSpPr txBox="1"/>
          <p:nvPr/>
        </p:nvSpPr>
        <p:spPr>
          <a:xfrm>
            <a:off x="0" y="587386"/>
            <a:ext cx="8304551" cy="4001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 Aşağıdaki tanımların karşılığı olan kavramları sırasıyla söyleyiniz.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FE9596C8-AE18-EF99-1946-C876E87347F7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KONU: BİR DUA TANIYORUM: SALLİ VE BARİK DUALARI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186AC8D-F950-DF63-A7EE-28F35CBB5F84}"/>
              </a:ext>
            </a:extLst>
          </p:cNvPr>
          <p:cNvSpPr txBox="1"/>
          <p:nvPr/>
        </p:nvSpPr>
        <p:spPr>
          <a:xfrm>
            <a:off x="8826775" y="1358447"/>
            <a:ext cx="2625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Hz. Fatıma (</a:t>
            </a:r>
            <a:r>
              <a:rPr lang="tr-T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r.a</a:t>
            </a:r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8689B75-A02A-5F34-3FA7-FA578D925817}"/>
              </a:ext>
            </a:extLst>
          </p:cNvPr>
          <p:cNvSpPr txBox="1"/>
          <p:nvPr/>
        </p:nvSpPr>
        <p:spPr>
          <a:xfrm>
            <a:off x="8826775" y="2206168"/>
            <a:ext cx="18761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Salavat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DC7E6D0-211C-E32B-76EB-98C8300A427A}"/>
              </a:ext>
            </a:extLst>
          </p:cNvPr>
          <p:cNvSpPr txBox="1"/>
          <p:nvPr/>
        </p:nvSpPr>
        <p:spPr>
          <a:xfrm>
            <a:off x="8826775" y="3044363"/>
            <a:ext cx="2625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Ehl</a:t>
            </a:r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 </a:t>
            </a:r>
            <a:r>
              <a:rPr lang="tr-T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Beyt</a:t>
            </a:r>
            <a:endParaRPr lang="tr-T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3F3E07BC-E3AF-9C3F-82C8-BAD207322DC7}"/>
              </a:ext>
            </a:extLst>
          </p:cNvPr>
          <p:cNvSpPr txBox="1"/>
          <p:nvPr/>
        </p:nvSpPr>
        <p:spPr>
          <a:xfrm>
            <a:off x="8826775" y="3892084"/>
            <a:ext cx="2625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Hz. İbrahim (a.s.)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C217276-7460-7C92-7002-60217D57DAF9}"/>
              </a:ext>
            </a:extLst>
          </p:cNvPr>
          <p:cNvSpPr txBox="1"/>
          <p:nvPr/>
        </p:nvSpPr>
        <p:spPr>
          <a:xfrm>
            <a:off x="8826774" y="4730279"/>
            <a:ext cx="279372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Salli - </a:t>
            </a:r>
            <a:r>
              <a:rPr lang="tr-T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Barik</a:t>
            </a:r>
            <a:endParaRPr lang="tr-T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35F33B4A-8515-126F-652D-3148FFE767C4}"/>
              </a:ext>
            </a:extLst>
          </p:cNvPr>
          <p:cNvSpPr txBox="1"/>
          <p:nvPr/>
        </p:nvSpPr>
        <p:spPr>
          <a:xfrm>
            <a:off x="8826775" y="5582765"/>
            <a:ext cx="18761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Oturuş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28A37B34-23B9-C0D2-C947-379CD0D50FB0}"/>
              </a:ext>
            </a:extLst>
          </p:cNvPr>
          <p:cNvSpPr txBox="1"/>
          <p:nvPr/>
        </p:nvSpPr>
        <p:spPr>
          <a:xfrm>
            <a:off x="1141461" y="1236527"/>
            <a:ext cx="644356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Hz. Muhammed’in (s.a.v.) ailesine ve akrabalarına denir.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51CDF66D-E008-32F2-CB4A-9D3CD40061A4}"/>
              </a:ext>
            </a:extLst>
          </p:cNvPr>
          <p:cNvSpPr txBox="1"/>
          <p:nvPr/>
        </p:nvSpPr>
        <p:spPr>
          <a:xfrm>
            <a:off x="1141460" y="2084703"/>
            <a:ext cx="644356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Peygamberimize (s.a.v.) hayır duada ve güzel dileklerde bulunduğumuz dualar.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6105EFB6-B97C-7276-5E3F-2B4BE3C9430F}"/>
              </a:ext>
            </a:extLst>
          </p:cNvPr>
          <p:cNvSpPr txBox="1"/>
          <p:nvPr/>
        </p:nvSpPr>
        <p:spPr>
          <a:xfrm>
            <a:off x="1141461" y="3080168"/>
            <a:ext cx="660845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Salli ve Barik dualarının namazlarda okunduğu bölüm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2AA42566-B174-3FA5-925E-DEF13D295587}"/>
              </a:ext>
            </a:extLst>
          </p:cNvPr>
          <p:cNvSpPr txBox="1"/>
          <p:nvPr/>
        </p:nvSpPr>
        <p:spPr>
          <a:xfrm>
            <a:off x="1141460" y="3755629"/>
            <a:ext cx="632364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Hz. Muhammed’in (s.a.v.) soyunun dayandığı büyük peygamber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9946A5D7-06CB-B9FD-A5A2-A851185AF338}"/>
              </a:ext>
            </a:extLst>
          </p:cNvPr>
          <p:cNvSpPr txBox="1"/>
          <p:nvPr/>
        </p:nvSpPr>
        <p:spPr>
          <a:xfrm>
            <a:off x="1141461" y="4753594"/>
            <a:ext cx="660845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Hz. Muhammed’in (s.a.v.) soyunun devam ettiği kızı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3CB489BB-5FA2-6404-563B-28A4426E15EE}"/>
              </a:ext>
            </a:extLst>
          </p:cNvPr>
          <p:cNvSpPr txBox="1"/>
          <p:nvPr/>
        </p:nvSpPr>
        <p:spPr>
          <a:xfrm>
            <a:off x="1141461" y="5446310"/>
            <a:ext cx="644356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Hz. Muhammed (s.a.v.) ve ailesi için okunan özel dualar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B8FEC159-8B80-B468-048F-E07C1E4320DC}"/>
              </a:ext>
            </a:extLst>
          </p:cNvPr>
          <p:cNvSpPr txBox="1"/>
          <p:nvPr/>
        </p:nvSpPr>
        <p:spPr>
          <a:xfrm>
            <a:off x="8128521" y="1357083"/>
            <a:ext cx="46393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56B99C26-43B7-2D9B-0882-B4D08EB78427}"/>
              </a:ext>
            </a:extLst>
          </p:cNvPr>
          <p:cNvSpPr txBox="1"/>
          <p:nvPr/>
        </p:nvSpPr>
        <p:spPr>
          <a:xfrm>
            <a:off x="8128521" y="2204804"/>
            <a:ext cx="46393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AE9EA819-09EA-1A2B-77DB-6D209E6183AA}"/>
              </a:ext>
            </a:extLst>
          </p:cNvPr>
          <p:cNvSpPr txBox="1"/>
          <p:nvPr/>
        </p:nvSpPr>
        <p:spPr>
          <a:xfrm>
            <a:off x="8113531" y="3042999"/>
            <a:ext cx="46393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5CC2B8E3-5035-F299-A49B-CB7230B64031}"/>
              </a:ext>
            </a:extLst>
          </p:cNvPr>
          <p:cNvSpPr txBox="1"/>
          <p:nvPr/>
        </p:nvSpPr>
        <p:spPr>
          <a:xfrm>
            <a:off x="8113531" y="3890720"/>
            <a:ext cx="46393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D6814E9B-A1E8-130D-8D6E-BFAAEB74DF07}"/>
              </a:ext>
            </a:extLst>
          </p:cNvPr>
          <p:cNvSpPr txBox="1"/>
          <p:nvPr/>
        </p:nvSpPr>
        <p:spPr>
          <a:xfrm>
            <a:off x="8128521" y="4728915"/>
            <a:ext cx="46393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2E061EFF-8632-FB73-17D1-CC59F481B356}"/>
              </a:ext>
            </a:extLst>
          </p:cNvPr>
          <p:cNvSpPr txBox="1"/>
          <p:nvPr/>
        </p:nvSpPr>
        <p:spPr>
          <a:xfrm>
            <a:off x="8128521" y="5581401"/>
            <a:ext cx="46393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28481A87-3287-F39E-24E3-FC277FE0E5C2}"/>
              </a:ext>
            </a:extLst>
          </p:cNvPr>
          <p:cNvSpPr txBox="1"/>
          <p:nvPr/>
        </p:nvSpPr>
        <p:spPr>
          <a:xfrm>
            <a:off x="443206" y="1357083"/>
            <a:ext cx="46393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E63370A6-BF31-DF7D-C729-06C8E16E5CF4}"/>
              </a:ext>
            </a:extLst>
          </p:cNvPr>
          <p:cNvSpPr txBox="1"/>
          <p:nvPr/>
        </p:nvSpPr>
        <p:spPr>
          <a:xfrm>
            <a:off x="443206" y="2204804"/>
            <a:ext cx="46393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0395A8A7-C734-703F-9F92-4BA207DDA5B9}"/>
              </a:ext>
            </a:extLst>
          </p:cNvPr>
          <p:cNvSpPr txBox="1"/>
          <p:nvPr/>
        </p:nvSpPr>
        <p:spPr>
          <a:xfrm>
            <a:off x="443206" y="3042999"/>
            <a:ext cx="46393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D3693FFD-ADC5-F534-85D7-F85A52B91B80}"/>
              </a:ext>
            </a:extLst>
          </p:cNvPr>
          <p:cNvSpPr txBox="1"/>
          <p:nvPr/>
        </p:nvSpPr>
        <p:spPr>
          <a:xfrm>
            <a:off x="443206" y="3890720"/>
            <a:ext cx="46393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DB43ABD8-4516-DCD4-A97E-39A0D8D1116B}"/>
              </a:ext>
            </a:extLst>
          </p:cNvPr>
          <p:cNvSpPr txBox="1"/>
          <p:nvPr/>
        </p:nvSpPr>
        <p:spPr>
          <a:xfrm>
            <a:off x="443206" y="4728915"/>
            <a:ext cx="46393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1A8B9CC6-2452-4973-E399-8A8C12867D59}"/>
              </a:ext>
            </a:extLst>
          </p:cNvPr>
          <p:cNvSpPr txBox="1"/>
          <p:nvPr/>
        </p:nvSpPr>
        <p:spPr>
          <a:xfrm>
            <a:off x="443206" y="5581401"/>
            <a:ext cx="46393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31A680AB-2D5C-026C-49B3-E565B1A08544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daha fazlasına mikailokumus.com üzerinden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397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 descr="metin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D720476F-6540-C9CF-188A-05886BBA2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3DEB2B09-128F-BEF6-1B0B-0B8D666F8D8B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KONU: BİR DUA TANIYORUM: SALLİ VE BARİK DUALARI</a:t>
            </a:r>
          </a:p>
        </p:txBody>
      </p:sp>
      <p:pic>
        <p:nvPicPr>
          <p:cNvPr id="6" name="Resim 5" descr="ekran görüntüsü, grafik, renklilik, tasarım içeren bir resim&#10;&#10;Açıklama otomatik olarak oluşturuldu">
            <a:extLst>
              <a:ext uri="{FF2B5EF4-FFF2-40B4-BE49-F238E27FC236}">
                <a16:creationId xmlns:a16="http://schemas.microsoft.com/office/drawing/2014/main" id="{8FA595B2-81D3-B20E-94BE-41650FC43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919" y="1628182"/>
            <a:ext cx="4183819" cy="914021"/>
          </a:xfrm>
          <a:prstGeom prst="rect">
            <a:avLst/>
          </a:prstGeom>
        </p:spPr>
      </p:pic>
      <p:pic>
        <p:nvPicPr>
          <p:cNvPr id="7" name="Resim 6" descr="ekran görüntüsü, grafik, renklilik, tasarım içeren bir resim&#10;&#10;Açıklama otomatik olarak oluşturuldu">
            <a:extLst>
              <a:ext uri="{FF2B5EF4-FFF2-40B4-BE49-F238E27FC236}">
                <a16:creationId xmlns:a16="http://schemas.microsoft.com/office/drawing/2014/main" id="{8188D11B-BD4C-3313-4D27-FA4FD1503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918" y="2704346"/>
            <a:ext cx="4183819" cy="914021"/>
          </a:xfrm>
          <a:prstGeom prst="rect">
            <a:avLst/>
          </a:prstGeom>
        </p:spPr>
      </p:pic>
      <p:pic>
        <p:nvPicPr>
          <p:cNvPr id="8" name="Resim 7" descr="ekran görüntüsü, grafik, renklilik, tasarım içeren bir resim&#10;&#10;Açıklama otomatik olarak oluşturuldu">
            <a:extLst>
              <a:ext uri="{FF2B5EF4-FFF2-40B4-BE49-F238E27FC236}">
                <a16:creationId xmlns:a16="http://schemas.microsoft.com/office/drawing/2014/main" id="{A187CCAD-0424-DD3D-A04C-06FF40273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42" y="3780510"/>
            <a:ext cx="4183819" cy="914021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F9F17C72-20F2-4285-D2B0-1B72B305CB77}"/>
              </a:ext>
            </a:extLst>
          </p:cNvPr>
          <p:cNvSpPr txBox="1"/>
          <p:nvPr/>
        </p:nvSpPr>
        <p:spPr>
          <a:xfrm>
            <a:off x="5338324" y="1866766"/>
            <a:ext cx="26364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300" dirty="0">
                <a:latin typeface="Arial" panose="020B0604020202020204" pitchFamily="34" charset="0"/>
              </a:rPr>
              <a:t>Mikail OKUMUŞ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09D9273-0188-11FB-FFC1-89AD389A19C2}"/>
              </a:ext>
            </a:extLst>
          </p:cNvPr>
          <p:cNvSpPr txBox="1"/>
          <p:nvPr/>
        </p:nvSpPr>
        <p:spPr>
          <a:xfrm>
            <a:off x="5338323" y="2934403"/>
            <a:ext cx="263174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300" dirty="0">
                <a:latin typeface="Arial" panose="020B0604020202020204" pitchFamily="34" charset="0"/>
              </a:rPr>
              <a:t>Adem USTAOĞLU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7BC7C82E-0BA4-C3DA-1BCB-00037FABF7C5}"/>
              </a:ext>
            </a:extLst>
          </p:cNvPr>
          <p:cNvSpPr txBox="1"/>
          <p:nvPr/>
        </p:nvSpPr>
        <p:spPr>
          <a:xfrm>
            <a:off x="5338324" y="4014382"/>
            <a:ext cx="263174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300" dirty="0">
                <a:latin typeface="Arial" panose="020B0604020202020204" pitchFamily="34" charset="0"/>
              </a:rPr>
              <a:t>Ekrem BALCI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58E9F6B-B6E8-3A92-6EE8-8C077CD7641D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daha fazlasına mikailokumus.com üzerinden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232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 descr="ekran görüntüsü, metin, tasarım içeren bir resim&#10;&#10;Açıklama otomatik olarak oluşturuldu">
            <a:extLst>
              <a:ext uri="{FF2B5EF4-FFF2-40B4-BE49-F238E27FC236}">
                <a16:creationId xmlns:a16="http://schemas.microsoft.com/office/drawing/2014/main" id="{8FCCC69B-168A-D4A7-8946-B4923D074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FE9596C8-AE18-EF99-1946-C876E87347F7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KONU: BİR DUA TANIYORUM: SALLİ VE BARİK DUALARI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6E4F832-CF0C-4C53-CB32-66BD244CEE82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daha fazlasına mikailokumus.com üzerinden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3673332-5A11-7CAC-5BE4-ED6BAF5B2D5D}"/>
              </a:ext>
            </a:extLst>
          </p:cNvPr>
          <p:cNvSpPr txBox="1"/>
          <p:nvPr/>
        </p:nvSpPr>
        <p:spPr>
          <a:xfrm>
            <a:off x="4015484" y="1264288"/>
            <a:ext cx="776678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• Hz. Muhammed (s.a.v.) için yapılan özel dualara “salavat duası” denir.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21B3EBB1-55C8-2358-C9F7-23E7755378F0}"/>
              </a:ext>
            </a:extLst>
          </p:cNvPr>
          <p:cNvSpPr txBox="1"/>
          <p:nvPr/>
        </p:nvSpPr>
        <p:spPr>
          <a:xfrm>
            <a:off x="4015485" y="2412433"/>
            <a:ext cx="7766784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• Salli ve </a:t>
            </a:r>
            <a:r>
              <a:rPr lang="tr-TR" sz="3000" dirty="0" err="1">
                <a:latin typeface="Arial" panose="020B0604020202020204" pitchFamily="34" charset="0"/>
                <a:cs typeface="Arial" panose="020B0604020202020204" pitchFamily="34" charset="0"/>
              </a:rPr>
              <a:t>Barik</a:t>
            </a: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 duaları Hz. Muhammed (s.a.v.) ve ailesi için okunan iki salavat duasıdır.</a:t>
            </a:r>
          </a:p>
        </p:txBody>
      </p:sp>
      <p:pic>
        <p:nvPicPr>
          <p:cNvPr id="11" name="Resim 10" descr="bina, dış mekan, ev, şehir içeren bir resim&#10;&#10;Açıklama otomatik olarak oluşturuldu">
            <a:extLst>
              <a:ext uri="{FF2B5EF4-FFF2-40B4-BE49-F238E27FC236}">
                <a16:creationId xmlns:a16="http://schemas.microsoft.com/office/drawing/2014/main" id="{6AED7A5C-9CC1-9A05-74D1-15D49713F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2" y="729000"/>
            <a:ext cx="3600000" cy="5400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470E24AC-B9B9-D776-5798-0CF3B0E6B7E3}"/>
              </a:ext>
            </a:extLst>
          </p:cNvPr>
          <p:cNvSpPr txBox="1"/>
          <p:nvPr/>
        </p:nvSpPr>
        <p:spPr>
          <a:xfrm>
            <a:off x="4015484" y="4022243"/>
            <a:ext cx="7766784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• İslam kültüründe Hz. Muhammed (s.a.v.) ve ailesinin Müslümanlar açısından ayrı bir kıymeti ve yeri bulunur.</a:t>
            </a:r>
          </a:p>
        </p:txBody>
      </p:sp>
    </p:spTree>
    <p:extLst>
      <p:ext uri="{BB962C8B-B14F-4D97-AF65-F5344CB8AC3E}">
        <p14:creationId xmlns:p14="http://schemas.microsoft.com/office/powerpoint/2010/main" val="338173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 descr="ekran görüntüsü, metin, tasarım içeren bir resim&#10;&#10;Açıklama otomatik olarak oluşturuldu">
            <a:extLst>
              <a:ext uri="{FF2B5EF4-FFF2-40B4-BE49-F238E27FC236}">
                <a16:creationId xmlns:a16="http://schemas.microsoft.com/office/drawing/2014/main" id="{72F22D9F-947B-98B1-0391-36089BFD9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FE9596C8-AE18-EF99-1946-C876E87347F7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KONU: BİR DUA TANIYORUM: SALLİ VE BARİK DUALARI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293536E-C98C-B49F-60F2-9886890B503F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daha fazlasına mikailokumus.com üzerinden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FC912729-6398-10A3-820E-DE87DC948F12}"/>
              </a:ext>
            </a:extLst>
          </p:cNvPr>
          <p:cNvSpPr txBox="1"/>
          <p:nvPr/>
        </p:nvSpPr>
        <p:spPr>
          <a:xfrm>
            <a:off x="856938" y="3930732"/>
            <a:ext cx="10478124" cy="2169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2500" dirty="0" err="1">
                <a:latin typeface="Arial" panose="020B0604020202020204" pitchFamily="34" charset="0"/>
                <a:cs typeface="Arial" panose="020B0604020202020204" pitchFamily="34" charset="0"/>
              </a:rPr>
              <a:t>Allahümme</a:t>
            </a:r>
            <a:r>
              <a:rPr lang="tr-TR" sz="2500" dirty="0">
                <a:latin typeface="Arial" panose="020B0604020202020204" pitchFamily="34" charset="0"/>
                <a:cs typeface="Arial" panose="020B0604020202020204" pitchFamily="34" charset="0"/>
              </a:rPr>
              <a:t> Salli </a:t>
            </a:r>
            <a:r>
              <a:rPr lang="tr-TR" sz="2500" dirty="0" err="1">
                <a:latin typeface="Arial" panose="020B0604020202020204" pitchFamily="34" charset="0"/>
                <a:cs typeface="Arial" panose="020B0604020202020204" pitchFamily="34" charset="0"/>
              </a:rPr>
              <a:t>alâ</a:t>
            </a:r>
            <a:r>
              <a:rPr lang="tr-TR" sz="2500" dirty="0">
                <a:latin typeface="Arial" panose="020B0604020202020204" pitchFamily="34" charset="0"/>
                <a:cs typeface="Arial" panose="020B0604020202020204" pitchFamily="34" charset="0"/>
              </a:rPr>
              <a:t> Muhammedin ve </a:t>
            </a:r>
            <a:r>
              <a:rPr lang="tr-TR" sz="2500" dirty="0" err="1">
                <a:latin typeface="Arial" panose="020B0604020202020204" pitchFamily="34" charset="0"/>
                <a:cs typeface="Arial" panose="020B0604020202020204" pitchFamily="34" charset="0"/>
              </a:rPr>
              <a:t>alâ</a:t>
            </a:r>
            <a:r>
              <a:rPr lang="tr-TR" sz="2500" dirty="0">
                <a:latin typeface="Arial" panose="020B0604020202020204" pitchFamily="34" charset="0"/>
                <a:cs typeface="Arial" panose="020B0604020202020204" pitchFamily="34" charset="0"/>
              </a:rPr>
              <a:t> âli-Muhammed. </a:t>
            </a:r>
            <a:r>
              <a:rPr lang="tr-TR" sz="2500" dirty="0" err="1">
                <a:latin typeface="Arial" panose="020B0604020202020204" pitchFamily="34" charset="0"/>
                <a:cs typeface="Arial" panose="020B0604020202020204" pitchFamily="34" charset="0"/>
              </a:rPr>
              <a:t>Kemâ</a:t>
            </a:r>
            <a:r>
              <a:rPr lang="tr-T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500" dirty="0" err="1">
                <a:latin typeface="Arial" panose="020B0604020202020204" pitchFamily="34" charset="0"/>
                <a:cs typeface="Arial" panose="020B0604020202020204" pitchFamily="34" charset="0"/>
              </a:rPr>
              <a:t>salleyte</a:t>
            </a:r>
            <a:r>
              <a:rPr lang="tr-T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500" dirty="0" err="1">
                <a:latin typeface="Arial" panose="020B0604020202020204" pitchFamily="34" charset="0"/>
                <a:cs typeface="Arial" panose="020B0604020202020204" pitchFamily="34" charset="0"/>
              </a:rPr>
              <a:t>alâ</a:t>
            </a:r>
            <a:r>
              <a:rPr lang="tr-T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500" dirty="0" err="1">
                <a:latin typeface="Arial" panose="020B0604020202020204" pitchFamily="34" charset="0"/>
                <a:cs typeface="Arial" panose="020B0604020202020204" pitchFamily="34" charset="0"/>
              </a:rPr>
              <a:t>İbrahime</a:t>
            </a:r>
            <a:r>
              <a:rPr lang="tr-TR" sz="25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500" dirty="0" err="1">
                <a:latin typeface="Arial" panose="020B0604020202020204" pitchFamily="34" charset="0"/>
                <a:cs typeface="Arial" panose="020B0604020202020204" pitchFamily="34" charset="0"/>
              </a:rPr>
              <a:t>alâ</a:t>
            </a:r>
            <a:r>
              <a:rPr lang="tr-TR" sz="2500" dirty="0">
                <a:latin typeface="Arial" panose="020B0604020202020204" pitchFamily="34" charset="0"/>
                <a:cs typeface="Arial" panose="020B0604020202020204" pitchFamily="34" charset="0"/>
              </a:rPr>
              <a:t> âli-İbrahim. </a:t>
            </a:r>
            <a:r>
              <a:rPr lang="tr-TR" sz="2500" dirty="0" err="1">
                <a:latin typeface="Arial" panose="020B0604020202020204" pitchFamily="34" charset="0"/>
                <a:cs typeface="Arial" panose="020B0604020202020204" pitchFamily="34" charset="0"/>
              </a:rPr>
              <a:t>İnneke</a:t>
            </a:r>
            <a:r>
              <a:rPr lang="tr-T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500" dirty="0" err="1">
                <a:latin typeface="Arial" panose="020B0604020202020204" pitchFamily="34" charset="0"/>
                <a:cs typeface="Arial" panose="020B0604020202020204" pitchFamily="34" charset="0"/>
              </a:rPr>
              <a:t>hamîdün-mecîd</a:t>
            </a:r>
            <a:r>
              <a:rPr lang="tr-TR" sz="2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spcAft>
                <a:spcPts val="600"/>
              </a:spcAft>
            </a:pPr>
            <a:endParaRPr lang="tr-T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tr-TR" sz="2500" dirty="0" err="1">
                <a:latin typeface="Arial" panose="020B0604020202020204" pitchFamily="34" charset="0"/>
                <a:cs typeface="Arial" panose="020B0604020202020204" pitchFamily="34" charset="0"/>
              </a:rPr>
              <a:t>Allahümme</a:t>
            </a:r>
            <a:r>
              <a:rPr lang="tr-T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500" dirty="0" err="1">
                <a:latin typeface="Arial" panose="020B0604020202020204" pitchFamily="34" charset="0"/>
                <a:cs typeface="Arial" panose="020B0604020202020204" pitchFamily="34" charset="0"/>
              </a:rPr>
              <a:t>bârik</a:t>
            </a:r>
            <a:r>
              <a:rPr lang="tr-T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500" dirty="0" err="1">
                <a:latin typeface="Arial" panose="020B0604020202020204" pitchFamily="34" charset="0"/>
                <a:cs typeface="Arial" panose="020B0604020202020204" pitchFamily="34" charset="0"/>
              </a:rPr>
              <a:t>alâ</a:t>
            </a:r>
            <a:r>
              <a:rPr lang="tr-TR" sz="2500" dirty="0">
                <a:latin typeface="Arial" panose="020B0604020202020204" pitchFamily="34" charset="0"/>
                <a:cs typeface="Arial" panose="020B0604020202020204" pitchFamily="34" charset="0"/>
              </a:rPr>
              <a:t> Muhammedin ve </a:t>
            </a:r>
            <a:r>
              <a:rPr lang="tr-TR" sz="2500" dirty="0" err="1">
                <a:latin typeface="Arial" panose="020B0604020202020204" pitchFamily="34" charset="0"/>
                <a:cs typeface="Arial" panose="020B0604020202020204" pitchFamily="34" charset="0"/>
              </a:rPr>
              <a:t>alâ</a:t>
            </a:r>
            <a:r>
              <a:rPr lang="tr-TR" sz="2500" dirty="0">
                <a:latin typeface="Arial" panose="020B0604020202020204" pitchFamily="34" charset="0"/>
                <a:cs typeface="Arial" panose="020B0604020202020204" pitchFamily="34" charset="0"/>
              </a:rPr>
              <a:t> âli-Muhammed. </a:t>
            </a:r>
            <a:r>
              <a:rPr lang="tr-TR" sz="2500" dirty="0" err="1">
                <a:latin typeface="Arial" panose="020B0604020202020204" pitchFamily="34" charset="0"/>
                <a:cs typeface="Arial" panose="020B0604020202020204" pitchFamily="34" charset="0"/>
              </a:rPr>
              <a:t>Kemâ</a:t>
            </a:r>
            <a:r>
              <a:rPr lang="tr-T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500" dirty="0" err="1">
                <a:latin typeface="Arial" panose="020B0604020202020204" pitchFamily="34" charset="0"/>
                <a:cs typeface="Arial" panose="020B0604020202020204" pitchFamily="34" charset="0"/>
              </a:rPr>
              <a:t>bârekte</a:t>
            </a:r>
            <a:r>
              <a:rPr lang="tr-T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500" dirty="0" err="1">
                <a:latin typeface="Arial" panose="020B0604020202020204" pitchFamily="34" charset="0"/>
                <a:cs typeface="Arial" panose="020B0604020202020204" pitchFamily="34" charset="0"/>
              </a:rPr>
              <a:t>alâ</a:t>
            </a:r>
            <a:r>
              <a:rPr lang="tr-T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500" dirty="0" err="1">
                <a:latin typeface="Arial" panose="020B0604020202020204" pitchFamily="34" charset="0"/>
                <a:cs typeface="Arial" panose="020B0604020202020204" pitchFamily="34" charset="0"/>
              </a:rPr>
              <a:t>İbrahime</a:t>
            </a:r>
            <a:r>
              <a:rPr lang="tr-TR" sz="25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500" dirty="0" err="1">
                <a:latin typeface="Arial" panose="020B0604020202020204" pitchFamily="34" charset="0"/>
                <a:cs typeface="Arial" panose="020B0604020202020204" pitchFamily="34" charset="0"/>
              </a:rPr>
              <a:t>alâ</a:t>
            </a:r>
            <a:r>
              <a:rPr lang="tr-TR" sz="2500" dirty="0">
                <a:latin typeface="Arial" panose="020B0604020202020204" pitchFamily="34" charset="0"/>
                <a:cs typeface="Arial" panose="020B0604020202020204" pitchFamily="34" charset="0"/>
              </a:rPr>
              <a:t> âli-İbrahim. </a:t>
            </a:r>
            <a:r>
              <a:rPr lang="tr-TR" sz="2500" dirty="0" err="1">
                <a:latin typeface="Arial" panose="020B0604020202020204" pitchFamily="34" charset="0"/>
                <a:cs typeface="Arial" panose="020B0604020202020204" pitchFamily="34" charset="0"/>
              </a:rPr>
              <a:t>İnneke</a:t>
            </a:r>
            <a:r>
              <a:rPr lang="tr-T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500" dirty="0" err="1">
                <a:latin typeface="Arial" panose="020B0604020202020204" pitchFamily="34" charset="0"/>
                <a:cs typeface="Arial" panose="020B0604020202020204" pitchFamily="34" charset="0"/>
              </a:rPr>
              <a:t>hamîdün-mecîd</a:t>
            </a:r>
            <a:r>
              <a:rPr lang="tr-TR" sz="2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Resim 8" descr="metin, el yazısı, yazı tipi, hat sanatı, kaligrafi içeren bir resim&#10;&#10;Açıklama otomatik olarak oluşturuldu">
            <a:extLst>
              <a:ext uri="{FF2B5EF4-FFF2-40B4-BE49-F238E27FC236}">
                <a16:creationId xmlns:a16="http://schemas.microsoft.com/office/drawing/2014/main" id="{5C8B0F02-95E5-3CAB-93F5-9545B0198E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2" b="15411"/>
          <a:stretch/>
        </p:blipFill>
        <p:spPr>
          <a:xfrm>
            <a:off x="2344541" y="680563"/>
            <a:ext cx="7502918" cy="296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34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5F0E13D-B51A-F940-82A1-310396C1B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FE9596C8-AE18-EF99-1946-C876E87347F7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KONU: BİR DUA TANIYORUM: SALLİ VE BARİK DUALARI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3673332-5A11-7CAC-5BE4-ED6BAF5B2D5D}"/>
              </a:ext>
            </a:extLst>
          </p:cNvPr>
          <p:cNvSpPr txBox="1"/>
          <p:nvPr/>
        </p:nvSpPr>
        <p:spPr>
          <a:xfrm>
            <a:off x="4015482" y="1725667"/>
            <a:ext cx="7919187" cy="37087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• Allah’a (c.c.) dua edilmesi</a:t>
            </a:r>
          </a:p>
          <a:p>
            <a:pPr>
              <a:spcAft>
                <a:spcPts val="600"/>
              </a:spcAft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• Allah’ın (c.c.) yüceliği ve büyüklüğü</a:t>
            </a:r>
          </a:p>
          <a:p>
            <a:pPr>
              <a:spcAft>
                <a:spcPts val="600"/>
              </a:spcAft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• Hz. İbrahim’i (a.s.) ve ailesini övmek</a:t>
            </a:r>
          </a:p>
          <a:p>
            <a:pPr>
              <a:spcAft>
                <a:spcPts val="600"/>
              </a:spcAft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• Hz. Muhammed’e (s.a.v.) yönelik sevgi</a:t>
            </a:r>
          </a:p>
          <a:p>
            <a:pPr>
              <a:spcAft>
                <a:spcPts val="600"/>
              </a:spcAft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• Peygamberimizin ailesine yönelik övgü</a:t>
            </a:r>
          </a:p>
          <a:p>
            <a:pPr>
              <a:spcAft>
                <a:spcPts val="600"/>
              </a:spcAft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• Peygamberleri anmak ve onlara saygı duymak</a:t>
            </a:r>
          </a:p>
        </p:txBody>
      </p:sp>
      <p:pic>
        <p:nvPicPr>
          <p:cNvPr id="9" name="Resim 8" descr="gökyüzü, dış mekan, günbatımı, el içeren bir resim&#10;&#10;Açıklama otomatik olarak oluşturuldu">
            <a:extLst>
              <a:ext uri="{FF2B5EF4-FFF2-40B4-BE49-F238E27FC236}">
                <a16:creationId xmlns:a16="http://schemas.microsoft.com/office/drawing/2014/main" id="{73909526-5B91-4274-201A-B7062D172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79" y="729000"/>
            <a:ext cx="3600000" cy="5400000"/>
          </a:xfrm>
          <a:prstGeom prst="rect">
            <a:avLst/>
          </a:prstGeom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DC763C34-6006-C729-5912-50B0B3E96200}"/>
              </a:ext>
            </a:extLst>
          </p:cNvPr>
          <p:cNvSpPr/>
          <p:nvPr/>
        </p:nvSpPr>
        <p:spPr>
          <a:xfrm>
            <a:off x="4015482" y="729000"/>
            <a:ext cx="3839364" cy="719528"/>
          </a:xfrm>
          <a:prstGeom prst="roundRect">
            <a:avLst/>
          </a:prstGeom>
          <a:solidFill>
            <a:srgbClr val="00B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Duaların Temel Konuları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F927A792-5915-D977-D58E-3F37B22F6EE2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daha fazlasına mikailokumus.com üzerinden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771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D5933-C7CF-DA7A-1423-C1BA176F6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5F5E81D-8F1A-D7B5-47AE-19F070E05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85BD072C-7441-C612-A68F-5090A4F94E86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KONU: BİR DUA TANIYORUM: SALLİ VE BARİK DUALARI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4665B56-B499-F20F-0506-91B6E8961345}"/>
              </a:ext>
            </a:extLst>
          </p:cNvPr>
          <p:cNvSpPr txBox="1"/>
          <p:nvPr/>
        </p:nvSpPr>
        <p:spPr>
          <a:xfrm>
            <a:off x="4015482" y="1590757"/>
            <a:ext cx="791918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• Allah’tan (c.c.) bolluk, bereket, rahmet dilemek için dua edilmelidir.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17CFAE12-B314-A7B3-2E49-FF41745C3A59}"/>
              </a:ext>
            </a:extLst>
          </p:cNvPr>
          <p:cNvSpPr/>
          <p:nvPr/>
        </p:nvSpPr>
        <p:spPr>
          <a:xfrm>
            <a:off x="4015482" y="729000"/>
            <a:ext cx="4049226" cy="719528"/>
          </a:xfrm>
          <a:prstGeom prst="roundRect">
            <a:avLst/>
          </a:prstGeom>
          <a:solidFill>
            <a:srgbClr val="00B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Dualarda Verilen Mesajlar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8F4C46F-93F4-FB6D-93DA-C386E21B76F3}"/>
              </a:ext>
            </a:extLst>
          </p:cNvPr>
          <p:cNvSpPr txBox="1"/>
          <p:nvPr/>
        </p:nvSpPr>
        <p:spPr>
          <a:xfrm>
            <a:off x="4015482" y="2779036"/>
            <a:ext cx="791918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• Hz. Peygambere (s.a.v.) sevgi, saygı ve bağlılık gösterilmelidir.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2FBDF1A5-8539-5FDB-7E03-EADAD3F507CD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daha fazlasına mikailokumus.com üzerinden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69B4B25-6754-3E6B-0B9A-E7D8065CBC8D}"/>
              </a:ext>
            </a:extLst>
          </p:cNvPr>
          <p:cNvSpPr txBox="1"/>
          <p:nvPr/>
        </p:nvSpPr>
        <p:spPr>
          <a:xfrm>
            <a:off x="4015481" y="3967315"/>
            <a:ext cx="791918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• Hz. Peygamberin (s.a.v.) mübarek ailesini saygıyla anmak gerekir.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01DC26A-8FCB-DB44-80B3-195C3639013B}"/>
              </a:ext>
            </a:extLst>
          </p:cNvPr>
          <p:cNvSpPr txBox="1"/>
          <p:nvPr/>
        </p:nvSpPr>
        <p:spPr>
          <a:xfrm>
            <a:off x="4015480" y="5155594"/>
            <a:ext cx="791918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• Namazlarda ve ibadetlerde peygamberlere yer verilmelidir.</a:t>
            </a:r>
          </a:p>
        </p:txBody>
      </p:sp>
      <p:pic>
        <p:nvPicPr>
          <p:cNvPr id="13" name="Resim 12" descr="gökyüzü, dış mekan, günbatımı, el içeren bir resim&#10;&#10;Açıklama otomatik olarak oluşturuldu">
            <a:extLst>
              <a:ext uri="{FF2B5EF4-FFF2-40B4-BE49-F238E27FC236}">
                <a16:creationId xmlns:a16="http://schemas.microsoft.com/office/drawing/2014/main" id="{6371A93D-9441-8F4E-8A20-EE380732E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79" y="729000"/>
            <a:ext cx="36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3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75446-3F9D-A98A-7661-6E42E754D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2B2D553-7CFD-1F60-66B8-842B38DF7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715D64A8-C93D-DCDE-653B-8614710DA77D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KONU: BİR DUA TANIYORUM: SALLİ VE BARİK DUALARI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D0BFDAFA-E93E-203C-EAE9-47E8419780CE}"/>
              </a:ext>
            </a:extLst>
          </p:cNvPr>
          <p:cNvSpPr/>
          <p:nvPr/>
        </p:nvSpPr>
        <p:spPr>
          <a:xfrm>
            <a:off x="4356200" y="729000"/>
            <a:ext cx="3479600" cy="719528"/>
          </a:xfrm>
          <a:prstGeom prst="roundRect">
            <a:avLst/>
          </a:prstGeom>
          <a:solidFill>
            <a:srgbClr val="00B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Kavram Bilgisi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DC4204E-34F7-0FE1-EE22-E7E36B2967E0}"/>
              </a:ext>
            </a:extLst>
          </p:cNvPr>
          <p:cNvSpPr txBox="1"/>
          <p:nvPr/>
        </p:nvSpPr>
        <p:spPr>
          <a:xfrm>
            <a:off x="8193249" y="1603844"/>
            <a:ext cx="3670040" cy="12464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Hz. Muhammed’in (s.a.v.) ailesine ve akrabalarına denir. Ev halkı demektir.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02EF23F-1BC3-D859-8429-3CD4B69BF529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daha fazlasına mikailokumus.com üzerinden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pic>
        <p:nvPicPr>
          <p:cNvPr id="8" name="Resim 7" descr="renklilik, ekran görüntüsü, daire, tasarım içeren bir resim&#10;&#10;Açıklama otomatik olarak oluşturuldu">
            <a:extLst>
              <a:ext uri="{FF2B5EF4-FFF2-40B4-BE49-F238E27FC236}">
                <a16:creationId xmlns:a16="http://schemas.microsoft.com/office/drawing/2014/main" id="{68D6EA0F-1957-1B18-9091-E4DA775A1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542" y="1588854"/>
            <a:ext cx="3776916" cy="4590642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6E1653BC-51EB-7F82-5102-2189DB32F617}"/>
              </a:ext>
            </a:extLst>
          </p:cNvPr>
          <p:cNvSpPr txBox="1"/>
          <p:nvPr/>
        </p:nvSpPr>
        <p:spPr>
          <a:xfrm>
            <a:off x="328711" y="1603844"/>
            <a:ext cx="3550120" cy="12464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Peygamberimize hayır duada ve güzel dileklerde bulunmak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017007BA-802B-0A27-CA96-8FFBC579101C}"/>
              </a:ext>
            </a:extLst>
          </p:cNvPr>
          <p:cNvSpPr txBox="1"/>
          <p:nvPr/>
        </p:nvSpPr>
        <p:spPr>
          <a:xfrm>
            <a:off x="8193249" y="3248182"/>
            <a:ext cx="3670040" cy="12464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Salli ve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Barik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dualarının namazlarda okunduğu bölüm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4152EE10-BD7E-E0D9-86C1-5E84E1AF03E5}"/>
              </a:ext>
            </a:extLst>
          </p:cNvPr>
          <p:cNvSpPr txBox="1"/>
          <p:nvPr/>
        </p:nvSpPr>
        <p:spPr>
          <a:xfrm>
            <a:off x="8253209" y="4920357"/>
            <a:ext cx="367004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Hz. Muhammed’in (s.a.v.) soyunun devam ettiren kızı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8C9EDB36-60E4-B1E0-BDAD-AE3185E87549}"/>
              </a:ext>
            </a:extLst>
          </p:cNvPr>
          <p:cNvSpPr txBox="1"/>
          <p:nvPr/>
        </p:nvSpPr>
        <p:spPr>
          <a:xfrm>
            <a:off x="238771" y="3248182"/>
            <a:ext cx="3640060" cy="12464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Hz. Muhammed’in (s.a.v.) soyunun dayandığı büyük peygamber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97DD4C0D-28E2-7961-9E08-389E7D862140}"/>
              </a:ext>
            </a:extLst>
          </p:cNvPr>
          <p:cNvSpPr txBox="1"/>
          <p:nvPr/>
        </p:nvSpPr>
        <p:spPr>
          <a:xfrm>
            <a:off x="298730" y="4920357"/>
            <a:ext cx="358010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Hz. Muhammed’in (s.a.v.) amcasının oğlu ve damadı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02A5DFF8-204D-54B2-98D2-D701F00525A0}"/>
              </a:ext>
            </a:extLst>
          </p:cNvPr>
          <p:cNvSpPr txBox="1"/>
          <p:nvPr/>
        </p:nvSpPr>
        <p:spPr>
          <a:xfrm>
            <a:off x="6760263" y="1767374"/>
            <a:ext cx="1059305" cy="9079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2400" b="1" dirty="0" err="1">
                <a:solidFill>
                  <a:srgbClr val="770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Ehl</a:t>
            </a:r>
            <a:r>
              <a:rPr lang="tr-TR" sz="2400" b="1" dirty="0">
                <a:solidFill>
                  <a:srgbClr val="770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 </a:t>
            </a:r>
          </a:p>
          <a:p>
            <a:pPr algn="ctr">
              <a:spcAft>
                <a:spcPts val="600"/>
              </a:spcAft>
            </a:pPr>
            <a:r>
              <a:rPr lang="tr-TR" sz="2400" b="1" dirty="0" err="1">
                <a:solidFill>
                  <a:srgbClr val="770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Beyt</a:t>
            </a:r>
            <a:endParaRPr lang="tr-TR" sz="2400" b="1" dirty="0">
              <a:solidFill>
                <a:srgbClr val="770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66374209-DE55-DBA1-3E98-ECFFD0E2DCE5}"/>
              </a:ext>
            </a:extLst>
          </p:cNvPr>
          <p:cNvSpPr txBox="1"/>
          <p:nvPr/>
        </p:nvSpPr>
        <p:spPr>
          <a:xfrm>
            <a:off x="4302179" y="2019129"/>
            <a:ext cx="12117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2000" b="1" dirty="0">
                <a:solidFill>
                  <a:srgbClr val="1B8F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Salavat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736C60B5-C76C-9042-CED7-D3A63111C889}"/>
              </a:ext>
            </a:extLst>
          </p:cNvPr>
          <p:cNvSpPr txBox="1"/>
          <p:nvPr/>
        </p:nvSpPr>
        <p:spPr>
          <a:xfrm>
            <a:off x="4304677" y="3491168"/>
            <a:ext cx="121170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2000" b="1" dirty="0">
                <a:solidFill>
                  <a:srgbClr val="023A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Hz. İbrahim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E6D7A9BF-B69C-A59B-4F54-6F2BB82C1661}"/>
              </a:ext>
            </a:extLst>
          </p:cNvPr>
          <p:cNvSpPr txBox="1"/>
          <p:nvPr/>
        </p:nvSpPr>
        <p:spPr>
          <a:xfrm>
            <a:off x="6756792" y="3518564"/>
            <a:ext cx="105930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2000" b="1" dirty="0">
                <a:solidFill>
                  <a:srgbClr val="E220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oturuş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D2C59586-1647-2AF0-FE48-E0B4262EB7C8}"/>
              </a:ext>
            </a:extLst>
          </p:cNvPr>
          <p:cNvSpPr txBox="1"/>
          <p:nvPr/>
        </p:nvSpPr>
        <p:spPr>
          <a:xfrm>
            <a:off x="4394617" y="5127510"/>
            <a:ext cx="105930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2400" b="1" dirty="0">
                <a:solidFill>
                  <a:srgbClr val="B223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Hz. Ali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494C0B27-E80A-7D8F-E283-D2F042442496}"/>
              </a:ext>
            </a:extLst>
          </p:cNvPr>
          <p:cNvSpPr txBox="1"/>
          <p:nvPr/>
        </p:nvSpPr>
        <p:spPr>
          <a:xfrm>
            <a:off x="6756791" y="5186470"/>
            <a:ext cx="105930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2000" b="1" dirty="0">
                <a:solidFill>
                  <a:srgbClr val="01A5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Hz. Fatıma</a:t>
            </a:r>
          </a:p>
        </p:txBody>
      </p:sp>
    </p:spTree>
    <p:extLst>
      <p:ext uri="{BB962C8B-B14F-4D97-AF65-F5344CB8AC3E}">
        <p14:creationId xmlns:p14="http://schemas.microsoft.com/office/powerpoint/2010/main" val="303476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0C139-F999-E51B-7A4C-BC11B5E06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7656BE9-3F16-986F-0161-1DC78B41C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D86F0C95-1607-4BAF-B3D8-31A4D77456E2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KONU: BİR DUA TANIYORUM: SALLİ VE BARİK DUALARI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6F7B45A-F2DB-15BE-68C3-FCE19A595B14}"/>
              </a:ext>
            </a:extLst>
          </p:cNvPr>
          <p:cNvSpPr txBox="1"/>
          <p:nvPr/>
        </p:nvSpPr>
        <p:spPr>
          <a:xfrm>
            <a:off x="4040277" y="1642323"/>
            <a:ext cx="7919187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tr-TR" sz="3000" dirty="0" err="1">
                <a:latin typeface="Arial" panose="020B0604020202020204" pitchFamily="34" charset="0"/>
                <a:cs typeface="Arial" panose="020B0604020202020204" pitchFamily="34" charset="0"/>
              </a:rPr>
              <a:t>Ehl</a:t>
            </a: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-i </a:t>
            </a:r>
            <a:r>
              <a:rPr lang="tr-TR" sz="3000" dirty="0" err="1">
                <a:latin typeface="Arial" panose="020B0604020202020204" pitchFamily="34" charset="0"/>
                <a:cs typeface="Arial" panose="020B0604020202020204" pitchFamily="34" charset="0"/>
              </a:rPr>
              <a:t>Beyt</a:t>
            </a: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, "</a:t>
            </a:r>
            <a:r>
              <a:rPr lang="tr-TR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 Halkı</a:t>
            </a: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" anlamına gelmektedir ve Hz. Muhammed'in (s.a.v.) aile </a:t>
            </a:r>
            <a:r>
              <a:rPr lang="tr-TR" sz="3000" dirty="0" err="1">
                <a:latin typeface="Arial" panose="020B0604020202020204" pitchFamily="34" charset="0"/>
                <a:cs typeface="Arial" panose="020B0604020202020204" pitchFamily="34" charset="0"/>
              </a:rPr>
              <a:t>üylerini</a:t>
            </a: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 ifade etmek için kullanılır.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91AEB647-76D4-A88C-8955-341CB414CAC9}"/>
              </a:ext>
            </a:extLst>
          </p:cNvPr>
          <p:cNvSpPr/>
          <p:nvPr/>
        </p:nvSpPr>
        <p:spPr>
          <a:xfrm>
            <a:off x="4015482" y="729000"/>
            <a:ext cx="1746689" cy="719528"/>
          </a:xfrm>
          <a:prstGeom prst="roundRect">
            <a:avLst/>
          </a:prstGeom>
          <a:solidFill>
            <a:srgbClr val="00B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Ehl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-i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Beyt</a:t>
            </a: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71371C2-D2B4-BD4A-C5A9-1A4E197FB31E}"/>
              </a:ext>
            </a:extLst>
          </p:cNvPr>
          <p:cNvSpPr txBox="1"/>
          <p:nvPr/>
        </p:nvSpPr>
        <p:spPr>
          <a:xfrm>
            <a:off x="4015482" y="3313364"/>
            <a:ext cx="7813661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• Diğer çocukları ve torunları için de </a:t>
            </a:r>
            <a:r>
              <a:rPr lang="tr-TR" sz="3000" dirty="0" err="1">
                <a:latin typeface="Arial" panose="020B0604020202020204" pitchFamily="34" charset="0"/>
                <a:cs typeface="Arial" panose="020B0604020202020204" pitchFamily="34" charset="0"/>
              </a:rPr>
              <a:t>ehl</a:t>
            </a: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-i </a:t>
            </a:r>
            <a:r>
              <a:rPr lang="tr-TR" sz="3000" dirty="0" err="1">
                <a:latin typeface="Arial" panose="020B0604020202020204" pitchFamily="34" charset="0"/>
                <a:cs typeface="Arial" panose="020B0604020202020204" pitchFamily="34" charset="0"/>
              </a:rPr>
              <a:t>beyt</a:t>
            </a: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 kavramı kullanılsa da özellikle aşağıdaki isimler ön plana çıkmıştır:</a:t>
            </a:r>
          </a:p>
          <a:p>
            <a:pPr>
              <a:spcAft>
                <a:spcPts val="600"/>
              </a:spcAft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- Hz. Fâtıma (</a:t>
            </a:r>
            <a:r>
              <a:rPr lang="tr-TR" sz="3000" dirty="0" err="1">
                <a:latin typeface="Arial" panose="020B0604020202020204" pitchFamily="34" charset="0"/>
                <a:cs typeface="Arial" panose="020B0604020202020204" pitchFamily="34" charset="0"/>
              </a:rPr>
              <a:t>r.a</a:t>
            </a: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.)	- Hz. Hasan (</a:t>
            </a:r>
            <a:r>
              <a:rPr lang="tr-TR" sz="3000" dirty="0" err="1">
                <a:latin typeface="Arial" panose="020B0604020202020204" pitchFamily="34" charset="0"/>
                <a:cs typeface="Arial" panose="020B0604020202020204" pitchFamily="34" charset="0"/>
              </a:rPr>
              <a:t>r.a</a:t>
            </a: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>
              <a:spcAft>
                <a:spcPts val="600"/>
              </a:spcAft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- Hz. Ali (</a:t>
            </a:r>
            <a:r>
              <a:rPr lang="tr-TR" sz="3000" dirty="0" err="1">
                <a:latin typeface="Arial" panose="020B0604020202020204" pitchFamily="34" charset="0"/>
                <a:cs typeface="Arial" panose="020B0604020202020204" pitchFamily="34" charset="0"/>
              </a:rPr>
              <a:t>r.a</a:t>
            </a: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.) 		- Hz. Hüseyin (</a:t>
            </a:r>
            <a:r>
              <a:rPr lang="tr-TR" sz="3000" dirty="0" err="1">
                <a:latin typeface="Arial" panose="020B0604020202020204" pitchFamily="34" charset="0"/>
                <a:cs typeface="Arial" panose="020B0604020202020204" pitchFamily="34" charset="0"/>
              </a:rPr>
              <a:t>r.a</a:t>
            </a: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154461B0-88D0-1D3F-ADEE-D78C5798D938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daha fazlasına mikailokumus.com üzerinden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pic>
        <p:nvPicPr>
          <p:cNvPr id="8" name="Resim 7" descr="bina, dış mekan, ev, şehir içeren bir resim&#10;&#10;Açıklama otomatik olarak oluşturuldu">
            <a:extLst>
              <a:ext uri="{FF2B5EF4-FFF2-40B4-BE49-F238E27FC236}">
                <a16:creationId xmlns:a16="http://schemas.microsoft.com/office/drawing/2014/main" id="{F5E02A7C-91C3-A381-1E08-1B2D0A3FD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2" y="729000"/>
            <a:ext cx="36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0C527-446B-18FC-91FD-18A01C817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 descr="ekran görüntüsü, metin, tasarım içeren bir resim&#10;&#10;Açıklama otomatik olarak oluşturuldu">
            <a:extLst>
              <a:ext uri="{FF2B5EF4-FFF2-40B4-BE49-F238E27FC236}">
                <a16:creationId xmlns:a16="http://schemas.microsoft.com/office/drawing/2014/main" id="{F5747E4C-B55E-28A7-246E-E34ADD7E8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B3A7DE14-0FB7-C2F6-CE38-10861EDBDBCC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KONU: BİR DUA TANIYORUM: SALLİ VE BARİK DUALARI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FF4F511-8804-A9F0-9AAD-584EA8C88413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daha fazlasına mikailokumus.com üzerinden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290B39E-757A-2579-5D69-5AC4F8F806DA}"/>
              </a:ext>
            </a:extLst>
          </p:cNvPr>
          <p:cNvSpPr txBox="1"/>
          <p:nvPr/>
        </p:nvSpPr>
        <p:spPr>
          <a:xfrm>
            <a:off x="4015484" y="962277"/>
            <a:ext cx="7968774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• Yüce Allah sık sık Hz. Muhammed       (s.a.v.) için dua edilmesini ve selamlanmasını istemiştir.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1C21EC9-E7A9-5B3B-553C-EDA89E64D5F1}"/>
              </a:ext>
            </a:extLst>
          </p:cNvPr>
          <p:cNvSpPr txBox="1"/>
          <p:nvPr/>
        </p:nvSpPr>
        <p:spPr>
          <a:xfrm>
            <a:off x="4015485" y="2572087"/>
            <a:ext cx="776678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• Bu istek doğrultusunda Müslümanlar,      Hz. Peygamber (s.a.v.) için dua ederler.</a:t>
            </a:r>
          </a:p>
        </p:txBody>
      </p:sp>
      <p:pic>
        <p:nvPicPr>
          <p:cNvPr id="9" name="Resim 8" descr="kişi, şahıs, giyim, insan yüzü, iç mekan içeren bir resim&#10;&#10;Açıklama otomatik olarak oluşturuldu">
            <a:extLst>
              <a:ext uri="{FF2B5EF4-FFF2-40B4-BE49-F238E27FC236}">
                <a16:creationId xmlns:a16="http://schemas.microsoft.com/office/drawing/2014/main" id="{FE394E83-4AFE-9893-B6F6-8DA3ED069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2" y="729000"/>
            <a:ext cx="3600000" cy="5400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67DF9575-A80C-798E-9B48-C16BC0EADCC1}"/>
              </a:ext>
            </a:extLst>
          </p:cNvPr>
          <p:cNvSpPr txBox="1"/>
          <p:nvPr/>
        </p:nvSpPr>
        <p:spPr>
          <a:xfrm>
            <a:off x="4015485" y="3720232"/>
            <a:ext cx="776678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• Müslümanlar her namazın son oturuşunda bu iki duayı okurlar.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2248298-3147-C74C-3304-18A48C019957}"/>
              </a:ext>
            </a:extLst>
          </p:cNvPr>
          <p:cNvSpPr txBox="1"/>
          <p:nvPr/>
        </p:nvSpPr>
        <p:spPr>
          <a:xfrm>
            <a:off x="4015485" y="4874471"/>
            <a:ext cx="776678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• Müslümanlar, Salli ve </a:t>
            </a:r>
            <a:r>
              <a:rPr lang="tr-TR" sz="3000" dirty="0" err="1">
                <a:latin typeface="Arial" panose="020B0604020202020204" pitchFamily="34" charset="0"/>
                <a:cs typeface="Arial" panose="020B0604020202020204" pitchFamily="34" charset="0"/>
              </a:rPr>
              <a:t>Barik</a:t>
            </a: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 dualarında    Hz. İbrahim’i (a.s.) ve ailesini de hatırlar.</a:t>
            </a:r>
          </a:p>
        </p:txBody>
      </p:sp>
    </p:spTree>
    <p:extLst>
      <p:ext uri="{BB962C8B-B14F-4D97-AF65-F5344CB8AC3E}">
        <p14:creationId xmlns:p14="http://schemas.microsoft.com/office/powerpoint/2010/main" val="104363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8D90835-78B9-1070-8152-898E03516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3673332-5A11-7CAC-5BE4-ED6BAF5B2D5D}"/>
              </a:ext>
            </a:extLst>
          </p:cNvPr>
          <p:cNvSpPr txBox="1"/>
          <p:nvPr/>
        </p:nvSpPr>
        <p:spPr>
          <a:xfrm>
            <a:off x="774492" y="2190200"/>
            <a:ext cx="10643017" cy="37548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“Kıyamet günü insanların bana en yakını, bana en çok salavat getirendir.”</a:t>
            </a:r>
          </a:p>
          <a:p>
            <a:pPr algn="ctr">
              <a:spcAft>
                <a:spcPts val="600"/>
              </a:spcAft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“…Bana salavat getirin. Çünkü nerede olursanız olun, salavatınız bana ulaşır.”</a:t>
            </a:r>
          </a:p>
          <a:p>
            <a:pPr algn="ctr">
              <a:spcAft>
                <a:spcPts val="600"/>
              </a:spcAft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“Bunlar benim oğullarım ve kızımın oğullarıdır. Allah’ım ben onları seviyorum sen de onları sev, onları sevenleri de sev.”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FE9596C8-AE18-EF99-1946-C876E87347F7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KONU: BİR DUA TANIYORUM: SALLİ VE BARİK DUALARI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F0A79B90-3AA4-4A22-56BC-9DA2947996CC}"/>
              </a:ext>
            </a:extLst>
          </p:cNvPr>
          <p:cNvGrpSpPr/>
          <p:nvPr/>
        </p:nvGrpSpPr>
        <p:grpSpPr>
          <a:xfrm>
            <a:off x="5279218" y="604410"/>
            <a:ext cx="1633564" cy="1127159"/>
            <a:chOff x="5279218" y="604410"/>
            <a:chExt cx="1633564" cy="1127159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82A785F-5C9E-1B2C-BCD9-A21CFB7D1345}"/>
                </a:ext>
              </a:extLst>
            </p:cNvPr>
            <p:cNvSpPr/>
            <p:nvPr/>
          </p:nvSpPr>
          <p:spPr>
            <a:xfrm>
              <a:off x="5279218" y="604410"/>
              <a:ext cx="1633564" cy="1127159"/>
            </a:xfrm>
            <a:custGeom>
              <a:avLst/>
              <a:gdLst/>
              <a:ahLst/>
              <a:cxnLst/>
              <a:rect l="l" t="t" r="r" b="b"/>
              <a:pathLst>
                <a:path w="2781886" h="1919501">
                  <a:moveTo>
                    <a:pt x="0" y="0"/>
                  </a:moveTo>
                  <a:lnTo>
                    <a:pt x="2781886" y="0"/>
                  </a:lnTo>
                  <a:lnTo>
                    <a:pt x="2781886" y="1919501"/>
                  </a:lnTo>
                  <a:lnTo>
                    <a:pt x="0" y="19195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Metin kutusu 6">
              <a:extLst>
                <a:ext uri="{FF2B5EF4-FFF2-40B4-BE49-F238E27FC236}">
                  <a16:creationId xmlns:a16="http://schemas.microsoft.com/office/drawing/2014/main" id="{E0B39EC6-FBFA-AB63-F18C-CC82337932D6}"/>
                </a:ext>
              </a:extLst>
            </p:cNvPr>
            <p:cNvSpPr txBox="1"/>
            <p:nvPr/>
          </p:nvSpPr>
          <p:spPr>
            <a:xfrm rot="20775164">
              <a:off x="5687409" y="795994"/>
              <a:ext cx="1045535" cy="38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Örnek</a:t>
              </a:r>
            </a:p>
          </p:txBody>
        </p:sp>
        <p:sp>
          <p:nvSpPr>
            <p:cNvPr id="9" name="Metin kutusu 8">
              <a:extLst>
                <a:ext uri="{FF2B5EF4-FFF2-40B4-BE49-F238E27FC236}">
                  <a16:creationId xmlns:a16="http://schemas.microsoft.com/office/drawing/2014/main" id="{7AEE6E6F-3DC2-3F7B-A6B5-7F51025A5372}"/>
                </a:ext>
              </a:extLst>
            </p:cNvPr>
            <p:cNvSpPr txBox="1"/>
            <p:nvPr/>
          </p:nvSpPr>
          <p:spPr>
            <a:xfrm>
              <a:off x="5687409" y="1272581"/>
              <a:ext cx="1045535" cy="38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Hadisler</a:t>
              </a:r>
            </a:p>
          </p:txBody>
        </p:sp>
      </p:grpSp>
      <p:sp>
        <p:nvSpPr>
          <p:cNvPr id="10" name="Metin kutusu 9">
            <a:extLst>
              <a:ext uri="{FF2B5EF4-FFF2-40B4-BE49-F238E27FC236}">
                <a16:creationId xmlns:a16="http://schemas.microsoft.com/office/drawing/2014/main" id="{974AFDB1-193A-22D0-1AB7-93207B72C2B5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daha fazlasına mikailokumus.com üzerinden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40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1700</Words>
  <Application>Microsoft Office PowerPoint</Application>
  <PresentationFormat>Geniş ekran</PresentationFormat>
  <Paragraphs>258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Ekrem Balcı</dc:creator>
  <cp:lastModifiedBy>EKREM BALCI</cp:lastModifiedBy>
  <cp:revision>30</cp:revision>
  <dcterms:created xsi:type="dcterms:W3CDTF">2023-08-29T09:05:15Z</dcterms:created>
  <dcterms:modified xsi:type="dcterms:W3CDTF">2024-02-18T17:39:55Z</dcterms:modified>
</cp:coreProperties>
</file>