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0" r:id="rId2"/>
    <p:sldId id="259" r:id="rId3"/>
    <p:sldId id="270" r:id="rId4"/>
    <p:sldId id="281" r:id="rId5"/>
    <p:sldId id="282" r:id="rId6"/>
    <p:sldId id="283" r:id="rId7"/>
    <p:sldId id="285" r:id="rId8"/>
    <p:sldId id="286" r:id="rId9"/>
    <p:sldId id="287" r:id="rId10"/>
    <p:sldId id="288" r:id="rId11"/>
    <p:sldId id="289" r:id="rId12"/>
    <p:sldId id="267" r:id="rId13"/>
    <p:sldId id="271" r:id="rId14"/>
    <p:sldId id="272" r:id="rId15"/>
    <p:sldId id="260" r:id="rId16"/>
    <p:sldId id="284" r:id="rId17"/>
    <p:sldId id="264" r:id="rId18"/>
    <p:sldId id="265" r:id="rId19"/>
    <p:sldId id="269" r:id="rId20"/>
    <p:sldId id="268" r:id="rId21"/>
    <p:sldId id="258" r:id="rId22"/>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00BF63"/>
    <a:srgbClr val="F88508"/>
    <a:srgbClr val="365C7C"/>
    <a:srgbClr val="A5A5A5"/>
    <a:srgbClr val="0A5D98"/>
    <a:srgbClr val="49484E"/>
    <a:srgbClr val="934965"/>
    <a:srgbClr val="605E69"/>
    <a:srgbClr val="3030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EBBBCC-DAD2-459C-BE2E-F6DE35CF9A28}" styleName="Koyu Stil 2 - Vurgu 3/Vurgu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Koyu Stil 2 - Vurgu 1/Vurgu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Koyu Stil 2 - Vurgu 5/Vurgu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940675A-B579-460E-94D1-54222C63F5DA}" styleName="Stil Yok, Tablo Kılavuz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799B23B-EC83-4686-B30A-512413B5E67A}" styleName="Açık Stil 3 - Vurgu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Açık Stil 3 - Vurgu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C89EF96-8CEA-46FF-86C4-4CE0E7609802}" styleName="Açık Stil 3 - Vurgu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75" d="100"/>
          <a:sy n="75" d="100"/>
        </p:scale>
        <p:origin x="432"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3850907-FC4F-8F52-E154-D8009B73C33E}"/>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DCDFBAA9-8341-66B8-66AD-31AD6D696B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D71014A3-56FD-11A9-2A20-2228F4644795}"/>
              </a:ext>
            </a:extLst>
          </p:cNvPr>
          <p:cNvSpPr>
            <a:spLocks noGrp="1"/>
          </p:cNvSpPr>
          <p:nvPr>
            <p:ph type="dt" sz="half" idx="10"/>
          </p:nvPr>
        </p:nvSpPr>
        <p:spPr/>
        <p:txBody>
          <a:bodyPr/>
          <a:lstStyle/>
          <a:p>
            <a:fld id="{7FB30DF3-9219-4DFD-A517-8298D891D685}" type="datetimeFigureOut">
              <a:rPr lang="tr-TR" smtClean="0"/>
              <a:t>14.02.2024</a:t>
            </a:fld>
            <a:endParaRPr lang="tr-TR"/>
          </a:p>
        </p:txBody>
      </p:sp>
      <p:sp>
        <p:nvSpPr>
          <p:cNvPr id="5" name="Alt Bilgi Yer Tutucusu 4">
            <a:extLst>
              <a:ext uri="{FF2B5EF4-FFF2-40B4-BE49-F238E27FC236}">
                <a16:creationId xmlns:a16="http://schemas.microsoft.com/office/drawing/2014/main" id="{35AF9A6B-3A1E-DCAD-0954-15B1BF9850D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F2C5FCB4-7D08-8654-995B-9C612B0E604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090532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9E855F6-1ACD-4952-4F36-3499493207D1}"/>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21F2C907-D62E-4F6B-1C9E-D71577262515}"/>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6E6FA8A-1FF0-2082-930B-3F9EE8D2ED42}"/>
              </a:ext>
            </a:extLst>
          </p:cNvPr>
          <p:cNvSpPr>
            <a:spLocks noGrp="1"/>
          </p:cNvSpPr>
          <p:nvPr>
            <p:ph type="dt" sz="half" idx="10"/>
          </p:nvPr>
        </p:nvSpPr>
        <p:spPr/>
        <p:txBody>
          <a:bodyPr/>
          <a:lstStyle/>
          <a:p>
            <a:fld id="{7FB30DF3-9219-4DFD-A517-8298D891D685}" type="datetimeFigureOut">
              <a:rPr lang="tr-TR" smtClean="0"/>
              <a:t>14.02.2024</a:t>
            </a:fld>
            <a:endParaRPr lang="tr-TR"/>
          </a:p>
        </p:txBody>
      </p:sp>
      <p:sp>
        <p:nvSpPr>
          <p:cNvPr id="5" name="Alt Bilgi Yer Tutucusu 4">
            <a:extLst>
              <a:ext uri="{FF2B5EF4-FFF2-40B4-BE49-F238E27FC236}">
                <a16:creationId xmlns:a16="http://schemas.microsoft.com/office/drawing/2014/main" id="{A61D82C7-4CB6-7D5C-AA13-EEBF77B3A58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563B8B8-14CD-5D2B-83AE-DAD4A2CA9E22}"/>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372699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B7C8F6FC-093C-EA75-5534-31DF775992A9}"/>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3C6B568F-A886-FA0A-CFE9-21C5EE640B77}"/>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AFACFDD2-5927-D605-3844-23D74E8A7A78}"/>
              </a:ext>
            </a:extLst>
          </p:cNvPr>
          <p:cNvSpPr>
            <a:spLocks noGrp="1"/>
          </p:cNvSpPr>
          <p:nvPr>
            <p:ph type="dt" sz="half" idx="10"/>
          </p:nvPr>
        </p:nvSpPr>
        <p:spPr/>
        <p:txBody>
          <a:bodyPr/>
          <a:lstStyle/>
          <a:p>
            <a:fld id="{7FB30DF3-9219-4DFD-A517-8298D891D685}" type="datetimeFigureOut">
              <a:rPr lang="tr-TR" smtClean="0"/>
              <a:t>14.02.2024</a:t>
            </a:fld>
            <a:endParaRPr lang="tr-TR"/>
          </a:p>
        </p:txBody>
      </p:sp>
      <p:sp>
        <p:nvSpPr>
          <p:cNvPr id="5" name="Alt Bilgi Yer Tutucusu 4">
            <a:extLst>
              <a:ext uri="{FF2B5EF4-FFF2-40B4-BE49-F238E27FC236}">
                <a16:creationId xmlns:a16="http://schemas.microsoft.com/office/drawing/2014/main" id="{78684211-6AD5-77B4-80DA-FA39CE1CB65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DA42025-01C7-86C9-306E-C2CA6A284B83}"/>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57974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B06BB68-4CC1-9362-B1E7-B1840C9F044B}"/>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E0251795-3786-523E-FBBE-C343925896FE}"/>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BDAE83B-CE47-B7E7-6DE1-D2371DF851C6}"/>
              </a:ext>
            </a:extLst>
          </p:cNvPr>
          <p:cNvSpPr>
            <a:spLocks noGrp="1"/>
          </p:cNvSpPr>
          <p:nvPr>
            <p:ph type="dt" sz="half" idx="10"/>
          </p:nvPr>
        </p:nvSpPr>
        <p:spPr/>
        <p:txBody>
          <a:bodyPr/>
          <a:lstStyle/>
          <a:p>
            <a:fld id="{7FB30DF3-9219-4DFD-A517-8298D891D685}" type="datetimeFigureOut">
              <a:rPr lang="tr-TR" smtClean="0"/>
              <a:t>14.02.2024</a:t>
            </a:fld>
            <a:endParaRPr lang="tr-TR"/>
          </a:p>
        </p:txBody>
      </p:sp>
      <p:sp>
        <p:nvSpPr>
          <p:cNvPr id="5" name="Alt Bilgi Yer Tutucusu 4">
            <a:extLst>
              <a:ext uri="{FF2B5EF4-FFF2-40B4-BE49-F238E27FC236}">
                <a16:creationId xmlns:a16="http://schemas.microsoft.com/office/drawing/2014/main" id="{782AB5A3-E6CF-4A51-930D-F454EFBEDA6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2DD976E8-53EB-CB20-BA03-A08C9A8F38A0}"/>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1855121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8DD2D57-98CC-EC6F-8785-847AD30314DE}"/>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F235579E-2D7F-E30E-BAE1-BEC6144FF1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372D8D35-F2D1-26A2-1F4D-CDB7BC2A9547}"/>
              </a:ext>
            </a:extLst>
          </p:cNvPr>
          <p:cNvSpPr>
            <a:spLocks noGrp="1"/>
          </p:cNvSpPr>
          <p:nvPr>
            <p:ph type="dt" sz="half" idx="10"/>
          </p:nvPr>
        </p:nvSpPr>
        <p:spPr/>
        <p:txBody>
          <a:bodyPr/>
          <a:lstStyle/>
          <a:p>
            <a:fld id="{7FB30DF3-9219-4DFD-A517-8298D891D685}" type="datetimeFigureOut">
              <a:rPr lang="tr-TR" smtClean="0"/>
              <a:t>14.02.2024</a:t>
            </a:fld>
            <a:endParaRPr lang="tr-TR"/>
          </a:p>
        </p:txBody>
      </p:sp>
      <p:sp>
        <p:nvSpPr>
          <p:cNvPr id="5" name="Alt Bilgi Yer Tutucusu 4">
            <a:extLst>
              <a:ext uri="{FF2B5EF4-FFF2-40B4-BE49-F238E27FC236}">
                <a16:creationId xmlns:a16="http://schemas.microsoft.com/office/drawing/2014/main" id="{D3E2E0C2-D904-018E-7124-E92F10CACAF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7E4E614-672A-ACEF-6E23-D1418E15ED6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1674440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A8A22D2-5D0C-D031-C67A-321F833A8280}"/>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C7540442-05DD-FCF0-5F23-C0BBE29CE515}"/>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8A9133D9-0095-B307-14AB-ADACCC0E2612}"/>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97FED7B9-9F81-E427-205E-A510F01E1234}"/>
              </a:ext>
            </a:extLst>
          </p:cNvPr>
          <p:cNvSpPr>
            <a:spLocks noGrp="1"/>
          </p:cNvSpPr>
          <p:nvPr>
            <p:ph type="dt" sz="half" idx="10"/>
          </p:nvPr>
        </p:nvSpPr>
        <p:spPr/>
        <p:txBody>
          <a:bodyPr/>
          <a:lstStyle/>
          <a:p>
            <a:fld id="{7FB30DF3-9219-4DFD-A517-8298D891D685}" type="datetimeFigureOut">
              <a:rPr lang="tr-TR" smtClean="0"/>
              <a:t>14.02.2024</a:t>
            </a:fld>
            <a:endParaRPr lang="tr-TR"/>
          </a:p>
        </p:txBody>
      </p:sp>
      <p:sp>
        <p:nvSpPr>
          <p:cNvPr id="6" name="Alt Bilgi Yer Tutucusu 5">
            <a:extLst>
              <a:ext uri="{FF2B5EF4-FFF2-40B4-BE49-F238E27FC236}">
                <a16:creationId xmlns:a16="http://schemas.microsoft.com/office/drawing/2014/main" id="{6EFEBB21-09F9-4E27-C63B-E5602D27F8B0}"/>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88D0B941-5BAF-8619-E66F-AFDB9E9BB984}"/>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02036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D1022DB-1D29-7654-D91B-A60CAB69E321}"/>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5FE01D2A-3E28-1C4B-D382-043F63DC86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E26F39D2-87B4-0E34-A4D6-2907440A58E6}"/>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11443B8C-7EAB-A5A9-9340-CAA7747E7A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751503DD-308F-8555-8B6E-181826858C5D}"/>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4A79D68B-7A25-5F10-F60D-456BD32A1DC7}"/>
              </a:ext>
            </a:extLst>
          </p:cNvPr>
          <p:cNvSpPr>
            <a:spLocks noGrp="1"/>
          </p:cNvSpPr>
          <p:nvPr>
            <p:ph type="dt" sz="half" idx="10"/>
          </p:nvPr>
        </p:nvSpPr>
        <p:spPr/>
        <p:txBody>
          <a:bodyPr/>
          <a:lstStyle/>
          <a:p>
            <a:fld id="{7FB30DF3-9219-4DFD-A517-8298D891D685}" type="datetimeFigureOut">
              <a:rPr lang="tr-TR" smtClean="0"/>
              <a:t>14.02.2024</a:t>
            </a:fld>
            <a:endParaRPr lang="tr-TR"/>
          </a:p>
        </p:txBody>
      </p:sp>
      <p:sp>
        <p:nvSpPr>
          <p:cNvPr id="8" name="Alt Bilgi Yer Tutucusu 7">
            <a:extLst>
              <a:ext uri="{FF2B5EF4-FFF2-40B4-BE49-F238E27FC236}">
                <a16:creationId xmlns:a16="http://schemas.microsoft.com/office/drawing/2014/main" id="{69A518CB-29DB-167D-1794-F9A3972199F6}"/>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DCFB4256-CC92-4AE4-EE81-F8A4FA63B8E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597473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12B57C6-3F09-A76C-B120-8563CC94A664}"/>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9A07B038-B944-C50C-BE4F-BDCC16F42E1F}"/>
              </a:ext>
            </a:extLst>
          </p:cNvPr>
          <p:cNvSpPr>
            <a:spLocks noGrp="1"/>
          </p:cNvSpPr>
          <p:nvPr>
            <p:ph type="dt" sz="half" idx="10"/>
          </p:nvPr>
        </p:nvSpPr>
        <p:spPr/>
        <p:txBody>
          <a:bodyPr/>
          <a:lstStyle/>
          <a:p>
            <a:fld id="{7FB30DF3-9219-4DFD-A517-8298D891D685}" type="datetimeFigureOut">
              <a:rPr lang="tr-TR" smtClean="0"/>
              <a:t>14.02.2024</a:t>
            </a:fld>
            <a:endParaRPr lang="tr-TR"/>
          </a:p>
        </p:txBody>
      </p:sp>
      <p:sp>
        <p:nvSpPr>
          <p:cNvPr id="4" name="Alt Bilgi Yer Tutucusu 3">
            <a:extLst>
              <a:ext uri="{FF2B5EF4-FFF2-40B4-BE49-F238E27FC236}">
                <a16:creationId xmlns:a16="http://schemas.microsoft.com/office/drawing/2014/main" id="{193159CF-700E-D0FD-6FAF-38F7FC575DCC}"/>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CA43F7CD-3DD0-E425-F887-EB12060F7856}"/>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181406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D3E4C5FE-F94E-157C-BE5D-4B8006AC7FE1}"/>
              </a:ext>
            </a:extLst>
          </p:cNvPr>
          <p:cNvSpPr>
            <a:spLocks noGrp="1"/>
          </p:cNvSpPr>
          <p:nvPr>
            <p:ph type="dt" sz="half" idx="10"/>
          </p:nvPr>
        </p:nvSpPr>
        <p:spPr/>
        <p:txBody>
          <a:bodyPr/>
          <a:lstStyle/>
          <a:p>
            <a:fld id="{7FB30DF3-9219-4DFD-A517-8298D891D685}" type="datetimeFigureOut">
              <a:rPr lang="tr-TR" smtClean="0"/>
              <a:t>14.02.2024</a:t>
            </a:fld>
            <a:endParaRPr lang="tr-TR"/>
          </a:p>
        </p:txBody>
      </p:sp>
      <p:sp>
        <p:nvSpPr>
          <p:cNvPr id="3" name="Alt Bilgi Yer Tutucusu 2">
            <a:extLst>
              <a:ext uri="{FF2B5EF4-FFF2-40B4-BE49-F238E27FC236}">
                <a16:creationId xmlns:a16="http://schemas.microsoft.com/office/drawing/2014/main" id="{B19AE199-FC2C-78CF-1525-C6F087BBF1D1}"/>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3F25133A-B3BC-48B4-48FE-51EEFD3958D2}"/>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041560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BF09C75-6454-3A34-3095-F2BB1AF7AF3D}"/>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C600ED0E-473D-EAD9-00D5-9F22291F2A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AEBD6D9F-A156-49DA-E2E9-2ACCEA959F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A367944D-2FD9-F43D-2131-851EFA2F67ED}"/>
              </a:ext>
            </a:extLst>
          </p:cNvPr>
          <p:cNvSpPr>
            <a:spLocks noGrp="1"/>
          </p:cNvSpPr>
          <p:nvPr>
            <p:ph type="dt" sz="half" idx="10"/>
          </p:nvPr>
        </p:nvSpPr>
        <p:spPr/>
        <p:txBody>
          <a:bodyPr/>
          <a:lstStyle/>
          <a:p>
            <a:fld id="{7FB30DF3-9219-4DFD-A517-8298D891D685}" type="datetimeFigureOut">
              <a:rPr lang="tr-TR" smtClean="0"/>
              <a:t>14.02.2024</a:t>
            </a:fld>
            <a:endParaRPr lang="tr-TR"/>
          </a:p>
        </p:txBody>
      </p:sp>
      <p:sp>
        <p:nvSpPr>
          <p:cNvPr id="6" name="Alt Bilgi Yer Tutucusu 5">
            <a:extLst>
              <a:ext uri="{FF2B5EF4-FFF2-40B4-BE49-F238E27FC236}">
                <a16:creationId xmlns:a16="http://schemas.microsoft.com/office/drawing/2014/main" id="{F1908D17-E1C9-D5BA-8925-B61FEA28B90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70EF1781-2369-C1D2-34BB-B56FF63571C7}"/>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7464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CD33136-7B15-6832-28F6-32E507680383}"/>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23E99F2B-21A1-B1EA-CFFC-117BB06847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3A75A30D-1547-DFD3-B5FB-9AFD024C76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ED64A739-BD4E-1240-75C6-D61103036912}"/>
              </a:ext>
            </a:extLst>
          </p:cNvPr>
          <p:cNvSpPr>
            <a:spLocks noGrp="1"/>
          </p:cNvSpPr>
          <p:nvPr>
            <p:ph type="dt" sz="half" idx="10"/>
          </p:nvPr>
        </p:nvSpPr>
        <p:spPr/>
        <p:txBody>
          <a:bodyPr/>
          <a:lstStyle/>
          <a:p>
            <a:fld id="{7FB30DF3-9219-4DFD-A517-8298D891D685}" type="datetimeFigureOut">
              <a:rPr lang="tr-TR" smtClean="0"/>
              <a:t>14.02.2024</a:t>
            </a:fld>
            <a:endParaRPr lang="tr-TR"/>
          </a:p>
        </p:txBody>
      </p:sp>
      <p:sp>
        <p:nvSpPr>
          <p:cNvPr id="6" name="Alt Bilgi Yer Tutucusu 5">
            <a:extLst>
              <a:ext uri="{FF2B5EF4-FFF2-40B4-BE49-F238E27FC236}">
                <a16:creationId xmlns:a16="http://schemas.microsoft.com/office/drawing/2014/main" id="{3B2A6343-367B-E445-DBBB-5A8641B9867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A8EDE9BD-52B0-6892-4A99-CEF1737E1D8A}"/>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46974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0C73D3AF-A8CA-AAB5-6811-23158F6433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81D22FA9-D816-4784-DB9F-B59376C19E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CFA114A4-7BEC-6651-9831-BB9E91E3E6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B30DF3-9219-4DFD-A517-8298D891D685}" type="datetimeFigureOut">
              <a:rPr lang="tr-TR" smtClean="0"/>
              <a:t>14.02.2024</a:t>
            </a:fld>
            <a:endParaRPr lang="tr-TR"/>
          </a:p>
        </p:txBody>
      </p:sp>
      <p:sp>
        <p:nvSpPr>
          <p:cNvPr id="5" name="Alt Bilgi Yer Tutucusu 4">
            <a:extLst>
              <a:ext uri="{FF2B5EF4-FFF2-40B4-BE49-F238E27FC236}">
                <a16:creationId xmlns:a16="http://schemas.microsoft.com/office/drawing/2014/main" id="{E7B3F18E-2EB6-1F27-09F1-4753C93831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3D424AA5-D408-3048-D849-23E19E3DCF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F1B114-A1ED-4460-9AA1-269D7414BAC2}" type="slidenum">
              <a:rPr lang="tr-TR" smtClean="0"/>
              <a:t>‹#›</a:t>
            </a:fld>
            <a:endParaRPr lang="tr-TR"/>
          </a:p>
        </p:txBody>
      </p:sp>
    </p:spTree>
    <p:extLst>
      <p:ext uri="{BB962C8B-B14F-4D97-AF65-F5344CB8AC3E}">
        <p14:creationId xmlns:p14="http://schemas.microsoft.com/office/powerpoint/2010/main" val="5587728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4.sv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6.sv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6.sv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metin, yazı tipi, logo, ekran görüntüsü içeren bir resim&#10;&#10;Açıklama otomatik olarak oluşturuldu">
            <a:extLst>
              <a:ext uri="{FF2B5EF4-FFF2-40B4-BE49-F238E27FC236}">
                <a16:creationId xmlns:a16="http://schemas.microsoft.com/office/drawing/2014/main" id="{BA618721-2994-70AC-738E-E436B9D0A2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EFB7E7A4-139D-EABE-8337-80C4B79BB77A}"/>
              </a:ext>
            </a:extLst>
          </p:cNvPr>
          <p:cNvSpPr txBox="1"/>
          <p:nvPr/>
        </p:nvSpPr>
        <p:spPr>
          <a:xfrm>
            <a:off x="5433060" y="3465314"/>
            <a:ext cx="4206240" cy="923330"/>
          </a:xfrm>
          <a:prstGeom prst="rect">
            <a:avLst/>
          </a:prstGeom>
          <a:solidFill>
            <a:srgbClr val="15051B"/>
          </a:solidFill>
        </p:spPr>
        <p:txBody>
          <a:bodyPr wrap="square" rtlCol="0">
            <a:spAutoFit/>
          </a:bodyPr>
          <a:lstStyle/>
          <a:p>
            <a:pPr algn="ctr"/>
            <a:r>
              <a:rPr lang="tr-TR" sz="1800" b="1" dirty="0">
                <a:solidFill>
                  <a:srgbClr val="F2FAFF"/>
                </a:solidFill>
                <a:latin typeface="Arial" panose="020B0604020202020204" pitchFamily="34" charset="0"/>
                <a:cs typeface="Arial" panose="020B0604020202020204" pitchFamily="34" charset="0"/>
              </a:rPr>
              <a:t>3. KONU: HZ. MUHAMMED'İN (S.A.V.) DOĞUMU, ÇOCUKLUK VE GENÇLİK YILLARI</a:t>
            </a:r>
            <a:endParaRPr lang="en-US" sz="1800" b="1" dirty="0">
              <a:solidFill>
                <a:srgbClr val="F2FA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0895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B349B-639A-5E1C-0D51-A4B0D6FF1672}"/>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9E11C833-DF08-1388-A7AD-1017AF8AEB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B7B8BACC-8FF8-6025-3EF9-31FED1E982AC}"/>
              </a:ext>
            </a:extLst>
          </p:cNvPr>
          <p:cNvSpPr txBox="1"/>
          <p:nvPr/>
        </p:nvSpPr>
        <p:spPr>
          <a:xfrm>
            <a:off x="459771" y="60943"/>
            <a:ext cx="9493697"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HZ. MUHAMMED'İN (S.A.V.) DOĞUMU, ÇOCUKLUK VE GENÇLİK YILLARI</a:t>
            </a:r>
          </a:p>
        </p:txBody>
      </p:sp>
      <p:sp>
        <p:nvSpPr>
          <p:cNvPr id="4" name="Metin kutusu 3">
            <a:extLst>
              <a:ext uri="{FF2B5EF4-FFF2-40B4-BE49-F238E27FC236}">
                <a16:creationId xmlns:a16="http://schemas.microsoft.com/office/drawing/2014/main" id="{CCB631C0-B990-E995-FF7D-AFCF1FC15389}"/>
              </a:ext>
            </a:extLst>
          </p:cNvPr>
          <p:cNvSpPr txBox="1"/>
          <p:nvPr/>
        </p:nvSpPr>
        <p:spPr>
          <a:xfrm>
            <a:off x="4040277" y="1582363"/>
            <a:ext cx="8009385" cy="1338828"/>
          </a:xfrm>
          <a:prstGeom prst="rect">
            <a:avLst/>
          </a:prstGeom>
          <a:noFill/>
          <a:ln>
            <a:noFill/>
          </a:ln>
        </p:spPr>
        <p:txBody>
          <a:bodyPr wrap="square" rtlCol="0">
            <a:spAutoFit/>
          </a:bodyPr>
          <a:lstStyle/>
          <a:p>
            <a:pPr>
              <a:spcAft>
                <a:spcPts val="600"/>
              </a:spcAft>
            </a:pPr>
            <a:r>
              <a:rPr lang="tr-TR" sz="2700" dirty="0">
                <a:latin typeface="Arial" panose="020B0604020202020204" pitchFamily="34" charset="0"/>
                <a:cs typeface="Arial" panose="020B0604020202020204" pitchFamily="34" charset="0"/>
              </a:rPr>
              <a:t>• Peygamberimiz ve  Hz. Hatice’nin erkek çocukları </a:t>
            </a:r>
            <a:r>
              <a:rPr lang="tr-TR" sz="2700" dirty="0" err="1">
                <a:solidFill>
                  <a:srgbClr val="0070C0"/>
                </a:solidFill>
                <a:latin typeface="Arial" panose="020B0604020202020204" pitchFamily="34" charset="0"/>
                <a:cs typeface="Arial" panose="020B0604020202020204" pitchFamily="34" charset="0"/>
              </a:rPr>
              <a:t>Kâsım</a:t>
            </a:r>
            <a:r>
              <a:rPr lang="tr-TR" sz="2700" dirty="0">
                <a:latin typeface="Arial" panose="020B0604020202020204" pitchFamily="34" charset="0"/>
                <a:cs typeface="Arial" panose="020B0604020202020204" pitchFamily="34" charset="0"/>
              </a:rPr>
              <a:t> ve </a:t>
            </a:r>
            <a:r>
              <a:rPr lang="tr-TR" sz="2700" dirty="0">
                <a:solidFill>
                  <a:srgbClr val="0070C0"/>
                </a:solidFill>
                <a:latin typeface="Arial" panose="020B0604020202020204" pitchFamily="34" charset="0"/>
                <a:cs typeface="Arial" panose="020B0604020202020204" pitchFamily="34" charset="0"/>
              </a:rPr>
              <a:t>Abdullah</a:t>
            </a:r>
            <a:r>
              <a:rPr lang="tr-TR" sz="2700" dirty="0">
                <a:latin typeface="Arial" panose="020B0604020202020204" pitchFamily="34" charset="0"/>
                <a:cs typeface="Arial" panose="020B0604020202020204" pitchFamily="34" charset="0"/>
              </a:rPr>
              <a:t>; kız çocukları  </a:t>
            </a:r>
            <a:r>
              <a:rPr lang="tr-TR" sz="2700" dirty="0">
                <a:solidFill>
                  <a:srgbClr val="FF3399"/>
                </a:solidFill>
                <a:latin typeface="Arial" panose="020B0604020202020204" pitchFamily="34" charset="0"/>
                <a:cs typeface="Arial" panose="020B0604020202020204" pitchFamily="34" charset="0"/>
              </a:rPr>
              <a:t>Zeynep</a:t>
            </a:r>
            <a:r>
              <a:rPr lang="tr-TR" sz="2700" dirty="0">
                <a:latin typeface="Arial" panose="020B0604020202020204" pitchFamily="34" charset="0"/>
                <a:cs typeface="Arial" panose="020B0604020202020204" pitchFamily="34" charset="0"/>
              </a:rPr>
              <a:t>, </a:t>
            </a:r>
            <a:r>
              <a:rPr lang="tr-TR" sz="2700" dirty="0">
                <a:solidFill>
                  <a:srgbClr val="FF3399"/>
                </a:solidFill>
                <a:latin typeface="Arial" panose="020B0604020202020204" pitchFamily="34" charset="0"/>
                <a:cs typeface="Arial" panose="020B0604020202020204" pitchFamily="34" charset="0"/>
              </a:rPr>
              <a:t>Rukiye</a:t>
            </a:r>
            <a:r>
              <a:rPr lang="tr-TR" sz="2700" dirty="0">
                <a:latin typeface="Arial" panose="020B0604020202020204" pitchFamily="34" charset="0"/>
                <a:cs typeface="Arial" panose="020B0604020202020204" pitchFamily="34" charset="0"/>
              </a:rPr>
              <a:t>, </a:t>
            </a:r>
            <a:r>
              <a:rPr lang="tr-TR" sz="2700" dirty="0" err="1">
                <a:solidFill>
                  <a:srgbClr val="FF3399"/>
                </a:solidFill>
                <a:latin typeface="Arial" panose="020B0604020202020204" pitchFamily="34" charset="0"/>
                <a:cs typeface="Arial" panose="020B0604020202020204" pitchFamily="34" charset="0"/>
              </a:rPr>
              <a:t>Ümmü</a:t>
            </a:r>
            <a:r>
              <a:rPr lang="tr-TR" sz="2700" dirty="0">
                <a:latin typeface="Arial" panose="020B0604020202020204" pitchFamily="34" charset="0"/>
                <a:cs typeface="Arial" panose="020B0604020202020204" pitchFamily="34" charset="0"/>
              </a:rPr>
              <a:t> </a:t>
            </a:r>
            <a:r>
              <a:rPr lang="tr-TR" sz="2700" dirty="0">
                <a:solidFill>
                  <a:srgbClr val="FF3399"/>
                </a:solidFill>
                <a:latin typeface="Arial" panose="020B0604020202020204" pitchFamily="34" charset="0"/>
                <a:cs typeface="Arial" panose="020B0604020202020204" pitchFamily="34" charset="0"/>
              </a:rPr>
              <a:t>Gülsüm</a:t>
            </a:r>
            <a:r>
              <a:rPr lang="tr-TR" sz="2700" dirty="0">
                <a:latin typeface="Arial" panose="020B0604020202020204" pitchFamily="34" charset="0"/>
                <a:cs typeface="Arial" panose="020B0604020202020204" pitchFamily="34" charset="0"/>
              </a:rPr>
              <a:t> ve </a:t>
            </a:r>
            <a:r>
              <a:rPr lang="tr-TR" sz="2700" dirty="0">
                <a:solidFill>
                  <a:srgbClr val="FF3399"/>
                </a:solidFill>
                <a:latin typeface="Arial" panose="020B0604020202020204" pitchFamily="34" charset="0"/>
                <a:cs typeface="Arial" panose="020B0604020202020204" pitchFamily="34" charset="0"/>
              </a:rPr>
              <a:t>Fâtıma</a:t>
            </a:r>
            <a:r>
              <a:rPr lang="tr-TR" sz="2700" dirty="0">
                <a:latin typeface="Arial" panose="020B0604020202020204" pitchFamily="34" charset="0"/>
                <a:cs typeface="Arial" panose="020B0604020202020204" pitchFamily="34" charset="0"/>
              </a:rPr>
              <a:t>’dır.</a:t>
            </a:r>
          </a:p>
        </p:txBody>
      </p:sp>
      <p:sp>
        <p:nvSpPr>
          <p:cNvPr id="6" name="Dikdörtgen: Köşeleri Yuvarlatılmış 5">
            <a:extLst>
              <a:ext uri="{FF2B5EF4-FFF2-40B4-BE49-F238E27FC236}">
                <a16:creationId xmlns:a16="http://schemas.microsoft.com/office/drawing/2014/main" id="{9EB2B546-754F-F33C-8469-A56D84C72540}"/>
              </a:ext>
            </a:extLst>
          </p:cNvPr>
          <p:cNvSpPr/>
          <p:nvPr/>
        </p:nvSpPr>
        <p:spPr>
          <a:xfrm>
            <a:off x="4015480" y="729000"/>
            <a:ext cx="3209779" cy="719528"/>
          </a:xfrm>
          <a:prstGeom prst="roundRect">
            <a:avLst/>
          </a:prstGeom>
          <a:solidFill>
            <a:srgbClr val="00BF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tr-TR" sz="2400" b="1" dirty="0">
                <a:latin typeface="Arial" panose="020B0604020202020204" pitchFamily="34" charset="0"/>
                <a:cs typeface="Arial" panose="020B0604020202020204" pitchFamily="34" charset="0"/>
              </a:rPr>
              <a:t>Evliliği ve Çocukları</a:t>
            </a:r>
          </a:p>
        </p:txBody>
      </p:sp>
      <p:sp>
        <p:nvSpPr>
          <p:cNvPr id="7" name="Metin kutusu 6">
            <a:extLst>
              <a:ext uri="{FF2B5EF4-FFF2-40B4-BE49-F238E27FC236}">
                <a16:creationId xmlns:a16="http://schemas.microsoft.com/office/drawing/2014/main" id="{84872C47-A086-B918-EC42-554609250ADA}"/>
              </a:ext>
            </a:extLst>
          </p:cNvPr>
          <p:cNvSpPr txBox="1"/>
          <p:nvPr/>
        </p:nvSpPr>
        <p:spPr>
          <a:xfrm>
            <a:off x="4015480" y="3057419"/>
            <a:ext cx="7827057" cy="923330"/>
          </a:xfrm>
          <a:prstGeom prst="rect">
            <a:avLst/>
          </a:prstGeom>
          <a:noFill/>
          <a:ln>
            <a:noFill/>
          </a:ln>
        </p:spPr>
        <p:txBody>
          <a:bodyPr wrap="square" rtlCol="0">
            <a:spAutoFit/>
          </a:bodyPr>
          <a:lstStyle/>
          <a:p>
            <a:pPr>
              <a:spcAft>
                <a:spcPts val="600"/>
              </a:spcAft>
            </a:pPr>
            <a:r>
              <a:rPr lang="tr-TR" sz="2700" dirty="0">
                <a:latin typeface="Arial" panose="020B0604020202020204" pitchFamily="34" charset="0"/>
                <a:cs typeface="Arial" panose="020B0604020202020204" pitchFamily="34" charset="0"/>
              </a:rPr>
              <a:t>• Fatıma dışındaki bütün çocuklar Peygamberimizden (s.a.v.) önce vefat etmiştir</a:t>
            </a:r>
          </a:p>
        </p:txBody>
      </p:sp>
      <p:sp>
        <p:nvSpPr>
          <p:cNvPr id="10" name="Metin kutusu 9">
            <a:extLst>
              <a:ext uri="{FF2B5EF4-FFF2-40B4-BE49-F238E27FC236}">
                <a16:creationId xmlns:a16="http://schemas.microsoft.com/office/drawing/2014/main" id="{57B3C762-C611-AAA0-136E-A4C499309E20}"/>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sp>
        <p:nvSpPr>
          <p:cNvPr id="8" name="Metin kutusu 7">
            <a:extLst>
              <a:ext uri="{FF2B5EF4-FFF2-40B4-BE49-F238E27FC236}">
                <a16:creationId xmlns:a16="http://schemas.microsoft.com/office/drawing/2014/main" id="{BD795ABB-904E-1D82-D5A0-2F7CDC2F9318}"/>
              </a:ext>
            </a:extLst>
          </p:cNvPr>
          <p:cNvSpPr txBox="1"/>
          <p:nvPr/>
        </p:nvSpPr>
        <p:spPr>
          <a:xfrm>
            <a:off x="4040277" y="4116977"/>
            <a:ext cx="7827057" cy="2169825"/>
          </a:xfrm>
          <a:prstGeom prst="rect">
            <a:avLst/>
          </a:prstGeom>
          <a:noFill/>
          <a:ln>
            <a:noFill/>
          </a:ln>
        </p:spPr>
        <p:txBody>
          <a:bodyPr wrap="square" rtlCol="0">
            <a:spAutoFit/>
          </a:bodyPr>
          <a:lstStyle/>
          <a:p>
            <a:pPr>
              <a:spcAft>
                <a:spcPts val="600"/>
              </a:spcAft>
            </a:pPr>
            <a:r>
              <a:rPr lang="tr-TR" sz="2700" dirty="0">
                <a:latin typeface="Arial" panose="020B0604020202020204" pitchFamily="34" charset="0"/>
                <a:cs typeface="Arial" panose="020B0604020202020204" pitchFamily="34" charset="0"/>
              </a:rPr>
              <a:t>• Hz. Muhammed (s.a.v.) geçim sıkıntısı çeken Ebu Talip’e destek olmak için </a:t>
            </a:r>
            <a:r>
              <a:rPr lang="tr-TR" sz="2700" dirty="0">
                <a:solidFill>
                  <a:srgbClr val="FF0000"/>
                </a:solidFill>
                <a:latin typeface="Arial" panose="020B0604020202020204" pitchFamily="34" charset="0"/>
                <a:cs typeface="Arial" panose="020B0604020202020204" pitchFamily="34" charset="0"/>
              </a:rPr>
              <a:t>Hz. Ali</a:t>
            </a:r>
            <a:r>
              <a:rPr lang="tr-TR" sz="2700" dirty="0">
                <a:latin typeface="Arial" panose="020B0604020202020204" pitchFamily="34" charset="0"/>
                <a:cs typeface="Arial" panose="020B0604020202020204" pitchFamily="34" charset="0"/>
              </a:rPr>
              <a:t>’nin (</a:t>
            </a:r>
            <a:r>
              <a:rPr lang="tr-TR" sz="2700" dirty="0" err="1">
                <a:latin typeface="Arial" panose="020B0604020202020204" pitchFamily="34" charset="0"/>
                <a:cs typeface="Arial" panose="020B0604020202020204" pitchFamily="34" charset="0"/>
              </a:rPr>
              <a:t>r.a</a:t>
            </a:r>
            <a:r>
              <a:rPr lang="tr-TR" sz="2700" dirty="0">
                <a:latin typeface="Arial" panose="020B0604020202020204" pitchFamily="34" charset="0"/>
                <a:cs typeface="Arial" panose="020B0604020202020204" pitchFamily="34" charset="0"/>
              </a:rPr>
              <a:t>.) bakımını üstlendi. Peygamberimiz Hz. Hatice’nin kölesi olan </a:t>
            </a:r>
            <a:r>
              <a:rPr lang="tr-TR" sz="2700" dirty="0">
                <a:solidFill>
                  <a:srgbClr val="FF0000"/>
                </a:solidFill>
                <a:latin typeface="Arial" panose="020B0604020202020204" pitchFamily="34" charset="0"/>
                <a:cs typeface="Arial" panose="020B0604020202020204" pitchFamily="34" charset="0"/>
              </a:rPr>
              <a:t>Hz. Zeyd b. </a:t>
            </a:r>
            <a:r>
              <a:rPr lang="tr-TR" sz="2700" dirty="0" err="1">
                <a:solidFill>
                  <a:srgbClr val="FF0000"/>
                </a:solidFill>
                <a:latin typeface="Arial" panose="020B0604020202020204" pitchFamily="34" charset="0"/>
                <a:cs typeface="Arial" panose="020B0604020202020204" pitchFamily="34" charset="0"/>
              </a:rPr>
              <a:t>Harise</a:t>
            </a:r>
            <a:r>
              <a:rPr lang="tr-TR" sz="2700" dirty="0" err="1">
                <a:latin typeface="Arial" panose="020B0604020202020204" pitchFamily="34" charset="0"/>
                <a:cs typeface="Arial" panose="020B0604020202020204" pitchFamily="34" charset="0"/>
              </a:rPr>
              <a:t>’yi</a:t>
            </a:r>
            <a:r>
              <a:rPr lang="tr-TR" sz="2700" dirty="0">
                <a:latin typeface="Arial" panose="020B0604020202020204" pitchFamily="34" charset="0"/>
                <a:cs typeface="Arial" panose="020B0604020202020204" pitchFamily="34" charset="0"/>
              </a:rPr>
              <a:t> alır almaz özgür bıraktı ve onu evlat edindi.</a:t>
            </a:r>
          </a:p>
        </p:txBody>
      </p:sp>
      <p:pic>
        <p:nvPicPr>
          <p:cNvPr id="11" name="Resim 10" descr="sanat, yaratıcılık içeren bir resim&#10;&#10;Açıklama otomatik olarak oluşturuldu">
            <a:extLst>
              <a:ext uri="{FF2B5EF4-FFF2-40B4-BE49-F238E27FC236}">
                <a16:creationId xmlns:a16="http://schemas.microsoft.com/office/drawing/2014/main" id="{86DE8B65-77F8-7658-4488-46C00E3212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979" y="729000"/>
            <a:ext cx="3600000" cy="5400000"/>
          </a:xfrm>
          <a:prstGeom prst="rect">
            <a:avLst/>
          </a:prstGeom>
        </p:spPr>
      </p:pic>
    </p:spTree>
    <p:extLst>
      <p:ext uri="{BB962C8B-B14F-4D97-AF65-F5344CB8AC3E}">
        <p14:creationId xmlns:p14="http://schemas.microsoft.com/office/powerpoint/2010/main" val="151467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0D529-E827-155C-5F7B-2BF6F4FBEA8D}"/>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646B7DC3-F33F-305A-120B-EF94EAC969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AD77EBF0-0607-A317-43BB-DCF257975EE3}"/>
              </a:ext>
            </a:extLst>
          </p:cNvPr>
          <p:cNvSpPr txBox="1"/>
          <p:nvPr/>
        </p:nvSpPr>
        <p:spPr>
          <a:xfrm>
            <a:off x="459771" y="60943"/>
            <a:ext cx="9493697"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HZ. MUHAMMED'İN (S.A.V.) DOĞUMU, ÇOCUKLUK VE GENÇLİK YILLARI</a:t>
            </a:r>
          </a:p>
        </p:txBody>
      </p:sp>
      <p:sp>
        <p:nvSpPr>
          <p:cNvPr id="4" name="Metin kutusu 3">
            <a:extLst>
              <a:ext uri="{FF2B5EF4-FFF2-40B4-BE49-F238E27FC236}">
                <a16:creationId xmlns:a16="http://schemas.microsoft.com/office/drawing/2014/main" id="{27A63A03-1A2D-5454-1130-10B526D1C964}"/>
              </a:ext>
            </a:extLst>
          </p:cNvPr>
          <p:cNvSpPr txBox="1"/>
          <p:nvPr/>
        </p:nvSpPr>
        <p:spPr>
          <a:xfrm>
            <a:off x="4040277" y="1626694"/>
            <a:ext cx="8009385" cy="1631216"/>
          </a:xfrm>
          <a:prstGeom prst="rect">
            <a:avLst/>
          </a:prstGeom>
          <a:noFill/>
          <a:ln>
            <a:noFill/>
          </a:ln>
        </p:spPr>
        <p:txBody>
          <a:bodyPr wrap="square" rtlCol="0">
            <a:spAutoFit/>
          </a:bodyPr>
          <a:lstStyle/>
          <a:p>
            <a:pPr>
              <a:spcAft>
                <a:spcPts val="600"/>
              </a:spcAft>
            </a:pPr>
            <a:r>
              <a:rPr lang="tr-TR" sz="2400" dirty="0">
                <a:latin typeface="Arial" panose="020B0604020202020204" pitchFamily="34" charset="0"/>
                <a:cs typeface="Arial" panose="020B0604020202020204" pitchFamily="34" charset="0"/>
              </a:rPr>
              <a:t>• Peygamberimiz 35 yaşında iken Kureyşliler Kâbe’yi tamir etmeye karar verdiler.  Kâbe’nin en önemli parçası kutsal “</a:t>
            </a:r>
            <a:r>
              <a:rPr lang="tr-TR" sz="2400" dirty="0" err="1">
                <a:latin typeface="Arial" panose="020B0604020202020204" pitchFamily="34" charset="0"/>
                <a:cs typeface="Arial" panose="020B0604020202020204" pitchFamily="34" charset="0"/>
              </a:rPr>
              <a:t>Hacerü’l-Esved”in</a:t>
            </a:r>
            <a:r>
              <a:rPr lang="tr-TR" sz="2400" dirty="0">
                <a:latin typeface="Arial" panose="020B0604020202020204" pitchFamily="34" charset="0"/>
                <a:cs typeface="Arial" panose="020B0604020202020204" pitchFamily="34" charset="0"/>
              </a:rPr>
              <a:t> yerine tekrar yerleştirilmesinde anlaşmazlık çıktı. </a:t>
            </a:r>
          </a:p>
        </p:txBody>
      </p:sp>
      <p:pic>
        <p:nvPicPr>
          <p:cNvPr id="5" name="Resim 4" descr="dış mekan, palmiye, bina, siyah beyaz içeren bir resim&#10;&#10;Açıklama otomatik olarak oluşturuldu">
            <a:extLst>
              <a:ext uri="{FF2B5EF4-FFF2-40B4-BE49-F238E27FC236}">
                <a16:creationId xmlns:a16="http://schemas.microsoft.com/office/drawing/2014/main" id="{859F6E9B-8914-D2E7-CF99-774E2E1B75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741" y="729000"/>
            <a:ext cx="3600000" cy="5400000"/>
          </a:xfrm>
          <a:prstGeom prst="rect">
            <a:avLst/>
          </a:prstGeom>
        </p:spPr>
      </p:pic>
      <p:sp>
        <p:nvSpPr>
          <p:cNvPr id="6" name="Dikdörtgen: Köşeleri Yuvarlatılmış 5">
            <a:extLst>
              <a:ext uri="{FF2B5EF4-FFF2-40B4-BE49-F238E27FC236}">
                <a16:creationId xmlns:a16="http://schemas.microsoft.com/office/drawing/2014/main" id="{45993317-2E89-DD8E-B85E-F9EB434BA8BE}"/>
              </a:ext>
            </a:extLst>
          </p:cNvPr>
          <p:cNvSpPr/>
          <p:nvPr/>
        </p:nvSpPr>
        <p:spPr>
          <a:xfrm>
            <a:off x="4015481" y="729000"/>
            <a:ext cx="2565202" cy="719528"/>
          </a:xfrm>
          <a:prstGeom prst="roundRect">
            <a:avLst/>
          </a:prstGeom>
          <a:solidFill>
            <a:srgbClr val="00BF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tr-TR" sz="2400" b="1" dirty="0">
                <a:latin typeface="Arial" panose="020B0604020202020204" pitchFamily="34" charset="0"/>
                <a:cs typeface="Arial" panose="020B0604020202020204" pitchFamily="34" charset="0"/>
              </a:rPr>
              <a:t>Kâbe Hakemliği</a:t>
            </a:r>
          </a:p>
        </p:txBody>
      </p:sp>
      <p:sp>
        <p:nvSpPr>
          <p:cNvPr id="7" name="Metin kutusu 6">
            <a:extLst>
              <a:ext uri="{FF2B5EF4-FFF2-40B4-BE49-F238E27FC236}">
                <a16:creationId xmlns:a16="http://schemas.microsoft.com/office/drawing/2014/main" id="{9C2448FB-736F-3AEB-5FA5-18B105987698}"/>
              </a:ext>
            </a:extLst>
          </p:cNvPr>
          <p:cNvSpPr txBox="1"/>
          <p:nvPr/>
        </p:nvSpPr>
        <p:spPr>
          <a:xfrm>
            <a:off x="4015480" y="3327240"/>
            <a:ext cx="7827057" cy="1246495"/>
          </a:xfrm>
          <a:prstGeom prst="rect">
            <a:avLst/>
          </a:prstGeom>
          <a:noFill/>
          <a:ln>
            <a:noFill/>
          </a:ln>
        </p:spPr>
        <p:txBody>
          <a:bodyPr wrap="square" rtlCol="0">
            <a:spAutoFit/>
          </a:bodyPr>
          <a:lstStyle/>
          <a:p>
            <a:pPr>
              <a:spcAft>
                <a:spcPts val="600"/>
              </a:spcAft>
            </a:pPr>
            <a:r>
              <a:rPr lang="tr-TR" sz="2400" dirty="0">
                <a:latin typeface="Arial" panose="020B0604020202020204" pitchFamily="34" charset="0"/>
                <a:cs typeface="Arial" panose="020B0604020202020204" pitchFamily="34" charset="0"/>
              </a:rPr>
              <a:t>• Kureyş’in yaşlılarından biri kavgayı kesmelerini Kâbe’ye ilk girenin hakem olmasını söyledi. Kapıdan  Hz. Muhammed girdi.</a:t>
            </a:r>
          </a:p>
        </p:txBody>
      </p:sp>
      <p:pic>
        <p:nvPicPr>
          <p:cNvPr id="12" name="Resim 11" descr="bina, dış mekan, ev, şehir içeren bir resim&#10;&#10;Açıklama otomatik olarak oluşturuldu">
            <a:extLst>
              <a:ext uri="{FF2B5EF4-FFF2-40B4-BE49-F238E27FC236}">
                <a16:creationId xmlns:a16="http://schemas.microsoft.com/office/drawing/2014/main" id="{A65AE8BC-36A3-61BB-7395-00D81902FB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740" y="729000"/>
            <a:ext cx="3600000" cy="5400000"/>
          </a:xfrm>
          <a:prstGeom prst="rect">
            <a:avLst/>
          </a:prstGeom>
        </p:spPr>
      </p:pic>
      <p:sp>
        <p:nvSpPr>
          <p:cNvPr id="10" name="Metin kutusu 9">
            <a:extLst>
              <a:ext uri="{FF2B5EF4-FFF2-40B4-BE49-F238E27FC236}">
                <a16:creationId xmlns:a16="http://schemas.microsoft.com/office/drawing/2014/main" id="{F9FC2637-5B98-FF76-F046-E8D49D86E056}"/>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sp>
        <p:nvSpPr>
          <p:cNvPr id="11" name="Metin kutusu 10">
            <a:extLst>
              <a:ext uri="{FF2B5EF4-FFF2-40B4-BE49-F238E27FC236}">
                <a16:creationId xmlns:a16="http://schemas.microsoft.com/office/drawing/2014/main" id="{CE5E2CB8-01F8-A935-F0C0-592F4DFAFF51}"/>
              </a:ext>
            </a:extLst>
          </p:cNvPr>
          <p:cNvSpPr txBox="1"/>
          <p:nvPr/>
        </p:nvSpPr>
        <p:spPr>
          <a:xfrm>
            <a:off x="4015479" y="4662510"/>
            <a:ext cx="7827057" cy="1631216"/>
          </a:xfrm>
          <a:prstGeom prst="rect">
            <a:avLst/>
          </a:prstGeom>
          <a:noFill/>
          <a:ln>
            <a:noFill/>
          </a:ln>
        </p:spPr>
        <p:txBody>
          <a:bodyPr wrap="square" rtlCol="0">
            <a:spAutoFit/>
          </a:bodyPr>
          <a:lstStyle/>
          <a:p>
            <a:pPr>
              <a:spcAft>
                <a:spcPts val="600"/>
              </a:spcAft>
            </a:pPr>
            <a:r>
              <a:rPr lang="tr-TR" sz="2400" dirty="0">
                <a:latin typeface="Arial" panose="020B0604020202020204" pitchFamily="34" charset="0"/>
                <a:cs typeface="Arial" panose="020B0604020202020204" pitchFamily="34" charset="0"/>
              </a:rPr>
              <a:t>• Peygamberimiz bir örtü getirmelerini istedi. “</a:t>
            </a:r>
            <a:r>
              <a:rPr lang="tr-TR" sz="2400" dirty="0" err="1">
                <a:latin typeface="Arial" panose="020B0604020202020204" pitchFamily="34" charset="0"/>
                <a:cs typeface="Arial" panose="020B0604020202020204" pitchFamily="34" charset="0"/>
              </a:rPr>
              <a:t>Hacerü’l-Esved”i</a:t>
            </a:r>
            <a:r>
              <a:rPr lang="tr-TR" sz="2400" dirty="0">
                <a:latin typeface="Arial" panose="020B0604020202020204" pitchFamily="34" charset="0"/>
                <a:cs typeface="Arial" panose="020B0604020202020204" pitchFamily="34" charset="0"/>
              </a:rPr>
              <a:t> onun üstüne koydu, bütün kabile reisleri ile birlikte taşıdılar. Hep beraber “</a:t>
            </a:r>
            <a:r>
              <a:rPr lang="tr-TR" sz="2400" dirty="0" err="1">
                <a:latin typeface="Arial" panose="020B0604020202020204" pitchFamily="34" charset="0"/>
                <a:cs typeface="Arial" panose="020B0604020202020204" pitchFamily="34" charset="0"/>
              </a:rPr>
              <a:t>Hacerü’l-Esved”i</a:t>
            </a:r>
            <a:r>
              <a:rPr lang="tr-TR" sz="2400" dirty="0">
                <a:latin typeface="Arial" panose="020B0604020202020204" pitchFamily="34" charset="0"/>
                <a:cs typeface="Arial" panose="020B0604020202020204" pitchFamily="34" charset="0"/>
              </a:rPr>
              <a:t> yerine yerleştirdiler.</a:t>
            </a:r>
          </a:p>
        </p:txBody>
      </p:sp>
    </p:spTree>
    <p:extLst>
      <p:ext uri="{BB962C8B-B14F-4D97-AF65-F5344CB8AC3E}">
        <p14:creationId xmlns:p14="http://schemas.microsoft.com/office/powerpoint/2010/main" val="3088273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DEFCD36-CCE9-C45F-EBC5-89C82824AF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9238864"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HZ. MUHAMMED'İN (S.A.V.) DOĞUMU, ÇOCUKLUK VE GENÇLİK YILLARI</a:t>
            </a:r>
          </a:p>
        </p:txBody>
      </p:sp>
      <p:sp>
        <p:nvSpPr>
          <p:cNvPr id="3" name="Freeform 11">
            <a:extLst>
              <a:ext uri="{FF2B5EF4-FFF2-40B4-BE49-F238E27FC236}">
                <a16:creationId xmlns:a16="http://schemas.microsoft.com/office/drawing/2014/main" id="{4E890130-B633-46D1-C634-FC2ACC5AD764}"/>
              </a:ext>
            </a:extLst>
          </p:cNvPr>
          <p:cNvSpPr/>
          <p:nvPr/>
        </p:nvSpPr>
        <p:spPr>
          <a:xfrm>
            <a:off x="4482650" y="543962"/>
            <a:ext cx="3226700" cy="2024754"/>
          </a:xfrm>
          <a:custGeom>
            <a:avLst/>
            <a:gdLst/>
            <a:ahLst/>
            <a:cxnLst/>
            <a:rect l="l" t="t" r="r" b="b"/>
            <a:pathLst>
              <a:path w="4312488" h="2706086">
                <a:moveTo>
                  <a:pt x="0" y="0"/>
                </a:moveTo>
                <a:lnTo>
                  <a:pt x="4312488" y="0"/>
                </a:lnTo>
                <a:lnTo>
                  <a:pt x="4312488" y="2706087"/>
                </a:lnTo>
                <a:lnTo>
                  <a:pt x="0" y="2706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6" name="Metin kutusu 5">
            <a:extLst>
              <a:ext uri="{FF2B5EF4-FFF2-40B4-BE49-F238E27FC236}">
                <a16:creationId xmlns:a16="http://schemas.microsoft.com/office/drawing/2014/main" id="{96D59680-FAFA-D593-CA7D-41B1567C65DB}"/>
              </a:ext>
            </a:extLst>
          </p:cNvPr>
          <p:cNvSpPr txBox="1"/>
          <p:nvPr/>
        </p:nvSpPr>
        <p:spPr>
          <a:xfrm>
            <a:off x="4866862" y="1347667"/>
            <a:ext cx="2458276" cy="461665"/>
          </a:xfrm>
          <a:prstGeom prst="rect">
            <a:avLst/>
          </a:prstGeom>
          <a:noFill/>
        </p:spPr>
        <p:txBody>
          <a:bodyPr wrap="square" rtlCol="0">
            <a:spAutoFit/>
          </a:bodyPr>
          <a:lstStyle/>
          <a:p>
            <a:pPr algn="ctr"/>
            <a:r>
              <a:rPr lang="tr-TR" sz="2400" b="1" dirty="0">
                <a:latin typeface="Arial" panose="020B0604020202020204" pitchFamily="34" charset="0"/>
              </a:rPr>
              <a:t>NOT EDELİM</a:t>
            </a:r>
          </a:p>
        </p:txBody>
      </p:sp>
      <p:sp>
        <p:nvSpPr>
          <p:cNvPr id="7" name="Metin kutusu 6">
            <a:extLst>
              <a:ext uri="{FF2B5EF4-FFF2-40B4-BE49-F238E27FC236}">
                <a16:creationId xmlns:a16="http://schemas.microsoft.com/office/drawing/2014/main" id="{BF2ABE08-B869-6595-D040-57B05609C3E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graphicFrame>
        <p:nvGraphicFramePr>
          <p:cNvPr id="9" name="Tablo 8">
            <a:extLst>
              <a:ext uri="{FF2B5EF4-FFF2-40B4-BE49-F238E27FC236}">
                <a16:creationId xmlns:a16="http://schemas.microsoft.com/office/drawing/2014/main" id="{C67A61F2-534A-13A5-05B8-7457E9BF57AF}"/>
              </a:ext>
            </a:extLst>
          </p:cNvPr>
          <p:cNvGraphicFramePr>
            <a:graphicFrameLocks noGrp="1"/>
          </p:cNvGraphicFramePr>
          <p:nvPr>
            <p:extLst>
              <p:ext uri="{D42A27DB-BD31-4B8C-83A1-F6EECF244321}">
                <p14:modId xmlns:p14="http://schemas.microsoft.com/office/powerpoint/2010/main" val="1960903202"/>
              </p:ext>
            </p:extLst>
          </p:nvPr>
        </p:nvGraphicFramePr>
        <p:xfrm>
          <a:off x="2269240" y="3118089"/>
          <a:ext cx="7653521" cy="2880000"/>
        </p:xfrm>
        <a:graphic>
          <a:graphicData uri="http://schemas.openxmlformats.org/drawingml/2006/table">
            <a:tbl>
              <a:tblPr firstRow="1" bandRow="1">
                <a:tableStyleId>{8799B23B-EC83-4686-B30A-512413B5E67A}</a:tableStyleId>
              </a:tblPr>
              <a:tblGrid>
                <a:gridCol w="2092170">
                  <a:extLst>
                    <a:ext uri="{9D8B030D-6E8A-4147-A177-3AD203B41FA5}">
                      <a16:colId xmlns:a16="http://schemas.microsoft.com/office/drawing/2014/main" val="1507528603"/>
                    </a:ext>
                  </a:extLst>
                </a:gridCol>
                <a:gridCol w="5561351">
                  <a:extLst>
                    <a:ext uri="{9D8B030D-6E8A-4147-A177-3AD203B41FA5}">
                      <a16:colId xmlns:a16="http://schemas.microsoft.com/office/drawing/2014/main" val="2189486790"/>
                    </a:ext>
                  </a:extLst>
                </a:gridCol>
              </a:tblGrid>
              <a:tr h="576000">
                <a:tc>
                  <a:txBody>
                    <a:bodyPr/>
                    <a:lstStyle/>
                    <a:p>
                      <a:pPr algn="ctr"/>
                      <a:r>
                        <a:rPr lang="tr-TR" sz="1500" b="1" dirty="0">
                          <a:latin typeface="Arial" panose="020B0604020202020204" pitchFamily="34" charset="0"/>
                          <a:cs typeface="Arial" panose="020B0604020202020204" pitchFamily="34" charset="0"/>
                        </a:rPr>
                        <a:t>0 – 4 yaş</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tr-TR" sz="1500" b="0" dirty="0">
                          <a:latin typeface="Arial" panose="020B0604020202020204" pitchFamily="34" charset="0"/>
                          <a:cs typeface="Arial" panose="020B0604020202020204" pitchFamily="34" charset="0"/>
                        </a:rPr>
                        <a:t>Sütannesi </a:t>
                      </a:r>
                      <a:r>
                        <a:rPr lang="tr-TR" sz="1500" b="0" dirty="0" err="1">
                          <a:latin typeface="Arial" panose="020B0604020202020204" pitchFamily="34" charset="0"/>
                          <a:cs typeface="Arial" panose="020B0604020202020204" pitchFamily="34" charset="0"/>
                        </a:rPr>
                        <a:t>Halime’nin</a:t>
                      </a:r>
                      <a:r>
                        <a:rPr lang="tr-TR" sz="1500" b="0" dirty="0">
                          <a:latin typeface="Arial" panose="020B0604020202020204" pitchFamily="34" charset="0"/>
                          <a:cs typeface="Arial" panose="020B0604020202020204" pitchFamily="34" charset="0"/>
                        </a:rPr>
                        <a:t> Köyünde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33257201"/>
                  </a:ext>
                </a:extLst>
              </a:tr>
              <a:tr h="576000">
                <a:tc>
                  <a:txBody>
                    <a:bodyPr/>
                    <a:lstStyle/>
                    <a:p>
                      <a:pPr algn="ctr"/>
                      <a:r>
                        <a:rPr lang="tr-TR" sz="1500" b="1" dirty="0">
                          <a:latin typeface="Arial" panose="020B0604020202020204" pitchFamily="34" charset="0"/>
                          <a:cs typeface="Arial" panose="020B0604020202020204" pitchFamily="34" charset="0"/>
                        </a:rPr>
                        <a:t>4 – 6 yaş</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tr-TR" sz="1500" b="0" dirty="0">
                          <a:latin typeface="Arial" panose="020B0604020202020204" pitchFamily="34" charset="0"/>
                          <a:cs typeface="Arial" panose="020B0604020202020204" pitchFamily="34" charset="0"/>
                        </a:rPr>
                        <a:t>Annesi </a:t>
                      </a:r>
                      <a:r>
                        <a:rPr lang="tr-TR" sz="1500" b="0" dirty="0" err="1">
                          <a:latin typeface="Arial" panose="020B0604020202020204" pitchFamily="34" charset="0"/>
                          <a:cs typeface="Arial" panose="020B0604020202020204" pitchFamily="34" charset="0"/>
                        </a:rPr>
                        <a:t>Amine’nin</a:t>
                      </a:r>
                      <a:r>
                        <a:rPr lang="tr-TR" sz="1500" b="0" dirty="0">
                          <a:latin typeface="Arial" panose="020B0604020202020204" pitchFamily="34" charset="0"/>
                          <a:cs typeface="Arial" panose="020B0604020202020204" pitchFamily="34" charset="0"/>
                        </a:rPr>
                        <a:t> Yanında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21744814"/>
                  </a:ext>
                </a:extLst>
              </a:tr>
              <a:tr h="576000">
                <a:tc>
                  <a:txBody>
                    <a:bodyPr/>
                    <a:lstStyle/>
                    <a:p>
                      <a:pPr algn="ctr"/>
                      <a:r>
                        <a:rPr lang="tr-TR" sz="1500" b="1" dirty="0">
                          <a:latin typeface="Arial" panose="020B0604020202020204" pitchFamily="34" charset="0"/>
                          <a:cs typeface="Arial" panose="020B0604020202020204" pitchFamily="34" charset="0"/>
                        </a:rPr>
                        <a:t>6 – 8 yaş</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tr-TR" sz="1500" b="0" dirty="0">
                          <a:latin typeface="Arial" panose="020B0604020202020204" pitchFamily="34" charset="0"/>
                          <a:cs typeface="Arial" panose="020B0604020202020204" pitchFamily="34" charset="0"/>
                        </a:rPr>
                        <a:t>Dedesi </a:t>
                      </a:r>
                      <a:r>
                        <a:rPr lang="tr-TR" sz="1500" b="0" dirty="0" err="1">
                          <a:latin typeface="Arial" panose="020B0604020202020204" pitchFamily="34" charset="0"/>
                          <a:cs typeface="Arial" panose="020B0604020202020204" pitchFamily="34" charset="0"/>
                        </a:rPr>
                        <a:t>Abdulmuttalip’in</a:t>
                      </a:r>
                      <a:r>
                        <a:rPr lang="tr-TR" sz="1500" b="0" dirty="0">
                          <a:latin typeface="Arial" panose="020B0604020202020204" pitchFamily="34" charset="0"/>
                          <a:cs typeface="Arial" panose="020B0604020202020204" pitchFamily="34" charset="0"/>
                        </a:rPr>
                        <a:t> Yanında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45119560"/>
                  </a:ext>
                </a:extLst>
              </a:tr>
              <a:tr h="576000">
                <a:tc>
                  <a:txBody>
                    <a:bodyPr/>
                    <a:lstStyle/>
                    <a:p>
                      <a:pPr algn="ctr"/>
                      <a:r>
                        <a:rPr lang="tr-TR" sz="1500" b="1" dirty="0">
                          <a:latin typeface="Arial" panose="020B0604020202020204" pitchFamily="34" charset="0"/>
                          <a:cs typeface="Arial" panose="020B0604020202020204" pitchFamily="34" charset="0"/>
                        </a:rPr>
                        <a:t>8 – 25 yaş</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tr-TR" sz="1500" b="0" dirty="0">
                          <a:latin typeface="Arial" panose="020B0604020202020204" pitchFamily="34" charset="0"/>
                          <a:cs typeface="Arial" panose="020B0604020202020204" pitchFamily="34" charset="0"/>
                        </a:rPr>
                        <a:t>Amcası Ebu Talip’in Yanında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44503111"/>
                  </a:ext>
                </a:extLst>
              </a:tr>
              <a:tr h="576000">
                <a:tc>
                  <a:txBody>
                    <a:bodyPr/>
                    <a:lstStyle/>
                    <a:p>
                      <a:pPr algn="ctr"/>
                      <a:r>
                        <a:rPr lang="tr-TR" sz="1500" b="1" dirty="0">
                          <a:latin typeface="Arial" panose="020B0604020202020204" pitchFamily="34" charset="0"/>
                          <a:cs typeface="Arial" panose="020B0604020202020204" pitchFamily="34" charset="0"/>
                        </a:rPr>
                        <a:t>25 – 50 yaş</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tr-TR" sz="1500" b="0" kern="1200" dirty="0">
                          <a:solidFill>
                            <a:schemeClr val="tx1"/>
                          </a:solidFill>
                          <a:latin typeface="Arial" panose="020B0604020202020204" pitchFamily="34" charset="0"/>
                          <a:ea typeface="+mn-ea"/>
                          <a:cs typeface="Arial" panose="020B0604020202020204" pitchFamily="34" charset="0"/>
                        </a:rPr>
                        <a:t>Hanımı Hz. Hatice (r.a.)</a:t>
                      </a:r>
                      <a:r>
                        <a:rPr lang="tr-TR" sz="1500" b="0" kern="1200" baseline="0" dirty="0">
                          <a:solidFill>
                            <a:schemeClr val="tx1"/>
                          </a:solidFill>
                          <a:latin typeface="Arial" panose="020B0604020202020204" pitchFamily="34" charset="0"/>
                          <a:ea typeface="+mn-ea"/>
                          <a:cs typeface="Arial" panose="020B0604020202020204" pitchFamily="34" charset="0"/>
                        </a:rPr>
                        <a:t> ile Evlilik</a:t>
                      </a:r>
                      <a:endParaRPr lang="tr-TR" sz="1500" b="0" kern="1200" dirty="0">
                        <a:solidFill>
                          <a:schemeClr val="tx1"/>
                        </a:solidFill>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46061"/>
                  </a:ext>
                </a:extLst>
              </a:tr>
            </a:tbl>
          </a:graphicData>
        </a:graphic>
      </p:graphicFrame>
    </p:spTree>
    <p:extLst>
      <p:ext uri="{BB962C8B-B14F-4D97-AF65-F5344CB8AC3E}">
        <p14:creationId xmlns:p14="http://schemas.microsoft.com/office/powerpoint/2010/main" val="41940143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E8D90835-78B9-1070-8152-898E035169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2190200"/>
            <a:ext cx="10643017" cy="3939540"/>
          </a:xfrm>
          <a:prstGeom prst="rect">
            <a:avLst/>
          </a:prstGeom>
          <a:noFill/>
          <a:ln>
            <a:noFill/>
          </a:ln>
        </p:spPr>
        <p:txBody>
          <a:bodyPr wrap="square" rtlCol="0">
            <a:spAutoFit/>
          </a:bodyPr>
          <a:lstStyle/>
          <a:p>
            <a:pPr algn="ctr">
              <a:spcAft>
                <a:spcPts val="600"/>
              </a:spcAft>
            </a:pPr>
            <a:r>
              <a:rPr lang="tr-TR" sz="3000" dirty="0">
                <a:latin typeface="Arial" panose="020B0604020202020204" pitchFamily="34" charset="0"/>
                <a:cs typeface="Arial" panose="020B0604020202020204" pitchFamily="34" charset="0"/>
              </a:rPr>
              <a:t>Hz. Muhammed (s.a.v.) yengesi Fâtıma hakkında şöyle söylerdi “O, beni doğuran annemden sonraki annemdi. Kendisinin çocukları aç dururken o önce benim karnımı doyururdu. Saçımı tarardı.”</a:t>
            </a:r>
          </a:p>
          <a:p>
            <a:pPr algn="ctr">
              <a:spcAft>
                <a:spcPts val="600"/>
              </a:spcAft>
            </a:pPr>
            <a:endParaRPr lang="tr-TR" sz="3000" dirty="0">
              <a:latin typeface="Arial" panose="020B0604020202020204" pitchFamily="34" charset="0"/>
              <a:cs typeface="Arial" panose="020B0604020202020204" pitchFamily="34" charset="0"/>
            </a:endParaRPr>
          </a:p>
          <a:p>
            <a:pPr algn="ctr">
              <a:spcAft>
                <a:spcPts val="600"/>
              </a:spcAft>
            </a:pPr>
            <a:r>
              <a:rPr lang="tr-TR" sz="3000" dirty="0">
                <a:latin typeface="Arial" panose="020B0604020202020204" pitchFamily="34" charset="0"/>
                <a:cs typeface="Arial" panose="020B0604020202020204" pitchFamily="34" charset="0"/>
              </a:rPr>
              <a:t>Hz. Muhammed (s.a.v.) sütannesi Halime'yi gördükçe, “Anneciğim, anneciğim!” derdi. Onu yanına buyur eder ve bir ihtiyacı olup olmadığını sorardı</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1" y="60943"/>
            <a:ext cx="9343795"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HZ. MUHAMMED'İN (S.A.V.) DOĞUMU, ÇOCUKLUK VE GENÇLİK YILLARI</a:t>
            </a: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Örnek</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Hadisler</a:t>
              </a:r>
            </a:p>
          </p:txBody>
        </p:sp>
      </p:grpSp>
      <p:sp>
        <p:nvSpPr>
          <p:cNvPr id="10" name="Metin kutusu 9">
            <a:extLst>
              <a:ext uri="{FF2B5EF4-FFF2-40B4-BE49-F238E27FC236}">
                <a16:creationId xmlns:a16="http://schemas.microsoft.com/office/drawing/2014/main" id="{974AFDB1-193A-22D0-1AB7-93207B72C2B5}"/>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262440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89BB6E50-7BBB-A0EC-2A2D-2F50E152D0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2190200"/>
            <a:ext cx="10996594"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Muhammed (s.a.v.), aile büyüklerine hürmet ile davranırdı.</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9418746"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HZ. MUHAMMED'İN (S.A.V.) DOĞUMU, ÇOCUKLUK VE GENÇLİK YILLARI</a:t>
            </a: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09935" y="796765"/>
              <a:ext cx="1221761" cy="369332"/>
            </a:xfrm>
            <a:prstGeom prst="rect">
              <a:avLst/>
            </a:prstGeom>
            <a:noFill/>
          </p:spPr>
          <p:txBody>
            <a:bodyPr wrap="square" rtlCol="0">
              <a:spAutoFit/>
            </a:bodyPr>
            <a:lstStyle/>
            <a:p>
              <a:pPr algn="ctr"/>
              <a:r>
                <a:rPr lang="tr-TR" b="1" dirty="0">
                  <a:solidFill>
                    <a:schemeClr val="bg1"/>
                  </a:solidFill>
                </a:rPr>
                <a:t>Hadislerin</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Yorumu</a:t>
              </a:r>
            </a:p>
          </p:txBody>
        </p:sp>
      </p:grpSp>
      <p:sp>
        <p:nvSpPr>
          <p:cNvPr id="10" name="Metin kutusu 9">
            <a:extLst>
              <a:ext uri="{FF2B5EF4-FFF2-40B4-BE49-F238E27FC236}">
                <a16:creationId xmlns:a16="http://schemas.microsoft.com/office/drawing/2014/main" id="{D9EC9FDC-C7A7-E03F-AE15-B1FD019710B2}"/>
              </a:ext>
            </a:extLst>
          </p:cNvPr>
          <p:cNvSpPr txBox="1"/>
          <p:nvPr/>
        </p:nvSpPr>
        <p:spPr>
          <a:xfrm>
            <a:off x="774489" y="3046613"/>
            <a:ext cx="11142691"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Muhammed (s.a.v.) kendisini büyüten kişilere vefa duygusu ile yaklaşırdı. </a:t>
            </a:r>
          </a:p>
        </p:txBody>
      </p:sp>
      <p:sp>
        <p:nvSpPr>
          <p:cNvPr id="11" name="Metin kutusu 10">
            <a:extLst>
              <a:ext uri="{FF2B5EF4-FFF2-40B4-BE49-F238E27FC236}">
                <a16:creationId xmlns:a16="http://schemas.microsoft.com/office/drawing/2014/main" id="{9A61F793-8C6C-EEC2-F444-1129A5742E06}"/>
              </a:ext>
            </a:extLst>
          </p:cNvPr>
          <p:cNvSpPr txBox="1"/>
          <p:nvPr/>
        </p:nvSpPr>
        <p:spPr>
          <a:xfrm>
            <a:off x="774489" y="4364691"/>
            <a:ext cx="10643017"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Muhammed (s.a.v.) anne sevgisini başka yakınlarından görmüştür. </a:t>
            </a:r>
          </a:p>
        </p:txBody>
      </p:sp>
      <p:sp>
        <p:nvSpPr>
          <p:cNvPr id="12" name="Metin kutusu 11">
            <a:extLst>
              <a:ext uri="{FF2B5EF4-FFF2-40B4-BE49-F238E27FC236}">
                <a16:creationId xmlns:a16="http://schemas.microsoft.com/office/drawing/2014/main" id="{EAB340D6-87F9-879D-1349-01A8B12DB00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200706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AE6F9FEF-833F-6E52-28A3-6763108D51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Resim 11" descr="daire, sarı, kehribar, grafik içeren bir resim&#10;&#10;Açıklama otomatik olarak oluşturuldu">
            <a:extLst>
              <a:ext uri="{FF2B5EF4-FFF2-40B4-BE49-F238E27FC236}">
                <a16:creationId xmlns:a16="http://schemas.microsoft.com/office/drawing/2014/main" id="{1C028804-1BCF-FD02-0F4D-2A0C9D45FE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55" y="4174302"/>
            <a:ext cx="773132" cy="447675"/>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159664"/>
            <a:ext cx="10643017" cy="3862596"/>
          </a:xfrm>
          <a:prstGeom prst="rect">
            <a:avLst/>
          </a:prstGeom>
          <a:noFill/>
          <a:ln>
            <a:noFill/>
          </a:ln>
        </p:spPr>
        <p:txBody>
          <a:bodyPr wrap="square" rtlCol="0">
            <a:spAutoFit/>
          </a:bodyPr>
          <a:lstStyle/>
          <a:p>
            <a:pPr algn="just">
              <a:spcAft>
                <a:spcPts val="600"/>
              </a:spcAft>
            </a:pPr>
            <a:r>
              <a:rPr lang="tr-TR" sz="2200" dirty="0">
                <a:latin typeface="Arial" panose="020B0604020202020204" pitchFamily="34" charset="0"/>
                <a:cs typeface="Arial" panose="020B0604020202020204" pitchFamily="34" charset="0"/>
              </a:rPr>
              <a:t>Bebeklerin emzirilmek ve belli bir yaşa kadar büyütülmek üzere çevredeki köylere gönderilmesi Mekke’de gelenekti. Bu gelenek çocukların köy havasında büyümesi, özgün Arapça öğrenmeleri için yapılırdı. Mekke şehri sıcak ve kurak bir iklime sahip, havası bebeklerin sağlıklı büyümesini zorlaştırdığı için Mekkeliler çocuklarını ……………….</a:t>
            </a:r>
          </a:p>
          <a:p>
            <a:pPr algn="just">
              <a:spcAft>
                <a:spcPts val="600"/>
              </a:spcAft>
            </a:pPr>
            <a:r>
              <a:rPr lang="tr-TR" sz="2200" b="1" dirty="0">
                <a:latin typeface="Arial" panose="020B0604020202020204" pitchFamily="34" charset="0"/>
                <a:cs typeface="Arial" panose="020B0604020202020204" pitchFamily="34" charset="0"/>
              </a:rPr>
              <a:t>Bu paragraftaki cümle aşağıdakilerin hangisiyle tamamlanmalıdır?</a:t>
            </a:r>
          </a:p>
          <a:p>
            <a:pPr algn="just">
              <a:spcAft>
                <a:spcPts val="600"/>
              </a:spcAft>
            </a:pPr>
            <a:r>
              <a:rPr lang="tr-TR" sz="2200" dirty="0">
                <a:latin typeface="Arial" panose="020B0604020202020204" pitchFamily="34" charset="0"/>
                <a:cs typeface="Arial" panose="020B0604020202020204" pitchFamily="34" charset="0"/>
              </a:rPr>
              <a:t>A) zengin ve güçlü ailelere evlatlık olarak verirlerdi.</a:t>
            </a:r>
          </a:p>
          <a:p>
            <a:pPr algn="just">
              <a:spcAft>
                <a:spcPts val="600"/>
              </a:spcAft>
            </a:pPr>
            <a:r>
              <a:rPr lang="tr-TR" sz="2200" dirty="0">
                <a:latin typeface="Arial" panose="020B0604020202020204" pitchFamily="34" charset="0"/>
                <a:cs typeface="Arial" panose="020B0604020202020204" pitchFamily="34" charset="0"/>
              </a:rPr>
              <a:t>B) alarak Mekke’den başka şehirlere göç ederlerdi.</a:t>
            </a:r>
          </a:p>
          <a:p>
            <a:pPr algn="just">
              <a:spcAft>
                <a:spcPts val="600"/>
              </a:spcAft>
            </a:pPr>
            <a:r>
              <a:rPr lang="tr-TR" sz="2200" dirty="0">
                <a:latin typeface="Arial" panose="020B0604020202020204" pitchFamily="34" charset="0"/>
                <a:cs typeface="Arial" panose="020B0604020202020204" pitchFamily="34" charset="0"/>
              </a:rPr>
              <a:t>C) havası suyu temiz köylerdeki sütannelere verirdi.</a:t>
            </a:r>
          </a:p>
          <a:p>
            <a:pPr algn="just">
              <a:spcAft>
                <a:spcPts val="600"/>
              </a:spcAft>
            </a:pPr>
            <a:r>
              <a:rPr lang="tr-TR" sz="2200" dirty="0">
                <a:latin typeface="Arial" panose="020B0604020202020204" pitchFamily="34" charset="0"/>
                <a:cs typeface="Arial" panose="020B0604020202020204" pitchFamily="34" charset="0"/>
              </a:rPr>
              <a:t>D) daha iyi ve güzel besleyip Mekke’de büyütürlerdi.</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956864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HZ. MUHAMMED'İN (S.A.V.) DOĞUMU, ÇOCUKLUK VE GENÇLİK YILLARI</a:t>
            </a:r>
          </a:p>
        </p:txBody>
      </p:sp>
      <p:sp>
        <p:nvSpPr>
          <p:cNvPr id="2" name="Metin kutusu 1">
            <a:extLst>
              <a:ext uri="{FF2B5EF4-FFF2-40B4-BE49-F238E27FC236}">
                <a16:creationId xmlns:a16="http://schemas.microsoft.com/office/drawing/2014/main" id="{BE043787-7CEE-B103-147F-9FA3FA560E2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sp>
        <p:nvSpPr>
          <p:cNvPr id="8" name="Metin kutusu 7">
            <a:extLst>
              <a:ext uri="{FF2B5EF4-FFF2-40B4-BE49-F238E27FC236}">
                <a16:creationId xmlns:a16="http://schemas.microsoft.com/office/drawing/2014/main" id="{E1F1EC83-EFD9-6814-957F-1A2E9CA9040C}"/>
              </a:ext>
            </a:extLst>
          </p:cNvPr>
          <p:cNvSpPr txBox="1"/>
          <p:nvPr/>
        </p:nvSpPr>
        <p:spPr>
          <a:xfrm>
            <a:off x="0" y="603153"/>
            <a:ext cx="3819525" cy="338554"/>
          </a:xfrm>
          <a:prstGeom prst="rect">
            <a:avLst/>
          </a:prstGeom>
          <a:solidFill>
            <a:srgbClr val="FFFF00"/>
          </a:solidFill>
          <a:ln>
            <a:noFill/>
          </a:ln>
        </p:spPr>
        <p:txBody>
          <a:bodyPr wrap="square" rtlCol="0">
            <a:spAutoFit/>
          </a:bodyPr>
          <a:lstStyle/>
          <a:p>
            <a:pPr>
              <a:spcAft>
                <a:spcPts val="600"/>
              </a:spcAft>
            </a:pPr>
            <a:r>
              <a:rPr lang="tr-TR" sz="1600" b="1" dirty="0">
                <a:latin typeface="Arial" panose="020B0604020202020204" pitchFamily="34" charset="0"/>
                <a:cs typeface="Arial" panose="020B0604020202020204" pitchFamily="34" charset="0"/>
              </a:rPr>
              <a:t>  mikailokumus.com </a:t>
            </a:r>
            <a:r>
              <a:rPr lang="tr-TR" sz="1600" dirty="0">
                <a:latin typeface="Arial" panose="020B0604020202020204" pitchFamily="34" charset="0"/>
                <a:cs typeface="Arial" panose="020B0604020202020204" pitchFamily="34" charset="0"/>
              </a:rPr>
              <a:t>Kazanım Testleri</a:t>
            </a:r>
          </a:p>
        </p:txBody>
      </p:sp>
    </p:spTree>
    <p:extLst>
      <p:ext uri="{BB962C8B-B14F-4D97-AF65-F5344CB8AC3E}">
        <p14:creationId xmlns:p14="http://schemas.microsoft.com/office/powerpoint/2010/main" val="30835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0AD897-DBAB-8355-9E7F-103251C30745}"/>
            </a:ext>
          </a:extLst>
        </p:cNvPr>
        <p:cNvGrpSpPr/>
        <p:nvPr/>
      </p:nvGrpSpPr>
      <p:grpSpPr>
        <a:xfrm>
          <a:off x="0" y="0"/>
          <a:ext cx="0" cy="0"/>
          <a:chOff x="0" y="0"/>
          <a:chExt cx="0" cy="0"/>
        </a:xfrm>
      </p:grpSpPr>
      <p:pic>
        <p:nvPicPr>
          <p:cNvPr id="7" name="Resim 6">
            <a:extLst>
              <a:ext uri="{FF2B5EF4-FFF2-40B4-BE49-F238E27FC236}">
                <a16:creationId xmlns:a16="http://schemas.microsoft.com/office/drawing/2014/main" id="{42036732-F986-F072-92AD-404083D9BB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Resim 2" descr="daire, sarı, kehribar, grafik içeren bir resim&#10;&#10;Açıklama otomatik olarak oluşturuldu">
            <a:extLst>
              <a:ext uri="{FF2B5EF4-FFF2-40B4-BE49-F238E27FC236}">
                <a16:creationId xmlns:a16="http://schemas.microsoft.com/office/drawing/2014/main" id="{2E846B4F-125D-8707-19B3-CB4A66CEDC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55" y="3425002"/>
            <a:ext cx="773132" cy="447675"/>
          </a:xfrm>
          <a:prstGeom prst="rect">
            <a:avLst/>
          </a:prstGeom>
        </p:spPr>
      </p:pic>
      <p:sp>
        <p:nvSpPr>
          <p:cNvPr id="4" name="Metin kutusu 3">
            <a:extLst>
              <a:ext uri="{FF2B5EF4-FFF2-40B4-BE49-F238E27FC236}">
                <a16:creationId xmlns:a16="http://schemas.microsoft.com/office/drawing/2014/main" id="{8B076D83-71A1-5403-D8BC-545AE9BFAE0D}"/>
              </a:ext>
            </a:extLst>
          </p:cNvPr>
          <p:cNvSpPr txBox="1"/>
          <p:nvPr/>
        </p:nvSpPr>
        <p:spPr>
          <a:xfrm>
            <a:off x="774492" y="1159664"/>
            <a:ext cx="10643017" cy="3524042"/>
          </a:xfrm>
          <a:prstGeom prst="rect">
            <a:avLst/>
          </a:prstGeom>
          <a:noFill/>
          <a:ln>
            <a:noFill/>
          </a:ln>
        </p:spPr>
        <p:txBody>
          <a:bodyPr wrap="square" rtlCol="0">
            <a:spAutoFit/>
          </a:bodyPr>
          <a:lstStyle/>
          <a:p>
            <a:pPr algn="just">
              <a:spcAft>
                <a:spcPts val="600"/>
              </a:spcAft>
            </a:pPr>
            <a:r>
              <a:rPr lang="tr-TR" sz="2200" dirty="0">
                <a:latin typeface="Arial" panose="020B0604020202020204" pitchFamily="34" charset="0"/>
                <a:cs typeface="Arial" panose="020B0604020202020204" pitchFamily="34" charset="0"/>
              </a:rPr>
              <a:t>Peygamberimiz Hz. Muhammed (s.a.v.) 20 Nisan 571 tarihinde Mekke'de Benî Haşim mahallesinde pazartesi günü babasından kalma evde dünyaya geldi. Peygamberimizin babası vefat ettiği için velisi konumundaki kişi dedesi Abdulmuttalip’ti.</a:t>
            </a:r>
          </a:p>
          <a:p>
            <a:pPr algn="just">
              <a:spcAft>
                <a:spcPts val="600"/>
              </a:spcAft>
            </a:pPr>
            <a:r>
              <a:rPr lang="tr-TR" sz="2200" b="1" dirty="0">
                <a:latin typeface="Arial" panose="020B0604020202020204" pitchFamily="34" charset="0"/>
                <a:cs typeface="Arial" panose="020B0604020202020204" pitchFamily="34" charset="0"/>
              </a:rPr>
              <a:t>Bu parçada aşağıdaki sorulardan hangisinin cevabı bulunmamaktadır?</a:t>
            </a:r>
          </a:p>
          <a:p>
            <a:pPr algn="just">
              <a:spcAft>
                <a:spcPts val="600"/>
              </a:spcAft>
            </a:pPr>
            <a:r>
              <a:rPr lang="tr-TR" sz="2200" dirty="0">
                <a:latin typeface="Arial" panose="020B0604020202020204" pitchFamily="34" charset="0"/>
                <a:cs typeface="Arial" panose="020B0604020202020204" pitchFamily="34" charset="0"/>
              </a:rPr>
              <a:t>A) Hz. Muhammed (s.a.v.) hangi tarihte doğdu?</a:t>
            </a:r>
          </a:p>
          <a:p>
            <a:pPr algn="just">
              <a:spcAft>
                <a:spcPts val="600"/>
              </a:spcAft>
            </a:pPr>
            <a:r>
              <a:rPr lang="tr-TR" sz="2200" dirty="0">
                <a:latin typeface="Arial" panose="020B0604020202020204" pitchFamily="34" charset="0"/>
                <a:cs typeface="Arial" panose="020B0604020202020204" pitchFamily="34" charset="0"/>
              </a:rPr>
              <a:t>B) Peygamberimizin babası nerede iken vefat etti?</a:t>
            </a:r>
          </a:p>
          <a:p>
            <a:pPr algn="just">
              <a:spcAft>
                <a:spcPts val="600"/>
              </a:spcAft>
            </a:pPr>
            <a:r>
              <a:rPr lang="tr-TR" sz="2200" dirty="0">
                <a:latin typeface="Arial" panose="020B0604020202020204" pitchFamily="34" charset="0"/>
                <a:cs typeface="Arial" panose="020B0604020202020204" pitchFamily="34" charset="0"/>
              </a:rPr>
              <a:t>C) Hz. Muhammed’in (s.a.v.) doğum yeri neresidir?</a:t>
            </a:r>
          </a:p>
          <a:p>
            <a:pPr algn="just">
              <a:spcAft>
                <a:spcPts val="600"/>
              </a:spcAft>
            </a:pPr>
            <a:r>
              <a:rPr lang="tr-TR" sz="2200" dirty="0">
                <a:latin typeface="Arial" panose="020B0604020202020204" pitchFamily="34" charset="0"/>
                <a:cs typeface="Arial" panose="020B0604020202020204" pitchFamily="34" charset="0"/>
              </a:rPr>
              <a:t>D) Hz. Muhammed (s.a.v.) hangi mahallede doğdu?</a:t>
            </a:r>
          </a:p>
        </p:txBody>
      </p:sp>
      <p:sp>
        <p:nvSpPr>
          <p:cNvPr id="6" name="Metin kutusu 5">
            <a:extLst>
              <a:ext uri="{FF2B5EF4-FFF2-40B4-BE49-F238E27FC236}">
                <a16:creationId xmlns:a16="http://schemas.microsoft.com/office/drawing/2014/main" id="{00799B91-82CF-5CEC-8D81-C78C65300CD7}"/>
              </a:ext>
            </a:extLst>
          </p:cNvPr>
          <p:cNvSpPr txBox="1"/>
          <p:nvPr/>
        </p:nvSpPr>
        <p:spPr>
          <a:xfrm>
            <a:off x="459771" y="60943"/>
            <a:ext cx="9478707"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HZ. MUHAMMED'İN (S.A.V.) DOĞUMU, ÇOCUKLUK VE GENÇLİK YILLARI</a:t>
            </a:r>
          </a:p>
        </p:txBody>
      </p:sp>
      <p:sp>
        <p:nvSpPr>
          <p:cNvPr id="2" name="Metin kutusu 1">
            <a:extLst>
              <a:ext uri="{FF2B5EF4-FFF2-40B4-BE49-F238E27FC236}">
                <a16:creationId xmlns:a16="http://schemas.microsoft.com/office/drawing/2014/main" id="{77565F19-ECA3-3910-86C1-DC02A576090A}"/>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sp>
        <p:nvSpPr>
          <p:cNvPr id="8" name="Metin kutusu 7">
            <a:extLst>
              <a:ext uri="{FF2B5EF4-FFF2-40B4-BE49-F238E27FC236}">
                <a16:creationId xmlns:a16="http://schemas.microsoft.com/office/drawing/2014/main" id="{43FA3920-F276-4857-2873-0E5E407FB465}"/>
              </a:ext>
            </a:extLst>
          </p:cNvPr>
          <p:cNvSpPr txBox="1"/>
          <p:nvPr/>
        </p:nvSpPr>
        <p:spPr>
          <a:xfrm>
            <a:off x="0" y="603153"/>
            <a:ext cx="3819525" cy="338554"/>
          </a:xfrm>
          <a:prstGeom prst="rect">
            <a:avLst/>
          </a:prstGeom>
          <a:solidFill>
            <a:srgbClr val="FFFF00"/>
          </a:solidFill>
          <a:ln>
            <a:noFill/>
          </a:ln>
        </p:spPr>
        <p:txBody>
          <a:bodyPr wrap="square" rtlCol="0">
            <a:spAutoFit/>
          </a:bodyPr>
          <a:lstStyle/>
          <a:p>
            <a:pPr>
              <a:spcAft>
                <a:spcPts val="600"/>
              </a:spcAft>
            </a:pPr>
            <a:r>
              <a:rPr lang="tr-TR" sz="1600" b="1" dirty="0">
                <a:latin typeface="Arial" panose="020B0604020202020204" pitchFamily="34" charset="0"/>
                <a:cs typeface="Arial" panose="020B0604020202020204" pitchFamily="34" charset="0"/>
              </a:rPr>
              <a:t>  mikailokumus.com </a:t>
            </a:r>
            <a:r>
              <a:rPr lang="tr-TR" sz="1600" dirty="0">
                <a:latin typeface="Arial" panose="020B0604020202020204" pitchFamily="34" charset="0"/>
                <a:cs typeface="Arial" panose="020B0604020202020204" pitchFamily="34" charset="0"/>
              </a:rPr>
              <a:t>Kazanım Testleri</a:t>
            </a:r>
          </a:p>
        </p:txBody>
      </p:sp>
    </p:spTree>
    <p:extLst>
      <p:ext uri="{BB962C8B-B14F-4D97-AF65-F5344CB8AC3E}">
        <p14:creationId xmlns:p14="http://schemas.microsoft.com/office/powerpoint/2010/main" val="1293412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7DC9579A-258D-8DB8-C5D0-C1753E8074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Resim 1" descr="daire, sarı, kehribar, grafik içeren bir resim&#10;&#10;Açıklama otomatik olarak oluşturuldu">
            <a:extLst>
              <a:ext uri="{FF2B5EF4-FFF2-40B4-BE49-F238E27FC236}">
                <a16:creationId xmlns:a16="http://schemas.microsoft.com/office/drawing/2014/main" id="{C25E4566-2130-C7FA-AA77-D606E5019F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55" y="4580143"/>
            <a:ext cx="773132" cy="447675"/>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159664"/>
            <a:ext cx="10643017" cy="3862596"/>
          </a:xfrm>
          <a:prstGeom prst="rect">
            <a:avLst/>
          </a:prstGeom>
          <a:noFill/>
          <a:ln>
            <a:noFill/>
          </a:ln>
        </p:spPr>
        <p:txBody>
          <a:bodyPr wrap="square" rtlCol="0">
            <a:spAutoFit/>
          </a:bodyPr>
          <a:lstStyle/>
          <a:p>
            <a:pPr algn="just">
              <a:spcAft>
                <a:spcPts val="600"/>
              </a:spcAft>
            </a:pPr>
            <a:r>
              <a:rPr lang="tr-TR" sz="2200" dirty="0">
                <a:latin typeface="Arial" panose="020B0604020202020204" pitchFamily="34" charset="0"/>
                <a:cs typeface="Arial" panose="020B0604020202020204" pitchFamily="34" charset="0"/>
              </a:rPr>
              <a:t>Hz. Muhammed’in (s.a.v.) amcası ---- ticaretle uğraşan ve çeşitli bölgelere ticari seyahatler yapan bir kimsedir. Peygamberimiz genç yaşta iken amcasıyla yolculuklara çıktı. Böylece Hz. Muhammed’in (s.a.v.) mesleği ---- oldu. Sonraki yıllarda kendi başına iş yapan Peygamberimiz ticari amaçla güneydeki ---- ’e ve kuzeydeki Suriye’ye seyahat etti.</a:t>
            </a:r>
          </a:p>
          <a:p>
            <a:pPr algn="just">
              <a:spcAft>
                <a:spcPts val="600"/>
              </a:spcAft>
            </a:pPr>
            <a:r>
              <a:rPr lang="tr-TR" sz="2200" b="1" dirty="0">
                <a:latin typeface="Arial" panose="020B0604020202020204" pitchFamily="34" charset="0"/>
                <a:cs typeface="Arial" panose="020B0604020202020204" pitchFamily="34" charset="0"/>
              </a:rPr>
              <a:t>Aşağıdakilerden hangisi verilen parçadaki herhangi bir boşluğa </a:t>
            </a:r>
            <a:r>
              <a:rPr lang="tr-TR" sz="2200" b="1" u="sng" dirty="0">
                <a:latin typeface="Arial" panose="020B0604020202020204" pitchFamily="34" charset="0"/>
                <a:cs typeface="Arial" panose="020B0604020202020204" pitchFamily="34" charset="0"/>
              </a:rPr>
              <a:t>getirilemez</a:t>
            </a:r>
            <a:r>
              <a:rPr lang="tr-TR" sz="2200" b="1" dirty="0">
                <a:latin typeface="Arial" panose="020B0604020202020204" pitchFamily="34" charset="0"/>
                <a:cs typeface="Arial" panose="020B0604020202020204" pitchFamily="34" charset="0"/>
              </a:rPr>
              <a:t>? </a:t>
            </a:r>
          </a:p>
          <a:p>
            <a:pPr algn="just">
              <a:spcAft>
                <a:spcPts val="600"/>
              </a:spcAft>
            </a:pPr>
            <a:r>
              <a:rPr lang="tr-TR" sz="2200" dirty="0">
                <a:latin typeface="Arial" panose="020B0604020202020204" pitchFamily="34" charset="0"/>
                <a:cs typeface="Arial" panose="020B0604020202020204" pitchFamily="34" charset="0"/>
              </a:rPr>
              <a:t>A) Ebu Talip</a:t>
            </a:r>
          </a:p>
          <a:p>
            <a:pPr algn="just">
              <a:spcAft>
                <a:spcPts val="600"/>
              </a:spcAft>
            </a:pPr>
            <a:r>
              <a:rPr lang="tr-TR" sz="2200" dirty="0">
                <a:latin typeface="Arial" panose="020B0604020202020204" pitchFamily="34" charset="0"/>
                <a:cs typeface="Arial" panose="020B0604020202020204" pitchFamily="34" charset="0"/>
              </a:rPr>
              <a:t>B) Yemen</a:t>
            </a:r>
          </a:p>
          <a:p>
            <a:pPr algn="just">
              <a:spcAft>
                <a:spcPts val="600"/>
              </a:spcAft>
            </a:pPr>
            <a:r>
              <a:rPr lang="tr-TR" sz="2200" dirty="0">
                <a:latin typeface="Arial" panose="020B0604020202020204" pitchFamily="34" charset="0"/>
                <a:cs typeface="Arial" panose="020B0604020202020204" pitchFamily="34" charset="0"/>
              </a:rPr>
              <a:t>C) Ticaret</a:t>
            </a:r>
          </a:p>
          <a:p>
            <a:pPr algn="just">
              <a:spcAft>
                <a:spcPts val="600"/>
              </a:spcAft>
            </a:pPr>
            <a:r>
              <a:rPr lang="tr-TR" sz="2200" dirty="0">
                <a:latin typeface="Arial" panose="020B0604020202020204" pitchFamily="34" charset="0"/>
                <a:cs typeface="Arial" panose="020B0604020202020204" pitchFamily="34" charset="0"/>
              </a:rPr>
              <a:t>D) Anadolu</a:t>
            </a:r>
          </a:p>
        </p:txBody>
      </p:sp>
      <p:sp>
        <p:nvSpPr>
          <p:cNvPr id="5" name="Metin kutusu 4">
            <a:extLst>
              <a:ext uri="{FF2B5EF4-FFF2-40B4-BE49-F238E27FC236}">
                <a16:creationId xmlns:a16="http://schemas.microsoft.com/office/drawing/2014/main" id="{CDFFCB1D-E904-FCDA-0212-04B182CAB04C}"/>
              </a:ext>
            </a:extLst>
          </p:cNvPr>
          <p:cNvSpPr txBox="1"/>
          <p:nvPr/>
        </p:nvSpPr>
        <p:spPr>
          <a:xfrm>
            <a:off x="0" y="603153"/>
            <a:ext cx="3819525" cy="338554"/>
          </a:xfrm>
          <a:prstGeom prst="rect">
            <a:avLst/>
          </a:prstGeom>
          <a:solidFill>
            <a:srgbClr val="FFFF00"/>
          </a:solidFill>
          <a:ln>
            <a:noFill/>
          </a:ln>
        </p:spPr>
        <p:txBody>
          <a:bodyPr wrap="square" rtlCol="0">
            <a:spAutoFit/>
          </a:bodyPr>
          <a:lstStyle/>
          <a:p>
            <a:pPr>
              <a:spcAft>
                <a:spcPts val="600"/>
              </a:spcAft>
            </a:pPr>
            <a:r>
              <a:rPr lang="tr-TR" sz="1600" b="1" dirty="0">
                <a:latin typeface="Arial" panose="020B0604020202020204" pitchFamily="34" charset="0"/>
                <a:cs typeface="Arial" panose="020B0604020202020204" pitchFamily="34" charset="0"/>
              </a:rPr>
              <a:t>  mikailokumus.com </a:t>
            </a:r>
            <a:r>
              <a:rPr lang="tr-TR" sz="1600" dirty="0">
                <a:latin typeface="Arial" panose="020B0604020202020204" pitchFamily="34" charset="0"/>
                <a:cs typeface="Arial" panose="020B0604020202020204" pitchFamily="34" charset="0"/>
              </a:rPr>
              <a:t>Kazanım Testleri</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9238864"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HZ. MUHAMMED'İN (S.A.V.) DOĞUMU, ÇOCUKLUK VE GENÇLİK YILLARI</a:t>
            </a:r>
          </a:p>
        </p:txBody>
      </p:sp>
      <p:sp>
        <p:nvSpPr>
          <p:cNvPr id="8" name="Metin kutusu 7">
            <a:extLst>
              <a:ext uri="{FF2B5EF4-FFF2-40B4-BE49-F238E27FC236}">
                <a16:creationId xmlns:a16="http://schemas.microsoft.com/office/drawing/2014/main" id="{7227DE51-2F2F-709A-EC09-5BF3C7F0D61A}"/>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59008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descr="ekran görüntüsü, metin, tasarım içeren bir resim&#10;&#10;Açıklama otomatik olarak oluşturuldu">
            <a:extLst>
              <a:ext uri="{FF2B5EF4-FFF2-40B4-BE49-F238E27FC236}">
                <a16:creationId xmlns:a16="http://schemas.microsoft.com/office/drawing/2014/main" id="{4F5FBC9A-548E-57CD-6F60-62AC595042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1" y="587386"/>
            <a:ext cx="7450110"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Aşağıdaki cümleleri Doğru veya Yanlış olarak işaretleyiniz.</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9448726"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HZ. MUHAMMED'İN (S.A.V.) DOĞUMU, ÇOCUKLUK VE GENÇLİK YILLARI</a:t>
            </a:r>
          </a:p>
        </p:txBody>
      </p:sp>
      <p:graphicFrame>
        <p:nvGraphicFramePr>
          <p:cNvPr id="14" name="Tablo 14">
            <a:extLst>
              <a:ext uri="{FF2B5EF4-FFF2-40B4-BE49-F238E27FC236}">
                <a16:creationId xmlns:a16="http://schemas.microsoft.com/office/drawing/2014/main" id="{22B474E8-7D35-D153-A2A1-268389BD9A71}"/>
              </a:ext>
            </a:extLst>
          </p:cNvPr>
          <p:cNvGraphicFramePr>
            <a:graphicFrameLocks noGrp="1"/>
          </p:cNvGraphicFramePr>
          <p:nvPr>
            <p:extLst>
              <p:ext uri="{D42A27DB-BD31-4B8C-83A1-F6EECF244321}">
                <p14:modId xmlns:p14="http://schemas.microsoft.com/office/powerpoint/2010/main" val="751828247"/>
              </p:ext>
            </p:extLst>
          </p:nvPr>
        </p:nvGraphicFramePr>
        <p:xfrm>
          <a:off x="856343" y="1314751"/>
          <a:ext cx="10348686" cy="4737705"/>
        </p:xfrm>
        <a:graphic>
          <a:graphicData uri="http://schemas.openxmlformats.org/drawingml/2006/table">
            <a:tbl>
              <a:tblPr firstRow="1" bandRow="1">
                <a:tableStyleId>{5940675A-B579-460E-94D1-54222C63F5DA}</a:tableStyleId>
              </a:tblPr>
              <a:tblGrid>
                <a:gridCol w="740228">
                  <a:extLst>
                    <a:ext uri="{9D8B030D-6E8A-4147-A177-3AD203B41FA5}">
                      <a16:colId xmlns:a16="http://schemas.microsoft.com/office/drawing/2014/main" val="2631665253"/>
                    </a:ext>
                  </a:extLst>
                </a:gridCol>
                <a:gridCol w="9608458">
                  <a:extLst>
                    <a:ext uri="{9D8B030D-6E8A-4147-A177-3AD203B41FA5}">
                      <a16:colId xmlns:a16="http://schemas.microsoft.com/office/drawing/2014/main" val="2323561704"/>
                    </a:ext>
                  </a:extLst>
                </a:gridCol>
              </a:tblGrid>
              <a:tr h="676815">
                <a:tc>
                  <a:txBody>
                    <a:bodyPr/>
                    <a:lstStyle/>
                    <a:p>
                      <a:endParaRPr lang="tr-TR" dirty="0">
                        <a:latin typeface="Arial" panose="020B0604020202020204" pitchFamily="34" charset="0"/>
                        <a:cs typeface="Arial" panose="020B0604020202020204" pitchFamily="34" charset="0"/>
                      </a:endParaRPr>
                    </a:p>
                  </a:txBody>
                  <a:tcPr/>
                </a:tc>
                <a:tc>
                  <a:txBody>
                    <a:bodyPr/>
                    <a:lstStyle/>
                    <a:p>
                      <a:pPr marL="0" indent="-342900" algn="l" defTabSz="914400" rtl="0" eaLnBrk="1" latinLnBrk="0" hangingPunct="1">
                        <a:spcBef>
                          <a:spcPct val="20000"/>
                        </a:spcBef>
                        <a:buFont typeface="Wingdings" pitchFamily="2" charset="2"/>
                        <a:buNone/>
                        <a:defRPr/>
                      </a:pPr>
                      <a:r>
                        <a:rPr lang="tr-TR" sz="1800" kern="1200" dirty="0">
                          <a:solidFill>
                            <a:schemeClr val="tx1"/>
                          </a:solidFill>
                          <a:latin typeface="Arial" panose="020B0604020202020204" pitchFamily="34" charset="0"/>
                          <a:ea typeface="+mn-ea"/>
                          <a:cs typeface="Arial" panose="020B0604020202020204" pitchFamily="34" charset="0"/>
                        </a:rPr>
                        <a:t>Hz. Muhammed (s.a.v.), aile büyüklerine hürmet ile davranır  ve k</a:t>
                      </a:r>
                      <a:r>
                        <a:rPr lang="tr-TR" sz="1800" dirty="0">
                          <a:latin typeface="Arial" panose="020B0604020202020204" pitchFamily="34" charset="0"/>
                          <a:cs typeface="Arial" panose="020B0604020202020204" pitchFamily="34" charset="0"/>
                        </a:rPr>
                        <a:t>endisini büyüten </a:t>
                      </a:r>
                      <a:r>
                        <a:rPr lang="tr-TR" sz="1800" kern="1200" dirty="0">
                          <a:solidFill>
                            <a:schemeClr val="tx1"/>
                          </a:solidFill>
                          <a:latin typeface="Arial" panose="020B0604020202020204" pitchFamily="34" charset="0"/>
                          <a:ea typeface="+mn-ea"/>
                          <a:cs typeface="Arial" panose="020B0604020202020204" pitchFamily="34" charset="0"/>
                        </a:rPr>
                        <a:t>kişilere vefa duygusu ile yaklaşırdı. </a:t>
                      </a:r>
                    </a:p>
                  </a:txBody>
                  <a:tcPr/>
                </a:tc>
                <a:extLst>
                  <a:ext uri="{0D108BD9-81ED-4DB2-BD59-A6C34878D82A}">
                    <a16:rowId xmlns:a16="http://schemas.microsoft.com/office/drawing/2014/main" val="3471425623"/>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r>
                        <a:rPr lang="tr-TR" sz="1800" dirty="0">
                          <a:latin typeface="Arial" panose="020B0604020202020204" pitchFamily="34" charset="0"/>
                          <a:cs typeface="Arial" panose="020B0604020202020204" pitchFamily="34" charset="0"/>
                        </a:rPr>
                        <a:t>Peygamberimiz </a:t>
                      </a:r>
                      <a:r>
                        <a:rPr lang="tr-TR" sz="1800" dirty="0" err="1">
                          <a:latin typeface="Arial" panose="020B0604020202020204" pitchFamily="34" charset="0"/>
                          <a:cs typeface="Arial" panose="020B0604020202020204" pitchFamily="34" charset="0"/>
                        </a:rPr>
                        <a:t>Kureyşliler</a:t>
                      </a:r>
                      <a:r>
                        <a:rPr lang="tr-TR" sz="1800" dirty="0">
                          <a:latin typeface="Arial" panose="020B0604020202020204" pitchFamily="34" charset="0"/>
                          <a:cs typeface="Arial" panose="020B0604020202020204" pitchFamily="34" charset="0"/>
                        </a:rPr>
                        <a:t> arasında çıkan bir kavgayı</a:t>
                      </a:r>
                      <a:r>
                        <a:rPr lang="tr-TR" sz="1800" baseline="0" dirty="0">
                          <a:latin typeface="Arial" panose="020B0604020202020204" pitchFamily="34" charset="0"/>
                          <a:cs typeface="Arial" panose="020B0604020202020204" pitchFamily="34" charset="0"/>
                        </a:rPr>
                        <a:t> baskı ve zorlama ile çözüme kavuşturdu.</a:t>
                      </a:r>
                      <a:endParaRPr lang="tr-TR" sz="1800" kern="1200" dirty="0">
                        <a:solidFill>
                          <a:schemeClr val="tx1"/>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454729089"/>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pPr algn="l">
                        <a:buNone/>
                        <a:defRPr/>
                      </a:pPr>
                      <a:r>
                        <a:rPr lang="tr-TR" sz="1800" kern="1200" dirty="0" err="1">
                          <a:solidFill>
                            <a:schemeClr val="tx1"/>
                          </a:solidFill>
                          <a:latin typeface="Arial" panose="020B0604020202020204" pitchFamily="34" charset="0"/>
                          <a:ea typeface="+mn-ea"/>
                          <a:cs typeface="Arial" panose="020B0604020202020204" pitchFamily="34" charset="0"/>
                        </a:rPr>
                        <a:t>Abdulmuttalip</a:t>
                      </a:r>
                      <a:r>
                        <a:rPr lang="tr-TR" sz="1800" kern="1200" dirty="0">
                          <a:solidFill>
                            <a:schemeClr val="tx1"/>
                          </a:solidFill>
                          <a:latin typeface="Arial" panose="020B0604020202020204" pitchFamily="34" charset="0"/>
                          <a:ea typeface="+mn-ea"/>
                          <a:cs typeface="Arial" panose="020B0604020202020204" pitchFamily="34" charset="0"/>
                        </a:rPr>
                        <a:t> gelini Amine ile görüşerek torununa “Muhammed”  ismini verdiğini ziyafete gelenlere ilan etti.</a:t>
                      </a:r>
                    </a:p>
                  </a:txBody>
                  <a:tcPr/>
                </a:tc>
                <a:extLst>
                  <a:ext uri="{0D108BD9-81ED-4DB2-BD59-A6C34878D82A}">
                    <a16:rowId xmlns:a16="http://schemas.microsoft.com/office/drawing/2014/main" val="1971934244"/>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r>
                        <a:rPr lang="tr-TR" sz="1800" dirty="0">
                          <a:latin typeface="Arial" panose="020B0604020202020204" pitchFamily="34" charset="0"/>
                          <a:cs typeface="Arial" panose="020B0604020202020204" pitchFamily="34" charset="0"/>
                        </a:rPr>
                        <a:t>Hz. Muhammed (s.a.v.) geçim sıkıntısı çeken Ebu </a:t>
                      </a:r>
                      <a:r>
                        <a:rPr lang="tr-TR" sz="1800" dirty="0" err="1">
                          <a:latin typeface="Arial" panose="020B0604020202020204" pitchFamily="34" charset="0"/>
                          <a:cs typeface="Arial" panose="020B0604020202020204" pitchFamily="34" charset="0"/>
                        </a:rPr>
                        <a:t>Lehep’e</a:t>
                      </a:r>
                      <a:r>
                        <a:rPr lang="tr-TR" sz="1800" dirty="0">
                          <a:latin typeface="Arial" panose="020B0604020202020204" pitchFamily="34" charset="0"/>
                          <a:cs typeface="Arial" panose="020B0604020202020204" pitchFamily="34" charset="0"/>
                        </a:rPr>
                        <a:t> destek olmak için</a:t>
                      </a:r>
                      <a:r>
                        <a:rPr lang="tr-TR" sz="1800" baseline="0" dirty="0">
                          <a:latin typeface="Arial" panose="020B0604020202020204" pitchFamily="34" charset="0"/>
                          <a:cs typeface="Arial" panose="020B0604020202020204" pitchFamily="34" charset="0"/>
                        </a:rPr>
                        <a:t> amcasının oğlunun </a:t>
                      </a:r>
                      <a:r>
                        <a:rPr lang="tr-TR" sz="1800" dirty="0">
                          <a:latin typeface="Arial" panose="020B0604020202020204" pitchFamily="34" charset="0"/>
                          <a:cs typeface="Arial" panose="020B0604020202020204" pitchFamily="34" charset="0"/>
                        </a:rPr>
                        <a:t>bakımını üstlendi. </a:t>
                      </a:r>
                      <a:endParaRPr lang="tr-TR" sz="1800" kern="1200" dirty="0">
                        <a:solidFill>
                          <a:schemeClr val="tx1"/>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512854284"/>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pPr marL="0" indent="0" algn="l"/>
                      <a:r>
                        <a:rPr lang="tr-TR" sz="1800" dirty="0">
                          <a:latin typeface="Arial" panose="020B0604020202020204" pitchFamily="34" charset="0"/>
                          <a:cs typeface="Arial" panose="020B0604020202020204" pitchFamily="34" charset="0"/>
                        </a:rPr>
                        <a:t>Çocukların daha sağlıklı büyümesini sağlamak amacıyla havası suyu temiz köylere göndermek Mekke’de gelenekti.</a:t>
                      </a:r>
                    </a:p>
                  </a:txBody>
                  <a:tcPr/>
                </a:tc>
                <a:extLst>
                  <a:ext uri="{0D108BD9-81ED-4DB2-BD59-A6C34878D82A}">
                    <a16:rowId xmlns:a16="http://schemas.microsoft.com/office/drawing/2014/main" val="41986248"/>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pPr>
                        <a:buFont typeface="Arial" pitchFamily="34" charset="0"/>
                        <a:buNone/>
                      </a:pPr>
                      <a:r>
                        <a:rPr lang="tr-TR" sz="1800" dirty="0">
                          <a:latin typeface="Arial" panose="020B0604020202020204" pitchFamily="34" charset="0"/>
                          <a:cs typeface="Arial" panose="020B0604020202020204" pitchFamily="34" charset="0"/>
                        </a:rPr>
                        <a:t>Hz. Hatice (</a:t>
                      </a:r>
                      <a:r>
                        <a:rPr lang="tr-TR" sz="1800" dirty="0" err="1">
                          <a:latin typeface="Arial" panose="020B0604020202020204" pitchFamily="34" charset="0"/>
                          <a:cs typeface="Arial" panose="020B0604020202020204" pitchFamily="34" charset="0"/>
                        </a:rPr>
                        <a:t>r.a</a:t>
                      </a:r>
                      <a:r>
                        <a:rPr lang="tr-TR" sz="1800" dirty="0">
                          <a:latin typeface="Arial" panose="020B0604020202020204" pitchFamily="34" charset="0"/>
                          <a:cs typeface="Arial" panose="020B0604020202020204" pitchFamily="34" charset="0"/>
                        </a:rPr>
                        <a:t>.) bir tavsiye üzerine “el-Emin” lakaplı Hz. Muhammed (s.a.v.) ile “iş ortaklığı” antlaşması yaptı. </a:t>
                      </a:r>
                      <a:endParaRPr lang="tr-TR" sz="1800" kern="1200" dirty="0">
                        <a:solidFill>
                          <a:schemeClr val="tx1"/>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2273572961"/>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pPr algn="l">
                        <a:defRPr/>
                      </a:pPr>
                      <a:r>
                        <a:rPr lang="tr-TR" sz="1800" dirty="0">
                          <a:latin typeface="Arial" panose="020B0604020202020204" pitchFamily="34" charset="0"/>
                          <a:cs typeface="Arial" panose="020B0604020202020204" pitchFamily="34" charset="0"/>
                        </a:rPr>
                        <a:t>Abbas ile beraber çeşitli memleketlere seyahat eden Hz. Muhammed (s.a.v) ticaret</a:t>
                      </a:r>
                      <a:r>
                        <a:rPr lang="tr-TR" sz="1800" baseline="0" dirty="0">
                          <a:latin typeface="Arial" panose="020B0604020202020204" pitchFamily="34" charset="0"/>
                          <a:cs typeface="Arial" panose="020B0604020202020204" pitchFamily="34" charset="0"/>
                        </a:rPr>
                        <a:t> mesleğini hiç sevmedi</a:t>
                      </a:r>
                      <a:r>
                        <a:rPr lang="tr-TR" sz="1800" dirty="0">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val="3013158739"/>
                  </a:ext>
                </a:extLst>
              </a:tr>
            </a:tbl>
          </a:graphicData>
        </a:graphic>
      </p:graphicFrame>
      <p:pic>
        <p:nvPicPr>
          <p:cNvPr id="17" name="Resim 16" descr="grafik içeren bir resim&#10;&#10;Açıklama otomatik olarak oluşturuldu">
            <a:extLst>
              <a:ext uri="{FF2B5EF4-FFF2-40B4-BE49-F238E27FC236}">
                <a16:creationId xmlns:a16="http://schemas.microsoft.com/office/drawing/2014/main" id="{00CB3543-AD3D-0564-15C6-B1BD47499D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6" y="1364327"/>
            <a:ext cx="603141" cy="576000"/>
          </a:xfrm>
          <a:prstGeom prst="rect">
            <a:avLst/>
          </a:prstGeom>
        </p:spPr>
      </p:pic>
      <p:pic>
        <p:nvPicPr>
          <p:cNvPr id="19" name="Resim 18" descr="simge, sembol, grafik içeren bir resim&#10;&#10;Açıklama otomatik olarak oluşturuldu">
            <a:extLst>
              <a:ext uri="{FF2B5EF4-FFF2-40B4-BE49-F238E27FC236}">
                <a16:creationId xmlns:a16="http://schemas.microsoft.com/office/drawing/2014/main" id="{DC34605C-DB52-FF1C-1CFF-F2BCE413E4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913" y="2042822"/>
            <a:ext cx="453905" cy="576000"/>
          </a:xfrm>
          <a:prstGeom prst="rect">
            <a:avLst/>
          </a:prstGeom>
        </p:spPr>
      </p:pic>
      <p:pic>
        <p:nvPicPr>
          <p:cNvPr id="20" name="Resim 19" descr="grafik içeren bir resim&#10;&#10;Açıklama otomatik olarak oluşturuldu">
            <a:extLst>
              <a:ext uri="{FF2B5EF4-FFF2-40B4-BE49-F238E27FC236}">
                <a16:creationId xmlns:a16="http://schemas.microsoft.com/office/drawing/2014/main" id="{9EA98761-622C-CBC8-A274-AE9D81EA88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6" y="2718073"/>
            <a:ext cx="603141" cy="576000"/>
          </a:xfrm>
          <a:prstGeom prst="rect">
            <a:avLst/>
          </a:prstGeom>
        </p:spPr>
      </p:pic>
      <p:pic>
        <p:nvPicPr>
          <p:cNvPr id="21" name="Resim 20" descr="simge, sembol, grafik içeren bir resim&#10;&#10;Açıklama otomatik olarak oluşturuldu">
            <a:extLst>
              <a:ext uri="{FF2B5EF4-FFF2-40B4-BE49-F238E27FC236}">
                <a16:creationId xmlns:a16="http://schemas.microsoft.com/office/drawing/2014/main" id="{5FBD63AF-20EE-24CF-E838-92A8A42D16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913" y="3386154"/>
            <a:ext cx="453905" cy="576000"/>
          </a:xfrm>
          <a:prstGeom prst="rect">
            <a:avLst/>
          </a:prstGeom>
        </p:spPr>
      </p:pic>
      <p:pic>
        <p:nvPicPr>
          <p:cNvPr id="22" name="Resim 21" descr="grafik içeren bir resim&#10;&#10;Açıklama otomatik olarak oluşturuldu">
            <a:extLst>
              <a:ext uri="{FF2B5EF4-FFF2-40B4-BE49-F238E27FC236}">
                <a16:creationId xmlns:a16="http://schemas.microsoft.com/office/drawing/2014/main" id="{0AF783AF-8975-0BCA-3C42-41DBD04B72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6" y="4071496"/>
            <a:ext cx="603141" cy="576000"/>
          </a:xfrm>
          <a:prstGeom prst="rect">
            <a:avLst/>
          </a:prstGeom>
        </p:spPr>
      </p:pic>
      <p:pic>
        <p:nvPicPr>
          <p:cNvPr id="23" name="Resim 22" descr="grafik içeren bir resim&#10;&#10;Açıklama otomatik olarak oluşturuldu">
            <a:extLst>
              <a:ext uri="{FF2B5EF4-FFF2-40B4-BE49-F238E27FC236}">
                <a16:creationId xmlns:a16="http://schemas.microsoft.com/office/drawing/2014/main" id="{896DB938-7A69-5ED2-6A20-F4CBB0CF8B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4" y="4739577"/>
            <a:ext cx="603141" cy="576000"/>
          </a:xfrm>
          <a:prstGeom prst="rect">
            <a:avLst/>
          </a:prstGeom>
        </p:spPr>
      </p:pic>
      <p:pic>
        <p:nvPicPr>
          <p:cNvPr id="24" name="Resim 23" descr="simge, sembol, grafik içeren bir resim&#10;&#10;Açıklama otomatik olarak oluşturuldu">
            <a:extLst>
              <a:ext uri="{FF2B5EF4-FFF2-40B4-BE49-F238E27FC236}">
                <a16:creationId xmlns:a16="http://schemas.microsoft.com/office/drawing/2014/main" id="{D174418E-42C1-54EA-9810-03155BC312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913" y="5425025"/>
            <a:ext cx="453905" cy="576000"/>
          </a:xfrm>
          <a:prstGeom prst="rect">
            <a:avLst/>
          </a:prstGeom>
        </p:spPr>
      </p:pic>
      <p:sp>
        <p:nvSpPr>
          <p:cNvPr id="3" name="Metin kutusu 2">
            <a:extLst>
              <a:ext uri="{FF2B5EF4-FFF2-40B4-BE49-F238E27FC236}">
                <a16:creationId xmlns:a16="http://schemas.microsoft.com/office/drawing/2014/main" id="{C7A0F8D9-186A-B896-109E-B3BB94208A2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159008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Resim 19" descr="şişe içeren bir resim&#10;&#10;Açıklama otomatik olarak oluşturuldu">
            <a:extLst>
              <a:ext uri="{FF2B5EF4-FFF2-40B4-BE49-F238E27FC236}">
                <a16:creationId xmlns:a16="http://schemas.microsoft.com/office/drawing/2014/main" id="{DDAC2F5A-BC46-5D95-7043-D216D0F976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0" y="587386"/>
            <a:ext cx="7360865"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Aşağıdaki kavramları Sözcük Avı bulmacasından bulunuz.</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9373776"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HZ. MUHAMMED'İN (S.A.V.) DOĞUMU, ÇOCUKLUK VE GENÇLİK YILLARI</a:t>
            </a:r>
          </a:p>
        </p:txBody>
      </p:sp>
      <p:sp>
        <p:nvSpPr>
          <p:cNvPr id="8" name="Dikdörtgen: Köşeleri Yuvarlatılmış 7">
            <a:extLst>
              <a:ext uri="{FF2B5EF4-FFF2-40B4-BE49-F238E27FC236}">
                <a16:creationId xmlns:a16="http://schemas.microsoft.com/office/drawing/2014/main" id="{DA58896E-DFD4-356E-81F2-2C38F066D51C}"/>
              </a:ext>
            </a:extLst>
          </p:cNvPr>
          <p:cNvSpPr/>
          <p:nvPr/>
        </p:nvSpPr>
        <p:spPr>
          <a:xfrm>
            <a:off x="2662427" y="5596095"/>
            <a:ext cx="5416554"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Köşeleri Yuvarlatılmış 9">
            <a:extLst>
              <a:ext uri="{FF2B5EF4-FFF2-40B4-BE49-F238E27FC236}">
                <a16:creationId xmlns:a16="http://schemas.microsoft.com/office/drawing/2014/main" id="{A7DB085E-33CE-19BD-F11F-8776BCF2EDC6}"/>
              </a:ext>
            </a:extLst>
          </p:cNvPr>
          <p:cNvSpPr/>
          <p:nvPr/>
        </p:nvSpPr>
        <p:spPr>
          <a:xfrm>
            <a:off x="6926580" y="4194306"/>
            <a:ext cx="1912620"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Dikdörtgen: Köşeleri Yuvarlatılmış 8">
            <a:extLst>
              <a:ext uri="{FF2B5EF4-FFF2-40B4-BE49-F238E27FC236}">
                <a16:creationId xmlns:a16="http://schemas.microsoft.com/office/drawing/2014/main" id="{30EDCFFA-A003-6155-E204-B863A95AF062}"/>
              </a:ext>
            </a:extLst>
          </p:cNvPr>
          <p:cNvSpPr/>
          <p:nvPr/>
        </p:nvSpPr>
        <p:spPr>
          <a:xfrm>
            <a:off x="4093028" y="3258016"/>
            <a:ext cx="3985953"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Dikdörtgen: Köşeleri Yuvarlatılmış 11">
            <a:extLst>
              <a:ext uri="{FF2B5EF4-FFF2-40B4-BE49-F238E27FC236}">
                <a16:creationId xmlns:a16="http://schemas.microsoft.com/office/drawing/2014/main" id="{108F7FA8-3BAA-8809-7DDE-AD25AF2FC9D3}"/>
              </a:ext>
            </a:extLst>
          </p:cNvPr>
          <p:cNvSpPr/>
          <p:nvPr/>
        </p:nvSpPr>
        <p:spPr>
          <a:xfrm>
            <a:off x="2662427" y="1384209"/>
            <a:ext cx="3251379"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Dikdörtgen: Köşeleri Yuvarlatılmış 12">
            <a:extLst>
              <a:ext uri="{FF2B5EF4-FFF2-40B4-BE49-F238E27FC236}">
                <a16:creationId xmlns:a16="http://schemas.microsoft.com/office/drawing/2014/main" id="{0D43D7C3-BB85-7305-7B5D-10A04AA73815}"/>
              </a:ext>
            </a:extLst>
          </p:cNvPr>
          <p:cNvSpPr/>
          <p:nvPr/>
        </p:nvSpPr>
        <p:spPr>
          <a:xfrm>
            <a:off x="4093029" y="4662742"/>
            <a:ext cx="3985952"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Dikdörtgen: Köşeleri Yuvarlatılmış 13">
            <a:extLst>
              <a:ext uri="{FF2B5EF4-FFF2-40B4-BE49-F238E27FC236}">
                <a16:creationId xmlns:a16="http://schemas.microsoft.com/office/drawing/2014/main" id="{88DCC0C2-9821-4D23-0CE6-74EE566FE6C1}"/>
              </a:ext>
            </a:extLst>
          </p:cNvPr>
          <p:cNvSpPr/>
          <p:nvPr/>
        </p:nvSpPr>
        <p:spPr>
          <a:xfrm>
            <a:off x="6981371" y="1383434"/>
            <a:ext cx="2540049"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Dikdörtgen: Köşeleri Yuvarlatılmış 14">
            <a:extLst>
              <a:ext uri="{FF2B5EF4-FFF2-40B4-BE49-F238E27FC236}">
                <a16:creationId xmlns:a16="http://schemas.microsoft.com/office/drawing/2014/main" id="{2536B0D7-3ED5-10F6-685F-1649D5C96C76}"/>
              </a:ext>
            </a:extLst>
          </p:cNvPr>
          <p:cNvSpPr/>
          <p:nvPr/>
        </p:nvSpPr>
        <p:spPr>
          <a:xfrm rot="5400000">
            <a:off x="8477360" y="2555140"/>
            <a:ext cx="1713589"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Dikdörtgen: Köşeleri Yuvarlatılmış 15">
            <a:extLst>
              <a:ext uri="{FF2B5EF4-FFF2-40B4-BE49-F238E27FC236}">
                <a16:creationId xmlns:a16="http://schemas.microsoft.com/office/drawing/2014/main" id="{D05E0743-2A52-6FA3-FBFF-51A2ADC40337}"/>
              </a:ext>
            </a:extLst>
          </p:cNvPr>
          <p:cNvSpPr/>
          <p:nvPr/>
        </p:nvSpPr>
        <p:spPr>
          <a:xfrm rot="5400000">
            <a:off x="6548388" y="2572542"/>
            <a:ext cx="2685969"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Dikdörtgen: Köşeleri Yuvarlatılmış 16">
            <a:extLst>
              <a:ext uri="{FF2B5EF4-FFF2-40B4-BE49-F238E27FC236}">
                <a16:creationId xmlns:a16="http://schemas.microsoft.com/office/drawing/2014/main" id="{E0B8C63F-CB40-BB46-003A-CB5252297037}"/>
              </a:ext>
            </a:extLst>
          </p:cNvPr>
          <p:cNvSpPr/>
          <p:nvPr/>
        </p:nvSpPr>
        <p:spPr>
          <a:xfrm rot="16200000">
            <a:off x="1507051" y="3506690"/>
            <a:ext cx="2685969"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Dikdörtgen: Köşeleri Yuvarlatılmış 17">
            <a:extLst>
              <a:ext uri="{FF2B5EF4-FFF2-40B4-BE49-F238E27FC236}">
                <a16:creationId xmlns:a16="http://schemas.microsoft.com/office/drawing/2014/main" id="{2BAC8015-2E24-21CE-EB8C-45D44E8CF5A1}"/>
              </a:ext>
            </a:extLst>
          </p:cNvPr>
          <p:cNvSpPr/>
          <p:nvPr/>
        </p:nvSpPr>
        <p:spPr>
          <a:xfrm>
            <a:off x="4789714" y="5131287"/>
            <a:ext cx="4049486"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a:extLst>
              <a:ext uri="{FF2B5EF4-FFF2-40B4-BE49-F238E27FC236}">
                <a16:creationId xmlns:a16="http://schemas.microsoft.com/office/drawing/2014/main" id="{8FFB926D-0DA3-ED6A-E209-823830065C5D}"/>
              </a:ext>
            </a:extLst>
          </p:cNvPr>
          <p:cNvSpPr txBox="1"/>
          <p:nvPr/>
        </p:nvSpPr>
        <p:spPr>
          <a:xfrm>
            <a:off x="275226" y="3047730"/>
            <a:ext cx="1724056" cy="2426305"/>
          </a:xfrm>
          <a:prstGeom prst="rect">
            <a:avLst/>
          </a:prstGeom>
          <a:noFill/>
          <a:ln>
            <a:noFill/>
          </a:ln>
        </p:spPr>
        <p:txBody>
          <a:bodyPr wrap="square" rtlCol="0">
            <a:spAutoFit/>
          </a:bodyPr>
          <a:lstStyle/>
          <a:p>
            <a:pPr algn="ctr">
              <a:lnSpc>
                <a:spcPct val="150000"/>
              </a:lnSpc>
              <a:spcAft>
                <a:spcPts val="600"/>
              </a:spcAft>
            </a:pPr>
            <a:r>
              <a:rPr lang="tr-TR" b="1" dirty="0">
                <a:latin typeface="Arial" panose="020B0604020202020204" pitchFamily="34" charset="0"/>
                <a:cs typeface="Arial" panose="020B0604020202020204" pitchFamily="34" charset="0"/>
              </a:rPr>
              <a:t>MEVLİD</a:t>
            </a:r>
          </a:p>
          <a:p>
            <a:pPr algn="ctr">
              <a:lnSpc>
                <a:spcPct val="150000"/>
              </a:lnSpc>
              <a:spcAft>
                <a:spcPts val="600"/>
              </a:spcAft>
            </a:pPr>
            <a:r>
              <a:rPr lang="tr-TR" b="1" dirty="0">
                <a:latin typeface="Arial" panose="020B0604020202020204" pitchFamily="34" charset="0"/>
                <a:cs typeface="Arial" panose="020B0604020202020204" pitchFamily="34" charset="0"/>
              </a:rPr>
              <a:t>FATIMA</a:t>
            </a:r>
          </a:p>
          <a:p>
            <a:pPr algn="ctr">
              <a:lnSpc>
                <a:spcPct val="150000"/>
              </a:lnSpc>
              <a:spcAft>
                <a:spcPts val="600"/>
              </a:spcAft>
            </a:pPr>
            <a:r>
              <a:rPr lang="tr-TR" b="1" dirty="0">
                <a:latin typeface="Arial" panose="020B0604020202020204" pitchFamily="34" charset="0"/>
                <a:cs typeface="Arial" panose="020B0604020202020204" pitchFamily="34" charset="0"/>
              </a:rPr>
              <a:t>ZEYNEP</a:t>
            </a:r>
          </a:p>
          <a:p>
            <a:pPr algn="ctr">
              <a:lnSpc>
                <a:spcPct val="150000"/>
              </a:lnSpc>
              <a:spcAft>
                <a:spcPts val="600"/>
              </a:spcAft>
            </a:pPr>
            <a:r>
              <a:rPr lang="tr-TR" b="1" dirty="0">
                <a:latin typeface="Arial" panose="020B0604020202020204" pitchFamily="34" charset="0"/>
                <a:cs typeface="Arial" panose="020B0604020202020204" pitchFamily="34" charset="0"/>
              </a:rPr>
              <a:t>MUHAMMED</a:t>
            </a:r>
          </a:p>
          <a:p>
            <a:pPr algn="ctr">
              <a:lnSpc>
                <a:spcPct val="150000"/>
              </a:lnSpc>
              <a:spcAft>
                <a:spcPts val="600"/>
              </a:spcAft>
            </a:pPr>
            <a:r>
              <a:rPr lang="tr-TR" b="1" dirty="0">
                <a:latin typeface="Arial" panose="020B0604020202020204" pitchFamily="34" charset="0"/>
                <a:cs typeface="Arial" panose="020B0604020202020204" pitchFamily="34" charset="0"/>
              </a:rPr>
              <a:t>EBVA</a:t>
            </a:r>
          </a:p>
        </p:txBody>
      </p:sp>
      <p:sp>
        <p:nvSpPr>
          <p:cNvPr id="7" name="Metin kutusu 6">
            <a:extLst>
              <a:ext uri="{FF2B5EF4-FFF2-40B4-BE49-F238E27FC236}">
                <a16:creationId xmlns:a16="http://schemas.microsoft.com/office/drawing/2014/main" id="{22E09CA5-A392-2E19-2A19-BEA286A9AEB2}"/>
              </a:ext>
            </a:extLst>
          </p:cNvPr>
          <p:cNvSpPr txBox="1"/>
          <p:nvPr/>
        </p:nvSpPr>
        <p:spPr>
          <a:xfrm>
            <a:off x="10192718" y="3047729"/>
            <a:ext cx="1724056" cy="2426305"/>
          </a:xfrm>
          <a:prstGeom prst="rect">
            <a:avLst/>
          </a:prstGeom>
          <a:noFill/>
          <a:ln>
            <a:noFill/>
          </a:ln>
        </p:spPr>
        <p:txBody>
          <a:bodyPr wrap="square" rtlCol="0">
            <a:spAutoFit/>
          </a:bodyPr>
          <a:lstStyle/>
          <a:p>
            <a:pPr algn="ctr">
              <a:lnSpc>
                <a:spcPct val="150000"/>
              </a:lnSpc>
              <a:spcAft>
                <a:spcPts val="600"/>
              </a:spcAft>
            </a:pPr>
            <a:r>
              <a:rPr lang="tr-TR" b="1" dirty="0">
                <a:latin typeface="Arial" panose="020B0604020202020204" pitchFamily="34" charset="0"/>
                <a:cs typeface="Arial" panose="020B0604020202020204" pitchFamily="34" charset="0"/>
              </a:rPr>
              <a:t>ZEYD</a:t>
            </a:r>
          </a:p>
          <a:p>
            <a:pPr algn="ctr">
              <a:lnSpc>
                <a:spcPct val="150000"/>
              </a:lnSpc>
              <a:spcAft>
                <a:spcPts val="600"/>
              </a:spcAft>
            </a:pPr>
            <a:r>
              <a:rPr lang="tr-TR" b="1" dirty="0">
                <a:latin typeface="Arial" panose="020B0604020202020204" pitchFamily="34" charset="0"/>
                <a:cs typeface="Arial" panose="020B0604020202020204" pitchFamily="34" charset="0"/>
              </a:rPr>
              <a:t>AMİNE</a:t>
            </a:r>
          </a:p>
          <a:p>
            <a:pPr algn="ctr">
              <a:lnSpc>
                <a:spcPct val="150000"/>
              </a:lnSpc>
              <a:spcAft>
                <a:spcPts val="600"/>
              </a:spcAft>
            </a:pPr>
            <a:r>
              <a:rPr lang="tr-TR" b="1" dirty="0">
                <a:latin typeface="Arial" panose="020B0604020202020204" pitchFamily="34" charset="0"/>
                <a:cs typeface="Arial" panose="020B0604020202020204" pitchFamily="34" charset="0"/>
              </a:rPr>
              <a:t>HATİCE</a:t>
            </a:r>
          </a:p>
          <a:p>
            <a:pPr algn="ctr">
              <a:lnSpc>
                <a:spcPct val="150000"/>
              </a:lnSpc>
              <a:spcAft>
                <a:spcPts val="600"/>
              </a:spcAft>
            </a:pPr>
            <a:r>
              <a:rPr lang="tr-TR" b="1" dirty="0">
                <a:latin typeface="Arial" panose="020B0604020202020204" pitchFamily="34" charset="0"/>
                <a:cs typeface="Arial" panose="020B0604020202020204" pitchFamily="34" charset="0"/>
              </a:rPr>
              <a:t>ALİ</a:t>
            </a:r>
          </a:p>
          <a:p>
            <a:pPr algn="ctr">
              <a:lnSpc>
                <a:spcPct val="150000"/>
              </a:lnSpc>
              <a:spcAft>
                <a:spcPts val="600"/>
              </a:spcAft>
            </a:pPr>
            <a:r>
              <a:rPr lang="tr-TR" b="1" dirty="0">
                <a:latin typeface="Arial" panose="020B0604020202020204" pitchFamily="34" charset="0"/>
                <a:cs typeface="Arial" panose="020B0604020202020204" pitchFamily="34" charset="0"/>
              </a:rPr>
              <a:t>EL-EMİN</a:t>
            </a:r>
          </a:p>
        </p:txBody>
      </p:sp>
      <p:sp>
        <p:nvSpPr>
          <p:cNvPr id="19" name="Metin kutusu 18">
            <a:extLst>
              <a:ext uri="{FF2B5EF4-FFF2-40B4-BE49-F238E27FC236}">
                <a16:creationId xmlns:a16="http://schemas.microsoft.com/office/drawing/2014/main" id="{7C5CD867-6EBC-66E0-9385-6E85804F7587}"/>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graphicFrame>
        <p:nvGraphicFramePr>
          <p:cNvPr id="3" name="4 Tablo">
            <a:extLst>
              <a:ext uri="{FF2B5EF4-FFF2-40B4-BE49-F238E27FC236}">
                <a16:creationId xmlns:a16="http://schemas.microsoft.com/office/drawing/2014/main" id="{B3A335CE-F23B-075C-B94E-1A495A5CA39F}"/>
              </a:ext>
            </a:extLst>
          </p:cNvPr>
          <p:cNvGraphicFramePr>
            <a:graphicFrameLocks noGrp="1"/>
          </p:cNvGraphicFramePr>
          <p:nvPr>
            <p:extLst>
              <p:ext uri="{D42A27DB-BD31-4B8C-83A1-F6EECF244321}">
                <p14:modId xmlns:p14="http://schemas.microsoft.com/office/powerpoint/2010/main" val="3532306047"/>
              </p:ext>
            </p:extLst>
          </p:nvPr>
        </p:nvGraphicFramePr>
        <p:xfrm>
          <a:off x="2496000" y="1340501"/>
          <a:ext cx="7200000" cy="4680000"/>
        </p:xfrm>
        <a:graphic>
          <a:graphicData uri="http://schemas.openxmlformats.org/drawingml/2006/table">
            <a:tbl>
              <a:tblPr firstRow="1" bandRow="1">
                <a:tableStyleId>{5940675A-B579-460E-94D1-54222C63F5DA}</a:tableStyleId>
              </a:tblPr>
              <a:tblGrid>
                <a:gridCol w="720000">
                  <a:extLst>
                    <a:ext uri="{9D8B030D-6E8A-4147-A177-3AD203B41FA5}">
                      <a16:colId xmlns:a16="http://schemas.microsoft.com/office/drawing/2014/main" val="20000"/>
                    </a:ext>
                  </a:extLst>
                </a:gridCol>
                <a:gridCol w="720000">
                  <a:extLst>
                    <a:ext uri="{9D8B030D-6E8A-4147-A177-3AD203B41FA5}">
                      <a16:colId xmlns:a16="http://schemas.microsoft.com/office/drawing/2014/main" val="20001"/>
                    </a:ext>
                  </a:extLst>
                </a:gridCol>
                <a:gridCol w="720000">
                  <a:extLst>
                    <a:ext uri="{9D8B030D-6E8A-4147-A177-3AD203B41FA5}">
                      <a16:colId xmlns:a16="http://schemas.microsoft.com/office/drawing/2014/main" val="20002"/>
                    </a:ext>
                  </a:extLst>
                </a:gridCol>
                <a:gridCol w="720000">
                  <a:extLst>
                    <a:ext uri="{9D8B030D-6E8A-4147-A177-3AD203B41FA5}">
                      <a16:colId xmlns:a16="http://schemas.microsoft.com/office/drawing/2014/main" val="20003"/>
                    </a:ext>
                  </a:extLst>
                </a:gridCol>
                <a:gridCol w="720000">
                  <a:extLst>
                    <a:ext uri="{9D8B030D-6E8A-4147-A177-3AD203B41FA5}">
                      <a16:colId xmlns:a16="http://schemas.microsoft.com/office/drawing/2014/main" val="20004"/>
                    </a:ext>
                  </a:extLst>
                </a:gridCol>
                <a:gridCol w="720000">
                  <a:extLst>
                    <a:ext uri="{9D8B030D-6E8A-4147-A177-3AD203B41FA5}">
                      <a16:colId xmlns:a16="http://schemas.microsoft.com/office/drawing/2014/main" val="20005"/>
                    </a:ext>
                  </a:extLst>
                </a:gridCol>
                <a:gridCol w="720000">
                  <a:extLst>
                    <a:ext uri="{9D8B030D-6E8A-4147-A177-3AD203B41FA5}">
                      <a16:colId xmlns:a16="http://schemas.microsoft.com/office/drawing/2014/main" val="20006"/>
                    </a:ext>
                  </a:extLst>
                </a:gridCol>
                <a:gridCol w="720000">
                  <a:extLst>
                    <a:ext uri="{9D8B030D-6E8A-4147-A177-3AD203B41FA5}">
                      <a16:colId xmlns:a16="http://schemas.microsoft.com/office/drawing/2014/main" val="20007"/>
                    </a:ext>
                  </a:extLst>
                </a:gridCol>
                <a:gridCol w="720000">
                  <a:extLst>
                    <a:ext uri="{9D8B030D-6E8A-4147-A177-3AD203B41FA5}">
                      <a16:colId xmlns:a16="http://schemas.microsoft.com/office/drawing/2014/main" val="20008"/>
                    </a:ext>
                  </a:extLst>
                </a:gridCol>
                <a:gridCol w="720000">
                  <a:extLst>
                    <a:ext uri="{9D8B030D-6E8A-4147-A177-3AD203B41FA5}">
                      <a16:colId xmlns:a16="http://schemas.microsoft.com/office/drawing/2014/main" val="20009"/>
                    </a:ext>
                  </a:extLst>
                </a:gridCol>
              </a:tblGrid>
              <a:tr h="468000">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M</a:t>
                      </a:r>
                    </a:p>
                  </a:txBody>
                  <a:tcPr anchor="ctr"/>
                </a:tc>
                <a:tc>
                  <a:txBody>
                    <a:bodyPr/>
                    <a:lstStyle/>
                    <a:p>
                      <a:pPr algn="ctr"/>
                      <a:r>
                        <a:rPr lang="tr-TR" sz="2000" kern="1200" dirty="0">
                          <a:solidFill>
                            <a:schemeClr val="tx1"/>
                          </a:solidFill>
                          <a:latin typeface="+mn-lt"/>
                          <a:ea typeface="+mn-ea"/>
                          <a:cs typeface="+mn-cs"/>
                        </a:rPr>
                        <a:t>İ</a:t>
                      </a:r>
                    </a:p>
                  </a:txBody>
                  <a:tcPr anchor="ctr"/>
                </a:tc>
                <a:tc>
                  <a:txBody>
                    <a:bodyPr/>
                    <a:lstStyle/>
                    <a:p>
                      <a:pPr algn="ctr"/>
                      <a:r>
                        <a:rPr lang="tr-TR" sz="2000" kern="1200" dirty="0">
                          <a:solidFill>
                            <a:schemeClr val="tx1"/>
                          </a:solidFill>
                          <a:latin typeface="+mn-lt"/>
                          <a:ea typeface="+mn-ea"/>
                          <a:cs typeface="+mn-cs"/>
                        </a:rPr>
                        <a:t>N</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Z</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Y</a:t>
                      </a:r>
                    </a:p>
                  </a:txBody>
                  <a:tcPr anchor="ctr"/>
                </a:tc>
                <a:tc>
                  <a:txBody>
                    <a:bodyPr/>
                    <a:lstStyle/>
                    <a:p>
                      <a:pPr algn="ctr"/>
                      <a:r>
                        <a:rPr lang="tr-TR" sz="2000" kern="1200" dirty="0">
                          <a:solidFill>
                            <a:schemeClr val="tx1"/>
                          </a:solidFill>
                          <a:latin typeface="+mn-lt"/>
                          <a:ea typeface="+mn-ea"/>
                          <a:cs typeface="+mn-cs"/>
                        </a:rPr>
                        <a:t>D</a:t>
                      </a:r>
                    </a:p>
                  </a:txBody>
                  <a:tcPr anchor="ctr"/>
                </a:tc>
                <a:extLst>
                  <a:ext uri="{0D108BD9-81ED-4DB2-BD59-A6C34878D82A}">
                    <a16:rowId xmlns:a16="http://schemas.microsoft.com/office/drawing/2014/main" val="10000"/>
                  </a:ext>
                </a:extLst>
              </a:tr>
              <a:tr h="468000">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Z</a:t>
                      </a:r>
                    </a:p>
                  </a:txBody>
                  <a:tcPr anchor="ctr"/>
                </a:tc>
                <a:tc>
                  <a:txBody>
                    <a:bodyPr/>
                    <a:lstStyle/>
                    <a:p>
                      <a:pPr algn="ctr"/>
                      <a:r>
                        <a:rPr lang="tr-TR" sz="2000" kern="1200" dirty="0">
                          <a:solidFill>
                            <a:schemeClr val="tx1"/>
                          </a:solidFill>
                          <a:latin typeface="+mn-lt"/>
                          <a:ea typeface="+mn-ea"/>
                          <a:cs typeface="+mn-cs"/>
                        </a:rPr>
                        <a:t>X</a:t>
                      </a:r>
                    </a:p>
                  </a:txBody>
                  <a:tcPr anchor="ctr"/>
                </a:tc>
                <a:tc>
                  <a:txBody>
                    <a:bodyPr/>
                    <a:lstStyle/>
                    <a:p>
                      <a:pPr algn="ctr"/>
                      <a:r>
                        <a:rPr lang="tr-TR" sz="2000" kern="1200" dirty="0">
                          <a:solidFill>
                            <a:schemeClr val="tx1"/>
                          </a:solidFill>
                          <a:latin typeface="+mn-lt"/>
                          <a:ea typeface="+mn-ea"/>
                          <a:cs typeface="+mn-cs"/>
                        </a:rPr>
                        <a:t>Ö</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X</a:t>
                      </a:r>
                    </a:p>
                  </a:txBody>
                  <a:tcPr anchor="ctr"/>
                </a:tc>
                <a:tc>
                  <a:txBody>
                    <a:bodyPr/>
                    <a:lstStyle/>
                    <a:p>
                      <a:pPr algn="ctr"/>
                      <a:r>
                        <a:rPr lang="tr-TR" sz="2000" kern="1200" dirty="0">
                          <a:solidFill>
                            <a:schemeClr val="tx1"/>
                          </a:solidFill>
                          <a:latin typeface="+mn-lt"/>
                          <a:ea typeface="+mn-ea"/>
                          <a:cs typeface="+mn-cs"/>
                        </a:rPr>
                        <a:t>T</a:t>
                      </a:r>
                    </a:p>
                  </a:txBody>
                  <a:tcPr anchor="ctr"/>
                </a:tc>
                <a:tc>
                  <a:txBody>
                    <a:bodyPr/>
                    <a:lstStyle/>
                    <a:p>
                      <a:pPr algn="ctr"/>
                      <a:r>
                        <a:rPr lang="tr-TR" sz="2000" kern="1200" dirty="0">
                          <a:solidFill>
                            <a:schemeClr val="tx1"/>
                          </a:solidFill>
                          <a:latin typeface="+mn-lt"/>
                          <a:ea typeface="+mn-ea"/>
                          <a:cs typeface="+mn-cs"/>
                        </a:rPr>
                        <a:t>C</a:t>
                      </a:r>
                    </a:p>
                  </a:txBody>
                  <a:tcPr anchor="ctr"/>
                </a:tc>
                <a:tc>
                  <a:txBody>
                    <a:bodyPr/>
                    <a:lstStyle/>
                    <a:p>
                      <a:pPr algn="ctr"/>
                      <a:r>
                        <a:rPr lang="tr-TR" sz="2000" kern="1200" dirty="0">
                          <a:solidFill>
                            <a:schemeClr val="tx1"/>
                          </a:solidFill>
                          <a:latin typeface="+mn-lt"/>
                          <a:ea typeface="+mn-ea"/>
                          <a:cs typeface="+mn-cs"/>
                        </a:rPr>
                        <a:t>H</a:t>
                      </a:r>
                    </a:p>
                  </a:txBody>
                  <a:tcPr anchor="ctr"/>
                </a:tc>
                <a:tc>
                  <a:txBody>
                    <a:bodyPr/>
                    <a:lstStyle/>
                    <a:p>
                      <a:pPr algn="ctr"/>
                      <a:r>
                        <a:rPr lang="tr-TR" sz="2000" kern="1200" dirty="0">
                          <a:solidFill>
                            <a:schemeClr val="tx1"/>
                          </a:solidFill>
                          <a:latin typeface="+mn-lt"/>
                          <a:ea typeface="+mn-ea"/>
                          <a:cs typeface="+mn-cs"/>
                        </a:rPr>
                        <a:t>E</a:t>
                      </a:r>
                    </a:p>
                  </a:txBody>
                  <a:tcPr anchor="ctr"/>
                </a:tc>
                <a:extLst>
                  <a:ext uri="{0D108BD9-81ED-4DB2-BD59-A6C34878D82A}">
                    <a16:rowId xmlns:a16="http://schemas.microsoft.com/office/drawing/2014/main" val="10001"/>
                  </a:ext>
                </a:extLst>
              </a:tr>
              <a:tr h="468000">
                <a:tc>
                  <a:txBody>
                    <a:bodyPr/>
                    <a:lstStyle/>
                    <a:p>
                      <a:pPr algn="ctr"/>
                      <a:r>
                        <a:rPr lang="tr-TR" sz="2000" kern="1200" dirty="0">
                          <a:solidFill>
                            <a:schemeClr val="tx1"/>
                          </a:solidFill>
                          <a:latin typeface="+mn-lt"/>
                          <a:ea typeface="+mn-ea"/>
                          <a:cs typeface="+mn-cs"/>
                        </a:rPr>
                        <a:t>M</a:t>
                      </a:r>
                    </a:p>
                  </a:txBody>
                  <a:tcPr anchor="ctr"/>
                </a:tc>
                <a:tc>
                  <a:txBody>
                    <a:bodyPr/>
                    <a:lstStyle/>
                    <a:p>
                      <a:pPr algn="ctr"/>
                      <a:r>
                        <a:rPr lang="tr-TR" sz="2000" kern="1200" dirty="0">
                          <a:solidFill>
                            <a:schemeClr val="tx1"/>
                          </a:solidFill>
                          <a:latin typeface="+mn-lt"/>
                          <a:ea typeface="+mn-ea"/>
                          <a:cs typeface="+mn-cs"/>
                        </a:rPr>
                        <a:t>T</a:t>
                      </a:r>
                    </a:p>
                  </a:txBody>
                  <a:tcPr anchor="ctr"/>
                </a:tc>
                <a:tc>
                  <a:txBody>
                    <a:bodyPr/>
                    <a:lstStyle/>
                    <a:p>
                      <a:pPr algn="ctr"/>
                      <a:r>
                        <a:rPr lang="tr-TR" sz="2000" kern="1200" dirty="0">
                          <a:solidFill>
                            <a:schemeClr val="tx1"/>
                          </a:solidFill>
                          <a:latin typeface="+mn-lt"/>
                          <a:ea typeface="+mn-ea"/>
                          <a:cs typeface="+mn-cs"/>
                        </a:rPr>
                        <a:t>Ş</a:t>
                      </a:r>
                    </a:p>
                  </a:txBody>
                  <a:tcPr anchor="ctr"/>
                </a:tc>
                <a:tc>
                  <a:txBody>
                    <a:bodyPr/>
                    <a:lstStyle/>
                    <a:p>
                      <a:pPr algn="ctr"/>
                      <a:r>
                        <a:rPr lang="tr-TR" sz="2000" kern="1200" dirty="0">
                          <a:solidFill>
                            <a:schemeClr val="tx1"/>
                          </a:solidFill>
                          <a:latin typeface="+mn-lt"/>
                          <a:ea typeface="+mn-ea"/>
                          <a:cs typeface="+mn-cs"/>
                        </a:rPr>
                        <a:t>L</a:t>
                      </a:r>
                    </a:p>
                  </a:txBody>
                  <a:tcPr anchor="ctr"/>
                </a:tc>
                <a:tc>
                  <a:txBody>
                    <a:bodyPr/>
                    <a:lstStyle/>
                    <a:p>
                      <a:pPr algn="ctr"/>
                      <a:r>
                        <a:rPr lang="tr-TR" sz="2000" kern="1200" dirty="0">
                          <a:solidFill>
                            <a:schemeClr val="tx1"/>
                          </a:solidFill>
                          <a:latin typeface="+mn-lt"/>
                          <a:ea typeface="+mn-ea"/>
                          <a:cs typeface="+mn-cs"/>
                        </a:rPr>
                        <a:t>K</a:t>
                      </a:r>
                    </a:p>
                  </a:txBody>
                  <a:tcPr anchor="ctr"/>
                </a:tc>
                <a:tc>
                  <a:txBody>
                    <a:bodyPr/>
                    <a:lstStyle/>
                    <a:p>
                      <a:pPr algn="ctr"/>
                      <a:r>
                        <a:rPr lang="tr-TR" sz="2000" kern="1200" dirty="0">
                          <a:solidFill>
                            <a:schemeClr val="tx1"/>
                          </a:solidFill>
                          <a:latin typeface="+mn-lt"/>
                          <a:ea typeface="+mn-ea"/>
                          <a:cs typeface="+mn-cs"/>
                        </a:rPr>
                        <a:t>Ş</a:t>
                      </a:r>
                    </a:p>
                  </a:txBody>
                  <a:tcPr anchor="ctr"/>
                </a:tc>
                <a:tc>
                  <a:txBody>
                    <a:bodyPr/>
                    <a:lstStyle/>
                    <a:p>
                      <a:pPr algn="ctr"/>
                      <a:r>
                        <a:rPr lang="tr-TR" sz="2000" kern="1200" dirty="0">
                          <a:solidFill>
                            <a:schemeClr val="tx1"/>
                          </a:solidFill>
                          <a:latin typeface="+mn-lt"/>
                          <a:ea typeface="+mn-ea"/>
                          <a:cs typeface="+mn-cs"/>
                        </a:rPr>
                        <a:t>İ</a:t>
                      </a:r>
                    </a:p>
                  </a:txBody>
                  <a:tcPr anchor="ctr"/>
                </a:tc>
                <a:tc>
                  <a:txBody>
                    <a:bodyPr/>
                    <a:lstStyle/>
                    <a:p>
                      <a:pPr algn="ctr"/>
                      <a:r>
                        <a:rPr lang="tr-TR" sz="2000" kern="1200" dirty="0">
                          <a:solidFill>
                            <a:schemeClr val="tx1"/>
                          </a:solidFill>
                          <a:latin typeface="+mn-lt"/>
                          <a:ea typeface="+mn-ea"/>
                          <a:cs typeface="+mn-cs"/>
                        </a:rPr>
                        <a:t>İ</a:t>
                      </a:r>
                    </a:p>
                  </a:txBody>
                  <a:tcPr anchor="ctr"/>
                </a:tc>
                <a:tc>
                  <a:txBody>
                    <a:bodyPr/>
                    <a:lstStyle/>
                    <a:p>
                      <a:pPr algn="ctr"/>
                      <a:r>
                        <a:rPr lang="tr-TR" sz="2000" kern="1200" dirty="0">
                          <a:solidFill>
                            <a:schemeClr val="tx1"/>
                          </a:solidFill>
                          <a:latin typeface="+mn-lt"/>
                          <a:ea typeface="+mn-ea"/>
                          <a:cs typeface="+mn-cs"/>
                        </a:rPr>
                        <a:t>M</a:t>
                      </a:r>
                    </a:p>
                  </a:txBody>
                  <a:tcPr anchor="ctr"/>
                </a:tc>
                <a:tc>
                  <a:txBody>
                    <a:bodyPr/>
                    <a:lstStyle/>
                    <a:p>
                      <a:pPr algn="ctr"/>
                      <a:r>
                        <a:rPr lang="tr-TR" sz="2000" kern="1200">
                          <a:solidFill>
                            <a:schemeClr val="tx1"/>
                          </a:solidFill>
                          <a:latin typeface="+mn-lt"/>
                          <a:ea typeface="+mn-ea"/>
                          <a:cs typeface="+mn-cs"/>
                        </a:rPr>
                        <a:t>B</a:t>
                      </a:r>
                      <a:endParaRPr lang="tr-TR" sz="2000" kern="1200" dirty="0">
                        <a:solidFill>
                          <a:schemeClr val="tx1"/>
                        </a:solidFill>
                        <a:latin typeface="+mn-lt"/>
                        <a:ea typeface="+mn-ea"/>
                        <a:cs typeface="+mn-cs"/>
                      </a:endParaRPr>
                    </a:p>
                  </a:txBody>
                  <a:tcPr anchor="ctr"/>
                </a:tc>
                <a:extLst>
                  <a:ext uri="{0D108BD9-81ED-4DB2-BD59-A6C34878D82A}">
                    <a16:rowId xmlns:a16="http://schemas.microsoft.com/office/drawing/2014/main" val="10002"/>
                  </a:ext>
                </a:extLst>
              </a:tr>
              <a:tr h="468000">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W</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İ</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C</a:t>
                      </a:r>
                    </a:p>
                  </a:txBody>
                  <a:tcPr anchor="ctr"/>
                </a:tc>
                <a:tc>
                  <a:txBody>
                    <a:bodyPr/>
                    <a:lstStyle/>
                    <a:p>
                      <a:pPr algn="ctr"/>
                      <a:r>
                        <a:rPr lang="tr-TR" sz="2000" kern="1200" dirty="0">
                          <a:solidFill>
                            <a:schemeClr val="tx1"/>
                          </a:solidFill>
                          <a:latin typeface="+mn-lt"/>
                          <a:ea typeface="+mn-ea"/>
                          <a:cs typeface="+mn-cs"/>
                        </a:rPr>
                        <a:t>T</a:t>
                      </a:r>
                    </a:p>
                  </a:txBody>
                  <a:tcPr anchor="ctr"/>
                </a:tc>
                <a:tc>
                  <a:txBody>
                    <a:bodyPr/>
                    <a:lstStyle/>
                    <a:p>
                      <a:pPr algn="ctr"/>
                      <a:r>
                        <a:rPr lang="tr-TR" sz="2000" kern="1200" dirty="0">
                          <a:solidFill>
                            <a:schemeClr val="tx1"/>
                          </a:solidFill>
                          <a:latin typeface="+mn-lt"/>
                          <a:ea typeface="+mn-ea"/>
                          <a:cs typeface="+mn-cs"/>
                        </a:rPr>
                        <a:t>H</a:t>
                      </a:r>
                    </a:p>
                  </a:txBody>
                  <a:tcPr anchor="ctr"/>
                </a:tc>
                <a:tc>
                  <a:txBody>
                    <a:bodyPr/>
                    <a:lstStyle/>
                    <a:p>
                      <a:pPr algn="ctr"/>
                      <a:r>
                        <a:rPr lang="tr-TR" sz="2000" kern="1200">
                          <a:solidFill>
                            <a:schemeClr val="tx1"/>
                          </a:solidFill>
                          <a:latin typeface="+mn-lt"/>
                          <a:ea typeface="+mn-ea"/>
                          <a:cs typeface="+mn-cs"/>
                        </a:rPr>
                        <a:t>V</a:t>
                      </a:r>
                      <a:endParaRPr lang="tr-TR" sz="2000" kern="1200" dirty="0">
                        <a:solidFill>
                          <a:schemeClr val="tx1"/>
                        </a:solidFill>
                        <a:latin typeface="+mn-lt"/>
                        <a:ea typeface="+mn-ea"/>
                        <a:cs typeface="+mn-cs"/>
                      </a:endParaRPr>
                    </a:p>
                  </a:txBody>
                  <a:tcPr anchor="ctr"/>
                </a:tc>
                <a:extLst>
                  <a:ext uri="{0D108BD9-81ED-4DB2-BD59-A6C34878D82A}">
                    <a16:rowId xmlns:a16="http://schemas.microsoft.com/office/drawing/2014/main" val="10003"/>
                  </a:ext>
                </a:extLst>
              </a:tr>
              <a:tr h="468000">
                <a:tc>
                  <a:txBody>
                    <a:bodyPr/>
                    <a:lstStyle/>
                    <a:p>
                      <a:pPr algn="ctr"/>
                      <a:r>
                        <a:rPr lang="tr-TR" sz="2000" kern="1200" dirty="0">
                          <a:solidFill>
                            <a:schemeClr val="tx1"/>
                          </a:solidFill>
                          <a:latin typeface="+mn-lt"/>
                          <a:ea typeface="+mn-ea"/>
                          <a:cs typeface="+mn-cs"/>
                        </a:rPr>
                        <a:t>V</a:t>
                      </a:r>
                    </a:p>
                  </a:txBody>
                  <a:tcPr anchor="ctr"/>
                </a:tc>
                <a:tc>
                  <a:txBody>
                    <a:bodyPr/>
                    <a:lstStyle/>
                    <a:p>
                      <a:pPr algn="ctr"/>
                      <a:r>
                        <a:rPr lang="tr-TR" sz="2000" kern="1200" dirty="0">
                          <a:solidFill>
                            <a:schemeClr val="tx1"/>
                          </a:solidFill>
                          <a:latin typeface="+mn-lt"/>
                          <a:ea typeface="+mn-ea"/>
                          <a:cs typeface="+mn-cs"/>
                        </a:rPr>
                        <a:t>Ö</a:t>
                      </a:r>
                    </a:p>
                  </a:txBody>
                  <a:tcPr anchor="ctr"/>
                </a:tc>
                <a:tc>
                  <a:txBody>
                    <a:bodyPr/>
                    <a:lstStyle/>
                    <a:p>
                      <a:pPr algn="ctr"/>
                      <a:r>
                        <a:rPr lang="tr-TR" sz="2000" kern="1200" dirty="0">
                          <a:solidFill>
                            <a:schemeClr val="tx1"/>
                          </a:solidFill>
                          <a:latin typeface="+mn-lt"/>
                          <a:ea typeface="+mn-ea"/>
                          <a:cs typeface="+mn-cs"/>
                        </a:rPr>
                        <a:t>F</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T</a:t>
                      </a:r>
                    </a:p>
                  </a:txBody>
                  <a:tcPr anchor="ctr"/>
                </a:tc>
                <a:tc>
                  <a:txBody>
                    <a:bodyPr/>
                    <a:lstStyle/>
                    <a:p>
                      <a:pPr algn="ctr"/>
                      <a:r>
                        <a:rPr lang="tr-TR" sz="2000" kern="1200" dirty="0">
                          <a:solidFill>
                            <a:schemeClr val="tx1"/>
                          </a:solidFill>
                          <a:latin typeface="+mn-lt"/>
                          <a:ea typeface="+mn-ea"/>
                          <a:cs typeface="+mn-cs"/>
                        </a:rPr>
                        <a:t>I</a:t>
                      </a:r>
                    </a:p>
                  </a:txBody>
                  <a:tcPr anchor="ctr"/>
                </a:tc>
                <a:tc>
                  <a:txBody>
                    <a:bodyPr/>
                    <a:lstStyle/>
                    <a:p>
                      <a:pPr algn="ctr"/>
                      <a:r>
                        <a:rPr lang="tr-TR" sz="2000" kern="1200" dirty="0">
                          <a:solidFill>
                            <a:schemeClr val="tx1"/>
                          </a:solidFill>
                          <a:latin typeface="+mn-lt"/>
                          <a:ea typeface="+mn-ea"/>
                          <a:cs typeface="+mn-cs"/>
                        </a:rPr>
                        <a:t>M</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H</a:t>
                      </a:r>
                    </a:p>
                  </a:txBody>
                  <a:tcPr anchor="ctr"/>
                </a:tc>
                <a:tc>
                  <a:txBody>
                    <a:bodyPr/>
                    <a:lstStyle/>
                    <a:p>
                      <a:pPr algn="ctr"/>
                      <a:r>
                        <a:rPr lang="tr-TR" sz="2000" kern="1200" dirty="0">
                          <a:solidFill>
                            <a:schemeClr val="tx1"/>
                          </a:solidFill>
                          <a:latin typeface="+mn-lt"/>
                          <a:ea typeface="+mn-ea"/>
                          <a:cs typeface="+mn-cs"/>
                        </a:rPr>
                        <a:t>A</a:t>
                      </a:r>
                    </a:p>
                  </a:txBody>
                  <a:tcPr anchor="ctr"/>
                </a:tc>
                <a:extLst>
                  <a:ext uri="{0D108BD9-81ED-4DB2-BD59-A6C34878D82A}">
                    <a16:rowId xmlns:a16="http://schemas.microsoft.com/office/drawing/2014/main" val="10004"/>
                  </a:ext>
                </a:extLst>
              </a:tr>
              <a:tr h="468000">
                <a:tc>
                  <a:txBody>
                    <a:bodyPr/>
                    <a:lstStyle/>
                    <a:p>
                      <a:pPr algn="ctr"/>
                      <a:r>
                        <a:rPr lang="tr-TR" sz="2000" kern="1200" dirty="0">
                          <a:solidFill>
                            <a:schemeClr val="tx1"/>
                          </a:solidFill>
                          <a:latin typeface="+mn-lt"/>
                          <a:ea typeface="+mn-ea"/>
                          <a:cs typeface="+mn-cs"/>
                        </a:rPr>
                        <a:t>L</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Q</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Ç</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Ş</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Ğ</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S</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G</a:t>
                      </a:r>
                    </a:p>
                  </a:txBody>
                  <a:tcPr anchor="ctr"/>
                </a:tc>
                <a:tc>
                  <a:txBody>
                    <a:bodyPr/>
                    <a:lstStyle/>
                    <a:p>
                      <a:pPr algn="ctr"/>
                      <a:r>
                        <a:rPr lang="tr-TR" dirty="0">
                          <a:solidFill>
                            <a:schemeClr val="tx1"/>
                          </a:solidFill>
                        </a:rPr>
                        <a:t>H</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S</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X</a:t>
                      </a:r>
                    </a:p>
                  </a:txBody>
                  <a:tcPr anchor="ctr"/>
                </a:tc>
                <a:extLst>
                  <a:ext uri="{0D108BD9-81ED-4DB2-BD59-A6C34878D82A}">
                    <a16:rowId xmlns:a16="http://schemas.microsoft.com/office/drawing/2014/main" val="10005"/>
                  </a:ext>
                </a:extLst>
              </a:tr>
              <a:tr h="468000">
                <a:tc>
                  <a:txBody>
                    <a:bodyPr/>
                    <a:lstStyle/>
                    <a:p>
                      <a:pPr algn="ctr"/>
                      <a:r>
                        <a:rPr lang="tr-TR" sz="2000" kern="1200" dirty="0">
                          <a:solidFill>
                            <a:schemeClr val="tx1"/>
                          </a:solidFill>
                          <a:latin typeface="+mn-lt"/>
                          <a:ea typeface="+mn-ea"/>
                          <a:cs typeface="+mn-cs"/>
                        </a:rPr>
                        <a:t>İ</a:t>
                      </a:r>
                    </a:p>
                  </a:txBody>
                  <a:tcPr anchor="ctr"/>
                </a:tc>
                <a:tc>
                  <a:txBody>
                    <a:bodyPr/>
                    <a:lstStyle/>
                    <a:p>
                      <a:pPr algn="ctr"/>
                      <a:r>
                        <a:rPr lang="tr-TR" sz="2000" kern="1200" dirty="0">
                          <a:solidFill>
                            <a:schemeClr val="tx1"/>
                          </a:solidFill>
                          <a:latin typeface="+mn-lt"/>
                          <a:ea typeface="+mn-ea"/>
                          <a:cs typeface="+mn-cs"/>
                        </a:rPr>
                        <a:t>T</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Ç</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Ş</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Ğ</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S</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L</a:t>
                      </a:r>
                    </a:p>
                  </a:txBody>
                  <a:tcPr anchor="ctr"/>
                </a:tc>
                <a:tc>
                  <a:txBody>
                    <a:bodyPr/>
                    <a:lstStyle/>
                    <a:p>
                      <a:pPr algn="ctr"/>
                      <a:r>
                        <a:rPr lang="tr-TR" sz="2000" kern="1200" dirty="0">
                          <a:solidFill>
                            <a:schemeClr val="tx1"/>
                          </a:solidFill>
                          <a:latin typeface="+mn-lt"/>
                          <a:ea typeface="+mn-ea"/>
                          <a:cs typeface="+mn-cs"/>
                        </a:rPr>
                        <a:t>İ</a:t>
                      </a:r>
                    </a:p>
                  </a:txBody>
                  <a:tcPr anchor="ctr"/>
                </a:tc>
                <a:tc>
                  <a:txBody>
                    <a:bodyPr/>
                    <a:lstStyle/>
                    <a:p>
                      <a:pPr algn="ctr"/>
                      <a:r>
                        <a:rPr lang="tr-TR" sz="2000" kern="1200" dirty="0">
                          <a:solidFill>
                            <a:schemeClr val="tx1"/>
                          </a:solidFill>
                          <a:latin typeface="+mn-lt"/>
                          <a:ea typeface="+mn-ea"/>
                          <a:cs typeface="+mn-cs"/>
                        </a:rPr>
                        <a:t>P</a:t>
                      </a:r>
                    </a:p>
                  </a:txBody>
                  <a:tcPr anchor="ctr"/>
                </a:tc>
                <a:extLst>
                  <a:ext uri="{0D108BD9-81ED-4DB2-BD59-A6C34878D82A}">
                    <a16:rowId xmlns:a16="http://schemas.microsoft.com/office/drawing/2014/main" val="10006"/>
                  </a:ext>
                </a:extLst>
              </a:tr>
              <a:tr h="468000">
                <a:tc>
                  <a:txBody>
                    <a:bodyPr/>
                    <a:lstStyle/>
                    <a:p>
                      <a:pPr algn="ctr"/>
                      <a:r>
                        <a:rPr lang="tr-TR" sz="2000" kern="1200" dirty="0">
                          <a:solidFill>
                            <a:schemeClr val="tx1"/>
                          </a:solidFill>
                          <a:latin typeface="+mn-lt"/>
                          <a:ea typeface="+mn-ea"/>
                          <a:cs typeface="+mn-cs"/>
                        </a:rPr>
                        <a:t>D</a:t>
                      </a:r>
                    </a:p>
                  </a:txBody>
                  <a:tcPr anchor="ctr"/>
                </a:tc>
                <a:tc>
                  <a:txBody>
                    <a:bodyPr/>
                    <a:lstStyle/>
                    <a:p>
                      <a:pPr algn="ctr"/>
                      <a:r>
                        <a:rPr lang="tr-TR" sz="2000" kern="1200" dirty="0">
                          <a:solidFill>
                            <a:schemeClr val="tx1"/>
                          </a:solidFill>
                          <a:latin typeface="+mn-lt"/>
                          <a:ea typeface="+mn-ea"/>
                          <a:cs typeface="+mn-cs"/>
                        </a:rPr>
                        <a:t>Q</a:t>
                      </a:r>
                    </a:p>
                  </a:txBody>
                  <a:tcPr anchor="ctr"/>
                </a:tc>
                <a:tc>
                  <a:txBody>
                    <a:bodyPr/>
                    <a:lstStyle/>
                    <a:p>
                      <a:pPr algn="ctr"/>
                      <a:r>
                        <a:rPr lang="tr-TR" sz="2000" kern="1200" dirty="0">
                          <a:solidFill>
                            <a:schemeClr val="tx1"/>
                          </a:solidFill>
                          <a:latin typeface="+mn-lt"/>
                          <a:ea typeface="+mn-ea"/>
                          <a:cs typeface="+mn-cs"/>
                        </a:rPr>
                        <a:t>Z</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Y</a:t>
                      </a:r>
                    </a:p>
                  </a:txBody>
                  <a:tcPr anchor="ctr"/>
                </a:tc>
                <a:tc>
                  <a:txBody>
                    <a:bodyPr/>
                    <a:lstStyle/>
                    <a:p>
                      <a:pPr algn="ctr"/>
                      <a:r>
                        <a:rPr lang="tr-TR" sz="2000" kern="1200" dirty="0">
                          <a:solidFill>
                            <a:schemeClr val="tx1"/>
                          </a:solidFill>
                          <a:latin typeface="+mn-lt"/>
                          <a:ea typeface="+mn-ea"/>
                          <a:cs typeface="+mn-cs"/>
                        </a:rPr>
                        <a:t>N</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P</a:t>
                      </a:r>
                    </a:p>
                  </a:txBody>
                  <a:tcPr anchor="ctr"/>
                </a:tc>
                <a:tc>
                  <a:txBody>
                    <a:bodyPr/>
                    <a:lstStyle/>
                    <a:p>
                      <a:pPr algn="ctr"/>
                      <a:r>
                        <a:rPr lang="tr-TR" sz="2000" kern="1200" dirty="0">
                          <a:solidFill>
                            <a:schemeClr val="tx1"/>
                          </a:solidFill>
                          <a:latin typeface="+mn-lt"/>
                          <a:ea typeface="+mn-ea"/>
                          <a:cs typeface="+mn-cs"/>
                        </a:rPr>
                        <a:t>K</a:t>
                      </a:r>
                    </a:p>
                  </a:txBody>
                  <a:tcPr anchor="ctr"/>
                </a:tc>
                <a:tc>
                  <a:txBody>
                    <a:bodyPr/>
                    <a:lstStyle/>
                    <a:p>
                      <a:pPr algn="ctr"/>
                      <a:r>
                        <a:rPr lang="tr-TR" sz="2000" kern="1200" dirty="0">
                          <a:solidFill>
                            <a:schemeClr val="tx1"/>
                          </a:solidFill>
                          <a:latin typeface="+mn-lt"/>
                          <a:ea typeface="+mn-ea"/>
                          <a:cs typeface="+mn-cs"/>
                        </a:rPr>
                        <a:t>L</a:t>
                      </a:r>
                    </a:p>
                  </a:txBody>
                  <a:tcPr anchor="ctr"/>
                </a:tc>
                <a:extLst>
                  <a:ext uri="{0D108BD9-81ED-4DB2-BD59-A6C34878D82A}">
                    <a16:rowId xmlns:a16="http://schemas.microsoft.com/office/drawing/2014/main" val="10007"/>
                  </a:ext>
                </a:extLst>
              </a:tr>
              <a:tr h="468000">
                <a:tc>
                  <a:txBody>
                    <a:bodyPr/>
                    <a:lstStyle/>
                    <a:p>
                      <a:pPr algn="ctr"/>
                      <a:r>
                        <a:rPr lang="tr-TR" sz="2000" kern="1200" dirty="0">
                          <a:solidFill>
                            <a:schemeClr val="tx1"/>
                          </a:solidFill>
                          <a:latin typeface="+mn-lt"/>
                          <a:ea typeface="+mn-ea"/>
                          <a:cs typeface="+mn-cs"/>
                        </a:rPr>
                        <a:t>Ğ</a:t>
                      </a:r>
                    </a:p>
                  </a:txBody>
                  <a:tcPr anchor="ctr"/>
                </a:tc>
                <a:tc>
                  <a:txBody>
                    <a:bodyPr/>
                    <a:lstStyle/>
                    <a:p>
                      <a:pPr algn="ctr"/>
                      <a:r>
                        <a:rPr lang="tr-TR" sz="2000" kern="1200" dirty="0">
                          <a:solidFill>
                            <a:schemeClr val="tx1"/>
                          </a:solidFill>
                          <a:latin typeface="+mn-lt"/>
                          <a:ea typeface="+mn-ea"/>
                          <a:cs typeface="+mn-cs"/>
                        </a:rPr>
                        <a:t>X</a:t>
                      </a:r>
                    </a:p>
                  </a:txBody>
                  <a:tcPr anchor="ctr"/>
                </a:tc>
                <a:tc>
                  <a:txBody>
                    <a:bodyPr/>
                    <a:lstStyle/>
                    <a:p>
                      <a:pPr algn="ctr"/>
                      <a:r>
                        <a:rPr lang="tr-TR" sz="2000" kern="1200" dirty="0">
                          <a:solidFill>
                            <a:schemeClr val="tx1"/>
                          </a:solidFill>
                          <a:latin typeface="+mn-lt"/>
                          <a:ea typeface="+mn-ea"/>
                          <a:cs typeface="+mn-cs"/>
                        </a:rPr>
                        <a:t>H</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L</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M</a:t>
                      </a:r>
                    </a:p>
                  </a:txBody>
                  <a:tcPr anchor="ctr"/>
                </a:tc>
                <a:tc>
                  <a:txBody>
                    <a:bodyPr/>
                    <a:lstStyle/>
                    <a:p>
                      <a:pPr algn="ctr"/>
                      <a:r>
                        <a:rPr lang="tr-TR" sz="2000" kern="1200" dirty="0">
                          <a:solidFill>
                            <a:schemeClr val="tx1"/>
                          </a:solidFill>
                          <a:latin typeface="+mn-lt"/>
                          <a:ea typeface="+mn-ea"/>
                          <a:cs typeface="+mn-cs"/>
                        </a:rPr>
                        <a:t>İ</a:t>
                      </a:r>
                    </a:p>
                  </a:txBody>
                  <a:tcPr anchor="ctr"/>
                </a:tc>
                <a:tc>
                  <a:txBody>
                    <a:bodyPr/>
                    <a:lstStyle/>
                    <a:p>
                      <a:pPr algn="ctr"/>
                      <a:r>
                        <a:rPr lang="tr-TR" sz="2000" kern="1200" dirty="0">
                          <a:solidFill>
                            <a:schemeClr val="tx1"/>
                          </a:solidFill>
                          <a:latin typeface="+mn-lt"/>
                          <a:ea typeface="+mn-ea"/>
                          <a:cs typeface="+mn-cs"/>
                        </a:rPr>
                        <a:t>N</a:t>
                      </a:r>
                    </a:p>
                  </a:txBody>
                  <a:tcPr anchor="ctr"/>
                </a:tc>
                <a:tc>
                  <a:txBody>
                    <a:bodyPr/>
                    <a:lstStyle/>
                    <a:p>
                      <a:pPr algn="ctr"/>
                      <a:r>
                        <a:rPr lang="tr-TR" sz="2000" kern="1200" dirty="0">
                          <a:solidFill>
                            <a:schemeClr val="tx1"/>
                          </a:solidFill>
                          <a:latin typeface="+mn-lt"/>
                          <a:ea typeface="+mn-ea"/>
                          <a:cs typeface="+mn-cs"/>
                        </a:rPr>
                        <a:t>E</a:t>
                      </a:r>
                    </a:p>
                  </a:txBody>
                  <a:tcPr anchor="ctr"/>
                </a:tc>
                <a:extLst>
                  <a:ext uri="{0D108BD9-81ED-4DB2-BD59-A6C34878D82A}">
                    <a16:rowId xmlns:a16="http://schemas.microsoft.com/office/drawing/2014/main" val="10008"/>
                  </a:ext>
                </a:extLst>
              </a:tr>
              <a:tr h="468000">
                <a:tc>
                  <a:txBody>
                    <a:bodyPr/>
                    <a:lstStyle/>
                    <a:p>
                      <a:pPr algn="ctr"/>
                      <a:r>
                        <a:rPr lang="tr-TR" sz="2000" kern="1200" dirty="0">
                          <a:solidFill>
                            <a:schemeClr val="tx1"/>
                          </a:solidFill>
                          <a:latin typeface="+mn-lt"/>
                          <a:ea typeface="+mn-ea"/>
                          <a:cs typeface="+mn-cs"/>
                        </a:rPr>
                        <a:t>M</a:t>
                      </a:r>
                    </a:p>
                  </a:txBody>
                  <a:tcPr anchor="ctr"/>
                </a:tc>
                <a:tc>
                  <a:txBody>
                    <a:bodyPr/>
                    <a:lstStyle/>
                    <a:p>
                      <a:pPr algn="ctr"/>
                      <a:r>
                        <a:rPr lang="tr-TR" sz="2000" kern="1200" dirty="0">
                          <a:solidFill>
                            <a:schemeClr val="tx1"/>
                          </a:solidFill>
                          <a:latin typeface="+mn-lt"/>
                          <a:ea typeface="+mn-ea"/>
                          <a:cs typeface="+mn-cs"/>
                        </a:rPr>
                        <a:t>U</a:t>
                      </a:r>
                    </a:p>
                  </a:txBody>
                  <a:tcPr anchor="ctr"/>
                </a:tc>
                <a:tc>
                  <a:txBody>
                    <a:bodyPr/>
                    <a:lstStyle/>
                    <a:p>
                      <a:pPr algn="ctr"/>
                      <a:r>
                        <a:rPr lang="tr-TR" sz="2000" kern="1200" dirty="0">
                          <a:solidFill>
                            <a:schemeClr val="tx1"/>
                          </a:solidFill>
                          <a:latin typeface="+mn-lt"/>
                          <a:ea typeface="+mn-ea"/>
                          <a:cs typeface="+mn-cs"/>
                        </a:rPr>
                        <a:t>H</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M</a:t>
                      </a:r>
                    </a:p>
                  </a:txBody>
                  <a:tcPr anchor="ctr"/>
                </a:tc>
                <a:tc>
                  <a:txBody>
                    <a:bodyPr/>
                    <a:lstStyle/>
                    <a:p>
                      <a:pPr algn="ctr"/>
                      <a:r>
                        <a:rPr lang="tr-TR" dirty="0">
                          <a:solidFill>
                            <a:schemeClr val="tx1"/>
                          </a:solidFill>
                        </a:rPr>
                        <a:t>M</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D</a:t>
                      </a:r>
                    </a:p>
                  </a:txBody>
                  <a:tcPr anchor="ctr"/>
                </a:tc>
                <a:tc>
                  <a:txBody>
                    <a:bodyPr/>
                    <a:lstStyle/>
                    <a:p>
                      <a:pPr algn="ctr"/>
                      <a:r>
                        <a:rPr lang="tr-TR" sz="2000" kern="1200" dirty="0">
                          <a:solidFill>
                            <a:schemeClr val="tx1"/>
                          </a:solidFill>
                          <a:latin typeface="+mn-lt"/>
                          <a:ea typeface="+mn-ea"/>
                          <a:cs typeface="+mn-cs"/>
                        </a:rPr>
                        <a:t>Ğ</a:t>
                      </a:r>
                    </a:p>
                  </a:txBody>
                  <a:tcPr anchor="ctr"/>
                </a:tc>
                <a:tc>
                  <a:txBody>
                    <a:bodyPr/>
                    <a:lstStyle/>
                    <a:p>
                      <a:pPr algn="ctr"/>
                      <a:r>
                        <a:rPr lang="tr-TR" sz="2000" kern="1200" dirty="0">
                          <a:solidFill>
                            <a:schemeClr val="tx1"/>
                          </a:solidFill>
                          <a:latin typeface="+mn-lt"/>
                          <a:ea typeface="+mn-ea"/>
                          <a:cs typeface="+mn-cs"/>
                        </a:rPr>
                        <a:t>V</a:t>
                      </a:r>
                    </a:p>
                  </a:txBody>
                  <a:tcPr anchor="ct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99991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500" fill="hold"/>
                                        <p:tgtEl>
                                          <p:spTgt spid="10"/>
                                        </p:tgtEl>
                                        <p:attrNameLst>
                                          <p:attrName>ppt_x</p:attrName>
                                        </p:attrNameLst>
                                      </p:cBhvr>
                                      <p:tavLst>
                                        <p:tav tm="0">
                                          <p:val>
                                            <p:strVal val="#ppt_x"/>
                                          </p:val>
                                        </p:tav>
                                        <p:tav tm="100000">
                                          <p:val>
                                            <p:strVal val="#ppt_x"/>
                                          </p:val>
                                        </p:tav>
                                      </p:tavLst>
                                    </p:anim>
                                    <p:anim calcmode="lin" valueType="num">
                                      <p:cBhvr additive="base">
                                        <p:cTn id="5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additive="base">
                                        <p:cTn id="61" dur="500" fill="hold"/>
                                        <p:tgtEl>
                                          <p:spTgt spid="18"/>
                                        </p:tgtEl>
                                        <p:attrNameLst>
                                          <p:attrName>ppt_x</p:attrName>
                                        </p:attrNameLst>
                                      </p:cBhvr>
                                      <p:tavLst>
                                        <p:tav tm="0">
                                          <p:val>
                                            <p:strVal val="#ppt_x"/>
                                          </p:val>
                                        </p:tav>
                                        <p:tav tm="100000">
                                          <p:val>
                                            <p:strVal val="#ppt_x"/>
                                          </p:val>
                                        </p:tav>
                                      </p:tavLst>
                                    </p:anim>
                                    <p:anim calcmode="lin" valueType="num">
                                      <p:cBhvr additive="base">
                                        <p:cTn id="6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9" grpId="0" animBg="1"/>
      <p:bldP spid="12" grpId="0" animBg="1"/>
      <p:bldP spid="13" grpId="0" animBg="1"/>
      <p:bldP spid="14" grpId="0" animBg="1"/>
      <p:bldP spid="15" grpId="0" animBg="1"/>
      <p:bldP spid="16" grpId="0" animBg="1"/>
      <p:bldP spid="17"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esim 9" descr="ekran görüntüsü, metin, tasarım içeren bir resim&#10;&#10;Açıklama otomatik olarak oluşturuldu">
            <a:extLst>
              <a:ext uri="{FF2B5EF4-FFF2-40B4-BE49-F238E27FC236}">
                <a16:creationId xmlns:a16="http://schemas.microsoft.com/office/drawing/2014/main" id="{8FCCC69B-168A-D4A7-8946-B4923D074A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9373776"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HZ. MUHAMMED'İN (S.A.V.) DOĞUMU, ÇOCUKLUK VE GENÇLİK YILLARI</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sp>
        <p:nvSpPr>
          <p:cNvPr id="4" name="Metin kutusu 3">
            <a:extLst>
              <a:ext uri="{FF2B5EF4-FFF2-40B4-BE49-F238E27FC236}">
                <a16:creationId xmlns:a16="http://schemas.microsoft.com/office/drawing/2014/main" id="{C3673332-5A11-7CAC-5BE4-ED6BAF5B2D5D}"/>
              </a:ext>
            </a:extLst>
          </p:cNvPr>
          <p:cNvSpPr txBox="1"/>
          <p:nvPr/>
        </p:nvSpPr>
        <p:spPr>
          <a:xfrm>
            <a:off x="4015484" y="832603"/>
            <a:ext cx="7766785"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Peygamberimiz Hz. Muhammed 20 Nisan 571 tarihinde Mekke'de Benî Haşim mahallesinde  pazartesi günü dünyaya geldi. </a:t>
            </a:r>
          </a:p>
        </p:txBody>
      </p:sp>
      <p:sp>
        <p:nvSpPr>
          <p:cNvPr id="3" name="Metin kutusu 2">
            <a:extLst>
              <a:ext uri="{FF2B5EF4-FFF2-40B4-BE49-F238E27FC236}">
                <a16:creationId xmlns:a16="http://schemas.microsoft.com/office/drawing/2014/main" id="{21B3EBB1-55C8-2358-C9F7-23E7755378F0}"/>
              </a:ext>
            </a:extLst>
          </p:cNvPr>
          <p:cNvSpPr txBox="1"/>
          <p:nvPr/>
        </p:nvSpPr>
        <p:spPr>
          <a:xfrm>
            <a:off x="4015485" y="2442413"/>
            <a:ext cx="7766784"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Abdulmuttalip, gelini Amine ile de görüşerek torununa “Muhammed” ismini verdiğini ziyafete gelenlere ilan etti.</a:t>
            </a:r>
          </a:p>
        </p:txBody>
      </p:sp>
      <p:pic>
        <p:nvPicPr>
          <p:cNvPr id="8" name="Resim 7" descr="ekran görüntüsü, el, kişi, şahıs, güneş içeren bir resim&#10;&#10;Açıklama otomatik olarak oluşturuldu">
            <a:extLst>
              <a:ext uri="{FF2B5EF4-FFF2-40B4-BE49-F238E27FC236}">
                <a16:creationId xmlns:a16="http://schemas.microsoft.com/office/drawing/2014/main" id="{CF26159F-078D-D8CA-18C5-3C34195E7A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742" y="729000"/>
            <a:ext cx="3600000" cy="5400000"/>
          </a:xfrm>
          <a:prstGeom prst="rect">
            <a:avLst/>
          </a:prstGeom>
        </p:spPr>
      </p:pic>
      <p:sp>
        <p:nvSpPr>
          <p:cNvPr id="7" name="Metin kutusu 6">
            <a:extLst>
              <a:ext uri="{FF2B5EF4-FFF2-40B4-BE49-F238E27FC236}">
                <a16:creationId xmlns:a16="http://schemas.microsoft.com/office/drawing/2014/main" id="{37DDB9F5-36AE-17B0-9919-588EFE03A367}"/>
              </a:ext>
            </a:extLst>
          </p:cNvPr>
          <p:cNvSpPr txBox="1"/>
          <p:nvPr/>
        </p:nvSpPr>
        <p:spPr>
          <a:xfrm>
            <a:off x="4015484" y="4052223"/>
            <a:ext cx="7766784" cy="1938992"/>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Abdulmuttalip “O’na 'Muhammed' adını verdim. İstedim ki, gökte Allah ve melekler; yerde insanlar onu hayırla ansınlar, ondan övgüyle bahsetsinler.” dedi.</a:t>
            </a:r>
          </a:p>
        </p:txBody>
      </p:sp>
    </p:spTree>
    <p:extLst>
      <p:ext uri="{BB962C8B-B14F-4D97-AF65-F5344CB8AC3E}">
        <p14:creationId xmlns:p14="http://schemas.microsoft.com/office/powerpoint/2010/main" val="338173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Resim 30" descr="ekran görüntüsü, metin, çizgi, renklilik içeren bir resim&#10;&#10;Açıklama otomatik olarak oluşturuldu">
            <a:extLst>
              <a:ext uri="{FF2B5EF4-FFF2-40B4-BE49-F238E27FC236}">
                <a16:creationId xmlns:a16="http://schemas.microsoft.com/office/drawing/2014/main" id="{61CB3736-FAB8-CBEE-9DF0-7CC79A91D1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0" y="587386"/>
            <a:ext cx="8304551"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Aşağıdaki tanımların karşılığı olan kavramları sırasıyla söyleyiniz.</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9448726"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HZ. MUHAMMED'İN (S.A.V.) DOĞUMU, ÇOCUKLUK VE GENÇLİK YILLARI</a:t>
            </a:r>
          </a:p>
        </p:txBody>
      </p:sp>
      <p:sp>
        <p:nvSpPr>
          <p:cNvPr id="3" name="Metin kutusu 2">
            <a:extLst>
              <a:ext uri="{FF2B5EF4-FFF2-40B4-BE49-F238E27FC236}">
                <a16:creationId xmlns:a16="http://schemas.microsoft.com/office/drawing/2014/main" id="{6186AC8D-F950-DF63-A7EE-28F35CBB5F84}"/>
              </a:ext>
            </a:extLst>
          </p:cNvPr>
          <p:cNvSpPr txBox="1"/>
          <p:nvPr/>
        </p:nvSpPr>
        <p:spPr>
          <a:xfrm>
            <a:off x="8826775" y="1358447"/>
            <a:ext cx="2625710" cy="461665"/>
          </a:xfrm>
          <a:prstGeom prst="rect">
            <a:avLst/>
          </a:prstGeom>
          <a:noFill/>
          <a:ln>
            <a:noFill/>
          </a:ln>
        </p:spPr>
        <p:txBody>
          <a:bodyPr wrap="square" rtlCol="0">
            <a:spAutoFit/>
          </a:bodyPr>
          <a:lstStyle/>
          <a:p>
            <a:pPr>
              <a:spcAft>
                <a:spcPts val="600"/>
              </a:spcAft>
            </a:pPr>
            <a:r>
              <a:rPr lang="tr-TR" sz="2400" b="1" dirty="0" err="1">
                <a:solidFill>
                  <a:schemeClr val="bg1"/>
                </a:solidFill>
                <a:latin typeface="Arial" panose="020B0604020202020204" pitchFamily="34" charset="0"/>
                <a:cs typeface="Arial" panose="020B0604020202020204" pitchFamily="34" charset="0"/>
              </a:rPr>
              <a:t>Hilfu’l-Fudûl</a:t>
            </a:r>
            <a:endParaRPr lang="tr-TR" sz="2400" b="1" dirty="0">
              <a:solidFill>
                <a:schemeClr val="bg1"/>
              </a:solidFill>
              <a:latin typeface="Arial" panose="020B0604020202020204" pitchFamily="34" charset="0"/>
              <a:cs typeface="Arial" panose="020B0604020202020204" pitchFamily="34" charset="0"/>
            </a:endParaRPr>
          </a:p>
        </p:txBody>
      </p:sp>
      <p:sp>
        <p:nvSpPr>
          <p:cNvPr id="6" name="Metin kutusu 5">
            <a:extLst>
              <a:ext uri="{FF2B5EF4-FFF2-40B4-BE49-F238E27FC236}">
                <a16:creationId xmlns:a16="http://schemas.microsoft.com/office/drawing/2014/main" id="{78689B75-A02A-5F34-3FA7-FA578D925817}"/>
              </a:ext>
            </a:extLst>
          </p:cNvPr>
          <p:cNvSpPr txBox="1"/>
          <p:nvPr/>
        </p:nvSpPr>
        <p:spPr>
          <a:xfrm>
            <a:off x="8826775" y="2206168"/>
            <a:ext cx="1876196"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Şeyma</a:t>
            </a:r>
          </a:p>
        </p:txBody>
      </p:sp>
      <p:sp>
        <p:nvSpPr>
          <p:cNvPr id="7" name="Metin kutusu 6">
            <a:extLst>
              <a:ext uri="{FF2B5EF4-FFF2-40B4-BE49-F238E27FC236}">
                <a16:creationId xmlns:a16="http://schemas.microsoft.com/office/drawing/2014/main" id="{3DC7E6D0-211C-E32B-76EB-98C8300A427A}"/>
              </a:ext>
            </a:extLst>
          </p:cNvPr>
          <p:cNvSpPr txBox="1"/>
          <p:nvPr/>
        </p:nvSpPr>
        <p:spPr>
          <a:xfrm>
            <a:off x="8826775" y="3044363"/>
            <a:ext cx="2625710"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Mekke</a:t>
            </a:r>
          </a:p>
        </p:txBody>
      </p:sp>
      <p:sp>
        <p:nvSpPr>
          <p:cNvPr id="8" name="Metin kutusu 7">
            <a:extLst>
              <a:ext uri="{FF2B5EF4-FFF2-40B4-BE49-F238E27FC236}">
                <a16:creationId xmlns:a16="http://schemas.microsoft.com/office/drawing/2014/main" id="{3F3E07BC-E3AF-9C3F-82C8-BAD207322DC7}"/>
              </a:ext>
            </a:extLst>
          </p:cNvPr>
          <p:cNvSpPr txBox="1"/>
          <p:nvPr/>
        </p:nvSpPr>
        <p:spPr>
          <a:xfrm>
            <a:off x="8826775" y="3892084"/>
            <a:ext cx="2475808" cy="461665"/>
          </a:xfrm>
          <a:prstGeom prst="rect">
            <a:avLst/>
          </a:prstGeom>
          <a:noFill/>
          <a:ln>
            <a:noFill/>
          </a:ln>
        </p:spPr>
        <p:txBody>
          <a:bodyPr wrap="square" rtlCol="0">
            <a:spAutoFit/>
          </a:bodyPr>
          <a:lstStyle/>
          <a:p>
            <a:pPr>
              <a:spcAft>
                <a:spcPts val="600"/>
              </a:spcAft>
            </a:pPr>
            <a:r>
              <a:rPr lang="tr-TR" sz="2400" b="1" dirty="0" err="1">
                <a:solidFill>
                  <a:schemeClr val="bg1"/>
                </a:solidFill>
                <a:latin typeface="Arial" panose="020B0604020202020204" pitchFamily="34" charset="0"/>
                <a:cs typeface="Arial" panose="020B0604020202020204" pitchFamily="34" charset="0"/>
              </a:rPr>
              <a:t>Hacerü'l-Esved</a:t>
            </a:r>
            <a:endParaRPr lang="tr-TR" sz="2400" b="1" dirty="0">
              <a:solidFill>
                <a:schemeClr val="bg1"/>
              </a:solidFill>
              <a:latin typeface="Arial" panose="020B0604020202020204" pitchFamily="34" charset="0"/>
              <a:cs typeface="Arial" panose="020B0604020202020204" pitchFamily="34" charset="0"/>
            </a:endParaRPr>
          </a:p>
        </p:txBody>
      </p:sp>
      <p:sp>
        <p:nvSpPr>
          <p:cNvPr id="10" name="Metin kutusu 9">
            <a:extLst>
              <a:ext uri="{FF2B5EF4-FFF2-40B4-BE49-F238E27FC236}">
                <a16:creationId xmlns:a16="http://schemas.microsoft.com/office/drawing/2014/main" id="{BC217276-7460-7C92-7002-60217D57DAF9}"/>
              </a:ext>
            </a:extLst>
          </p:cNvPr>
          <p:cNvSpPr txBox="1"/>
          <p:nvPr/>
        </p:nvSpPr>
        <p:spPr>
          <a:xfrm>
            <a:off x="8826774" y="4730279"/>
            <a:ext cx="2475809"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Hz. Hatice (</a:t>
            </a:r>
            <a:r>
              <a:rPr lang="tr-TR" sz="2400" b="1" dirty="0" err="1">
                <a:solidFill>
                  <a:schemeClr val="bg1"/>
                </a:solidFill>
                <a:latin typeface="Arial" panose="020B0604020202020204" pitchFamily="34" charset="0"/>
                <a:cs typeface="Arial" panose="020B0604020202020204" pitchFamily="34" charset="0"/>
              </a:rPr>
              <a:t>r.a</a:t>
            </a:r>
            <a:r>
              <a:rPr lang="tr-TR" sz="2400" b="1" dirty="0">
                <a:solidFill>
                  <a:schemeClr val="bg1"/>
                </a:solidFill>
                <a:latin typeface="Arial" panose="020B0604020202020204" pitchFamily="34" charset="0"/>
                <a:cs typeface="Arial" panose="020B0604020202020204" pitchFamily="34" charset="0"/>
              </a:rPr>
              <a:t>.)</a:t>
            </a:r>
          </a:p>
        </p:txBody>
      </p:sp>
      <p:sp>
        <p:nvSpPr>
          <p:cNvPr id="11" name="Metin kutusu 10">
            <a:extLst>
              <a:ext uri="{FF2B5EF4-FFF2-40B4-BE49-F238E27FC236}">
                <a16:creationId xmlns:a16="http://schemas.microsoft.com/office/drawing/2014/main" id="{35F33B4A-8515-126F-652D-3148FFE767C4}"/>
              </a:ext>
            </a:extLst>
          </p:cNvPr>
          <p:cNvSpPr txBox="1"/>
          <p:nvPr/>
        </p:nvSpPr>
        <p:spPr>
          <a:xfrm>
            <a:off x="8826775" y="5582765"/>
            <a:ext cx="1876196"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Ticaret</a:t>
            </a:r>
          </a:p>
        </p:txBody>
      </p:sp>
      <p:sp>
        <p:nvSpPr>
          <p:cNvPr id="12" name="Metin kutusu 11">
            <a:extLst>
              <a:ext uri="{FF2B5EF4-FFF2-40B4-BE49-F238E27FC236}">
                <a16:creationId xmlns:a16="http://schemas.microsoft.com/office/drawing/2014/main" id="{28A37B34-23B9-C0D2-C947-379CD0D50FB0}"/>
              </a:ext>
            </a:extLst>
          </p:cNvPr>
          <p:cNvSpPr txBox="1"/>
          <p:nvPr/>
        </p:nvSpPr>
        <p:spPr>
          <a:xfrm>
            <a:off x="1141461" y="1396547"/>
            <a:ext cx="6443562" cy="400110"/>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Hz. Muhammed’in (s.a.v.) doğduğu şehir</a:t>
            </a:r>
          </a:p>
        </p:txBody>
      </p:sp>
      <p:sp>
        <p:nvSpPr>
          <p:cNvPr id="13" name="Metin kutusu 12">
            <a:extLst>
              <a:ext uri="{FF2B5EF4-FFF2-40B4-BE49-F238E27FC236}">
                <a16:creationId xmlns:a16="http://schemas.microsoft.com/office/drawing/2014/main" id="{51CDF66D-E008-32F2-CB4A-9D3CD40061A4}"/>
              </a:ext>
            </a:extLst>
          </p:cNvPr>
          <p:cNvSpPr txBox="1"/>
          <p:nvPr/>
        </p:nvSpPr>
        <p:spPr>
          <a:xfrm>
            <a:off x="1141460" y="2244357"/>
            <a:ext cx="6443561" cy="400110"/>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Hz. Muhammed’in (s.a.v.) evlendiği kadın</a:t>
            </a:r>
          </a:p>
        </p:txBody>
      </p:sp>
      <p:sp>
        <p:nvSpPr>
          <p:cNvPr id="14" name="Metin kutusu 13">
            <a:extLst>
              <a:ext uri="{FF2B5EF4-FFF2-40B4-BE49-F238E27FC236}">
                <a16:creationId xmlns:a16="http://schemas.microsoft.com/office/drawing/2014/main" id="{6105EFB6-B97C-7276-5E3F-2B4BE3C9430F}"/>
              </a:ext>
            </a:extLst>
          </p:cNvPr>
          <p:cNvSpPr txBox="1"/>
          <p:nvPr/>
        </p:nvSpPr>
        <p:spPr>
          <a:xfrm>
            <a:off x="1141461" y="3087788"/>
            <a:ext cx="6608454" cy="400110"/>
          </a:xfrm>
          <a:prstGeom prst="rect">
            <a:avLst/>
          </a:prstGeom>
          <a:noFill/>
          <a:ln>
            <a:noFill/>
          </a:ln>
        </p:spPr>
        <p:txBody>
          <a:bodyPr wrap="square" rtlCol="0">
            <a:spAutoFit/>
          </a:bodyPr>
          <a:lstStyle/>
          <a:p>
            <a:pPr>
              <a:spcAft>
                <a:spcPts val="600"/>
              </a:spcAft>
            </a:pPr>
            <a:r>
              <a:rPr lang="sv-SE" sz="2000" dirty="0">
                <a:solidFill>
                  <a:schemeClr val="bg1"/>
                </a:solidFill>
                <a:latin typeface="Arial" panose="020B0604020202020204" pitchFamily="34" charset="0"/>
                <a:cs typeface="Arial" panose="020B0604020202020204" pitchFamily="34" charset="0"/>
              </a:rPr>
              <a:t>Hz. Muhammed’in (s.a.v.) mesleği</a:t>
            </a:r>
          </a:p>
        </p:txBody>
      </p:sp>
      <p:sp>
        <p:nvSpPr>
          <p:cNvPr id="15" name="Metin kutusu 14">
            <a:extLst>
              <a:ext uri="{FF2B5EF4-FFF2-40B4-BE49-F238E27FC236}">
                <a16:creationId xmlns:a16="http://schemas.microsoft.com/office/drawing/2014/main" id="{2AA42566-B174-3FA5-925E-DEF13D295587}"/>
              </a:ext>
            </a:extLst>
          </p:cNvPr>
          <p:cNvSpPr txBox="1"/>
          <p:nvPr/>
        </p:nvSpPr>
        <p:spPr>
          <a:xfrm>
            <a:off x="1141460" y="3929799"/>
            <a:ext cx="6323641" cy="400110"/>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Kâbe’nin en önemli parçası kutsal taş</a:t>
            </a:r>
          </a:p>
        </p:txBody>
      </p:sp>
      <p:sp>
        <p:nvSpPr>
          <p:cNvPr id="16" name="Metin kutusu 15">
            <a:extLst>
              <a:ext uri="{FF2B5EF4-FFF2-40B4-BE49-F238E27FC236}">
                <a16:creationId xmlns:a16="http://schemas.microsoft.com/office/drawing/2014/main" id="{9946A5D7-06CB-B9FD-A5A2-A851185AF338}"/>
              </a:ext>
            </a:extLst>
          </p:cNvPr>
          <p:cNvSpPr txBox="1"/>
          <p:nvPr/>
        </p:nvSpPr>
        <p:spPr>
          <a:xfrm>
            <a:off x="1141461" y="4768471"/>
            <a:ext cx="6608454" cy="400110"/>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Mekke‘de haksızlığa karşı kurulan cemiyet </a:t>
            </a:r>
          </a:p>
        </p:txBody>
      </p:sp>
      <p:sp>
        <p:nvSpPr>
          <p:cNvPr id="17" name="Metin kutusu 16">
            <a:extLst>
              <a:ext uri="{FF2B5EF4-FFF2-40B4-BE49-F238E27FC236}">
                <a16:creationId xmlns:a16="http://schemas.microsoft.com/office/drawing/2014/main" id="{3CB489BB-5FA2-6404-563B-28A4426E15EE}"/>
              </a:ext>
            </a:extLst>
          </p:cNvPr>
          <p:cNvSpPr txBox="1"/>
          <p:nvPr/>
        </p:nvSpPr>
        <p:spPr>
          <a:xfrm>
            <a:off x="1141461" y="5605964"/>
            <a:ext cx="6443560" cy="400110"/>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Hz. Muhammed’in (s.a.v.) süt kardeşi</a:t>
            </a:r>
          </a:p>
        </p:txBody>
      </p:sp>
      <p:sp>
        <p:nvSpPr>
          <p:cNvPr id="18" name="Metin kutusu 17">
            <a:extLst>
              <a:ext uri="{FF2B5EF4-FFF2-40B4-BE49-F238E27FC236}">
                <a16:creationId xmlns:a16="http://schemas.microsoft.com/office/drawing/2014/main" id="{B8FEC159-8B80-B468-048F-E07C1E4320DC}"/>
              </a:ext>
            </a:extLst>
          </p:cNvPr>
          <p:cNvSpPr txBox="1"/>
          <p:nvPr/>
        </p:nvSpPr>
        <p:spPr>
          <a:xfrm>
            <a:off x="8128521" y="1357083"/>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5</a:t>
            </a:r>
          </a:p>
        </p:txBody>
      </p:sp>
      <p:sp>
        <p:nvSpPr>
          <p:cNvPr id="19" name="Metin kutusu 18">
            <a:extLst>
              <a:ext uri="{FF2B5EF4-FFF2-40B4-BE49-F238E27FC236}">
                <a16:creationId xmlns:a16="http://schemas.microsoft.com/office/drawing/2014/main" id="{56B99C26-43B7-2D9B-0882-B4D08EB78427}"/>
              </a:ext>
            </a:extLst>
          </p:cNvPr>
          <p:cNvSpPr txBox="1"/>
          <p:nvPr/>
        </p:nvSpPr>
        <p:spPr>
          <a:xfrm>
            <a:off x="8128521" y="2204804"/>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6</a:t>
            </a:r>
          </a:p>
        </p:txBody>
      </p:sp>
      <p:sp>
        <p:nvSpPr>
          <p:cNvPr id="20" name="Metin kutusu 19">
            <a:extLst>
              <a:ext uri="{FF2B5EF4-FFF2-40B4-BE49-F238E27FC236}">
                <a16:creationId xmlns:a16="http://schemas.microsoft.com/office/drawing/2014/main" id="{AE9EA819-09EA-1A2B-77DB-6D209E6183AA}"/>
              </a:ext>
            </a:extLst>
          </p:cNvPr>
          <p:cNvSpPr txBox="1"/>
          <p:nvPr/>
        </p:nvSpPr>
        <p:spPr>
          <a:xfrm>
            <a:off x="8113531" y="3042999"/>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1</a:t>
            </a:r>
          </a:p>
        </p:txBody>
      </p:sp>
      <p:sp>
        <p:nvSpPr>
          <p:cNvPr id="21" name="Metin kutusu 20">
            <a:extLst>
              <a:ext uri="{FF2B5EF4-FFF2-40B4-BE49-F238E27FC236}">
                <a16:creationId xmlns:a16="http://schemas.microsoft.com/office/drawing/2014/main" id="{5CC2B8E3-5035-F299-A49B-CB7230B64031}"/>
              </a:ext>
            </a:extLst>
          </p:cNvPr>
          <p:cNvSpPr txBox="1"/>
          <p:nvPr/>
        </p:nvSpPr>
        <p:spPr>
          <a:xfrm>
            <a:off x="8113531" y="3890720"/>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4</a:t>
            </a:r>
          </a:p>
        </p:txBody>
      </p:sp>
      <p:sp>
        <p:nvSpPr>
          <p:cNvPr id="22" name="Metin kutusu 21">
            <a:extLst>
              <a:ext uri="{FF2B5EF4-FFF2-40B4-BE49-F238E27FC236}">
                <a16:creationId xmlns:a16="http://schemas.microsoft.com/office/drawing/2014/main" id="{D6814E9B-A1E8-130D-8D6E-BFAAEB74DF07}"/>
              </a:ext>
            </a:extLst>
          </p:cNvPr>
          <p:cNvSpPr txBox="1"/>
          <p:nvPr/>
        </p:nvSpPr>
        <p:spPr>
          <a:xfrm>
            <a:off x="8128521" y="4728915"/>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2</a:t>
            </a:r>
          </a:p>
        </p:txBody>
      </p:sp>
      <p:sp>
        <p:nvSpPr>
          <p:cNvPr id="23" name="Metin kutusu 22">
            <a:extLst>
              <a:ext uri="{FF2B5EF4-FFF2-40B4-BE49-F238E27FC236}">
                <a16:creationId xmlns:a16="http://schemas.microsoft.com/office/drawing/2014/main" id="{2E061EFF-8632-FB73-17D1-CC59F481B356}"/>
              </a:ext>
            </a:extLst>
          </p:cNvPr>
          <p:cNvSpPr txBox="1"/>
          <p:nvPr/>
        </p:nvSpPr>
        <p:spPr>
          <a:xfrm>
            <a:off x="8128521" y="5581401"/>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3</a:t>
            </a:r>
          </a:p>
        </p:txBody>
      </p:sp>
      <p:sp>
        <p:nvSpPr>
          <p:cNvPr id="24" name="Metin kutusu 23">
            <a:extLst>
              <a:ext uri="{FF2B5EF4-FFF2-40B4-BE49-F238E27FC236}">
                <a16:creationId xmlns:a16="http://schemas.microsoft.com/office/drawing/2014/main" id="{28481A87-3287-F39E-24E3-FC277FE0E5C2}"/>
              </a:ext>
            </a:extLst>
          </p:cNvPr>
          <p:cNvSpPr txBox="1"/>
          <p:nvPr/>
        </p:nvSpPr>
        <p:spPr>
          <a:xfrm>
            <a:off x="443206" y="1357083"/>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1</a:t>
            </a:r>
          </a:p>
        </p:txBody>
      </p:sp>
      <p:sp>
        <p:nvSpPr>
          <p:cNvPr id="25" name="Metin kutusu 24">
            <a:extLst>
              <a:ext uri="{FF2B5EF4-FFF2-40B4-BE49-F238E27FC236}">
                <a16:creationId xmlns:a16="http://schemas.microsoft.com/office/drawing/2014/main" id="{E63370A6-BF31-DF7D-C729-06C8E16E5CF4}"/>
              </a:ext>
            </a:extLst>
          </p:cNvPr>
          <p:cNvSpPr txBox="1"/>
          <p:nvPr/>
        </p:nvSpPr>
        <p:spPr>
          <a:xfrm>
            <a:off x="443206" y="2204804"/>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2</a:t>
            </a:r>
          </a:p>
        </p:txBody>
      </p:sp>
      <p:sp>
        <p:nvSpPr>
          <p:cNvPr id="26" name="Metin kutusu 25">
            <a:extLst>
              <a:ext uri="{FF2B5EF4-FFF2-40B4-BE49-F238E27FC236}">
                <a16:creationId xmlns:a16="http://schemas.microsoft.com/office/drawing/2014/main" id="{0395A8A7-C734-703F-9F92-4BA207DDA5B9}"/>
              </a:ext>
            </a:extLst>
          </p:cNvPr>
          <p:cNvSpPr txBox="1"/>
          <p:nvPr/>
        </p:nvSpPr>
        <p:spPr>
          <a:xfrm>
            <a:off x="443206" y="3042999"/>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3</a:t>
            </a:r>
          </a:p>
        </p:txBody>
      </p:sp>
      <p:sp>
        <p:nvSpPr>
          <p:cNvPr id="27" name="Metin kutusu 26">
            <a:extLst>
              <a:ext uri="{FF2B5EF4-FFF2-40B4-BE49-F238E27FC236}">
                <a16:creationId xmlns:a16="http://schemas.microsoft.com/office/drawing/2014/main" id="{D3693FFD-ADC5-F534-85D7-F85A52B91B80}"/>
              </a:ext>
            </a:extLst>
          </p:cNvPr>
          <p:cNvSpPr txBox="1"/>
          <p:nvPr/>
        </p:nvSpPr>
        <p:spPr>
          <a:xfrm>
            <a:off x="443206" y="3890720"/>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4</a:t>
            </a:r>
          </a:p>
        </p:txBody>
      </p:sp>
      <p:sp>
        <p:nvSpPr>
          <p:cNvPr id="28" name="Metin kutusu 27">
            <a:extLst>
              <a:ext uri="{FF2B5EF4-FFF2-40B4-BE49-F238E27FC236}">
                <a16:creationId xmlns:a16="http://schemas.microsoft.com/office/drawing/2014/main" id="{DB43ABD8-4516-DCD4-A97E-39A0D8D1116B}"/>
              </a:ext>
            </a:extLst>
          </p:cNvPr>
          <p:cNvSpPr txBox="1"/>
          <p:nvPr/>
        </p:nvSpPr>
        <p:spPr>
          <a:xfrm>
            <a:off x="443206" y="4728915"/>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5</a:t>
            </a:r>
          </a:p>
        </p:txBody>
      </p:sp>
      <p:sp>
        <p:nvSpPr>
          <p:cNvPr id="29" name="Metin kutusu 28">
            <a:extLst>
              <a:ext uri="{FF2B5EF4-FFF2-40B4-BE49-F238E27FC236}">
                <a16:creationId xmlns:a16="http://schemas.microsoft.com/office/drawing/2014/main" id="{1A8B9CC6-2452-4973-E399-8A8C12867D59}"/>
              </a:ext>
            </a:extLst>
          </p:cNvPr>
          <p:cNvSpPr txBox="1"/>
          <p:nvPr/>
        </p:nvSpPr>
        <p:spPr>
          <a:xfrm>
            <a:off x="443206" y="5581401"/>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6</a:t>
            </a:r>
          </a:p>
        </p:txBody>
      </p:sp>
      <p:sp>
        <p:nvSpPr>
          <p:cNvPr id="30" name="Metin kutusu 29">
            <a:extLst>
              <a:ext uri="{FF2B5EF4-FFF2-40B4-BE49-F238E27FC236}">
                <a16:creationId xmlns:a16="http://schemas.microsoft.com/office/drawing/2014/main" id="{31A680AB-2D5C-026C-49B3-E565B1A08544}"/>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tr-TR" sz="1500" dirty="0">
                <a:solidFill>
                  <a:srgbClr val="FFFFFF"/>
                </a:solidFill>
                <a:latin typeface="Arial"/>
              </a:rPr>
              <a:t>i</a:t>
            </a:r>
            <a:r>
              <a:rPr lang="en-US" sz="1500" dirty="0" err="1">
                <a:solidFill>
                  <a:srgbClr val="FFFFFF"/>
                </a:solidFill>
                <a:latin typeface="Arial"/>
              </a:rPr>
              <a:t>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16397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ppt_x"/>
                                          </p:val>
                                        </p:tav>
                                        <p:tav tm="100000">
                                          <p:val>
                                            <p:strVal val="#ppt_x"/>
                                          </p:val>
                                        </p:tav>
                                      </p:tavLst>
                                    </p:anim>
                                    <p:anim calcmode="lin" valueType="num">
                                      <p:cBhvr additive="base">
                                        <p:cTn id="3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additive="base">
                                        <p:cTn id="38" dur="500" fill="hold"/>
                                        <p:tgtEl>
                                          <p:spTgt spid="19"/>
                                        </p:tgtEl>
                                        <p:attrNameLst>
                                          <p:attrName>ppt_x</p:attrName>
                                        </p:attrNameLst>
                                      </p:cBhvr>
                                      <p:tavLst>
                                        <p:tav tm="0">
                                          <p:val>
                                            <p:strVal val="#ppt_x"/>
                                          </p:val>
                                        </p:tav>
                                        <p:tav tm="100000">
                                          <p:val>
                                            <p:strVal val="#ppt_x"/>
                                          </p:val>
                                        </p:tav>
                                      </p:tavLst>
                                    </p:anim>
                                    <p:anim calcmode="lin" valueType="num">
                                      <p:cBhvr additive="base">
                                        <p:cTn id="3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descr="metin, ekran görüntüsü, yazı tipi içeren bir resim&#10;&#10;Açıklama otomatik olarak oluşturuldu">
            <a:extLst>
              <a:ext uri="{FF2B5EF4-FFF2-40B4-BE49-F238E27FC236}">
                <a16:creationId xmlns:a16="http://schemas.microsoft.com/office/drawing/2014/main" id="{D720476F-6540-C9CF-188A-05886BBA2E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3DEB2B09-128F-BEF6-1B0B-0B8D666F8D8B}"/>
              </a:ext>
            </a:extLst>
          </p:cNvPr>
          <p:cNvSpPr txBox="1"/>
          <p:nvPr/>
        </p:nvSpPr>
        <p:spPr>
          <a:xfrm>
            <a:off x="459772" y="60943"/>
            <a:ext cx="9223874"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HZ. MUHAMMED'İN (S.A.V.) DOĞUMU, ÇOCUKLUK VE GENÇLİK YILLARI</a:t>
            </a:r>
          </a:p>
        </p:txBody>
      </p:sp>
      <p:pic>
        <p:nvPicPr>
          <p:cNvPr id="6" name="Resim 5" descr="ekran görüntüsü, grafik, renklilik, tasarım içeren bir resim&#10;&#10;Açıklama otomatik olarak oluşturuldu">
            <a:extLst>
              <a:ext uri="{FF2B5EF4-FFF2-40B4-BE49-F238E27FC236}">
                <a16:creationId xmlns:a16="http://schemas.microsoft.com/office/drawing/2014/main" id="{8FA595B2-81D3-B20E-94BE-41650FC43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919" y="1628182"/>
            <a:ext cx="4183819" cy="914021"/>
          </a:xfrm>
          <a:prstGeom prst="rect">
            <a:avLst/>
          </a:prstGeom>
        </p:spPr>
      </p:pic>
      <p:pic>
        <p:nvPicPr>
          <p:cNvPr id="7" name="Resim 6" descr="ekran görüntüsü, grafik, renklilik, tasarım içeren bir resim&#10;&#10;Açıklama otomatik olarak oluşturuldu">
            <a:extLst>
              <a:ext uri="{FF2B5EF4-FFF2-40B4-BE49-F238E27FC236}">
                <a16:creationId xmlns:a16="http://schemas.microsoft.com/office/drawing/2014/main" id="{8188D11B-BD4C-3313-4D27-FA4FD15035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918" y="2704346"/>
            <a:ext cx="4183819" cy="914021"/>
          </a:xfrm>
          <a:prstGeom prst="rect">
            <a:avLst/>
          </a:prstGeom>
        </p:spPr>
      </p:pic>
      <p:pic>
        <p:nvPicPr>
          <p:cNvPr id="8" name="Resim 7" descr="ekran görüntüsü, grafik, renklilik, tasarım içeren bir resim&#10;&#10;Açıklama otomatik olarak oluşturuldu">
            <a:extLst>
              <a:ext uri="{FF2B5EF4-FFF2-40B4-BE49-F238E27FC236}">
                <a16:creationId xmlns:a16="http://schemas.microsoft.com/office/drawing/2014/main" id="{A187CCAD-0424-DD3D-A04C-06FF40273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7742" y="3780510"/>
            <a:ext cx="4183819" cy="914021"/>
          </a:xfrm>
          <a:prstGeom prst="rect">
            <a:avLst/>
          </a:prstGeom>
        </p:spPr>
      </p:pic>
      <p:sp>
        <p:nvSpPr>
          <p:cNvPr id="9" name="Metin kutusu 8">
            <a:extLst>
              <a:ext uri="{FF2B5EF4-FFF2-40B4-BE49-F238E27FC236}">
                <a16:creationId xmlns:a16="http://schemas.microsoft.com/office/drawing/2014/main" id="{F9F17C72-20F2-4285-D2B0-1B72B305CB77}"/>
              </a:ext>
            </a:extLst>
          </p:cNvPr>
          <p:cNvSpPr txBox="1"/>
          <p:nvPr/>
        </p:nvSpPr>
        <p:spPr>
          <a:xfrm>
            <a:off x="5338324" y="1866766"/>
            <a:ext cx="2636444" cy="446276"/>
          </a:xfrm>
          <a:prstGeom prst="rect">
            <a:avLst/>
          </a:prstGeom>
          <a:noFill/>
        </p:spPr>
        <p:txBody>
          <a:bodyPr wrap="square" rtlCol="0">
            <a:spAutoFit/>
          </a:bodyPr>
          <a:lstStyle/>
          <a:p>
            <a:r>
              <a:rPr lang="tr-TR" sz="2300" dirty="0">
                <a:latin typeface="Arial" panose="020B0604020202020204" pitchFamily="34" charset="0"/>
              </a:rPr>
              <a:t>Mikail OKUMUŞ</a:t>
            </a:r>
          </a:p>
        </p:txBody>
      </p:sp>
      <p:sp>
        <p:nvSpPr>
          <p:cNvPr id="10" name="Metin kutusu 9">
            <a:extLst>
              <a:ext uri="{FF2B5EF4-FFF2-40B4-BE49-F238E27FC236}">
                <a16:creationId xmlns:a16="http://schemas.microsoft.com/office/drawing/2014/main" id="{B09D9273-0188-11FB-FFC1-89AD389A19C2}"/>
              </a:ext>
            </a:extLst>
          </p:cNvPr>
          <p:cNvSpPr txBox="1"/>
          <p:nvPr/>
        </p:nvSpPr>
        <p:spPr>
          <a:xfrm>
            <a:off x="5338323" y="2934403"/>
            <a:ext cx="2631749" cy="446276"/>
          </a:xfrm>
          <a:prstGeom prst="rect">
            <a:avLst/>
          </a:prstGeom>
          <a:noFill/>
        </p:spPr>
        <p:txBody>
          <a:bodyPr wrap="square" rtlCol="0">
            <a:spAutoFit/>
          </a:bodyPr>
          <a:lstStyle/>
          <a:p>
            <a:r>
              <a:rPr lang="tr-TR" sz="2300" dirty="0">
                <a:latin typeface="Arial" panose="020B0604020202020204" pitchFamily="34" charset="0"/>
              </a:rPr>
              <a:t>Adem USTAOĞLU</a:t>
            </a:r>
          </a:p>
        </p:txBody>
      </p:sp>
      <p:sp>
        <p:nvSpPr>
          <p:cNvPr id="11" name="Metin kutusu 10">
            <a:extLst>
              <a:ext uri="{FF2B5EF4-FFF2-40B4-BE49-F238E27FC236}">
                <a16:creationId xmlns:a16="http://schemas.microsoft.com/office/drawing/2014/main" id="{7BC7C82E-0BA4-C3DA-1BCB-00037FABF7C5}"/>
              </a:ext>
            </a:extLst>
          </p:cNvPr>
          <p:cNvSpPr txBox="1"/>
          <p:nvPr/>
        </p:nvSpPr>
        <p:spPr>
          <a:xfrm>
            <a:off x="5338324" y="4014382"/>
            <a:ext cx="2631748" cy="446276"/>
          </a:xfrm>
          <a:prstGeom prst="rect">
            <a:avLst/>
          </a:prstGeom>
          <a:noFill/>
        </p:spPr>
        <p:txBody>
          <a:bodyPr wrap="square" rtlCol="0">
            <a:spAutoFit/>
          </a:bodyPr>
          <a:lstStyle/>
          <a:p>
            <a:r>
              <a:rPr lang="tr-TR" sz="2300" dirty="0">
                <a:latin typeface="Arial" panose="020B0604020202020204" pitchFamily="34" charset="0"/>
              </a:rPr>
              <a:t>Ekrem BALCI</a:t>
            </a:r>
          </a:p>
        </p:txBody>
      </p:sp>
      <p:sp>
        <p:nvSpPr>
          <p:cNvPr id="5" name="Metin kutusu 4">
            <a:extLst>
              <a:ext uri="{FF2B5EF4-FFF2-40B4-BE49-F238E27FC236}">
                <a16:creationId xmlns:a16="http://schemas.microsoft.com/office/drawing/2014/main" id="{C58E9F6B-B6E8-3A92-6EE8-8C077CD7641D}"/>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06232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65F0E13D-B51A-F940-82A1-310396C1BA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1" y="60943"/>
            <a:ext cx="9658589"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HZ. MUHAMMED'İN (S.A.V.) DOĞUMU, ÇOCUKLUK VE GENÇLİK YILLARI</a:t>
            </a:r>
          </a:p>
        </p:txBody>
      </p:sp>
      <p:sp>
        <p:nvSpPr>
          <p:cNvPr id="4" name="Metin kutusu 3">
            <a:extLst>
              <a:ext uri="{FF2B5EF4-FFF2-40B4-BE49-F238E27FC236}">
                <a16:creationId xmlns:a16="http://schemas.microsoft.com/office/drawing/2014/main" id="{C3673332-5A11-7CAC-5BE4-ED6BAF5B2D5D}"/>
              </a:ext>
            </a:extLst>
          </p:cNvPr>
          <p:cNvSpPr txBox="1"/>
          <p:nvPr/>
        </p:nvSpPr>
        <p:spPr>
          <a:xfrm>
            <a:off x="4015480" y="1638016"/>
            <a:ext cx="7919187" cy="1938992"/>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Çocukların daha sağlıklı büyümesini sağlamak ve özgün Arapça öğrenmelerine imkan vermek amacıyla havası suyu temiz köylere göndermek Mekke’de gelenekti.</a:t>
            </a:r>
          </a:p>
        </p:txBody>
      </p:sp>
      <p:sp>
        <p:nvSpPr>
          <p:cNvPr id="6" name="Dikdörtgen: Köşeleri Yuvarlatılmış 5">
            <a:extLst>
              <a:ext uri="{FF2B5EF4-FFF2-40B4-BE49-F238E27FC236}">
                <a16:creationId xmlns:a16="http://schemas.microsoft.com/office/drawing/2014/main" id="{DC763C34-6006-C729-5912-50B0B3E96200}"/>
              </a:ext>
            </a:extLst>
          </p:cNvPr>
          <p:cNvSpPr/>
          <p:nvPr/>
        </p:nvSpPr>
        <p:spPr>
          <a:xfrm>
            <a:off x="4015483" y="729000"/>
            <a:ext cx="2894984" cy="719528"/>
          </a:xfrm>
          <a:prstGeom prst="roundRect">
            <a:avLst/>
          </a:prstGeom>
          <a:solidFill>
            <a:srgbClr val="00BF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tr-TR" sz="2400" b="1" dirty="0">
                <a:latin typeface="Arial" panose="020B0604020202020204" pitchFamily="34" charset="0"/>
                <a:cs typeface="Arial" panose="020B0604020202020204" pitchFamily="34" charset="0"/>
              </a:rPr>
              <a:t>Sütanneye Verilişi</a:t>
            </a:r>
          </a:p>
        </p:txBody>
      </p:sp>
      <p:pic>
        <p:nvPicPr>
          <p:cNvPr id="13" name="Resim 12" descr="resim, dış mekan, Arap devesi, devegillerle ilgili içeren bir resim&#10;&#10;Açıklama otomatik olarak oluşturuldu">
            <a:extLst>
              <a:ext uri="{FF2B5EF4-FFF2-40B4-BE49-F238E27FC236}">
                <a16:creationId xmlns:a16="http://schemas.microsoft.com/office/drawing/2014/main" id="{61C42C75-39FF-6737-9352-8588031844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741" y="729000"/>
            <a:ext cx="3600000" cy="5400000"/>
          </a:xfrm>
          <a:prstGeom prst="rect">
            <a:avLst/>
          </a:prstGeom>
        </p:spPr>
      </p:pic>
      <p:sp>
        <p:nvSpPr>
          <p:cNvPr id="7" name="Metin kutusu 6">
            <a:extLst>
              <a:ext uri="{FF2B5EF4-FFF2-40B4-BE49-F238E27FC236}">
                <a16:creationId xmlns:a16="http://schemas.microsoft.com/office/drawing/2014/main" id="{B39402E2-5890-A8D8-DB81-8A7A33E34839}"/>
              </a:ext>
            </a:extLst>
          </p:cNvPr>
          <p:cNvSpPr txBox="1"/>
          <p:nvPr/>
        </p:nvSpPr>
        <p:spPr>
          <a:xfrm>
            <a:off x="4015482" y="3753390"/>
            <a:ext cx="7919187" cy="2400657"/>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Halime ve kocası Abdulmuttalip ile karşılaştı. Abdulmuttalip Halime’ye torununa sütannelik teklifinde bulundu. Halime ve kocası Muhammed bebeği aldıktan sonra vedalaşıp kafileyle birlikte yola çıktılar. </a:t>
            </a:r>
          </a:p>
        </p:txBody>
      </p:sp>
      <p:sp>
        <p:nvSpPr>
          <p:cNvPr id="10" name="Metin kutusu 9">
            <a:extLst>
              <a:ext uri="{FF2B5EF4-FFF2-40B4-BE49-F238E27FC236}">
                <a16:creationId xmlns:a16="http://schemas.microsoft.com/office/drawing/2014/main" id="{F927A792-5915-D977-D58E-3F37B22F6EE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sp>
        <p:nvSpPr>
          <p:cNvPr id="14" name="Metin kutusu 13">
            <a:extLst>
              <a:ext uri="{FF2B5EF4-FFF2-40B4-BE49-F238E27FC236}">
                <a16:creationId xmlns:a16="http://schemas.microsoft.com/office/drawing/2014/main" id="{C696AEF3-8B15-5B25-A21A-E1FA2F4D8FAE}"/>
              </a:ext>
            </a:extLst>
          </p:cNvPr>
          <p:cNvSpPr txBox="1"/>
          <p:nvPr/>
        </p:nvSpPr>
        <p:spPr>
          <a:xfrm>
            <a:off x="221457" y="5044854"/>
            <a:ext cx="3581522" cy="646331"/>
          </a:xfrm>
          <a:prstGeom prst="rect">
            <a:avLst/>
          </a:prstGeom>
          <a:solidFill>
            <a:srgbClr val="A5A5A5">
              <a:alpha val="50196"/>
            </a:srgbClr>
          </a:solidFill>
        </p:spPr>
        <p:txBody>
          <a:bodyPr wrap="square" rtlCol="0">
            <a:spAutoFit/>
          </a:bodyPr>
          <a:lstStyle/>
          <a:p>
            <a:pPr algn="ctr"/>
            <a:r>
              <a:rPr lang="tr-TR" dirty="0"/>
              <a:t>Bu görsel yapay zekâ ile oluşturulmuştur.</a:t>
            </a:r>
          </a:p>
        </p:txBody>
      </p:sp>
    </p:spTree>
    <p:extLst>
      <p:ext uri="{BB962C8B-B14F-4D97-AF65-F5344CB8AC3E}">
        <p14:creationId xmlns:p14="http://schemas.microsoft.com/office/powerpoint/2010/main" val="215771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D5933-C7CF-DA7A-1423-C1BA176F63EE}"/>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C5F5E81D-8F1A-D7B5-47AE-19F070E058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85BD072C-7441-C612-A68F-5090A4F94E86}"/>
              </a:ext>
            </a:extLst>
          </p:cNvPr>
          <p:cNvSpPr txBox="1"/>
          <p:nvPr/>
        </p:nvSpPr>
        <p:spPr>
          <a:xfrm>
            <a:off x="459772" y="60943"/>
            <a:ext cx="9253854"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HZ. MUHAMMED'İN (S.A.V.) DOĞUMU, ÇOCUKLUK VE GENÇLİK YILLARI</a:t>
            </a:r>
          </a:p>
        </p:txBody>
      </p:sp>
      <p:sp>
        <p:nvSpPr>
          <p:cNvPr id="4" name="Metin kutusu 3">
            <a:extLst>
              <a:ext uri="{FF2B5EF4-FFF2-40B4-BE49-F238E27FC236}">
                <a16:creationId xmlns:a16="http://schemas.microsoft.com/office/drawing/2014/main" id="{94665B56-B499-F20F-0506-91B6E8961345}"/>
              </a:ext>
            </a:extLst>
          </p:cNvPr>
          <p:cNvSpPr txBox="1"/>
          <p:nvPr/>
        </p:nvSpPr>
        <p:spPr>
          <a:xfrm>
            <a:off x="4015480" y="1644815"/>
            <a:ext cx="7919187" cy="2246769"/>
          </a:xfrm>
          <a:prstGeom prst="rect">
            <a:avLst/>
          </a:prstGeom>
          <a:noFill/>
          <a:ln>
            <a:noFill/>
          </a:ln>
        </p:spPr>
        <p:txBody>
          <a:bodyPr wrap="square" rtlCol="0">
            <a:spAutoFit/>
          </a:bodyPr>
          <a:lstStyle/>
          <a:p>
            <a:pPr>
              <a:spcAft>
                <a:spcPts val="600"/>
              </a:spcAft>
            </a:pPr>
            <a:r>
              <a:rPr lang="tr-TR" sz="2700" dirty="0">
                <a:latin typeface="Arial" panose="020B0604020202020204" pitchFamily="34" charset="0"/>
                <a:cs typeface="Arial" panose="020B0604020202020204" pitchFamily="34" charset="0"/>
              </a:rPr>
              <a:t>• Peygamberimiz “sütkardeşi” olan “</a:t>
            </a:r>
            <a:r>
              <a:rPr lang="tr-TR" sz="2700" dirty="0">
                <a:solidFill>
                  <a:srgbClr val="FF0000"/>
                </a:solidFill>
                <a:latin typeface="Arial" panose="020B0604020202020204" pitchFamily="34" charset="0"/>
                <a:cs typeface="Arial" panose="020B0604020202020204" pitchFamily="34" charset="0"/>
              </a:rPr>
              <a:t>Şeyma</a:t>
            </a:r>
            <a:r>
              <a:rPr lang="tr-TR" sz="2700" dirty="0">
                <a:latin typeface="Arial" panose="020B0604020202020204" pitchFamily="34" charset="0"/>
                <a:cs typeface="Arial" panose="020B0604020202020204" pitchFamily="34" charset="0"/>
              </a:rPr>
              <a:t>” ile oyunlar oynadı. Peygamberimiz dört yaşına gelinceye kadar köyde yaşadı. Dört yaşını doldurunca Halime Sevgili Peygamberimizi Mekke’ye götürüp teslim etti.</a:t>
            </a:r>
          </a:p>
        </p:txBody>
      </p:sp>
      <p:sp>
        <p:nvSpPr>
          <p:cNvPr id="6" name="Dikdörtgen: Köşeleri Yuvarlatılmış 5">
            <a:extLst>
              <a:ext uri="{FF2B5EF4-FFF2-40B4-BE49-F238E27FC236}">
                <a16:creationId xmlns:a16="http://schemas.microsoft.com/office/drawing/2014/main" id="{17CFAE12-B314-A7B3-2E49-FF41745C3A59}"/>
              </a:ext>
            </a:extLst>
          </p:cNvPr>
          <p:cNvSpPr/>
          <p:nvPr/>
        </p:nvSpPr>
        <p:spPr>
          <a:xfrm>
            <a:off x="4015483" y="729000"/>
            <a:ext cx="2790052" cy="719528"/>
          </a:xfrm>
          <a:prstGeom prst="roundRect">
            <a:avLst/>
          </a:prstGeom>
          <a:solidFill>
            <a:srgbClr val="00BF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tr-TR" sz="2400" b="1" dirty="0">
                <a:latin typeface="Arial" panose="020B0604020202020204" pitchFamily="34" charset="0"/>
                <a:cs typeface="Arial" panose="020B0604020202020204" pitchFamily="34" charset="0"/>
              </a:rPr>
              <a:t>Annesinin Vefatı</a:t>
            </a:r>
          </a:p>
        </p:txBody>
      </p:sp>
      <p:pic>
        <p:nvPicPr>
          <p:cNvPr id="11" name="Resim 10" descr="işaret, el yazısı, sanat, metin içeren bir resim&#10;&#10;Açıklama otomatik olarak oluşturuldu">
            <a:extLst>
              <a:ext uri="{FF2B5EF4-FFF2-40B4-BE49-F238E27FC236}">
                <a16:creationId xmlns:a16="http://schemas.microsoft.com/office/drawing/2014/main" id="{DF34F2FE-0D46-85A0-E71F-7A893AE55A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741" y="729000"/>
            <a:ext cx="3600000" cy="5400000"/>
          </a:xfrm>
          <a:prstGeom prst="rect">
            <a:avLst/>
          </a:prstGeom>
        </p:spPr>
      </p:pic>
      <p:sp>
        <p:nvSpPr>
          <p:cNvPr id="7" name="Metin kutusu 6">
            <a:extLst>
              <a:ext uri="{FF2B5EF4-FFF2-40B4-BE49-F238E27FC236}">
                <a16:creationId xmlns:a16="http://schemas.microsoft.com/office/drawing/2014/main" id="{28F4C46F-93F4-FB6D-93DA-C386E21B76F3}"/>
              </a:ext>
            </a:extLst>
          </p:cNvPr>
          <p:cNvSpPr txBox="1"/>
          <p:nvPr/>
        </p:nvSpPr>
        <p:spPr>
          <a:xfrm>
            <a:off x="4015482" y="4023218"/>
            <a:ext cx="7919187" cy="2246769"/>
          </a:xfrm>
          <a:prstGeom prst="rect">
            <a:avLst/>
          </a:prstGeom>
          <a:noFill/>
          <a:ln>
            <a:noFill/>
          </a:ln>
        </p:spPr>
        <p:txBody>
          <a:bodyPr wrap="square" rtlCol="0">
            <a:spAutoFit/>
          </a:bodyPr>
          <a:lstStyle/>
          <a:p>
            <a:pPr>
              <a:spcAft>
                <a:spcPts val="600"/>
              </a:spcAft>
            </a:pPr>
            <a:r>
              <a:rPr lang="tr-TR" sz="2700" dirty="0">
                <a:latin typeface="Arial" panose="020B0604020202020204" pitchFamily="34" charset="0"/>
                <a:cs typeface="Arial" panose="020B0604020202020204" pitchFamily="34" charset="0"/>
              </a:rPr>
              <a:t>• Amine oğlunu Medine’ye götürdü. Medine’de yaklaşık bir ay kadar kaldılar. Amine Mekke’ye dönüş yolunda “</a:t>
            </a:r>
            <a:r>
              <a:rPr lang="tr-TR" sz="2700" dirty="0" err="1">
                <a:solidFill>
                  <a:srgbClr val="FF0000"/>
                </a:solidFill>
                <a:latin typeface="Arial" panose="020B0604020202020204" pitchFamily="34" charset="0"/>
                <a:cs typeface="Arial" panose="020B0604020202020204" pitchFamily="34" charset="0"/>
              </a:rPr>
              <a:t>Ebva</a:t>
            </a:r>
            <a:r>
              <a:rPr lang="tr-TR" sz="2700" dirty="0">
                <a:latin typeface="Arial" panose="020B0604020202020204" pitchFamily="34" charset="0"/>
                <a:cs typeface="Arial" panose="020B0604020202020204" pitchFamily="34" charset="0"/>
              </a:rPr>
              <a:t>”  denilen köyde hastalandı ve genç yaşta vefat etti. Peygamberimizi dadısı </a:t>
            </a:r>
            <a:r>
              <a:rPr lang="tr-TR" sz="2700" dirty="0" err="1">
                <a:solidFill>
                  <a:srgbClr val="FF0000"/>
                </a:solidFill>
                <a:latin typeface="Arial" panose="020B0604020202020204" pitchFamily="34" charset="0"/>
                <a:cs typeface="Arial" panose="020B0604020202020204" pitchFamily="34" charset="0"/>
              </a:rPr>
              <a:t>Ümmü</a:t>
            </a:r>
            <a:r>
              <a:rPr lang="tr-TR" sz="2700" dirty="0">
                <a:solidFill>
                  <a:srgbClr val="FF0000"/>
                </a:solidFill>
                <a:latin typeface="Arial" panose="020B0604020202020204" pitchFamily="34" charset="0"/>
                <a:cs typeface="Arial" panose="020B0604020202020204" pitchFamily="34" charset="0"/>
              </a:rPr>
              <a:t> Eymen </a:t>
            </a:r>
            <a:r>
              <a:rPr lang="tr-TR" sz="2700" dirty="0">
                <a:latin typeface="Arial" panose="020B0604020202020204" pitchFamily="34" charset="0"/>
                <a:cs typeface="Arial" panose="020B0604020202020204" pitchFamily="34" charset="0"/>
              </a:rPr>
              <a:t>Mekke’ye getirdi.</a:t>
            </a:r>
          </a:p>
        </p:txBody>
      </p:sp>
      <p:pic>
        <p:nvPicPr>
          <p:cNvPr id="8" name="Resim 7" descr="gökyüzü, memeli, dış mekan, Arap devesi içeren bir resim&#10;&#10;Açıklama otomatik olarak oluşturuldu">
            <a:extLst>
              <a:ext uri="{FF2B5EF4-FFF2-40B4-BE49-F238E27FC236}">
                <a16:creationId xmlns:a16="http://schemas.microsoft.com/office/drawing/2014/main" id="{A2F37A67-0021-33E7-1B67-56619776F9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979" y="729000"/>
            <a:ext cx="3600000" cy="5400000"/>
          </a:xfrm>
          <a:prstGeom prst="rect">
            <a:avLst/>
          </a:prstGeom>
        </p:spPr>
      </p:pic>
      <p:sp>
        <p:nvSpPr>
          <p:cNvPr id="10" name="Metin kutusu 9">
            <a:extLst>
              <a:ext uri="{FF2B5EF4-FFF2-40B4-BE49-F238E27FC236}">
                <a16:creationId xmlns:a16="http://schemas.microsoft.com/office/drawing/2014/main" id="{2FBDF1A5-8539-5FDB-7E03-EADAD3F507CD}"/>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854938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75446-3F9D-A98A-7661-6E42E754D0DC}"/>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A2B2D553-7CFD-1F60-66B8-842B38DF70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715D64A8-C93D-DCDE-653B-8614710DA77D}"/>
              </a:ext>
            </a:extLst>
          </p:cNvPr>
          <p:cNvSpPr txBox="1"/>
          <p:nvPr/>
        </p:nvSpPr>
        <p:spPr>
          <a:xfrm>
            <a:off x="459771" y="60943"/>
            <a:ext cx="9343795"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HZ. MUHAMMED'İN (S.A.V.) DOĞUMU, ÇOCUKLUK VE GENÇLİK YILLARI</a:t>
            </a:r>
          </a:p>
        </p:txBody>
      </p:sp>
      <p:sp>
        <p:nvSpPr>
          <p:cNvPr id="4" name="Metin kutusu 3">
            <a:extLst>
              <a:ext uri="{FF2B5EF4-FFF2-40B4-BE49-F238E27FC236}">
                <a16:creationId xmlns:a16="http://schemas.microsoft.com/office/drawing/2014/main" id="{A6D8688E-DF05-A8E6-696D-53D3794AB819}"/>
              </a:ext>
            </a:extLst>
          </p:cNvPr>
          <p:cNvSpPr txBox="1"/>
          <p:nvPr/>
        </p:nvSpPr>
        <p:spPr>
          <a:xfrm>
            <a:off x="4015481" y="1667129"/>
            <a:ext cx="7919187" cy="2400657"/>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a:t>
            </a:r>
            <a:r>
              <a:rPr lang="tr-TR" sz="3000" dirty="0" err="1">
                <a:latin typeface="Arial" panose="020B0604020202020204" pitchFamily="34" charset="0"/>
                <a:cs typeface="Arial" panose="020B0604020202020204" pitchFamily="34" charset="0"/>
              </a:rPr>
              <a:t>Abdulmutalip</a:t>
            </a:r>
            <a:r>
              <a:rPr lang="tr-TR" sz="3000" dirty="0">
                <a:latin typeface="Arial" panose="020B0604020202020204" pitchFamily="34" charset="0"/>
                <a:cs typeface="Arial" panose="020B0604020202020204" pitchFamily="34" charset="0"/>
              </a:rPr>
              <a:t> torunu Muhammed’e iki yıl boyunca şefkatle davrandı. Abdulmuttalip torununa bakması için Hz. Muhammed’in Ebu Talip’i çağırdı. Peygamberimiz sekiz yaşında iken onu amcasına emanet etti.</a:t>
            </a:r>
          </a:p>
        </p:txBody>
      </p:sp>
      <p:sp>
        <p:nvSpPr>
          <p:cNvPr id="6" name="Dikdörtgen: Köşeleri Yuvarlatılmış 5">
            <a:extLst>
              <a:ext uri="{FF2B5EF4-FFF2-40B4-BE49-F238E27FC236}">
                <a16:creationId xmlns:a16="http://schemas.microsoft.com/office/drawing/2014/main" id="{D0BFDAFA-E93E-203C-EAE9-47E8419780CE}"/>
              </a:ext>
            </a:extLst>
          </p:cNvPr>
          <p:cNvSpPr/>
          <p:nvPr/>
        </p:nvSpPr>
        <p:spPr>
          <a:xfrm>
            <a:off x="4015482" y="729000"/>
            <a:ext cx="5788084" cy="719528"/>
          </a:xfrm>
          <a:prstGeom prst="roundRect">
            <a:avLst/>
          </a:prstGeom>
          <a:solidFill>
            <a:srgbClr val="00BF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tr-TR" sz="2400" b="1" dirty="0">
                <a:latin typeface="Arial" panose="020B0604020202020204" pitchFamily="34" charset="0"/>
                <a:cs typeface="Arial" panose="020B0604020202020204" pitchFamily="34" charset="0"/>
              </a:rPr>
              <a:t>Dedesinin ve Amcasının Himayesinde</a:t>
            </a:r>
          </a:p>
        </p:txBody>
      </p:sp>
      <p:sp>
        <p:nvSpPr>
          <p:cNvPr id="7" name="Metin kutusu 6">
            <a:extLst>
              <a:ext uri="{FF2B5EF4-FFF2-40B4-BE49-F238E27FC236}">
                <a16:creationId xmlns:a16="http://schemas.microsoft.com/office/drawing/2014/main" id="{BDC4204E-34F7-0FE1-EE22-E7E36B2967E0}"/>
              </a:ext>
            </a:extLst>
          </p:cNvPr>
          <p:cNvSpPr txBox="1"/>
          <p:nvPr/>
        </p:nvSpPr>
        <p:spPr>
          <a:xfrm>
            <a:off x="4015480" y="4254349"/>
            <a:ext cx="7919187" cy="2015936"/>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Peygamberimiz amcasının evine yerleşti. Ticaretle uğraşan Ebu Talip seyahatlere giderken Peygamberimizi Mekke’de bırakmadı ve onu kervana dahil etti. </a:t>
            </a:r>
          </a:p>
        </p:txBody>
      </p:sp>
      <p:sp>
        <p:nvSpPr>
          <p:cNvPr id="10" name="Metin kutusu 9">
            <a:extLst>
              <a:ext uri="{FF2B5EF4-FFF2-40B4-BE49-F238E27FC236}">
                <a16:creationId xmlns:a16="http://schemas.microsoft.com/office/drawing/2014/main" id="{B02EF23F-1BC3-D859-8429-3CD4B69BF529}"/>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pic>
        <p:nvPicPr>
          <p:cNvPr id="5" name="Resim 4" descr="gökyüzü, memeli, dış mekan, Arap devesi içeren bir resim&#10;&#10;Açıklama otomatik olarak oluşturuldu">
            <a:extLst>
              <a:ext uri="{FF2B5EF4-FFF2-40B4-BE49-F238E27FC236}">
                <a16:creationId xmlns:a16="http://schemas.microsoft.com/office/drawing/2014/main" id="{CF3D5590-D931-94BB-DF49-99F6F907EC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979" y="729000"/>
            <a:ext cx="3600000" cy="5400000"/>
          </a:xfrm>
          <a:prstGeom prst="rect">
            <a:avLst/>
          </a:prstGeom>
        </p:spPr>
      </p:pic>
    </p:spTree>
    <p:extLst>
      <p:ext uri="{BB962C8B-B14F-4D97-AF65-F5344CB8AC3E}">
        <p14:creationId xmlns:p14="http://schemas.microsoft.com/office/powerpoint/2010/main" val="3034768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0C139-F999-E51B-7A4C-BC11B5E06BD2}"/>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07656BE9-3F16-986F-0161-1DC78B41C2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D86F0C95-1607-4BAF-B3D8-31A4D77456E2}"/>
              </a:ext>
            </a:extLst>
          </p:cNvPr>
          <p:cNvSpPr txBox="1"/>
          <p:nvPr/>
        </p:nvSpPr>
        <p:spPr>
          <a:xfrm>
            <a:off x="459771" y="60943"/>
            <a:ext cx="9493697"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HZ. MUHAMMED'İN (S.A.V.) DOĞUMU, ÇOCUKLUK VE GENÇLİK YILLARI</a:t>
            </a:r>
          </a:p>
        </p:txBody>
      </p:sp>
      <p:sp>
        <p:nvSpPr>
          <p:cNvPr id="4" name="Metin kutusu 3">
            <a:extLst>
              <a:ext uri="{FF2B5EF4-FFF2-40B4-BE49-F238E27FC236}">
                <a16:creationId xmlns:a16="http://schemas.microsoft.com/office/drawing/2014/main" id="{16F7B45A-F2DB-15BE-68C3-FCE19A595B14}"/>
              </a:ext>
            </a:extLst>
          </p:cNvPr>
          <p:cNvSpPr txBox="1"/>
          <p:nvPr/>
        </p:nvSpPr>
        <p:spPr>
          <a:xfrm>
            <a:off x="4040277" y="1642323"/>
            <a:ext cx="8102133" cy="1938992"/>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Peygamberimizin amcası </a:t>
            </a:r>
            <a:r>
              <a:rPr lang="tr-TR" sz="3000" dirty="0" err="1">
                <a:latin typeface="Arial" panose="020B0604020202020204" pitchFamily="34" charset="0"/>
                <a:cs typeface="Arial" panose="020B0604020202020204" pitchFamily="34" charset="0"/>
              </a:rPr>
              <a:t>Zübeyr</a:t>
            </a:r>
            <a:r>
              <a:rPr lang="tr-TR" sz="3000" dirty="0">
                <a:latin typeface="Arial" panose="020B0604020202020204" pitchFamily="34" charset="0"/>
                <a:cs typeface="Arial" panose="020B0604020202020204" pitchFamily="34" charset="0"/>
              </a:rPr>
              <a:t> önderliğinde şehrin yaşlı ve itibarlı büyükleriyle bir toplantı düzenlendi. Bu cemiyete “</a:t>
            </a:r>
            <a:r>
              <a:rPr lang="tr-TR" sz="3000" dirty="0" err="1">
                <a:latin typeface="Arial" panose="020B0604020202020204" pitchFamily="34" charset="0"/>
                <a:cs typeface="Arial" panose="020B0604020202020204" pitchFamily="34" charset="0"/>
              </a:rPr>
              <a:t>Hilfu’l-Fudûl</a:t>
            </a:r>
            <a:r>
              <a:rPr lang="tr-TR" sz="3000" dirty="0">
                <a:latin typeface="Arial" panose="020B0604020202020204" pitchFamily="34" charset="0"/>
                <a:cs typeface="Arial" panose="020B0604020202020204" pitchFamily="34" charset="0"/>
              </a:rPr>
              <a:t>” yani “Erdemliler Topluluğu” adı verildi. </a:t>
            </a:r>
          </a:p>
        </p:txBody>
      </p:sp>
      <p:pic>
        <p:nvPicPr>
          <p:cNvPr id="11" name="Resim 10" descr="resim, sanat, peygamber, mitoloji içeren bir resim&#10;&#10;Açıklama otomatik olarak oluşturuldu">
            <a:extLst>
              <a:ext uri="{FF2B5EF4-FFF2-40B4-BE49-F238E27FC236}">
                <a16:creationId xmlns:a16="http://schemas.microsoft.com/office/drawing/2014/main" id="{2DAEC6AC-9BAA-6775-F849-4FFB53DA51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979" y="729000"/>
            <a:ext cx="3600000" cy="5400000"/>
          </a:xfrm>
          <a:prstGeom prst="rect">
            <a:avLst/>
          </a:prstGeom>
        </p:spPr>
      </p:pic>
      <p:sp>
        <p:nvSpPr>
          <p:cNvPr id="6" name="Dikdörtgen: Köşeleri Yuvarlatılmış 5">
            <a:extLst>
              <a:ext uri="{FF2B5EF4-FFF2-40B4-BE49-F238E27FC236}">
                <a16:creationId xmlns:a16="http://schemas.microsoft.com/office/drawing/2014/main" id="{91AEB647-76D4-A88C-8955-341CB414CAC9}"/>
              </a:ext>
            </a:extLst>
          </p:cNvPr>
          <p:cNvSpPr/>
          <p:nvPr/>
        </p:nvSpPr>
        <p:spPr>
          <a:xfrm>
            <a:off x="4015481" y="729000"/>
            <a:ext cx="3779403" cy="719528"/>
          </a:xfrm>
          <a:prstGeom prst="roundRect">
            <a:avLst/>
          </a:prstGeom>
          <a:solidFill>
            <a:srgbClr val="00BF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tr-TR" sz="2400" b="1" dirty="0" err="1">
                <a:latin typeface="Arial" panose="020B0604020202020204" pitchFamily="34" charset="0"/>
                <a:cs typeface="Arial" panose="020B0604020202020204" pitchFamily="34" charset="0"/>
              </a:rPr>
              <a:t>Hilfu'l-Fudûl'a</a:t>
            </a:r>
            <a:r>
              <a:rPr lang="tr-TR" sz="2400" b="1" dirty="0">
                <a:latin typeface="Arial" panose="020B0604020202020204" pitchFamily="34" charset="0"/>
                <a:cs typeface="Arial" panose="020B0604020202020204" pitchFamily="34" charset="0"/>
              </a:rPr>
              <a:t> Katılması</a:t>
            </a:r>
          </a:p>
        </p:txBody>
      </p:sp>
      <p:sp>
        <p:nvSpPr>
          <p:cNvPr id="7" name="Metin kutusu 6">
            <a:extLst>
              <a:ext uri="{FF2B5EF4-FFF2-40B4-BE49-F238E27FC236}">
                <a16:creationId xmlns:a16="http://schemas.microsoft.com/office/drawing/2014/main" id="{071371C2-D2B4-BD4A-C5A9-1A4E197FB31E}"/>
              </a:ext>
            </a:extLst>
          </p:cNvPr>
          <p:cNvSpPr txBox="1"/>
          <p:nvPr/>
        </p:nvSpPr>
        <p:spPr>
          <a:xfrm>
            <a:off x="4015482" y="3770466"/>
            <a:ext cx="7919187" cy="2400657"/>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a:t>
            </a:r>
            <a:r>
              <a:rPr lang="tr-TR" sz="3000" dirty="0" err="1">
                <a:latin typeface="Arial" panose="020B0604020202020204" pitchFamily="34" charset="0"/>
                <a:cs typeface="Arial" panose="020B0604020202020204" pitchFamily="34" charset="0"/>
              </a:rPr>
              <a:t>Hilfü’l-Fudûl</a:t>
            </a:r>
            <a:r>
              <a:rPr lang="tr-TR" sz="3000" dirty="0">
                <a:latin typeface="Arial" panose="020B0604020202020204" pitchFamily="34" charset="0"/>
                <a:cs typeface="Arial" panose="020B0604020202020204" pitchFamily="34" charset="0"/>
              </a:rPr>
              <a:t>” denilen bu birlik, kim olursa olsun haksızlık ve zulme uğrayan insanların yanında yer alacak ve onlara yardım edecekti. Peygamberimiz de yirmili yaşlarında iken bu cemiyete katıldı.</a:t>
            </a:r>
          </a:p>
        </p:txBody>
      </p:sp>
      <p:sp>
        <p:nvSpPr>
          <p:cNvPr id="10" name="Metin kutusu 9">
            <a:extLst>
              <a:ext uri="{FF2B5EF4-FFF2-40B4-BE49-F238E27FC236}">
                <a16:creationId xmlns:a16="http://schemas.microsoft.com/office/drawing/2014/main" id="{154461B0-88D0-1D3F-ADEE-D78C5798D938}"/>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sp>
        <p:nvSpPr>
          <p:cNvPr id="9" name="Metin kutusu 8">
            <a:extLst>
              <a:ext uri="{FF2B5EF4-FFF2-40B4-BE49-F238E27FC236}">
                <a16:creationId xmlns:a16="http://schemas.microsoft.com/office/drawing/2014/main" id="{EFB2A422-4860-0A46-1108-56606CD831BF}"/>
              </a:ext>
            </a:extLst>
          </p:cNvPr>
          <p:cNvSpPr txBox="1"/>
          <p:nvPr/>
        </p:nvSpPr>
        <p:spPr>
          <a:xfrm>
            <a:off x="221457" y="5044854"/>
            <a:ext cx="3581522" cy="646331"/>
          </a:xfrm>
          <a:prstGeom prst="rect">
            <a:avLst/>
          </a:prstGeom>
          <a:solidFill>
            <a:srgbClr val="A5A5A5">
              <a:alpha val="50196"/>
            </a:srgbClr>
          </a:solidFill>
        </p:spPr>
        <p:txBody>
          <a:bodyPr wrap="square" rtlCol="0">
            <a:spAutoFit/>
          </a:bodyPr>
          <a:lstStyle/>
          <a:p>
            <a:pPr algn="ctr"/>
            <a:r>
              <a:rPr lang="tr-TR" dirty="0"/>
              <a:t>Bu görsel yapay zekâ ile oluşturulmuştur.</a:t>
            </a:r>
          </a:p>
        </p:txBody>
      </p:sp>
    </p:spTree>
    <p:extLst>
      <p:ext uri="{BB962C8B-B14F-4D97-AF65-F5344CB8AC3E}">
        <p14:creationId xmlns:p14="http://schemas.microsoft.com/office/powerpoint/2010/main" val="314276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FA2CC3-792A-9DAD-A6AA-415E58B12541}"/>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60F21F15-180E-7463-EE58-B759F0C2BD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AAF898E9-FF3E-23FB-0371-9181F7FC5229}"/>
              </a:ext>
            </a:extLst>
          </p:cNvPr>
          <p:cNvSpPr txBox="1"/>
          <p:nvPr/>
        </p:nvSpPr>
        <p:spPr>
          <a:xfrm>
            <a:off x="459771" y="60943"/>
            <a:ext cx="9493697"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HZ. MUHAMMED'İN (S.A.V.) DOĞUMU, ÇOCUKLUK VE GENÇLİK YILLARI</a:t>
            </a:r>
          </a:p>
        </p:txBody>
      </p:sp>
      <p:sp>
        <p:nvSpPr>
          <p:cNvPr id="4" name="Metin kutusu 3">
            <a:extLst>
              <a:ext uri="{FF2B5EF4-FFF2-40B4-BE49-F238E27FC236}">
                <a16:creationId xmlns:a16="http://schemas.microsoft.com/office/drawing/2014/main" id="{2C3C188D-0244-4C0C-FCAD-D72BD265627E}"/>
              </a:ext>
            </a:extLst>
          </p:cNvPr>
          <p:cNvSpPr txBox="1"/>
          <p:nvPr/>
        </p:nvSpPr>
        <p:spPr>
          <a:xfrm>
            <a:off x="4040277" y="1552383"/>
            <a:ext cx="7801953" cy="1015663"/>
          </a:xfrm>
          <a:prstGeom prst="rect">
            <a:avLst/>
          </a:prstGeom>
          <a:noFill/>
          <a:ln>
            <a:noFill/>
          </a:ln>
        </p:spPr>
        <p:txBody>
          <a:bodyPr wrap="square" rtlCol="0">
            <a:spAutoFit/>
          </a:bodyPr>
          <a:lstStyle/>
          <a:p>
            <a:pPr>
              <a:spcAft>
                <a:spcPts val="600"/>
              </a:spcAft>
            </a:pPr>
            <a:r>
              <a:rPr lang="tr-TR" sz="2900" dirty="0">
                <a:latin typeface="Arial" panose="020B0604020202020204" pitchFamily="34" charset="0"/>
                <a:cs typeface="Arial" panose="020B0604020202020204" pitchFamily="34" charset="0"/>
              </a:rPr>
              <a:t>• Peygamberimiz Ebu Talip’in yanında ticaret mesleği ile uğraşmaya başladı</a:t>
            </a:r>
          </a:p>
        </p:txBody>
      </p:sp>
      <p:pic>
        <p:nvPicPr>
          <p:cNvPr id="14" name="Resim 13" descr="resim, memeli, deve, sanat içeren bir resim&#10;&#10;Açıklama otomatik olarak oluşturuldu">
            <a:extLst>
              <a:ext uri="{FF2B5EF4-FFF2-40B4-BE49-F238E27FC236}">
                <a16:creationId xmlns:a16="http://schemas.microsoft.com/office/drawing/2014/main" id="{51F6EFEB-3B9F-EA09-BA7B-52B7CD06C9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586" y="729000"/>
            <a:ext cx="3600000" cy="5400000"/>
          </a:xfrm>
          <a:prstGeom prst="rect">
            <a:avLst/>
          </a:prstGeom>
        </p:spPr>
      </p:pic>
      <p:sp>
        <p:nvSpPr>
          <p:cNvPr id="6" name="Dikdörtgen: Köşeleri Yuvarlatılmış 5">
            <a:extLst>
              <a:ext uri="{FF2B5EF4-FFF2-40B4-BE49-F238E27FC236}">
                <a16:creationId xmlns:a16="http://schemas.microsoft.com/office/drawing/2014/main" id="{26EC5A8B-79C8-0EE1-78BB-C267E2F27B85}"/>
              </a:ext>
            </a:extLst>
          </p:cNvPr>
          <p:cNvSpPr/>
          <p:nvPr/>
        </p:nvSpPr>
        <p:spPr>
          <a:xfrm>
            <a:off x="4015481" y="729000"/>
            <a:ext cx="3959286" cy="719528"/>
          </a:xfrm>
          <a:prstGeom prst="roundRect">
            <a:avLst/>
          </a:prstGeom>
          <a:solidFill>
            <a:srgbClr val="00BF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tr-TR" sz="2400" b="1" dirty="0">
                <a:latin typeface="Arial" panose="020B0604020202020204" pitchFamily="34" charset="0"/>
                <a:cs typeface="Arial" panose="020B0604020202020204" pitchFamily="34" charset="0"/>
              </a:rPr>
              <a:t>Meslek Hayatına Atılması</a:t>
            </a:r>
          </a:p>
        </p:txBody>
      </p:sp>
      <p:sp>
        <p:nvSpPr>
          <p:cNvPr id="7" name="Metin kutusu 6">
            <a:extLst>
              <a:ext uri="{FF2B5EF4-FFF2-40B4-BE49-F238E27FC236}">
                <a16:creationId xmlns:a16="http://schemas.microsoft.com/office/drawing/2014/main" id="{BEDB599A-C243-8E8B-D001-86E0B3B2F4CA}"/>
              </a:ext>
            </a:extLst>
          </p:cNvPr>
          <p:cNvSpPr txBox="1"/>
          <p:nvPr/>
        </p:nvSpPr>
        <p:spPr>
          <a:xfrm>
            <a:off x="4015173" y="2716789"/>
            <a:ext cx="7827057" cy="1938992"/>
          </a:xfrm>
          <a:prstGeom prst="rect">
            <a:avLst/>
          </a:prstGeom>
          <a:noFill/>
          <a:ln>
            <a:noFill/>
          </a:ln>
        </p:spPr>
        <p:txBody>
          <a:bodyPr wrap="square" rtlCol="0">
            <a:spAutoFit/>
          </a:bodyPr>
          <a:lstStyle/>
          <a:p>
            <a:pPr>
              <a:spcAft>
                <a:spcPts val="600"/>
              </a:spcAft>
            </a:pPr>
            <a:r>
              <a:rPr lang="tr-TR" sz="2900" dirty="0">
                <a:latin typeface="Arial" panose="020B0604020202020204" pitchFamily="34" charset="0"/>
                <a:cs typeface="Arial" panose="020B0604020202020204" pitchFamily="34" charset="0"/>
              </a:rPr>
              <a:t>• Ebu Talip’in yaşlandığı yıllarda tek başına iş almaya başladı. Ticarî maksatla Yemen’e,  Doğu Arabistan’a, Suriye’ye ve Habeşistan’a seyahat etmiştir.</a:t>
            </a:r>
          </a:p>
        </p:txBody>
      </p:sp>
      <p:sp>
        <p:nvSpPr>
          <p:cNvPr id="10" name="Metin kutusu 9">
            <a:extLst>
              <a:ext uri="{FF2B5EF4-FFF2-40B4-BE49-F238E27FC236}">
                <a16:creationId xmlns:a16="http://schemas.microsoft.com/office/drawing/2014/main" id="{B8DE2921-C4C8-8CEF-C1D0-9180A4435DE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sp>
        <p:nvSpPr>
          <p:cNvPr id="9" name="Metin kutusu 8">
            <a:extLst>
              <a:ext uri="{FF2B5EF4-FFF2-40B4-BE49-F238E27FC236}">
                <a16:creationId xmlns:a16="http://schemas.microsoft.com/office/drawing/2014/main" id="{5428FF47-24A8-3485-2A34-6F58C8FCA5E6}"/>
              </a:ext>
            </a:extLst>
          </p:cNvPr>
          <p:cNvSpPr txBox="1"/>
          <p:nvPr/>
        </p:nvSpPr>
        <p:spPr>
          <a:xfrm>
            <a:off x="221457" y="5044854"/>
            <a:ext cx="3581522" cy="646331"/>
          </a:xfrm>
          <a:prstGeom prst="rect">
            <a:avLst/>
          </a:prstGeom>
          <a:solidFill>
            <a:srgbClr val="A5A5A5">
              <a:alpha val="50196"/>
            </a:srgbClr>
          </a:solidFill>
        </p:spPr>
        <p:txBody>
          <a:bodyPr wrap="square" rtlCol="0">
            <a:spAutoFit/>
          </a:bodyPr>
          <a:lstStyle/>
          <a:p>
            <a:pPr algn="ctr"/>
            <a:r>
              <a:rPr lang="tr-TR" dirty="0"/>
              <a:t>Bu görsel yapay zekâ ile oluşturulmuştur.</a:t>
            </a:r>
          </a:p>
        </p:txBody>
      </p:sp>
      <p:sp>
        <p:nvSpPr>
          <p:cNvPr id="8" name="Metin kutusu 7">
            <a:extLst>
              <a:ext uri="{FF2B5EF4-FFF2-40B4-BE49-F238E27FC236}">
                <a16:creationId xmlns:a16="http://schemas.microsoft.com/office/drawing/2014/main" id="{689F58A4-5566-084E-F8B1-56C628077E48}"/>
              </a:ext>
            </a:extLst>
          </p:cNvPr>
          <p:cNvSpPr txBox="1"/>
          <p:nvPr/>
        </p:nvSpPr>
        <p:spPr>
          <a:xfrm>
            <a:off x="4015172" y="4785081"/>
            <a:ext cx="7827057" cy="1477328"/>
          </a:xfrm>
          <a:prstGeom prst="rect">
            <a:avLst/>
          </a:prstGeom>
          <a:noFill/>
          <a:ln>
            <a:noFill/>
          </a:ln>
        </p:spPr>
        <p:txBody>
          <a:bodyPr wrap="square" rtlCol="0">
            <a:spAutoFit/>
          </a:bodyPr>
          <a:lstStyle/>
          <a:p>
            <a:pPr>
              <a:spcAft>
                <a:spcPts val="600"/>
              </a:spcAft>
            </a:pPr>
            <a:r>
              <a:rPr lang="tr-TR" sz="2900" dirty="0">
                <a:latin typeface="Arial" panose="020B0604020202020204" pitchFamily="34" charset="0"/>
                <a:cs typeface="Arial" panose="020B0604020202020204" pitchFamily="34" charset="0"/>
              </a:rPr>
              <a:t>• Ebu Talip ile beraber çeşitli panayırlara seyahat eden Hz. Muhammed (s.a.v) ticarî hayatın gerçeklerini öğrendi.</a:t>
            </a:r>
          </a:p>
        </p:txBody>
      </p:sp>
    </p:spTree>
    <p:extLst>
      <p:ext uri="{BB962C8B-B14F-4D97-AF65-F5344CB8AC3E}">
        <p14:creationId xmlns:p14="http://schemas.microsoft.com/office/powerpoint/2010/main" val="2693630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79C42-C238-68B6-5ED3-EAC9AA23C69D}"/>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07BE28AA-6110-1DF7-82A5-4ACAC304A6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6276352A-36F9-277F-AFBB-1ADF0244868F}"/>
              </a:ext>
            </a:extLst>
          </p:cNvPr>
          <p:cNvSpPr txBox="1"/>
          <p:nvPr/>
        </p:nvSpPr>
        <p:spPr>
          <a:xfrm>
            <a:off x="459771" y="60943"/>
            <a:ext cx="9493697"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HZ. MUHAMMED'İN (S.A.V.) DOĞUMU, ÇOCUKLUK VE GENÇLİK YILLARI</a:t>
            </a:r>
          </a:p>
        </p:txBody>
      </p:sp>
      <p:sp>
        <p:nvSpPr>
          <p:cNvPr id="4" name="Metin kutusu 3">
            <a:extLst>
              <a:ext uri="{FF2B5EF4-FFF2-40B4-BE49-F238E27FC236}">
                <a16:creationId xmlns:a16="http://schemas.microsoft.com/office/drawing/2014/main" id="{9D56F859-72CD-4F9F-F890-85240BB983E7}"/>
              </a:ext>
            </a:extLst>
          </p:cNvPr>
          <p:cNvSpPr txBox="1"/>
          <p:nvPr/>
        </p:nvSpPr>
        <p:spPr>
          <a:xfrm>
            <a:off x="4040277" y="1552383"/>
            <a:ext cx="7801953" cy="2323713"/>
          </a:xfrm>
          <a:prstGeom prst="rect">
            <a:avLst/>
          </a:prstGeom>
          <a:noFill/>
          <a:ln>
            <a:noFill/>
          </a:ln>
        </p:spPr>
        <p:txBody>
          <a:bodyPr wrap="square" rtlCol="0">
            <a:spAutoFit/>
          </a:bodyPr>
          <a:lstStyle/>
          <a:p>
            <a:pPr>
              <a:spcAft>
                <a:spcPts val="600"/>
              </a:spcAft>
            </a:pPr>
            <a:r>
              <a:rPr lang="tr-TR" sz="2900" dirty="0">
                <a:latin typeface="Arial" panose="020B0604020202020204" pitchFamily="34" charset="0"/>
                <a:cs typeface="Arial" panose="020B0604020202020204" pitchFamily="34" charset="0"/>
              </a:rPr>
              <a:t>• Kişilik özellikleri, </a:t>
            </a:r>
            <a:r>
              <a:rPr lang="tr-TR" sz="2900" dirty="0" err="1">
                <a:latin typeface="Arial" panose="020B0604020202020204" pitchFamily="34" charset="0"/>
                <a:cs typeface="Arial" panose="020B0604020202020204" pitchFamily="34" charset="0"/>
              </a:rPr>
              <a:t>ahlakî</a:t>
            </a:r>
            <a:r>
              <a:rPr lang="tr-TR" sz="2900" dirty="0">
                <a:latin typeface="Arial" panose="020B0604020202020204" pitchFamily="34" charset="0"/>
                <a:cs typeface="Arial" panose="020B0604020202020204" pitchFamily="34" charset="0"/>
              </a:rPr>
              <a:t> davranışları ile ticaretteki dürüstlüğü sebebiyle Mekke halkı tarafından Peygamberimize  “</a:t>
            </a:r>
            <a:r>
              <a:rPr lang="tr-TR" sz="2900" dirty="0" err="1">
                <a:solidFill>
                  <a:srgbClr val="FF0000"/>
                </a:solidFill>
                <a:latin typeface="Arial" panose="020B0604020202020204" pitchFamily="34" charset="0"/>
                <a:cs typeface="Arial" panose="020B0604020202020204" pitchFamily="34" charset="0"/>
              </a:rPr>
              <a:t>Muhammedü’l</a:t>
            </a:r>
            <a:r>
              <a:rPr lang="tr-TR" sz="2900" dirty="0">
                <a:solidFill>
                  <a:srgbClr val="FF0000"/>
                </a:solidFill>
                <a:latin typeface="Arial" panose="020B0604020202020204" pitchFamily="34" charset="0"/>
                <a:cs typeface="Arial" panose="020B0604020202020204" pitchFamily="34" charset="0"/>
              </a:rPr>
              <a:t>-Emin</a:t>
            </a:r>
            <a:r>
              <a:rPr lang="tr-TR" sz="2900" dirty="0">
                <a:latin typeface="Arial" panose="020B0604020202020204" pitchFamily="34" charset="0"/>
                <a:cs typeface="Arial" panose="020B0604020202020204" pitchFamily="34" charset="0"/>
              </a:rPr>
              <a:t>” yani “Güvenilir Muhammed” lakabı verilmiştir.</a:t>
            </a:r>
          </a:p>
        </p:txBody>
      </p:sp>
      <p:pic>
        <p:nvPicPr>
          <p:cNvPr id="11" name="Resim 10" descr="giyim, resim, kadın, insanlar içeren bir resim&#10;&#10;Açıklama otomatik olarak oluşturuldu">
            <a:extLst>
              <a:ext uri="{FF2B5EF4-FFF2-40B4-BE49-F238E27FC236}">
                <a16:creationId xmlns:a16="http://schemas.microsoft.com/office/drawing/2014/main" id="{5D2990CF-5308-E207-82C4-2FD761FAA6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360" y="729000"/>
            <a:ext cx="3600000" cy="5400000"/>
          </a:xfrm>
          <a:prstGeom prst="rect">
            <a:avLst/>
          </a:prstGeom>
        </p:spPr>
      </p:pic>
      <p:sp>
        <p:nvSpPr>
          <p:cNvPr id="6" name="Dikdörtgen: Köşeleri Yuvarlatılmış 5">
            <a:extLst>
              <a:ext uri="{FF2B5EF4-FFF2-40B4-BE49-F238E27FC236}">
                <a16:creationId xmlns:a16="http://schemas.microsoft.com/office/drawing/2014/main" id="{90A20B97-C14E-7971-8E85-C6389CD74DB4}"/>
              </a:ext>
            </a:extLst>
          </p:cNvPr>
          <p:cNvSpPr/>
          <p:nvPr/>
        </p:nvSpPr>
        <p:spPr>
          <a:xfrm>
            <a:off x="4015480" y="729000"/>
            <a:ext cx="4169149" cy="719528"/>
          </a:xfrm>
          <a:prstGeom prst="roundRect">
            <a:avLst/>
          </a:prstGeom>
          <a:solidFill>
            <a:srgbClr val="00BF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tr-TR" sz="2400" b="1" dirty="0">
                <a:latin typeface="Arial" panose="020B0604020202020204" pitchFamily="34" charset="0"/>
                <a:cs typeface="Arial" panose="020B0604020202020204" pitchFamily="34" charset="0"/>
              </a:rPr>
              <a:t>Kendisine Lakap Takılması</a:t>
            </a:r>
          </a:p>
        </p:txBody>
      </p:sp>
      <p:sp>
        <p:nvSpPr>
          <p:cNvPr id="7" name="Metin kutusu 6">
            <a:extLst>
              <a:ext uri="{FF2B5EF4-FFF2-40B4-BE49-F238E27FC236}">
                <a16:creationId xmlns:a16="http://schemas.microsoft.com/office/drawing/2014/main" id="{404A396C-F90E-E171-345C-7DE6BB5D74CE}"/>
              </a:ext>
            </a:extLst>
          </p:cNvPr>
          <p:cNvSpPr txBox="1"/>
          <p:nvPr/>
        </p:nvSpPr>
        <p:spPr>
          <a:xfrm>
            <a:off x="4015173" y="3886020"/>
            <a:ext cx="7827057" cy="2323713"/>
          </a:xfrm>
          <a:prstGeom prst="rect">
            <a:avLst/>
          </a:prstGeom>
          <a:noFill/>
          <a:ln>
            <a:noFill/>
          </a:ln>
        </p:spPr>
        <p:txBody>
          <a:bodyPr wrap="square" rtlCol="0">
            <a:spAutoFit/>
          </a:bodyPr>
          <a:lstStyle/>
          <a:p>
            <a:pPr>
              <a:spcAft>
                <a:spcPts val="600"/>
              </a:spcAft>
            </a:pPr>
            <a:r>
              <a:rPr lang="tr-TR" sz="2900" dirty="0">
                <a:latin typeface="Arial" panose="020B0604020202020204" pitchFamily="34" charset="0"/>
                <a:cs typeface="Arial" panose="020B0604020202020204" pitchFamily="34" charset="0"/>
              </a:rPr>
              <a:t>• Hz. Muhammed (s.a.v.) hayatının hiçbir döneminde putlara tapmamış, onlar adına kesilen kurban etinden yememiş, onlar için düzenlenen şenliklere katılmamıştır. O her zaman günahlardan uzak durmuştur.</a:t>
            </a:r>
          </a:p>
        </p:txBody>
      </p:sp>
      <p:sp>
        <p:nvSpPr>
          <p:cNvPr id="10" name="Metin kutusu 9">
            <a:extLst>
              <a:ext uri="{FF2B5EF4-FFF2-40B4-BE49-F238E27FC236}">
                <a16:creationId xmlns:a16="http://schemas.microsoft.com/office/drawing/2014/main" id="{7E32CBE9-1773-64F5-A011-DC5ABEEEE6D8}"/>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sp>
        <p:nvSpPr>
          <p:cNvPr id="9" name="Metin kutusu 8">
            <a:extLst>
              <a:ext uri="{FF2B5EF4-FFF2-40B4-BE49-F238E27FC236}">
                <a16:creationId xmlns:a16="http://schemas.microsoft.com/office/drawing/2014/main" id="{EE735557-6C81-66D5-D39F-2D60118CF7B0}"/>
              </a:ext>
            </a:extLst>
          </p:cNvPr>
          <p:cNvSpPr txBox="1"/>
          <p:nvPr/>
        </p:nvSpPr>
        <p:spPr>
          <a:xfrm>
            <a:off x="221457" y="5044854"/>
            <a:ext cx="3581522" cy="646331"/>
          </a:xfrm>
          <a:prstGeom prst="rect">
            <a:avLst/>
          </a:prstGeom>
          <a:solidFill>
            <a:srgbClr val="A5A5A5">
              <a:alpha val="50196"/>
            </a:srgbClr>
          </a:solidFill>
        </p:spPr>
        <p:txBody>
          <a:bodyPr wrap="square" rtlCol="0">
            <a:spAutoFit/>
          </a:bodyPr>
          <a:lstStyle/>
          <a:p>
            <a:pPr algn="ctr"/>
            <a:r>
              <a:rPr lang="tr-TR" dirty="0"/>
              <a:t>Bu görsel yapay zekâ ile oluşturulmuştur.</a:t>
            </a:r>
          </a:p>
        </p:txBody>
      </p:sp>
    </p:spTree>
    <p:extLst>
      <p:ext uri="{BB962C8B-B14F-4D97-AF65-F5344CB8AC3E}">
        <p14:creationId xmlns:p14="http://schemas.microsoft.com/office/powerpoint/2010/main" val="3981130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B6852-35FF-F510-57E2-3DC53B977FB4}"/>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4A712F11-CD85-3418-9CBE-F2840D8E7C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1BAAF56C-E41E-A667-02CA-9D8A86305F6E}"/>
              </a:ext>
            </a:extLst>
          </p:cNvPr>
          <p:cNvSpPr txBox="1"/>
          <p:nvPr/>
        </p:nvSpPr>
        <p:spPr>
          <a:xfrm>
            <a:off x="459771" y="60943"/>
            <a:ext cx="9493697"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HZ. MUHAMMED'İN (S.A.V.) DOĞUMU, ÇOCUKLUK VE GENÇLİK YILLARI</a:t>
            </a:r>
          </a:p>
        </p:txBody>
      </p:sp>
      <p:sp>
        <p:nvSpPr>
          <p:cNvPr id="4" name="Metin kutusu 3">
            <a:extLst>
              <a:ext uri="{FF2B5EF4-FFF2-40B4-BE49-F238E27FC236}">
                <a16:creationId xmlns:a16="http://schemas.microsoft.com/office/drawing/2014/main" id="{AE848780-3D73-6784-5612-47998D9AD861}"/>
              </a:ext>
            </a:extLst>
          </p:cNvPr>
          <p:cNvSpPr txBox="1"/>
          <p:nvPr/>
        </p:nvSpPr>
        <p:spPr>
          <a:xfrm>
            <a:off x="4040277" y="1672303"/>
            <a:ext cx="8009385" cy="2769989"/>
          </a:xfrm>
          <a:prstGeom prst="rect">
            <a:avLst/>
          </a:prstGeom>
          <a:noFill/>
          <a:ln>
            <a:noFill/>
          </a:ln>
        </p:spPr>
        <p:txBody>
          <a:bodyPr wrap="square" rtlCol="0">
            <a:spAutoFit/>
          </a:bodyPr>
          <a:lstStyle/>
          <a:p>
            <a:pPr>
              <a:spcAft>
                <a:spcPts val="600"/>
              </a:spcAft>
            </a:pPr>
            <a:r>
              <a:rPr lang="tr-TR" sz="2900" dirty="0">
                <a:latin typeface="Arial" panose="020B0604020202020204" pitchFamily="34" charset="0"/>
                <a:cs typeface="Arial" panose="020B0604020202020204" pitchFamily="34" charset="0"/>
              </a:rPr>
              <a:t>• Hz. Hatice bir tavsiye üzerine Hz. Muhammed (s.a.v.) ile “iş ortaklığı” antlaşması yaptı.         Hz. Hatice (</a:t>
            </a:r>
            <a:r>
              <a:rPr lang="tr-TR" sz="2900" dirty="0" err="1">
                <a:latin typeface="Arial" panose="020B0604020202020204" pitchFamily="34" charset="0"/>
                <a:cs typeface="Arial" panose="020B0604020202020204" pitchFamily="34" charset="0"/>
              </a:rPr>
              <a:t>r.a</a:t>
            </a:r>
            <a:r>
              <a:rPr lang="tr-TR" sz="2900" dirty="0">
                <a:latin typeface="Arial" panose="020B0604020202020204" pitchFamily="34" charset="0"/>
                <a:cs typeface="Arial" panose="020B0604020202020204" pitchFamily="34" charset="0"/>
              </a:rPr>
              <a:t>.) bir süre sonra Peygamberimiz ile evlilik fikrini bir kadın akrabasına açtı. Peygamberimiz evlilik hususunu Ebu Talip ve diğer amcalarıyla görüştü. </a:t>
            </a:r>
          </a:p>
        </p:txBody>
      </p:sp>
      <p:pic>
        <p:nvPicPr>
          <p:cNvPr id="11" name="Resim 10" descr="sanat, yaratıcılık içeren bir resim&#10;&#10;Açıklama otomatik olarak oluşturuldu">
            <a:extLst>
              <a:ext uri="{FF2B5EF4-FFF2-40B4-BE49-F238E27FC236}">
                <a16:creationId xmlns:a16="http://schemas.microsoft.com/office/drawing/2014/main" id="{B802B53E-0504-0C4F-604A-99A8685771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979" y="729000"/>
            <a:ext cx="3600000" cy="5400000"/>
          </a:xfrm>
          <a:prstGeom prst="rect">
            <a:avLst/>
          </a:prstGeom>
        </p:spPr>
      </p:pic>
      <p:sp>
        <p:nvSpPr>
          <p:cNvPr id="6" name="Dikdörtgen: Köşeleri Yuvarlatılmış 5">
            <a:extLst>
              <a:ext uri="{FF2B5EF4-FFF2-40B4-BE49-F238E27FC236}">
                <a16:creationId xmlns:a16="http://schemas.microsoft.com/office/drawing/2014/main" id="{2AF6EDA9-C1AD-5486-366B-3B7138B1A521}"/>
              </a:ext>
            </a:extLst>
          </p:cNvPr>
          <p:cNvSpPr/>
          <p:nvPr/>
        </p:nvSpPr>
        <p:spPr>
          <a:xfrm>
            <a:off x="4015480" y="729000"/>
            <a:ext cx="3209779" cy="719528"/>
          </a:xfrm>
          <a:prstGeom prst="roundRect">
            <a:avLst/>
          </a:prstGeom>
          <a:solidFill>
            <a:srgbClr val="00BF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tr-TR" sz="2400" b="1" dirty="0">
                <a:latin typeface="Arial" panose="020B0604020202020204" pitchFamily="34" charset="0"/>
                <a:cs typeface="Arial" panose="020B0604020202020204" pitchFamily="34" charset="0"/>
              </a:rPr>
              <a:t>Evliliği ve Çocukları</a:t>
            </a:r>
          </a:p>
        </p:txBody>
      </p:sp>
      <p:sp>
        <p:nvSpPr>
          <p:cNvPr id="7" name="Metin kutusu 6">
            <a:extLst>
              <a:ext uri="{FF2B5EF4-FFF2-40B4-BE49-F238E27FC236}">
                <a16:creationId xmlns:a16="http://schemas.microsoft.com/office/drawing/2014/main" id="{7799AAE4-E5FF-B43C-AE3D-AC6E2CB9FFAF}"/>
              </a:ext>
            </a:extLst>
          </p:cNvPr>
          <p:cNvSpPr txBox="1"/>
          <p:nvPr/>
        </p:nvSpPr>
        <p:spPr>
          <a:xfrm>
            <a:off x="4015480" y="4606962"/>
            <a:ext cx="7827057" cy="1431161"/>
          </a:xfrm>
          <a:prstGeom prst="rect">
            <a:avLst/>
          </a:prstGeom>
          <a:noFill/>
          <a:ln>
            <a:noFill/>
          </a:ln>
        </p:spPr>
        <p:txBody>
          <a:bodyPr wrap="square" rtlCol="0">
            <a:spAutoFit/>
          </a:bodyPr>
          <a:lstStyle/>
          <a:p>
            <a:pPr>
              <a:spcAft>
                <a:spcPts val="600"/>
              </a:spcAft>
            </a:pPr>
            <a:r>
              <a:rPr lang="tr-TR" sz="2900" dirty="0">
                <a:latin typeface="Arial" panose="020B0604020202020204" pitchFamily="34" charset="0"/>
                <a:cs typeface="Arial" panose="020B0604020202020204" pitchFamily="34" charset="0"/>
              </a:rPr>
              <a:t>• Peygamber Efendimiz 25 yaşında iken Hz. Hatice ile evlendi. Peygamberimizin (s.a.v.) Hz. Hatice ile olan evliliği 25 yıl sürdü.</a:t>
            </a:r>
          </a:p>
        </p:txBody>
      </p:sp>
      <p:sp>
        <p:nvSpPr>
          <p:cNvPr id="10" name="Metin kutusu 9">
            <a:extLst>
              <a:ext uri="{FF2B5EF4-FFF2-40B4-BE49-F238E27FC236}">
                <a16:creationId xmlns:a16="http://schemas.microsoft.com/office/drawing/2014/main" id="{E755AD6F-A0CA-3138-427E-DFACB46E686A}"/>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2487421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1081</TotalTime>
  <Words>2180</Words>
  <Application>Microsoft Office PowerPoint</Application>
  <PresentationFormat>Geniş ekran</PresentationFormat>
  <Paragraphs>267</Paragraphs>
  <Slides>21</Slides>
  <Notes>0</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21</vt:i4>
      </vt:variant>
    </vt:vector>
  </HeadingPairs>
  <TitlesOfParts>
    <vt:vector size="26" baseType="lpstr">
      <vt:lpstr>Arial</vt:lpstr>
      <vt:lpstr>Calibri</vt:lpstr>
      <vt:lpstr>Calibri Light</vt:lpstr>
      <vt:lpstr>Wingdings</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Ekrem Balcı</dc:creator>
  <cp:lastModifiedBy>EKREM BALCI</cp:lastModifiedBy>
  <cp:revision>29</cp:revision>
  <dcterms:created xsi:type="dcterms:W3CDTF">2023-08-29T09:05:15Z</dcterms:created>
  <dcterms:modified xsi:type="dcterms:W3CDTF">2024-02-14T18:06:32Z</dcterms:modified>
</cp:coreProperties>
</file>