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80" r:id="rId15"/>
    <p:sldId id="28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8288000" cy="10287000"/>
  <p:notesSz cx="6858000" cy="9144000"/>
  <p:embeddedFontLst>
    <p:embeddedFont>
      <p:font typeface="Arial" panose="020B0604020202020204" pitchFamily="34" charset="0"/>
      <p:regular r:id="rId25"/>
    </p:embeddedFont>
    <p:embeddedFont>
      <p:font typeface="Arial Bold"/>
      <p:regular r:id="rId26"/>
    </p:embeddedFont>
    <p:embeddedFont>
      <p:font typeface="Arimo"/>
      <p:regular r:id="rId27"/>
    </p:embeddedFont>
    <p:embeddedFont>
      <p:font typeface="Arimo Bold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Neue Einstellung Bold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27.svg"/><Relationship Id="rId4" Type="http://schemas.openxmlformats.org/officeDocument/2006/relationships/image" Target="../media/image13.sv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35.svg"/><Relationship Id="rId4" Type="http://schemas.openxmlformats.org/officeDocument/2006/relationships/image" Target="../media/image13.sv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37.svg"/><Relationship Id="rId4" Type="http://schemas.openxmlformats.org/officeDocument/2006/relationships/image" Target="../media/image13.sv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37.svg"/><Relationship Id="rId4" Type="http://schemas.openxmlformats.org/officeDocument/2006/relationships/image" Target="../media/image13.sv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37.svg"/><Relationship Id="rId4" Type="http://schemas.openxmlformats.org/officeDocument/2006/relationships/image" Target="../media/image13.sv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2.png"/><Relationship Id="rId7" Type="http://schemas.openxmlformats.org/officeDocument/2006/relationships/image" Target="../media/image3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3.sv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25.svg"/><Relationship Id="rId4" Type="http://schemas.openxmlformats.org/officeDocument/2006/relationships/image" Target="../media/image11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51" t="18376" r="751" b="33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35296" y="216493"/>
            <a:ext cx="6256678" cy="6256678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D0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5280" y="376485"/>
            <a:ext cx="6256678" cy="625667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02607" y="216493"/>
            <a:ext cx="6162023" cy="616199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0644" r="-30644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303532" y="5516661"/>
            <a:ext cx="3760174" cy="3745486"/>
            <a:chOff x="0" y="0"/>
            <a:chExt cx="6502400" cy="6477000"/>
          </a:xfrm>
        </p:grpSpPr>
        <p:sp>
          <p:nvSpPr>
            <p:cNvPr id="10" name="Freeform 10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-29643" r="-29643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461085" y="6928687"/>
            <a:ext cx="5536247" cy="3141820"/>
            <a:chOff x="0" y="0"/>
            <a:chExt cx="7381662" cy="418909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381662" cy="4189093"/>
            </a:xfrm>
            <a:custGeom>
              <a:avLst/>
              <a:gdLst/>
              <a:ahLst/>
              <a:cxnLst/>
              <a:rect l="l" t="t" r="r" b="b"/>
              <a:pathLst>
                <a:path w="7381662" h="4189093">
                  <a:moveTo>
                    <a:pt x="0" y="0"/>
                  </a:moveTo>
                  <a:lnTo>
                    <a:pt x="7381662" y="0"/>
                  </a:lnTo>
                  <a:lnTo>
                    <a:pt x="7381662" y="4189093"/>
                  </a:lnTo>
                  <a:lnTo>
                    <a:pt x="0" y="4189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7620" y="1013415"/>
              <a:ext cx="7304827" cy="743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10"/>
                </a:lnSpc>
              </a:pPr>
              <a:r>
                <a:rPr lang="en-US" sz="4546" dirty="0">
                  <a:solidFill>
                    <a:srgbClr val="365C7C"/>
                  </a:solidFill>
                  <a:latin typeface="Arimo Bold"/>
                </a:rPr>
                <a:t>mikailokumus</a:t>
              </a:r>
              <a:r>
                <a:rPr lang="en-US" sz="4546" dirty="0">
                  <a:solidFill>
                    <a:srgbClr val="F2FAFF"/>
                  </a:solidFill>
                  <a:latin typeface="Arimo Bold"/>
                </a:rPr>
                <a:t>.com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595661" y="2078236"/>
              <a:ext cx="5144858" cy="1239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47"/>
                </a:lnSpc>
              </a:pPr>
              <a:r>
                <a:rPr lang="en-US" sz="3254" dirty="0">
                  <a:solidFill>
                    <a:srgbClr val="F2FAFF"/>
                  </a:solidFill>
                  <a:latin typeface="Arimo"/>
                </a:rPr>
                <a:t>Din </a:t>
              </a:r>
              <a:r>
                <a:rPr lang="en-US" sz="3254" dirty="0" err="1">
                  <a:solidFill>
                    <a:srgbClr val="F2FAFF"/>
                  </a:solidFill>
                  <a:latin typeface="Arimo"/>
                </a:rPr>
                <a:t>Kültürü</a:t>
              </a:r>
              <a:endParaRPr lang="en-US" sz="3254" dirty="0">
                <a:solidFill>
                  <a:srgbClr val="F2FAFF"/>
                </a:solidFill>
                <a:latin typeface="Arimo"/>
              </a:endParaRPr>
            </a:p>
            <a:p>
              <a:pPr algn="ctr">
                <a:lnSpc>
                  <a:spcPts val="3547"/>
                </a:lnSpc>
              </a:pPr>
              <a:r>
                <a:rPr lang="en-US" sz="3254" dirty="0" err="1">
                  <a:solidFill>
                    <a:srgbClr val="F2FAFF"/>
                  </a:solidFill>
                  <a:latin typeface="Arimo"/>
                </a:rPr>
                <a:t>Doküman</a:t>
              </a:r>
              <a:r>
                <a:rPr lang="en-US" sz="3254" dirty="0">
                  <a:solidFill>
                    <a:srgbClr val="F2FAFF"/>
                  </a:solidFill>
                  <a:latin typeface="Arimo"/>
                </a:rPr>
                <a:t> </a:t>
              </a:r>
              <a:r>
                <a:rPr lang="en-US" sz="3254" dirty="0" err="1">
                  <a:solidFill>
                    <a:srgbClr val="F2FAFF"/>
                  </a:solidFill>
                  <a:latin typeface="Arimo"/>
                </a:rPr>
                <a:t>Dünyası</a:t>
              </a:r>
              <a:endParaRPr lang="en-US" sz="3254" dirty="0">
                <a:solidFill>
                  <a:srgbClr val="F2FAFF"/>
                </a:solidFill>
                <a:latin typeface="Arimo"/>
              </a:endParaRPr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5539218" y="6378491"/>
            <a:ext cx="3450824" cy="3437344"/>
            <a:chOff x="0" y="0"/>
            <a:chExt cx="6502400" cy="6477000"/>
          </a:xfrm>
        </p:grpSpPr>
        <p:sp>
          <p:nvSpPr>
            <p:cNvPr id="17" name="Freeform 17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7"/>
              <a:stretch>
                <a:fillRect l="-16369" r="-1636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9" name="Freeform 19"/>
          <p:cNvSpPr/>
          <p:nvPr/>
        </p:nvSpPr>
        <p:spPr>
          <a:xfrm>
            <a:off x="7662869" y="146442"/>
            <a:ext cx="9596431" cy="4306398"/>
          </a:xfrm>
          <a:custGeom>
            <a:avLst/>
            <a:gdLst/>
            <a:ahLst/>
            <a:cxnLst/>
            <a:rect l="l" t="t" r="r" b="b"/>
            <a:pathLst>
              <a:path w="9596431" h="4306398">
                <a:moveTo>
                  <a:pt x="0" y="0"/>
                </a:moveTo>
                <a:lnTo>
                  <a:pt x="9596431" y="0"/>
                </a:lnTo>
                <a:lnTo>
                  <a:pt x="9596431" y="4306398"/>
                </a:lnTo>
                <a:lnTo>
                  <a:pt x="0" y="43063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>
            <a:off x="9388589" y="4693123"/>
            <a:ext cx="5430882" cy="1434658"/>
          </a:xfrm>
          <a:custGeom>
            <a:avLst/>
            <a:gdLst/>
            <a:ahLst/>
            <a:cxnLst/>
            <a:rect l="l" t="t" r="r" b="b"/>
            <a:pathLst>
              <a:path w="5430882" h="1434658">
                <a:moveTo>
                  <a:pt x="0" y="0"/>
                </a:moveTo>
                <a:lnTo>
                  <a:pt x="5430882" y="0"/>
                </a:lnTo>
                <a:lnTo>
                  <a:pt x="5430882" y="1434658"/>
                </a:lnTo>
                <a:lnTo>
                  <a:pt x="0" y="14346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1" name="TextBox 21"/>
          <p:cNvSpPr txBox="1"/>
          <p:nvPr/>
        </p:nvSpPr>
        <p:spPr>
          <a:xfrm>
            <a:off x="9254340" y="1213093"/>
            <a:ext cx="6413489" cy="1866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7"/>
              </a:lnSpc>
            </a:pPr>
            <a:r>
              <a:rPr lang="en-US" sz="5047">
                <a:solidFill>
                  <a:srgbClr val="365C7C"/>
                </a:solidFill>
                <a:latin typeface="Arial Bold"/>
              </a:rPr>
              <a:t>DİN KÜLTÜRÜ VE AHLAK BİLGİSİ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446978" y="366057"/>
            <a:ext cx="1883222" cy="646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1"/>
              </a:lnSpc>
            </a:pPr>
            <a:r>
              <a:rPr lang="en-US" sz="3365">
                <a:solidFill>
                  <a:srgbClr val="365C7C"/>
                </a:solidFill>
                <a:latin typeface="Arial Bold"/>
              </a:rPr>
              <a:t>5. SINIF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845380" y="3560862"/>
            <a:ext cx="5231409" cy="646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1"/>
              </a:lnSpc>
            </a:pPr>
            <a:r>
              <a:rPr lang="en-US" sz="3365">
                <a:solidFill>
                  <a:srgbClr val="365C7C"/>
                </a:solidFill>
                <a:latin typeface="Arial Bold"/>
              </a:rPr>
              <a:t>1. ÜNİTE: ALLAH İNANCI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01400" y="4703398"/>
            <a:ext cx="3488538" cy="1385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</a:pPr>
            <a:r>
              <a:rPr lang="en-US" sz="2580" dirty="0" err="1">
                <a:solidFill>
                  <a:srgbClr val="365C7C"/>
                </a:solidFill>
                <a:latin typeface="Arial Bold"/>
              </a:rPr>
              <a:t>Bir</a:t>
            </a:r>
            <a:r>
              <a:rPr lang="en-US" sz="2580" dirty="0">
                <a:solidFill>
                  <a:srgbClr val="365C7C"/>
                </a:solidFill>
                <a:latin typeface="Arial Bold"/>
              </a:rPr>
              <a:t> Sure </a:t>
            </a:r>
            <a:r>
              <a:rPr lang="en-US" sz="2580" dirty="0" err="1">
                <a:solidFill>
                  <a:srgbClr val="365C7C"/>
                </a:solidFill>
                <a:latin typeface="Arial Bold"/>
              </a:rPr>
              <a:t>Tanıyorum</a:t>
            </a:r>
            <a:r>
              <a:rPr lang="en-US" sz="2580" dirty="0">
                <a:solidFill>
                  <a:srgbClr val="365C7C"/>
                </a:solidFill>
                <a:latin typeface="Arial Bold"/>
              </a:rPr>
              <a:t>: </a:t>
            </a:r>
          </a:p>
          <a:p>
            <a:pPr algn="ctr">
              <a:lnSpc>
                <a:spcPts val="3612"/>
              </a:lnSpc>
            </a:pPr>
            <a:r>
              <a:rPr lang="en-US" sz="2580" dirty="0" err="1">
                <a:solidFill>
                  <a:srgbClr val="365C7C"/>
                </a:solidFill>
                <a:latin typeface="Arial Bold"/>
              </a:rPr>
              <a:t>İhlâs</a:t>
            </a:r>
            <a:r>
              <a:rPr lang="en-US" sz="2580" dirty="0">
                <a:solidFill>
                  <a:srgbClr val="365C7C"/>
                </a:solidFill>
                <a:latin typeface="Arial Bold"/>
              </a:rPr>
              <a:t> </a:t>
            </a:r>
            <a:r>
              <a:rPr lang="en-US" sz="2580" dirty="0" err="1">
                <a:solidFill>
                  <a:srgbClr val="365C7C"/>
                </a:solidFill>
                <a:latin typeface="Arial Bold"/>
              </a:rPr>
              <a:t>Suresi</a:t>
            </a:r>
            <a:r>
              <a:rPr lang="en-US" sz="2580" dirty="0">
                <a:solidFill>
                  <a:srgbClr val="365C7C"/>
                </a:solidFill>
                <a:latin typeface="Arial Bold"/>
              </a:rPr>
              <a:t> </a:t>
            </a:r>
          </a:p>
          <a:p>
            <a:pPr algn="ctr">
              <a:lnSpc>
                <a:spcPts val="3612"/>
              </a:lnSpc>
            </a:pPr>
            <a:r>
              <a:rPr lang="en-US" sz="2580" dirty="0" err="1">
                <a:solidFill>
                  <a:srgbClr val="365C7C"/>
                </a:solidFill>
                <a:latin typeface="Arial Bold"/>
              </a:rPr>
              <a:t>ve</a:t>
            </a:r>
            <a:r>
              <a:rPr lang="en-US" sz="2580" dirty="0">
                <a:solidFill>
                  <a:srgbClr val="365C7C"/>
                </a:solidFill>
                <a:latin typeface="Arial Bold"/>
              </a:rPr>
              <a:t> </a:t>
            </a:r>
            <a:r>
              <a:rPr lang="en-US" sz="2580" dirty="0" err="1">
                <a:solidFill>
                  <a:srgbClr val="365C7C"/>
                </a:solidFill>
                <a:latin typeface="Arial Bold"/>
              </a:rPr>
              <a:t>Anlamı</a:t>
            </a:r>
            <a:endParaRPr lang="en-US" sz="2580" dirty="0">
              <a:solidFill>
                <a:srgbClr val="365C7C"/>
              </a:solidFill>
              <a:latin typeface="Arial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557701" y="4889680"/>
            <a:ext cx="1121017" cy="936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</a:pPr>
            <a:r>
              <a:rPr lang="en-US" sz="2580">
                <a:solidFill>
                  <a:srgbClr val="365C7C"/>
                </a:solidFill>
                <a:latin typeface="Arial Bold"/>
              </a:rPr>
              <a:t>8. Konu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7753057" y="850768"/>
            <a:ext cx="2781886" cy="1919501"/>
          </a:xfrm>
          <a:custGeom>
            <a:avLst/>
            <a:gdLst/>
            <a:ahLst/>
            <a:cxnLst/>
            <a:rect l="l" t="t" r="r" b="b"/>
            <a:pathLst>
              <a:path w="2781886" h="1919501">
                <a:moveTo>
                  <a:pt x="0" y="0"/>
                </a:moveTo>
                <a:lnTo>
                  <a:pt x="2781886" y="0"/>
                </a:lnTo>
                <a:lnTo>
                  <a:pt x="2781886" y="1919501"/>
                </a:lnTo>
                <a:lnTo>
                  <a:pt x="0" y="19195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7884" y="2836944"/>
            <a:ext cx="16787908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9"/>
              </a:lnSpc>
            </a:pPr>
            <a:r>
              <a:rPr lang="en-US" sz="5499" dirty="0">
                <a:solidFill>
                  <a:srgbClr val="000000"/>
                </a:solidFill>
                <a:latin typeface="Arial"/>
              </a:rPr>
              <a:t>•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Allah’ın</a:t>
            </a:r>
            <a:r>
              <a:rPr lang="tr-TR" sz="5499" dirty="0">
                <a:solidFill>
                  <a:srgbClr val="000000"/>
                </a:solidFill>
                <a:latin typeface="Arial"/>
              </a:rPr>
              <a:t> (c.c.)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varlığı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ve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birliği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kesin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olarak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gerçektir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26063" y="1835801"/>
            <a:ext cx="3455924" cy="89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9"/>
              </a:lnSpc>
            </a:pPr>
            <a:r>
              <a:rPr lang="en-US" sz="3999">
                <a:solidFill>
                  <a:srgbClr val="F2FAFF"/>
                </a:solidFill>
                <a:latin typeface="Arial"/>
              </a:rPr>
              <a:t>Yorumu</a:t>
            </a:r>
          </a:p>
        </p:txBody>
      </p:sp>
      <p:sp>
        <p:nvSpPr>
          <p:cNvPr id="13" name="TextBox 13"/>
          <p:cNvSpPr txBox="1"/>
          <p:nvPr/>
        </p:nvSpPr>
        <p:spPr>
          <a:xfrm rot="-784458">
            <a:off x="7747329" y="926333"/>
            <a:ext cx="3455924" cy="89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9"/>
              </a:lnSpc>
            </a:pPr>
            <a:r>
              <a:rPr lang="en-US" sz="3999">
                <a:solidFill>
                  <a:srgbClr val="F2FAFF"/>
                </a:solidFill>
                <a:latin typeface="Arial"/>
              </a:rPr>
              <a:t>Ayetin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4994" y="4686300"/>
            <a:ext cx="17563006" cy="176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9"/>
              </a:lnSpc>
            </a:pPr>
            <a:r>
              <a:rPr lang="en-US" sz="5499" dirty="0">
                <a:solidFill>
                  <a:srgbClr val="000000"/>
                </a:solidFill>
                <a:latin typeface="Arial"/>
              </a:rPr>
              <a:t>•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Birden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çok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tanrının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varlığı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beraberinde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düzensizliği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getirir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4994" y="7191375"/>
            <a:ext cx="17044250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9"/>
              </a:lnSpc>
            </a:pPr>
            <a:r>
              <a:rPr lang="en-US" sz="5499" dirty="0">
                <a:solidFill>
                  <a:srgbClr val="000000"/>
                </a:solidFill>
                <a:latin typeface="Arial"/>
              </a:rPr>
              <a:t>•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Tevhit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ilkesi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şirk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ve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çoktanrıcılığı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ortadan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kaldırır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7753057" y="850768"/>
            <a:ext cx="2781886" cy="1919501"/>
          </a:xfrm>
          <a:custGeom>
            <a:avLst/>
            <a:gdLst/>
            <a:ahLst/>
            <a:cxnLst/>
            <a:rect l="l" t="t" r="r" b="b"/>
            <a:pathLst>
              <a:path w="2781886" h="1919501">
                <a:moveTo>
                  <a:pt x="0" y="0"/>
                </a:moveTo>
                <a:lnTo>
                  <a:pt x="2781886" y="0"/>
                </a:lnTo>
                <a:lnTo>
                  <a:pt x="2781886" y="1919501"/>
                </a:lnTo>
                <a:lnTo>
                  <a:pt x="0" y="19195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7182390" y="6005594"/>
            <a:ext cx="3923220" cy="3252706"/>
          </a:xfrm>
          <a:custGeom>
            <a:avLst/>
            <a:gdLst/>
            <a:ahLst/>
            <a:cxnLst/>
            <a:rect l="l" t="t" r="r" b="b"/>
            <a:pathLst>
              <a:path w="3923220" h="3252706">
                <a:moveTo>
                  <a:pt x="0" y="0"/>
                </a:moveTo>
                <a:lnTo>
                  <a:pt x="3923220" y="0"/>
                </a:lnTo>
                <a:lnTo>
                  <a:pt x="3923220" y="3252706"/>
                </a:lnTo>
                <a:lnTo>
                  <a:pt x="0" y="32527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403039" y="2827419"/>
            <a:ext cx="17481923" cy="184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Varlığım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elinde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olan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Allah’a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yemin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ederim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ki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bu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sure (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İhlâs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suresi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Kur’an’ın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üçte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birine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denktir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33641" y="1748554"/>
            <a:ext cx="3455924" cy="89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9"/>
              </a:lnSpc>
            </a:pPr>
            <a:r>
              <a:rPr lang="en-US" sz="3999">
                <a:solidFill>
                  <a:srgbClr val="F2FAFF"/>
                </a:solidFill>
                <a:latin typeface="Arial"/>
              </a:rPr>
              <a:t>Hadis</a:t>
            </a:r>
          </a:p>
        </p:txBody>
      </p:sp>
      <p:sp>
        <p:nvSpPr>
          <p:cNvPr id="14" name="TextBox 14"/>
          <p:cNvSpPr txBox="1"/>
          <p:nvPr/>
        </p:nvSpPr>
        <p:spPr>
          <a:xfrm rot="-784458">
            <a:off x="7747329" y="926333"/>
            <a:ext cx="3455924" cy="89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9"/>
              </a:lnSpc>
            </a:pPr>
            <a:r>
              <a:rPr lang="en-US" sz="3999">
                <a:solidFill>
                  <a:srgbClr val="F2FAFF"/>
                </a:solidFill>
                <a:latin typeface="Arial"/>
              </a:rPr>
              <a:t>Örnek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7753057" y="850768"/>
            <a:ext cx="2781886" cy="1919501"/>
          </a:xfrm>
          <a:custGeom>
            <a:avLst/>
            <a:gdLst/>
            <a:ahLst/>
            <a:cxnLst/>
            <a:rect l="l" t="t" r="r" b="b"/>
            <a:pathLst>
              <a:path w="2781886" h="1919501">
                <a:moveTo>
                  <a:pt x="0" y="0"/>
                </a:moveTo>
                <a:lnTo>
                  <a:pt x="2781886" y="0"/>
                </a:lnTo>
                <a:lnTo>
                  <a:pt x="2781886" y="1919501"/>
                </a:lnTo>
                <a:lnTo>
                  <a:pt x="0" y="19195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7884" y="2836944"/>
            <a:ext cx="16787908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9"/>
              </a:lnSpc>
            </a:pPr>
            <a:r>
              <a:rPr lang="en-US" sz="5499" dirty="0">
                <a:solidFill>
                  <a:srgbClr val="000000"/>
                </a:solidFill>
                <a:latin typeface="Arial"/>
              </a:rPr>
              <a:t>•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İhlâs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suresi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kıymeti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ve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önemi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büyük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bir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suredir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26063" y="1835801"/>
            <a:ext cx="3455924" cy="89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9"/>
              </a:lnSpc>
            </a:pPr>
            <a:r>
              <a:rPr lang="en-US" sz="3999">
                <a:solidFill>
                  <a:srgbClr val="F2FAFF"/>
                </a:solidFill>
                <a:latin typeface="Arial"/>
              </a:rPr>
              <a:t>Yorumu</a:t>
            </a:r>
          </a:p>
        </p:txBody>
      </p:sp>
      <p:sp>
        <p:nvSpPr>
          <p:cNvPr id="13" name="TextBox 13"/>
          <p:cNvSpPr txBox="1"/>
          <p:nvPr/>
        </p:nvSpPr>
        <p:spPr>
          <a:xfrm rot="-784458">
            <a:off x="7608267" y="983749"/>
            <a:ext cx="3455924" cy="89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9"/>
              </a:lnSpc>
            </a:pPr>
            <a:r>
              <a:rPr lang="en-US" sz="3999">
                <a:solidFill>
                  <a:srgbClr val="F2FAFF"/>
                </a:solidFill>
                <a:latin typeface="Arial"/>
              </a:rPr>
              <a:t>Hadisin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4994" y="4533900"/>
            <a:ext cx="17563006" cy="176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9"/>
              </a:lnSpc>
            </a:pPr>
            <a:r>
              <a:rPr lang="en-US" sz="5499" dirty="0">
                <a:solidFill>
                  <a:srgbClr val="000000"/>
                </a:solidFill>
                <a:latin typeface="Arial"/>
              </a:rPr>
              <a:t>•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Peygamberimiz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İhlâs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suresini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okumayı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ve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anlamayı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teşvik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etmiştir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4994" y="7191375"/>
            <a:ext cx="17044250" cy="176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9"/>
              </a:lnSpc>
            </a:pPr>
            <a:r>
              <a:rPr lang="en-US" sz="5499" dirty="0">
                <a:solidFill>
                  <a:srgbClr val="000000"/>
                </a:solidFill>
                <a:latin typeface="Arial"/>
              </a:rPr>
              <a:t>•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Kur’an-ı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Kerim’in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ana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mesajı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İhlâs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suresinde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özet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olarak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verilmiştir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99689" y="3873896"/>
            <a:ext cx="14288621" cy="561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İhlâs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suresinde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zikredilen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Allah’ın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bir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ve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tek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olması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sıfatı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 “</a:t>
            </a:r>
            <a:r>
              <a:rPr lang="en-US" sz="6000" dirty="0" err="1">
                <a:solidFill>
                  <a:srgbClr val="D81E88"/>
                </a:solidFill>
                <a:latin typeface="Arial Bold"/>
              </a:rPr>
              <a:t>Vahdaniyet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”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sıfatıdır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algn="ctr">
              <a:lnSpc>
                <a:spcPts val="7200"/>
              </a:lnSpc>
            </a:pPr>
            <a:endParaRPr lang="en-US" sz="6000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İhlâs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suresinde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kısa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ve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öz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şekilde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anlatılan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dinin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temel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ilkesi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 “</a:t>
            </a:r>
            <a:r>
              <a:rPr lang="en-US" sz="6000" dirty="0" err="1">
                <a:solidFill>
                  <a:srgbClr val="D81E88"/>
                </a:solidFill>
                <a:latin typeface="Arial Bold"/>
              </a:rPr>
              <a:t>tevhit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” </a:t>
            </a:r>
            <a:r>
              <a:rPr lang="en-US" sz="6000" dirty="0" err="1">
                <a:solidFill>
                  <a:srgbClr val="000000"/>
                </a:solidFill>
                <a:latin typeface="Arial"/>
              </a:rPr>
              <a:t>inancıdır</a:t>
            </a:r>
            <a:r>
              <a:rPr lang="en-US" sz="600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11" name="Freeform 11"/>
          <p:cNvSpPr/>
          <p:nvPr/>
        </p:nvSpPr>
        <p:spPr>
          <a:xfrm>
            <a:off x="6987756" y="843959"/>
            <a:ext cx="4312488" cy="2706086"/>
          </a:xfrm>
          <a:custGeom>
            <a:avLst/>
            <a:gdLst/>
            <a:ahLst/>
            <a:cxnLst/>
            <a:rect l="l" t="t" r="r" b="b"/>
            <a:pathLst>
              <a:path w="4312488" h="2706086">
                <a:moveTo>
                  <a:pt x="0" y="0"/>
                </a:moveTo>
                <a:lnTo>
                  <a:pt x="4312488" y="0"/>
                </a:lnTo>
                <a:lnTo>
                  <a:pt x="4312488" y="2706087"/>
                </a:lnTo>
                <a:lnTo>
                  <a:pt x="0" y="27060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TextBox 12"/>
          <p:cNvSpPr txBox="1"/>
          <p:nvPr/>
        </p:nvSpPr>
        <p:spPr>
          <a:xfrm>
            <a:off x="5865466" y="2043564"/>
            <a:ext cx="6557069" cy="525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3372">
                <a:solidFill>
                  <a:srgbClr val="105F69"/>
                </a:solidFill>
                <a:latin typeface="Arial Bold"/>
              </a:rPr>
              <a:t>Hatırlayalım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0" name="Freeform 10"/>
          <p:cNvSpPr/>
          <p:nvPr/>
        </p:nvSpPr>
        <p:spPr>
          <a:xfrm>
            <a:off x="716509" y="4533900"/>
            <a:ext cx="959891" cy="829106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6"/>
                </a:lnTo>
                <a:lnTo>
                  <a:pt x="0" y="8291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7AB2E80-37AA-B4AF-46FD-7313A943DD4E}"/>
              </a:ext>
            </a:extLst>
          </p:cNvPr>
          <p:cNvSpPr txBox="1"/>
          <p:nvPr/>
        </p:nvSpPr>
        <p:spPr>
          <a:xfrm>
            <a:off x="914400" y="1376769"/>
            <a:ext cx="166116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  Mekke’de inmiştir. </a:t>
            </a:r>
          </a:p>
          <a:p>
            <a:pPr>
              <a:spcAft>
                <a:spcPts val="600"/>
              </a:spcAft>
            </a:pPr>
            <a:r>
              <a:rPr lang="tr-T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 Nemrut ve ordusunun helak edilişini anlatmaktadır.</a:t>
            </a:r>
          </a:p>
          <a:p>
            <a:pPr>
              <a:spcAft>
                <a:spcPts val="600"/>
              </a:spcAft>
            </a:pPr>
            <a:r>
              <a:rPr lang="tr-T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Dört ayetten oluşmaktadır. Kur’an-ı Kerim’in 112. suresidir.</a:t>
            </a:r>
          </a:p>
          <a:p>
            <a:pPr>
              <a:spcAft>
                <a:spcPts val="600"/>
              </a:spcAft>
            </a:pPr>
            <a:r>
              <a:rPr lang="tr-T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tabloda İhlas suresiyle ilgili verilenlerden hangisinin düzeltilmiş hâli aşağıda verilmiştir?</a:t>
            </a:r>
          </a:p>
          <a:p>
            <a:pPr>
              <a:spcAft>
                <a:spcPts val="600"/>
              </a:spcAft>
            </a:pPr>
            <a:r>
              <a:rPr lang="tr-T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III numaralı bölüme “Yedi ayetten oluşmaktadır.’’ yazılmalıdır.</a:t>
            </a:r>
          </a:p>
          <a:p>
            <a:pPr>
              <a:spcAft>
                <a:spcPts val="600"/>
              </a:spcAft>
            </a:pPr>
            <a:r>
              <a:rPr lang="tr-T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II numaralı bölüme “Yüce Allah’ın bir ve tek olduğu, eşinin ve benzerinin olmadığı anlatılır.’’ yazılmalıdır.</a:t>
            </a:r>
          </a:p>
          <a:p>
            <a:pPr>
              <a:spcAft>
                <a:spcPts val="600"/>
              </a:spcAft>
            </a:pPr>
            <a:r>
              <a:rPr lang="tr-T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I numaralı bölüme “Medine’de indirilmiştir.’’ yazılmalıdır.</a:t>
            </a:r>
          </a:p>
          <a:p>
            <a:pPr>
              <a:spcAft>
                <a:spcPts val="600"/>
              </a:spcAft>
            </a:pPr>
            <a:r>
              <a:rPr lang="tr-T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IV numaralı bölüme “Kur’an-ı Kerim’in son suresidir.’’ yazılmalıdır.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C4A15E4-8591-A207-63B5-D68113C0B465}"/>
              </a:ext>
            </a:extLst>
          </p:cNvPr>
          <p:cNvSpPr txBox="1"/>
          <p:nvPr/>
        </p:nvSpPr>
        <p:spPr>
          <a:xfrm>
            <a:off x="0" y="808536"/>
            <a:ext cx="60198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 Bumerang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/ 1. Ünite / Kavratan Testler 7 / Soru 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058400" y="7949689"/>
            <a:ext cx="959891" cy="829106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6"/>
                </a:lnTo>
                <a:lnTo>
                  <a:pt x="0" y="8291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7AB2E80-37AA-B4AF-46FD-7313A943DD4E}"/>
              </a:ext>
            </a:extLst>
          </p:cNvPr>
          <p:cNvSpPr txBox="1"/>
          <p:nvPr/>
        </p:nvSpPr>
        <p:spPr>
          <a:xfrm>
            <a:off x="914400" y="1376769"/>
            <a:ext cx="16687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 ki: O Allah’tır, bir tektir. Allah Samed’dir (Her şey O’na </a:t>
            </a:r>
          </a:p>
          <a:p>
            <a:pPr>
              <a:spcAft>
                <a:spcPts val="600"/>
              </a:spcAft>
            </a:pPr>
            <a:r>
              <a:rPr lang="tr-T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muhtaçtır; O, hiçbir şeye muhtaç değildir.). O’ndan çocuk olmamıştır. (Kimsenin babası değildir.) Kendisi de doğmamıştır. (Kimsenin çocuğu da değildir.) Hiçbir şey O’na denk ve benzer de değildir.”</a:t>
            </a:r>
          </a:p>
          <a:p>
            <a:pPr algn="r">
              <a:spcAft>
                <a:spcPts val="600"/>
              </a:spcAft>
            </a:pPr>
            <a:r>
              <a:rPr lang="tr-T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(İhlas suresi, 1-4. ayetler)</a:t>
            </a:r>
          </a:p>
          <a:p>
            <a:pPr>
              <a:spcAft>
                <a:spcPts val="600"/>
              </a:spcAft>
            </a:pPr>
            <a:r>
              <a:rPr lang="tr-TR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surede;</a:t>
            </a:r>
          </a:p>
          <a:p>
            <a:pPr>
              <a:spcAft>
                <a:spcPts val="600"/>
              </a:spcAft>
            </a:pPr>
            <a:r>
              <a:rPr lang="tr-T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  Allah’ın (c.c.) denginin olmadığına</a:t>
            </a:r>
          </a:p>
          <a:p>
            <a:pPr>
              <a:spcAft>
                <a:spcPts val="600"/>
              </a:spcAft>
            </a:pPr>
            <a:r>
              <a:rPr lang="tr-T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 Allah’ın (c.c.) her şeyi işittiğine</a:t>
            </a:r>
          </a:p>
          <a:p>
            <a:pPr>
              <a:spcAft>
                <a:spcPts val="600"/>
              </a:spcAft>
            </a:pPr>
            <a:r>
              <a:rPr lang="tr-T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Allah’ın (c.c.) hiçbir şeye muhtaç olmadığına</a:t>
            </a:r>
          </a:p>
          <a:p>
            <a:pPr>
              <a:spcAft>
                <a:spcPts val="600"/>
              </a:spcAft>
            </a:pPr>
            <a:r>
              <a:rPr lang="tr-TR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yargılarından hangilerine değinilmiştir?</a:t>
            </a:r>
          </a:p>
          <a:p>
            <a:pPr>
              <a:spcAft>
                <a:spcPts val="600"/>
              </a:spcAft>
            </a:pPr>
            <a:r>
              <a:rPr lang="tr-T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Yalnız I 			B) Yalnız II			 C) I ve III 			D) II ve III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C4A15E4-8591-A207-63B5-D68113C0B465}"/>
              </a:ext>
            </a:extLst>
          </p:cNvPr>
          <p:cNvSpPr txBox="1"/>
          <p:nvPr/>
        </p:nvSpPr>
        <p:spPr>
          <a:xfrm>
            <a:off x="0" y="808536"/>
            <a:ext cx="60198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 Bumerang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/ 1. Ünite / Kavratan Testler 7 / Soru 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8999" y="2076733"/>
            <a:ext cx="17350569" cy="721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 dirty="0" err="1">
                <a:solidFill>
                  <a:srgbClr val="000000"/>
                </a:solidFill>
                <a:latin typeface="Arial Bold"/>
              </a:rPr>
              <a:t>Aşağıda</a:t>
            </a:r>
            <a:r>
              <a:rPr lang="en-US" sz="3999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 Bold"/>
              </a:rPr>
              <a:t>verilen</a:t>
            </a:r>
            <a:r>
              <a:rPr lang="en-US" sz="3999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 Bold"/>
              </a:rPr>
              <a:t>cümlelerdeki</a:t>
            </a:r>
            <a:r>
              <a:rPr lang="en-US" sz="3999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 Bold"/>
              </a:rPr>
              <a:t>noktalı</a:t>
            </a:r>
            <a:r>
              <a:rPr lang="en-US" sz="3999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 Bold"/>
              </a:rPr>
              <a:t>yerlere</a:t>
            </a:r>
            <a:r>
              <a:rPr lang="en-US" sz="3999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 Bold"/>
              </a:rPr>
              <a:t>uygun</a:t>
            </a:r>
            <a:r>
              <a:rPr lang="en-US" sz="3999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 Bold"/>
              </a:rPr>
              <a:t>kelimeleri</a:t>
            </a:r>
            <a:r>
              <a:rPr lang="en-US" sz="3999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 Bold"/>
              </a:rPr>
              <a:t>yazınız</a:t>
            </a:r>
            <a:r>
              <a:rPr lang="en-US" sz="3999" dirty="0">
                <a:solidFill>
                  <a:srgbClr val="000000"/>
                </a:solidFill>
                <a:latin typeface="Arial Bold"/>
              </a:rPr>
              <a:t>.</a:t>
            </a:r>
          </a:p>
          <a:p>
            <a:pPr>
              <a:lnSpc>
                <a:spcPts val="1800"/>
              </a:lnSpc>
            </a:pPr>
            <a:endParaRPr lang="en-US" sz="3999" dirty="0">
              <a:solidFill>
                <a:srgbClr val="000000"/>
              </a:solidFill>
              <a:latin typeface="Arial Bold"/>
            </a:endParaRPr>
          </a:p>
          <a:p>
            <a:pPr>
              <a:lnSpc>
                <a:spcPts val="4799"/>
              </a:lnSpc>
            </a:pPr>
            <a:r>
              <a:rPr lang="en-US" sz="3999" dirty="0">
                <a:solidFill>
                  <a:srgbClr val="000000"/>
                </a:solidFill>
                <a:latin typeface="Arial"/>
              </a:rPr>
              <a:t>•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İhlâs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suresi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, …………………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döneminde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indirilmiştir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lnSpc>
                <a:spcPts val="1800"/>
              </a:lnSpc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4799"/>
              </a:lnSpc>
            </a:pPr>
            <a:r>
              <a:rPr lang="en-US" sz="3999" dirty="0">
                <a:solidFill>
                  <a:srgbClr val="000000"/>
                </a:solidFill>
                <a:latin typeface="Arial"/>
              </a:rPr>
              <a:t>•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İhlâsın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sözlük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anlamları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samimiyet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saflık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, ……………………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gösterişsizliktir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ts val="1800"/>
              </a:lnSpc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4799"/>
              </a:lnSpc>
            </a:pPr>
            <a:r>
              <a:rPr lang="en-US" sz="3999" dirty="0">
                <a:solidFill>
                  <a:srgbClr val="000000"/>
                </a:solidFill>
                <a:latin typeface="Arial"/>
              </a:rPr>
              <a:t>•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Kur’an-ı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Kerim’de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besmele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ile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birbirinden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ayrılan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bağımsız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her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bir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bölüme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………………..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denir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ts val="1800"/>
              </a:lnSpc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4799"/>
              </a:lnSpc>
            </a:pPr>
            <a:r>
              <a:rPr lang="en-US" sz="3999" dirty="0">
                <a:solidFill>
                  <a:srgbClr val="000000"/>
                </a:solidFill>
                <a:latin typeface="Arial"/>
              </a:rPr>
              <a:t>• ………………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Hiçbir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şeye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muhtaç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olmayan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, her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şeyin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varlığı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ve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varlığının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devamı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kendisine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bağlı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bulunan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demektir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ts val="1800"/>
              </a:lnSpc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4799"/>
              </a:lnSpc>
            </a:pPr>
            <a:r>
              <a:rPr lang="en-US" sz="3999" dirty="0">
                <a:solidFill>
                  <a:srgbClr val="000000"/>
                </a:solidFill>
                <a:latin typeface="Arial"/>
              </a:rPr>
              <a:t>•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İhlâs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suresinde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zikredilen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Allah’ın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bir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ve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tek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olması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sıfatı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 ……………….………… </a:t>
            </a:r>
            <a:r>
              <a:rPr lang="en-US" sz="3999" dirty="0" err="1">
                <a:solidFill>
                  <a:srgbClr val="000000"/>
                </a:solidFill>
                <a:latin typeface="Arial"/>
              </a:rPr>
              <a:t>sıfatıdır</a:t>
            </a:r>
            <a:r>
              <a:rPr lang="en-US" sz="3999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44697" y="2712338"/>
            <a:ext cx="2783131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CC0005"/>
                </a:solidFill>
                <a:latin typeface="Arial Bold"/>
              </a:rPr>
              <a:t>Mekke</a:t>
            </a:r>
            <a:endParaRPr lang="en-US" sz="3999" dirty="0">
              <a:solidFill>
                <a:srgbClr val="CC0005"/>
              </a:solidFill>
              <a:latin typeface="Arial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039184" y="3559646"/>
            <a:ext cx="2206685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CC0005"/>
                </a:solidFill>
                <a:latin typeface="Arial Bold"/>
              </a:rPr>
              <a:t>temizlik</a:t>
            </a:r>
            <a:endParaRPr lang="en-US" sz="3999" dirty="0">
              <a:solidFill>
                <a:srgbClr val="CC0005"/>
              </a:solidFill>
              <a:latin typeface="Arial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21780" y="5600700"/>
            <a:ext cx="1072902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CC0005"/>
                </a:solidFill>
                <a:latin typeface="Arial Bold"/>
              </a:rPr>
              <a:t>sure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5389" y="6445250"/>
            <a:ext cx="1665684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CC0005"/>
                </a:solidFill>
                <a:latin typeface="Arial Bold"/>
              </a:rPr>
              <a:t>Samed</a:t>
            </a:r>
            <a:endParaRPr lang="en-US" sz="3999" dirty="0">
              <a:solidFill>
                <a:srgbClr val="CC0005"/>
              </a:solidFill>
              <a:latin typeface="Arial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36068" y="8502650"/>
            <a:ext cx="2710011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CC0005"/>
                </a:solidFill>
                <a:latin typeface="Arial Bold"/>
              </a:rPr>
              <a:t>Vahdaniyet</a:t>
            </a:r>
            <a:endParaRPr lang="en-US" sz="3999" dirty="0">
              <a:solidFill>
                <a:srgbClr val="CC0005"/>
              </a:solidFill>
              <a:latin typeface="Arial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391111" y="2273951"/>
            <a:ext cx="4255561" cy="3407995"/>
          </a:xfrm>
          <a:custGeom>
            <a:avLst/>
            <a:gdLst/>
            <a:ahLst/>
            <a:cxnLst/>
            <a:rect l="l" t="t" r="r" b="b"/>
            <a:pathLst>
              <a:path w="4255561" h="3407995">
                <a:moveTo>
                  <a:pt x="0" y="0"/>
                </a:moveTo>
                <a:lnTo>
                  <a:pt x="4255560" y="0"/>
                </a:lnTo>
                <a:lnTo>
                  <a:pt x="4255560" y="3407994"/>
                </a:lnTo>
                <a:lnTo>
                  <a:pt x="0" y="34079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391111" y="5880742"/>
            <a:ext cx="4255561" cy="3407995"/>
          </a:xfrm>
          <a:custGeom>
            <a:avLst/>
            <a:gdLst/>
            <a:ahLst/>
            <a:cxnLst/>
            <a:rect l="l" t="t" r="r" b="b"/>
            <a:pathLst>
              <a:path w="4255561" h="3407995">
                <a:moveTo>
                  <a:pt x="0" y="0"/>
                </a:moveTo>
                <a:lnTo>
                  <a:pt x="4255560" y="0"/>
                </a:lnTo>
                <a:lnTo>
                  <a:pt x="4255560" y="3407994"/>
                </a:lnTo>
                <a:lnTo>
                  <a:pt x="0" y="34079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4808596" y="2273951"/>
            <a:ext cx="4255561" cy="3407995"/>
          </a:xfrm>
          <a:custGeom>
            <a:avLst/>
            <a:gdLst/>
            <a:ahLst/>
            <a:cxnLst/>
            <a:rect l="l" t="t" r="r" b="b"/>
            <a:pathLst>
              <a:path w="4255561" h="3407995">
                <a:moveTo>
                  <a:pt x="0" y="0"/>
                </a:moveTo>
                <a:lnTo>
                  <a:pt x="4255561" y="0"/>
                </a:lnTo>
                <a:lnTo>
                  <a:pt x="4255561" y="3407994"/>
                </a:lnTo>
                <a:lnTo>
                  <a:pt x="0" y="34079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4808596" y="5880742"/>
            <a:ext cx="4255561" cy="3407995"/>
          </a:xfrm>
          <a:custGeom>
            <a:avLst/>
            <a:gdLst/>
            <a:ahLst/>
            <a:cxnLst/>
            <a:rect l="l" t="t" r="r" b="b"/>
            <a:pathLst>
              <a:path w="4255561" h="3407995">
                <a:moveTo>
                  <a:pt x="0" y="0"/>
                </a:moveTo>
                <a:lnTo>
                  <a:pt x="4255561" y="0"/>
                </a:lnTo>
                <a:lnTo>
                  <a:pt x="4255561" y="3407994"/>
                </a:lnTo>
                <a:lnTo>
                  <a:pt x="0" y="34079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9226082" y="2273951"/>
            <a:ext cx="4255561" cy="3407995"/>
          </a:xfrm>
          <a:custGeom>
            <a:avLst/>
            <a:gdLst/>
            <a:ahLst/>
            <a:cxnLst/>
            <a:rect l="l" t="t" r="r" b="b"/>
            <a:pathLst>
              <a:path w="4255561" h="3407995">
                <a:moveTo>
                  <a:pt x="0" y="0"/>
                </a:moveTo>
                <a:lnTo>
                  <a:pt x="4255560" y="0"/>
                </a:lnTo>
                <a:lnTo>
                  <a:pt x="4255560" y="3407994"/>
                </a:lnTo>
                <a:lnTo>
                  <a:pt x="0" y="34079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9226082" y="5880742"/>
            <a:ext cx="4255561" cy="3407995"/>
          </a:xfrm>
          <a:custGeom>
            <a:avLst/>
            <a:gdLst/>
            <a:ahLst/>
            <a:cxnLst/>
            <a:rect l="l" t="t" r="r" b="b"/>
            <a:pathLst>
              <a:path w="4255561" h="3407995">
                <a:moveTo>
                  <a:pt x="0" y="0"/>
                </a:moveTo>
                <a:lnTo>
                  <a:pt x="4255560" y="0"/>
                </a:lnTo>
                <a:lnTo>
                  <a:pt x="4255560" y="3407994"/>
                </a:lnTo>
                <a:lnTo>
                  <a:pt x="0" y="34079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3643567" y="2273951"/>
            <a:ext cx="4255561" cy="3407995"/>
          </a:xfrm>
          <a:custGeom>
            <a:avLst/>
            <a:gdLst/>
            <a:ahLst/>
            <a:cxnLst/>
            <a:rect l="l" t="t" r="r" b="b"/>
            <a:pathLst>
              <a:path w="4255561" h="3407995">
                <a:moveTo>
                  <a:pt x="0" y="0"/>
                </a:moveTo>
                <a:lnTo>
                  <a:pt x="4255561" y="0"/>
                </a:lnTo>
                <a:lnTo>
                  <a:pt x="4255561" y="3407994"/>
                </a:lnTo>
                <a:lnTo>
                  <a:pt x="0" y="34079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13643567" y="5880742"/>
            <a:ext cx="4255561" cy="3407995"/>
          </a:xfrm>
          <a:custGeom>
            <a:avLst/>
            <a:gdLst/>
            <a:ahLst/>
            <a:cxnLst/>
            <a:rect l="l" t="t" r="r" b="b"/>
            <a:pathLst>
              <a:path w="4255561" h="3407995">
                <a:moveTo>
                  <a:pt x="0" y="0"/>
                </a:moveTo>
                <a:lnTo>
                  <a:pt x="4255561" y="0"/>
                </a:lnTo>
                <a:lnTo>
                  <a:pt x="4255561" y="3407994"/>
                </a:lnTo>
                <a:lnTo>
                  <a:pt x="0" y="34079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TextBox 14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1246753"/>
            <a:ext cx="17350569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Arial Bold"/>
              </a:rPr>
              <a:t>Harfleri karışık olarak verilen kavramları tahmin edelim.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600200" y="3771900"/>
            <a:ext cx="243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latin typeface="Arial" panose="020B0604020202020204" pitchFamily="34" charset="0"/>
                <a:cs typeface="Arial" panose="020B0604020202020204" pitchFamily="34" charset="0"/>
              </a:rPr>
              <a:t>İHLAS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6019800" y="3771900"/>
            <a:ext cx="243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9788483" y="386884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VAHDANİYET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14706600" y="3761119"/>
            <a:ext cx="266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latin typeface="Arial" panose="020B0604020202020204" pitchFamily="34" charset="0"/>
                <a:cs typeface="Arial" panose="020B0604020202020204" pitchFamily="34" charset="0"/>
              </a:rPr>
              <a:t>SAMED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1686560" y="7400952"/>
            <a:ext cx="243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latin typeface="Arial" panose="020B0604020202020204" pitchFamily="34" charset="0"/>
                <a:cs typeface="Arial" panose="020B0604020202020204" pitchFamily="34" charset="0"/>
              </a:rPr>
              <a:t>ALLAH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6019800" y="7400952"/>
            <a:ext cx="2524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latin typeface="Arial" panose="020B0604020202020204" pitchFamily="34" charset="0"/>
                <a:cs typeface="Arial" panose="020B0604020202020204" pitchFamily="34" charset="0"/>
              </a:rPr>
              <a:t>TEVHİT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10525760" y="7390171"/>
            <a:ext cx="243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latin typeface="Arial" panose="020B0604020202020204" pitchFamily="34" charset="0"/>
                <a:cs typeface="Arial" panose="020B0604020202020204" pitchFamily="34" charset="0"/>
              </a:rPr>
              <a:t>İSLAM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14406078" y="7390171"/>
            <a:ext cx="31961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500" b="1" dirty="0">
                <a:latin typeface="Arial" panose="020B0604020202020204" pitchFamily="34" charset="0"/>
                <a:cs typeface="Arial" panose="020B0604020202020204" pitchFamily="34" charset="0"/>
              </a:rPr>
              <a:t>İÇTENLİK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1524000" y="3761119"/>
            <a:ext cx="2438400" cy="861774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latin typeface="Arial" panose="020B0604020202020204" pitchFamily="34" charset="0"/>
                <a:cs typeface="Arial" panose="020B0604020202020204" pitchFamily="34" charset="0"/>
              </a:rPr>
              <a:t>İSLAH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5943600" y="3761119"/>
            <a:ext cx="2438400" cy="861774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latin typeface="Arial" panose="020B0604020202020204" pitchFamily="34" charset="0"/>
                <a:cs typeface="Arial" panose="020B0604020202020204" pitchFamily="34" charset="0"/>
              </a:rPr>
              <a:t>ESRU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9801413" y="3858059"/>
            <a:ext cx="3533587" cy="646331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TEYİNADHAV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14630400" y="3750338"/>
            <a:ext cx="2667000" cy="861774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latin typeface="Arial" panose="020B0604020202020204" pitchFamily="34" charset="0"/>
                <a:cs typeface="Arial" panose="020B0604020202020204" pitchFamily="34" charset="0"/>
              </a:rPr>
              <a:t>ADEMS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1610360" y="7390171"/>
            <a:ext cx="2438400" cy="861774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latin typeface="Arial" panose="020B0604020202020204" pitchFamily="34" charset="0"/>
                <a:cs typeface="Arial" panose="020B0604020202020204" pitchFamily="34" charset="0"/>
              </a:rPr>
              <a:t>HALAL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5943600" y="7390171"/>
            <a:ext cx="2524760" cy="861774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latin typeface="Arial" panose="020B0604020202020204" pitchFamily="34" charset="0"/>
                <a:cs typeface="Arial" panose="020B0604020202020204" pitchFamily="34" charset="0"/>
              </a:rPr>
              <a:t>İVTTEH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10449560" y="7379390"/>
            <a:ext cx="2438400" cy="861774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latin typeface="Arial" panose="020B0604020202020204" pitchFamily="34" charset="0"/>
                <a:cs typeface="Arial" panose="020B0604020202020204" pitchFamily="34" charset="0"/>
              </a:rPr>
              <a:t>MALİS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14329878" y="7379390"/>
            <a:ext cx="3196122" cy="78483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500" b="1" dirty="0">
                <a:latin typeface="Arial" panose="020B0604020202020204" pitchFamily="34" charset="0"/>
                <a:cs typeface="Arial" panose="020B0604020202020204" pitchFamily="34" charset="0"/>
              </a:rPr>
              <a:t>KİLTENİÇ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2428451" y="1959626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084828"/>
            <a:ext cx="17350569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Arial Bold"/>
              </a:rPr>
              <a:t>Haydi kelime oyunu oynayalım.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6483801"/>
            <a:ext cx="14654456" cy="287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rial"/>
              </a:rPr>
              <a:t>• Tanımdan yola çıkarak kavram tahmini yapıyoruz.</a:t>
            </a:r>
          </a:p>
          <a:p>
            <a:pPr>
              <a:lnSpc>
                <a:spcPts val="2800"/>
              </a:lnSpc>
            </a:pPr>
            <a:endParaRPr lang="en-US" sz="3999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rial"/>
              </a:rPr>
              <a:t>• Almak istediğimiz her harf için bir defa tıklıyoruz.</a:t>
            </a:r>
          </a:p>
          <a:p>
            <a:pPr>
              <a:lnSpc>
                <a:spcPts val="2800"/>
              </a:lnSpc>
            </a:pPr>
            <a:endParaRPr lang="en-US" sz="3999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rial"/>
              </a:rPr>
              <a:t>• Her bir kutu 10 puan değerindedir.</a:t>
            </a:r>
          </a:p>
        </p:txBody>
      </p:sp>
      <p:sp>
        <p:nvSpPr>
          <p:cNvPr id="13" name="Freeform 13"/>
          <p:cNvSpPr/>
          <p:nvPr/>
        </p:nvSpPr>
        <p:spPr>
          <a:xfrm>
            <a:off x="4695480" y="1959626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6962090" y="1959626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9229383" y="1975595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4" y="0"/>
                </a:lnTo>
                <a:lnTo>
                  <a:pt x="2095844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1496413" y="1975595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13763706" y="1959626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>
            <a:off x="3647481" y="4149242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>
            <a:off x="5914510" y="4149242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>
            <a:off x="8181120" y="4149242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1" name="Freeform 21"/>
          <p:cNvSpPr/>
          <p:nvPr/>
        </p:nvSpPr>
        <p:spPr>
          <a:xfrm>
            <a:off x="10448413" y="4165211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4" y="0"/>
                </a:lnTo>
                <a:lnTo>
                  <a:pt x="2095844" y="2000658"/>
                </a:lnTo>
                <a:lnTo>
                  <a:pt x="0" y="20006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2" name="Freeform 22"/>
          <p:cNvSpPr/>
          <p:nvPr/>
        </p:nvSpPr>
        <p:spPr>
          <a:xfrm>
            <a:off x="12715443" y="4165211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8"/>
                </a:lnTo>
                <a:lnTo>
                  <a:pt x="0" y="20006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3" name="TextBox 23"/>
          <p:cNvSpPr txBox="1"/>
          <p:nvPr/>
        </p:nvSpPr>
        <p:spPr>
          <a:xfrm>
            <a:off x="3295100" y="2555757"/>
            <a:ext cx="476845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al Bold"/>
              </a:rPr>
              <a:t>K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599336" y="2555757"/>
            <a:ext cx="440531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al Bold"/>
              </a:rPr>
              <a:t>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85210" y="2555757"/>
            <a:ext cx="403622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al Bold"/>
              </a:rPr>
              <a:t>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61804" y="2555757"/>
            <a:ext cx="183654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al Bold"/>
              </a:rPr>
              <a:t>İ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345816" y="2555757"/>
            <a:ext cx="550218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al Bold"/>
              </a:rPr>
              <a:t>M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667688" y="2555757"/>
            <a:ext cx="440531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al Bold"/>
              </a:rPr>
              <a:t>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495601" y="4743761"/>
            <a:ext cx="513904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al Bold"/>
              </a:rPr>
              <a:t>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818366" y="4743761"/>
            <a:ext cx="440531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al Bold"/>
              </a:rPr>
              <a:t>Y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067628" y="4743761"/>
            <a:ext cx="476845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al Bold"/>
              </a:rPr>
              <a:t>U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334238" y="4743761"/>
            <a:ext cx="476845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al Bold"/>
              </a:rPr>
              <a:t>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601532" y="4743761"/>
            <a:ext cx="476845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al Bold"/>
              </a:rPr>
              <a:t>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681886" y="1100069"/>
            <a:ext cx="2789471" cy="1363354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246753"/>
            <a:ext cx="2442657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Arial Bold"/>
              </a:rPr>
              <a:t>40 puan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5138302"/>
            <a:ext cx="13245869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al"/>
              </a:rPr>
              <a:t>BESMELE İLE AYRILAN BAĞIMSIZ BÖLÜM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28700" y="2702576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3295729" y="2702576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4" y="0"/>
                </a:lnTo>
                <a:lnTo>
                  <a:pt x="2095844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5562339" y="2702576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4" y="0"/>
                </a:lnTo>
                <a:lnTo>
                  <a:pt x="2095844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7829633" y="2718545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TextBox 17"/>
          <p:cNvSpPr txBox="1"/>
          <p:nvPr/>
        </p:nvSpPr>
        <p:spPr>
          <a:xfrm>
            <a:off x="1922234" y="3232655"/>
            <a:ext cx="440531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190156" y="3232655"/>
            <a:ext cx="476845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457576" y="3232655"/>
            <a:ext cx="476845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2343" y="3232655"/>
            <a:ext cx="440531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3119350"/>
            <a:ext cx="4598379" cy="6179520"/>
            <a:chOff x="0" y="0"/>
            <a:chExt cx="3663950" cy="4923790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7"/>
              <a:stretch>
                <a:fillRect l="-39970" r="-39970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F24452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413441"/>
            <a:ext cx="16763434" cy="104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Arial Bold"/>
              </a:rPr>
              <a:t>İhlâs suresi;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50175" y="5679162"/>
            <a:ext cx="15792458" cy="104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Arial"/>
              </a:rPr>
              <a:t>Kur’an-ı Kerim’in 112. suresidir.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85203" y="7587337"/>
            <a:ext cx="15792458" cy="104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Arial"/>
              </a:rPr>
              <a:t>Toplamda dört ayetten oluşur.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50175" y="3579934"/>
            <a:ext cx="16763434" cy="104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Arial"/>
              </a:rPr>
              <a:t>Mekke döneminde indirilmiştir.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028700" y="2702576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319277"/>
            <a:ext cx="14844049" cy="191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al"/>
              </a:rPr>
              <a:t>ALLAH’IN (C.C.) VARLIĞI VE BİRLİĞİNİ ANLATAN SURE </a:t>
            </a:r>
          </a:p>
        </p:txBody>
      </p:sp>
      <p:sp>
        <p:nvSpPr>
          <p:cNvPr id="12" name="Freeform 12"/>
          <p:cNvSpPr/>
          <p:nvPr/>
        </p:nvSpPr>
        <p:spPr>
          <a:xfrm>
            <a:off x="3295729" y="2702576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4" y="0"/>
                </a:lnTo>
                <a:lnTo>
                  <a:pt x="2095844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5562339" y="2702576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4" y="0"/>
                </a:lnTo>
                <a:lnTo>
                  <a:pt x="2095844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7829633" y="2718545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0096662" y="2718545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4" y="0"/>
                </a:lnTo>
                <a:lnTo>
                  <a:pt x="2095844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681886" y="1100069"/>
            <a:ext cx="2789471" cy="1363354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TextBox 17"/>
          <p:cNvSpPr txBox="1"/>
          <p:nvPr/>
        </p:nvSpPr>
        <p:spPr>
          <a:xfrm>
            <a:off x="1028700" y="1246753"/>
            <a:ext cx="2442657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Arial Bold"/>
              </a:rPr>
              <a:t>50 puan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50673" y="3308855"/>
            <a:ext cx="183654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İ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190156" y="3232655"/>
            <a:ext cx="476845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494187" y="3232655"/>
            <a:ext cx="403622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24186" y="3289805"/>
            <a:ext cx="476845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009636" y="3232655"/>
            <a:ext cx="440531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028700" y="2702576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5248" y="5138302"/>
            <a:ext cx="13245869" cy="191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al"/>
              </a:rPr>
              <a:t>TEMİZLİK, DURULUK, KİRDEN ARINIK OLMA, BERRAKLIK</a:t>
            </a:r>
          </a:p>
        </p:txBody>
      </p:sp>
      <p:sp>
        <p:nvSpPr>
          <p:cNvPr id="12" name="Freeform 12"/>
          <p:cNvSpPr/>
          <p:nvPr/>
        </p:nvSpPr>
        <p:spPr>
          <a:xfrm>
            <a:off x="3295729" y="2702576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4" y="0"/>
                </a:lnTo>
                <a:lnTo>
                  <a:pt x="2095844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5562339" y="2702576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4" y="0"/>
                </a:lnTo>
                <a:lnTo>
                  <a:pt x="2095844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7829633" y="2718545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0096662" y="2718545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4" y="0"/>
                </a:lnTo>
                <a:lnTo>
                  <a:pt x="2095844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2363956" y="2702576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681886" y="1100069"/>
            <a:ext cx="2789471" cy="1363354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TextBox 18"/>
          <p:cNvSpPr txBox="1"/>
          <p:nvPr/>
        </p:nvSpPr>
        <p:spPr>
          <a:xfrm>
            <a:off x="1028700" y="1246753"/>
            <a:ext cx="2442657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Arial Bold"/>
              </a:rPr>
              <a:t>60 puan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22234" y="3232655"/>
            <a:ext cx="440531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90156" y="3232655"/>
            <a:ext cx="476845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494187" y="3232655"/>
            <a:ext cx="403622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F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760797" y="3232655"/>
            <a:ext cx="403622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138075" y="3232655"/>
            <a:ext cx="183654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I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259306" y="3232655"/>
            <a:ext cx="476845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028700" y="2702576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138302"/>
            <a:ext cx="14958500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al"/>
              </a:rPr>
              <a:t>İKİYÜZLÜ KİŞİ, GÖSTERİŞ YAPAN KİMSE</a:t>
            </a:r>
          </a:p>
        </p:txBody>
      </p:sp>
      <p:sp>
        <p:nvSpPr>
          <p:cNvPr id="12" name="Freeform 12"/>
          <p:cNvSpPr/>
          <p:nvPr/>
        </p:nvSpPr>
        <p:spPr>
          <a:xfrm>
            <a:off x="3295729" y="2702576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4" y="0"/>
                </a:lnTo>
                <a:lnTo>
                  <a:pt x="2095844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5562339" y="2702576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4" y="0"/>
                </a:lnTo>
                <a:lnTo>
                  <a:pt x="2095844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7829633" y="2718545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0096662" y="2718545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4" y="0"/>
                </a:lnTo>
                <a:lnTo>
                  <a:pt x="2095844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2363956" y="2702576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14631249" y="2702576"/>
            <a:ext cx="2095843" cy="200065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>
            <a:off x="681886" y="1100069"/>
            <a:ext cx="2789471" cy="1363354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TextBox 19"/>
          <p:cNvSpPr txBox="1"/>
          <p:nvPr/>
        </p:nvSpPr>
        <p:spPr>
          <a:xfrm>
            <a:off x="1028700" y="1246753"/>
            <a:ext cx="2442657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Arial Bold"/>
              </a:rPr>
              <a:t>70 puan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04077" y="3304927"/>
            <a:ext cx="476845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336752" y="3314452"/>
            <a:ext cx="183654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İ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75733" y="3232655"/>
            <a:ext cx="440531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24186" y="3242180"/>
            <a:ext cx="476845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991479" y="3232655"/>
            <a:ext cx="476845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259306" y="3232655"/>
            <a:ext cx="476845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528512" y="3232655"/>
            <a:ext cx="476845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rial Bold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5178907" y="2542153"/>
            <a:ext cx="7315200" cy="1591056"/>
          </a:xfrm>
          <a:custGeom>
            <a:avLst/>
            <a:gdLst/>
            <a:ahLst/>
            <a:cxnLst/>
            <a:rect l="l" t="t" r="r" b="b"/>
            <a:pathLst>
              <a:path w="7315200" h="1591056">
                <a:moveTo>
                  <a:pt x="0" y="0"/>
                </a:moveTo>
                <a:lnTo>
                  <a:pt x="7315200" y="0"/>
                </a:lnTo>
                <a:lnTo>
                  <a:pt x="7315200" y="1591056"/>
                </a:lnTo>
                <a:lnTo>
                  <a:pt x="0" y="1591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246753"/>
            <a:ext cx="17350569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Arial Bold"/>
              </a:rPr>
              <a:t>HAZIRLAYANLAR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80363" y="3072795"/>
            <a:ext cx="6425105" cy="67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 err="1">
                <a:solidFill>
                  <a:srgbClr val="000000"/>
                </a:solidFill>
                <a:latin typeface="Arial"/>
              </a:rPr>
              <a:t>Mikail</a:t>
            </a:r>
            <a:r>
              <a:rPr lang="en-US" sz="3500" dirty="0">
                <a:solidFill>
                  <a:srgbClr val="000000"/>
                </a:solidFill>
                <a:latin typeface="Arial"/>
              </a:rPr>
              <a:t> OKUMUŞ</a:t>
            </a:r>
          </a:p>
        </p:txBody>
      </p:sp>
      <p:sp>
        <p:nvSpPr>
          <p:cNvPr id="13" name="Freeform 13"/>
          <p:cNvSpPr/>
          <p:nvPr/>
        </p:nvSpPr>
        <p:spPr>
          <a:xfrm>
            <a:off x="5178907" y="4387085"/>
            <a:ext cx="7315200" cy="1591056"/>
          </a:xfrm>
          <a:custGeom>
            <a:avLst/>
            <a:gdLst/>
            <a:ahLst/>
            <a:cxnLst/>
            <a:rect l="l" t="t" r="r" b="b"/>
            <a:pathLst>
              <a:path w="7315200" h="1591056">
                <a:moveTo>
                  <a:pt x="0" y="0"/>
                </a:moveTo>
                <a:lnTo>
                  <a:pt x="7315200" y="0"/>
                </a:lnTo>
                <a:lnTo>
                  <a:pt x="7315200" y="1591056"/>
                </a:lnTo>
                <a:lnTo>
                  <a:pt x="0" y="1591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5178907" y="6235316"/>
            <a:ext cx="7315200" cy="1591056"/>
          </a:xfrm>
          <a:custGeom>
            <a:avLst/>
            <a:gdLst/>
            <a:ahLst/>
            <a:cxnLst/>
            <a:rect l="l" t="t" r="r" b="b"/>
            <a:pathLst>
              <a:path w="7315200" h="1591056">
                <a:moveTo>
                  <a:pt x="0" y="0"/>
                </a:moveTo>
                <a:lnTo>
                  <a:pt x="7315200" y="0"/>
                </a:lnTo>
                <a:lnTo>
                  <a:pt x="7315200" y="1591056"/>
                </a:lnTo>
                <a:lnTo>
                  <a:pt x="0" y="1591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TextBox 15"/>
          <p:cNvSpPr txBox="1"/>
          <p:nvPr/>
        </p:nvSpPr>
        <p:spPr>
          <a:xfrm>
            <a:off x="8080363" y="4849318"/>
            <a:ext cx="6425105" cy="67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 err="1">
                <a:solidFill>
                  <a:srgbClr val="000000"/>
                </a:solidFill>
                <a:latin typeface="Arial"/>
              </a:rPr>
              <a:t>Adem</a:t>
            </a:r>
            <a:r>
              <a:rPr lang="en-US" sz="3500" dirty="0">
                <a:solidFill>
                  <a:srgbClr val="000000"/>
                </a:solidFill>
                <a:latin typeface="Arial"/>
              </a:rPr>
              <a:t> USTAOĞLU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80363" y="6692516"/>
            <a:ext cx="6425105" cy="67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Arial"/>
              </a:rPr>
              <a:t>Ekrem BALCI</a:t>
            </a:r>
          </a:p>
        </p:txBody>
      </p:sp>
      <p:grpSp>
        <p:nvGrpSpPr>
          <p:cNvPr id="17" name="Grup 16">
            <a:extLst>
              <a:ext uri="{FF2B5EF4-FFF2-40B4-BE49-F238E27FC236}">
                <a16:creationId xmlns:a16="http://schemas.microsoft.com/office/drawing/2014/main" id="{68E3A362-AEDB-AD03-2217-5F41253EB0F9}"/>
              </a:ext>
            </a:extLst>
          </p:cNvPr>
          <p:cNvGrpSpPr/>
          <p:nvPr/>
        </p:nvGrpSpPr>
        <p:grpSpPr>
          <a:xfrm>
            <a:off x="-1" y="8039100"/>
            <a:ext cx="18288001" cy="1397053"/>
            <a:chOff x="0" y="5372597"/>
            <a:chExt cx="12119971" cy="925867"/>
          </a:xfrm>
        </p:grpSpPr>
        <p:sp>
          <p:nvSpPr>
            <p:cNvPr id="18" name="Dikdörtgen 17">
              <a:extLst>
                <a:ext uri="{FF2B5EF4-FFF2-40B4-BE49-F238E27FC236}">
                  <a16:creationId xmlns:a16="http://schemas.microsoft.com/office/drawing/2014/main" id="{D39A1BF3-2659-5011-B0AD-BF02DBD1AFDD}"/>
                </a:ext>
              </a:extLst>
            </p:cNvPr>
            <p:cNvSpPr/>
            <p:nvPr/>
          </p:nvSpPr>
          <p:spPr>
            <a:xfrm>
              <a:off x="0" y="5400838"/>
              <a:ext cx="12119971" cy="89762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/>
            </a:p>
          </p:txBody>
        </p:sp>
        <p:sp>
          <p:nvSpPr>
            <p:cNvPr id="19" name="Metin kutusu 9">
              <a:extLst>
                <a:ext uri="{FF2B5EF4-FFF2-40B4-BE49-F238E27FC236}">
                  <a16:creationId xmlns:a16="http://schemas.microsoft.com/office/drawing/2014/main" id="{94FF7D3A-7C95-A0DB-8262-89C48E38A27A}"/>
                </a:ext>
              </a:extLst>
            </p:cNvPr>
            <p:cNvSpPr txBox="1"/>
            <p:nvPr/>
          </p:nvSpPr>
          <p:spPr>
            <a:xfrm>
              <a:off x="1154628" y="5372597"/>
              <a:ext cx="9882744" cy="917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2100" dirty="0">
                  <a:latin typeface="Arial" panose="020B0604020202020204" pitchFamily="34" charset="0"/>
                  <a:cs typeface="Arial" panose="020B0604020202020204" pitchFamily="34" charset="0"/>
                </a:rPr>
                <a:t>Bu içerik öğretmen ve öğrencilerin ücretsiz olarak kullanımına sunulmuştur. </a:t>
              </a:r>
            </a:p>
            <a:p>
              <a:pPr algn="ctr"/>
              <a:r>
                <a:rPr lang="tr-TR" sz="2100" dirty="0">
                  <a:latin typeface="Arial" panose="020B0604020202020204" pitchFamily="34" charset="0"/>
                  <a:cs typeface="Arial" panose="020B0604020202020204" pitchFamily="34" charset="0"/>
                </a:rPr>
                <a:t>Dosyanın tamamının veya bir kısmının kopyalanması ve herhangi bir sitede yayınlanması kesinlikle yasaktır. </a:t>
              </a:r>
            </a:p>
            <a:p>
              <a:pPr algn="ctr"/>
              <a:r>
                <a:rPr lang="tr-TR" sz="2100" dirty="0">
                  <a:latin typeface="Arial" panose="020B0604020202020204" pitchFamily="34" charset="0"/>
                  <a:cs typeface="Arial" panose="020B0604020202020204" pitchFamily="34" charset="0"/>
                </a:rPr>
                <a:t>Bu kuralı ihlal eden şahıslara yönelik yasal işlem başlatılacaktır. </a:t>
              </a:r>
            </a:p>
            <a:p>
              <a:pPr algn="ctr"/>
              <a:r>
                <a:rPr lang="tr-TR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Bu dosyanın tüm hakları </a:t>
              </a:r>
              <a:r>
                <a:rPr lang="tr-TR" sz="21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mikailokumus.com'a</a:t>
              </a:r>
              <a:r>
                <a:rPr lang="tr-TR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 aittir.</a:t>
              </a:r>
            </a:p>
          </p:txBody>
        </p:sp>
        <p:pic>
          <p:nvPicPr>
            <p:cNvPr id="20" name="Resim 19" descr="daire, ekran görüntüsü, grafik, yaratıcılık içeren bir resim&#10;&#10;Açıklama otomatik olarak oluşturuldu">
              <a:extLst>
                <a:ext uri="{FF2B5EF4-FFF2-40B4-BE49-F238E27FC236}">
                  <a16:creationId xmlns:a16="http://schemas.microsoft.com/office/drawing/2014/main" id="{1024586F-D879-86EB-1F86-8EB09AFA2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6794" y="5471988"/>
              <a:ext cx="755784" cy="755784"/>
            </a:xfrm>
            <a:prstGeom prst="rect">
              <a:avLst/>
            </a:prstGeom>
          </p:spPr>
        </p:pic>
        <p:pic>
          <p:nvPicPr>
            <p:cNvPr id="21" name="Resim 20" descr="daire, ekran görüntüsü, grafik, yaratıcılık içeren bir resim&#10;&#10;Açıklama otomatik olarak oluşturuldu">
              <a:extLst>
                <a:ext uri="{FF2B5EF4-FFF2-40B4-BE49-F238E27FC236}">
                  <a16:creationId xmlns:a16="http://schemas.microsoft.com/office/drawing/2014/main" id="{52A1B320-868C-2B14-9CEB-B96C72EC0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22" y="5471758"/>
              <a:ext cx="755784" cy="7557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ue Banner Pink Down Abstract Around - Background For Text Png,  Transparent Png is free transparent png image. Download and use it… | Blue  banner, Png text, Bann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0794" r="2845"/>
          <a:stretch/>
        </p:blipFill>
        <p:spPr bwMode="auto">
          <a:xfrm>
            <a:off x="800100" y="5524500"/>
            <a:ext cx="16687801" cy="60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7771" y="6530653"/>
            <a:ext cx="15792458" cy="298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000000"/>
                </a:solidFill>
                <a:latin typeface="Arial"/>
              </a:rPr>
              <a:t>Bismillâhirrahmânirrahîm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Arial"/>
              </a:rPr>
              <a:t>Kul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huvallâhu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ehad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Allâhu-ssamed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lem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yelid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velem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yûled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ve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lem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yekun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lehu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küfüven</a:t>
            </a:r>
            <a:r>
              <a:rPr lang="en-US" sz="5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Arial"/>
              </a:rPr>
              <a:t>ehad</a:t>
            </a:r>
            <a:endParaRPr lang="en-US" sz="54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07706" y="1100069"/>
            <a:ext cx="16472588" cy="5090161"/>
          </a:xfrm>
          <a:custGeom>
            <a:avLst/>
            <a:gdLst/>
            <a:ahLst/>
            <a:cxnLst/>
            <a:rect l="l" t="t" r="r" b="b"/>
            <a:pathLst>
              <a:path w="16472588" h="5090161">
                <a:moveTo>
                  <a:pt x="0" y="0"/>
                </a:moveTo>
                <a:lnTo>
                  <a:pt x="16472588" y="0"/>
                </a:lnTo>
                <a:lnTo>
                  <a:pt x="16472588" y="5090161"/>
                </a:lnTo>
                <a:lnTo>
                  <a:pt x="0" y="50901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056" t="-18916" r="-609" b="-34962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lue Banner Pink Down Abstract Around - Background For Text Png,  Transparent Png is free transparent png image. Download and use it… | Blue  banner, Png text, Bann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0794" r="2845"/>
          <a:stretch/>
        </p:blipFill>
        <p:spPr bwMode="auto">
          <a:xfrm>
            <a:off x="-1028700" y="2019300"/>
            <a:ext cx="20345400" cy="791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93501" y="3212076"/>
            <a:ext cx="14500998" cy="450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 dirty="0">
                <a:solidFill>
                  <a:srgbClr val="000000"/>
                </a:solidFill>
                <a:latin typeface="Arial"/>
              </a:rPr>
              <a:t>De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ki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: “O,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Allah’tır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bir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tektir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. Allah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Samed’dir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. (Her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şey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O’na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muhtaçtır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; O,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hiçbir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şeye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muhtaç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değildir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.)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O’ndan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çocuk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olmamıştır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Kimsenin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babası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değildir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).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Kendisi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doğmamıştır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kimsenin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çocuğu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değildir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).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Hiçbir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şey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O’na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denk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ve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benzer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değildir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.”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413441"/>
            <a:ext cx="16763434" cy="104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Arial Bold"/>
              </a:rPr>
              <a:t>İhlâs Suresinin Anlamı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909486" y="2636793"/>
            <a:ext cx="4594124" cy="1292952"/>
            <a:chOff x="0" y="0"/>
            <a:chExt cx="1209975" cy="3405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09975" cy="340531"/>
            </a:xfrm>
            <a:custGeom>
              <a:avLst/>
              <a:gdLst/>
              <a:ahLst/>
              <a:cxnLst/>
              <a:rect l="l" t="t" r="r" b="b"/>
              <a:pathLst>
                <a:path w="1209975" h="340531">
                  <a:moveTo>
                    <a:pt x="85944" y="0"/>
                  </a:moveTo>
                  <a:lnTo>
                    <a:pt x="1124031" y="0"/>
                  </a:lnTo>
                  <a:cubicBezTo>
                    <a:pt x="1171497" y="0"/>
                    <a:pt x="1209975" y="38478"/>
                    <a:pt x="1209975" y="85944"/>
                  </a:cubicBezTo>
                  <a:lnTo>
                    <a:pt x="1209975" y="254587"/>
                  </a:lnTo>
                  <a:cubicBezTo>
                    <a:pt x="1209975" y="277380"/>
                    <a:pt x="1200920" y="299241"/>
                    <a:pt x="1184803" y="315358"/>
                  </a:cubicBezTo>
                  <a:cubicBezTo>
                    <a:pt x="1168685" y="331476"/>
                    <a:pt x="1146825" y="340531"/>
                    <a:pt x="1124031" y="340531"/>
                  </a:cubicBezTo>
                  <a:lnTo>
                    <a:pt x="85944" y="340531"/>
                  </a:lnTo>
                  <a:cubicBezTo>
                    <a:pt x="38478" y="340531"/>
                    <a:pt x="0" y="302052"/>
                    <a:pt x="0" y="254587"/>
                  </a:cubicBezTo>
                  <a:lnTo>
                    <a:pt x="0" y="85944"/>
                  </a:lnTo>
                  <a:cubicBezTo>
                    <a:pt x="0" y="63150"/>
                    <a:pt x="9055" y="41290"/>
                    <a:pt x="25172" y="25172"/>
                  </a:cubicBezTo>
                  <a:cubicBezTo>
                    <a:pt x="41290" y="9055"/>
                    <a:pt x="63150" y="0"/>
                    <a:pt x="85944" y="0"/>
                  </a:cubicBezTo>
                  <a:close/>
                </a:path>
              </a:pathLst>
            </a:custGeom>
            <a:solidFill>
              <a:srgbClr val="F74DA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3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0248" y="2799328"/>
            <a:ext cx="5232601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000000"/>
                </a:solidFill>
                <a:latin typeface="Arial"/>
              </a:rPr>
              <a:t>Samimi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olmak</a:t>
            </a:r>
            <a:endParaRPr lang="en-US" sz="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1413441"/>
            <a:ext cx="16763434" cy="104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Arial Bold"/>
              </a:rPr>
              <a:t>İhlâs Sözcüğünün Kelime Anlamları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09486" y="4380030"/>
            <a:ext cx="4594124" cy="1907939"/>
            <a:chOff x="0" y="0"/>
            <a:chExt cx="1209975" cy="50250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09975" cy="502503"/>
            </a:xfrm>
            <a:custGeom>
              <a:avLst/>
              <a:gdLst/>
              <a:ahLst/>
              <a:cxnLst/>
              <a:rect l="l" t="t" r="r" b="b"/>
              <a:pathLst>
                <a:path w="1209975" h="502503">
                  <a:moveTo>
                    <a:pt x="85944" y="0"/>
                  </a:moveTo>
                  <a:lnTo>
                    <a:pt x="1124031" y="0"/>
                  </a:lnTo>
                  <a:cubicBezTo>
                    <a:pt x="1171497" y="0"/>
                    <a:pt x="1209975" y="38478"/>
                    <a:pt x="1209975" y="85944"/>
                  </a:cubicBezTo>
                  <a:lnTo>
                    <a:pt x="1209975" y="416558"/>
                  </a:lnTo>
                  <a:cubicBezTo>
                    <a:pt x="1209975" y="439352"/>
                    <a:pt x="1200920" y="461212"/>
                    <a:pt x="1184803" y="477330"/>
                  </a:cubicBezTo>
                  <a:cubicBezTo>
                    <a:pt x="1168685" y="493448"/>
                    <a:pt x="1146825" y="502503"/>
                    <a:pt x="1124031" y="502503"/>
                  </a:cubicBezTo>
                  <a:lnTo>
                    <a:pt x="85944" y="502503"/>
                  </a:lnTo>
                  <a:cubicBezTo>
                    <a:pt x="63150" y="502503"/>
                    <a:pt x="41290" y="493448"/>
                    <a:pt x="25172" y="477330"/>
                  </a:cubicBezTo>
                  <a:cubicBezTo>
                    <a:pt x="9055" y="461212"/>
                    <a:pt x="0" y="439352"/>
                    <a:pt x="0" y="416558"/>
                  </a:cubicBezTo>
                  <a:lnTo>
                    <a:pt x="0" y="85944"/>
                  </a:lnTo>
                  <a:cubicBezTo>
                    <a:pt x="0" y="63150"/>
                    <a:pt x="9055" y="41290"/>
                    <a:pt x="25172" y="25172"/>
                  </a:cubicBezTo>
                  <a:cubicBezTo>
                    <a:pt x="41290" y="9055"/>
                    <a:pt x="63150" y="0"/>
                    <a:pt x="85944" y="0"/>
                  </a:cubicBezTo>
                  <a:close/>
                </a:path>
              </a:pathLst>
            </a:custGeom>
            <a:solidFill>
              <a:srgbClr val="F74DA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3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90248" y="4390798"/>
            <a:ext cx="5232601" cy="184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rial"/>
              </a:rPr>
              <a:t>Dine içtenlikle bağlanmak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6913613" y="7045594"/>
            <a:ext cx="4594124" cy="1292952"/>
            <a:chOff x="0" y="0"/>
            <a:chExt cx="1209975" cy="3405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09975" cy="340531"/>
            </a:xfrm>
            <a:custGeom>
              <a:avLst/>
              <a:gdLst/>
              <a:ahLst/>
              <a:cxnLst/>
              <a:rect l="l" t="t" r="r" b="b"/>
              <a:pathLst>
                <a:path w="1209975" h="340531">
                  <a:moveTo>
                    <a:pt x="85944" y="0"/>
                  </a:moveTo>
                  <a:lnTo>
                    <a:pt x="1124031" y="0"/>
                  </a:lnTo>
                  <a:cubicBezTo>
                    <a:pt x="1171497" y="0"/>
                    <a:pt x="1209975" y="38478"/>
                    <a:pt x="1209975" y="85944"/>
                  </a:cubicBezTo>
                  <a:lnTo>
                    <a:pt x="1209975" y="254587"/>
                  </a:lnTo>
                  <a:cubicBezTo>
                    <a:pt x="1209975" y="277380"/>
                    <a:pt x="1200920" y="299241"/>
                    <a:pt x="1184803" y="315358"/>
                  </a:cubicBezTo>
                  <a:cubicBezTo>
                    <a:pt x="1168685" y="331476"/>
                    <a:pt x="1146825" y="340531"/>
                    <a:pt x="1124031" y="340531"/>
                  </a:cubicBezTo>
                  <a:lnTo>
                    <a:pt x="85944" y="340531"/>
                  </a:lnTo>
                  <a:cubicBezTo>
                    <a:pt x="38478" y="340531"/>
                    <a:pt x="0" y="302052"/>
                    <a:pt x="0" y="254587"/>
                  </a:cubicBezTo>
                  <a:lnTo>
                    <a:pt x="0" y="85944"/>
                  </a:lnTo>
                  <a:cubicBezTo>
                    <a:pt x="0" y="63150"/>
                    <a:pt x="9055" y="41290"/>
                    <a:pt x="25172" y="25172"/>
                  </a:cubicBezTo>
                  <a:cubicBezTo>
                    <a:pt x="41290" y="9055"/>
                    <a:pt x="63150" y="0"/>
                    <a:pt x="85944" y="0"/>
                  </a:cubicBezTo>
                  <a:close/>
                </a:path>
              </a:pathLst>
            </a:custGeom>
            <a:solidFill>
              <a:srgbClr val="F74DA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3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594374" y="7112633"/>
            <a:ext cx="5232601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rial"/>
              </a:rPr>
              <a:t>Temiz sevgi 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6653981" y="2659695"/>
            <a:ext cx="4980038" cy="1292952"/>
            <a:chOff x="0" y="0"/>
            <a:chExt cx="1311615" cy="3405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11615" cy="340531"/>
            </a:xfrm>
            <a:custGeom>
              <a:avLst/>
              <a:gdLst/>
              <a:ahLst/>
              <a:cxnLst/>
              <a:rect l="l" t="t" r="r" b="b"/>
              <a:pathLst>
                <a:path w="1311615" h="340531">
                  <a:moveTo>
                    <a:pt x="79284" y="0"/>
                  </a:moveTo>
                  <a:lnTo>
                    <a:pt x="1232331" y="0"/>
                  </a:lnTo>
                  <a:cubicBezTo>
                    <a:pt x="1253358" y="0"/>
                    <a:pt x="1273524" y="8353"/>
                    <a:pt x="1288393" y="23222"/>
                  </a:cubicBezTo>
                  <a:cubicBezTo>
                    <a:pt x="1303262" y="38090"/>
                    <a:pt x="1311615" y="58257"/>
                    <a:pt x="1311615" y="79284"/>
                  </a:cubicBezTo>
                  <a:lnTo>
                    <a:pt x="1311615" y="261247"/>
                  </a:lnTo>
                  <a:cubicBezTo>
                    <a:pt x="1311615" y="282274"/>
                    <a:pt x="1303262" y="302440"/>
                    <a:pt x="1288393" y="317309"/>
                  </a:cubicBezTo>
                  <a:cubicBezTo>
                    <a:pt x="1273524" y="332178"/>
                    <a:pt x="1253358" y="340531"/>
                    <a:pt x="1232331" y="340531"/>
                  </a:cubicBezTo>
                  <a:lnTo>
                    <a:pt x="79284" y="340531"/>
                  </a:lnTo>
                  <a:cubicBezTo>
                    <a:pt x="58257" y="340531"/>
                    <a:pt x="38090" y="332178"/>
                    <a:pt x="23222" y="317309"/>
                  </a:cubicBezTo>
                  <a:cubicBezTo>
                    <a:pt x="8353" y="302440"/>
                    <a:pt x="0" y="282274"/>
                    <a:pt x="0" y="261247"/>
                  </a:cubicBezTo>
                  <a:lnTo>
                    <a:pt x="0" y="79284"/>
                  </a:lnTo>
                  <a:cubicBezTo>
                    <a:pt x="0" y="58257"/>
                    <a:pt x="8353" y="38090"/>
                    <a:pt x="23222" y="23222"/>
                  </a:cubicBezTo>
                  <a:cubicBezTo>
                    <a:pt x="38090" y="8353"/>
                    <a:pt x="58257" y="0"/>
                    <a:pt x="79284" y="0"/>
                  </a:cubicBezTo>
                  <a:close/>
                </a:path>
              </a:pathLst>
            </a:custGeom>
            <a:solidFill>
              <a:srgbClr val="F74DA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3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6527699" y="2808853"/>
            <a:ext cx="5232601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Arial"/>
              </a:rPr>
              <a:t>Yürekten bağlılık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6913613" y="4380030"/>
            <a:ext cx="4594124" cy="1907939"/>
            <a:chOff x="0" y="0"/>
            <a:chExt cx="1209975" cy="50250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209975" cy="502503"/>
            </a:xfrm>
            <a:custGeom>
              <a:avLst/>
              <a:gdLst/>
              <a:ahLst/>
              <a:cxnLst/>
              <a:rect l="l" t="t" r="r" b="b"/>
              <a:pathLst>
                <a:path w="1209975" h="502503">
                  <a:moveTo>
                    <a:pt x="85944" y="0"/>
                  </a:moveTo>
                  <a:lnTo>
                    <a:pt x="1124031" y="0"/>
                  </a:lnTo>
                  <a:cubicBezTo>
                    <a:pt x="1171497" y="0"/>
                    <a:pt x="1209975" y="38478"/>
                    <a:pt x="1209975" y="85944"/>
                  </a:cubicBezTo>
                  <a:lnTo>
                    <a:pt x="1209975" y="416558"/>
                  </a:lnTo>
                  <a:cubicBezTo>
                    <a:pt x="1209975" y="439352"/>
                    <a:pt x="1200920" y="461212"/>
                    <a:pt x="1184803" y="477330"/>
                  </a:cubicBezTo>
                  <a:cubicBezTo>
                    <a:pt x="1168685" y="493448"/>
                    <a:pt x="1146825" y="502503"/>
                    <a:pt x="1124031" y="502503"/>
                  </a:cubicBezTo>
                  <a:lnTo>
                    <a:pt x="85944" y="502503"/>
                  </a:lnTo>
                  <a:cubicBezTo>
                    <a:pt x="63150" y="502503"/>
                    <a:pt x="41290" y="493448"/>
                    <a:pt x="25172" y="477330"/>
                  </a:cubicBezTo>
                  <a:cubicBezTo>
                    <a:pt x="9055" y="461212"/>
                    <a:pt x="0" y="439352"/>
                    <a:pt x="0" y="416558"/>
                  </a:cubicBezTo>
                  <a:lnTo>
                    <a:pt x="0" y="85944"/>
                  </a:lnTo>
                  <a:cubicBezTo>
                    <a:pt x="0" y="63150"/>
                    <a:pt x="9055" y="41290"/>
                    <a:pt x="25172" y="25172"/>
                  </a:cubicBezTo>
                  <a:cubicBezTo>
                    <a:pt x="41290" y="9055"/>
                    <a:pt x="63150" y="0"/>
                    <a:pt x="85944" y="0"/>
                  </a:cubicBezTo>
                  <a:close/>
                </a:path>
              </a:pathLst>
            </a:custGeom>
            <a:solidFill>
              <a:srgbClr val="F74DA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3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6527699" y="4311650"/>
            <a:ext cx="5232601" cy="184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rial"/>
              </a:rPr>
              <a:t>Batıl inanıştan uzak durmak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2634673" y="2659695"/>
            <a:ext cx="4980038" cy="1292952"/>
            <a:chOff x="0" y="0"/>
            <a:chExt cx="1311615" cy="34053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311615" cy="340531"/>
            </a:xfrm>
            <a:custGeom>
              <a:avLst/>
              <a:gdLst/>
              <a:ahLst/>
              <a:cxnLst/>
              <a:rect l="l" t="t" r="r" b="b"/>
              <a:pathLst>
                <a:path w="1311615" h="340531">
                  <a:moveTo>
                    <a:pt x="79284" y="0"/>
                  </a:moveTo>
                  <a:lnTo>
                    <a:pt x="1232331" y="0"/>
                  </a:lnTo>
                  <a:cubicBezTo>
                    <a:pt x="1253358" y="0"/>
                    <a:pt x="1273524" y="8353"/>
                    <a:pt x="1288393" y="23222"/>
                  </a:cubicBezTo>
                  <a:cubicBezTo>
                    <a:pt x="1303262" y="38090"/>
                    <a:pt x="1311615" y="58257"/>
                    <a:pt x="1311615" y="79284"/>
                  </a:cubicBezTo>
                  <a:lnTo>
                    <a:pt x="1311615" y="261247"/>
                  </a:lnTo>
                  <a:cubicBezTo>
                    <a:pt x="1311615" y="282274"/>
                    <a:pt x="1303262" y="302440"/>
                    <a:pt x="1288393" y="317309"/>
                  </a:cubicBezTo>
                  <a:cubicBezTo>
                    <a:pt x="1273524" y="332178"/>
                    <a:pt x="1253358" y="340531"/>
                    <a:pt x="1232331" y="340531"/>
                  </a:cubicBezTo>
                  <a:lnTo>
                    <a:pt x="79284" y="340531"/>
                  </a:lnTo>
                  <a:cubicBezTo>
                    <a:pt x="58257" y="340531"/>
                    <a:pt x="38090" y="332178"/>
                    <a:pt x="23222" y="317309"/>
                  </a:cubicBezTo>
                  <a:cubicBezTo>
                    <a:pt x="8353" y="302440"/>
                    <a:pt x="0" y="282274"/>
                    <a:pt x="0" y="261247"/>
                  </a:cubicBezTo>
                  <a:lnTo>
                    <a:pt x="0" y="79284"/>
                  </a:lnTo>
                  <a:cubicBezTo>
                    <a:pt x="0" y="58257"/>
                    <a:pt x="8353" y="38090"/>
                    <a:pt x="23222" y="23222"/>
                  </a:cubicBezTo>
                  <a:cubicBezTo>
                    <a:pt x="38090" y="8353"/>
                    <a:pt x="58257" y="0"/>
                    <a:pt x="79284" y="0"/>
                  </a:cubicBezTo>
                  <a:close/>
                </a:path>
              </a:pathLst>
            </a:custGeom>
            <a:solidFill>
              <a:srgbClr val="F74DA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3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2508391" y="2799328"/>
            <a:ext cx="5232601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rial"/>
              </a:rPr>
              <a:t>Saflık, temizlik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2827630" y="6738101"/>
            <a:ext cx="4594124" cy="1907939"/>
            <a:chOff x="0" y="0"/>
            <a:chExt cx="1209975" cy="50250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209975" cy="502503"/>
            </a:xfrm>
            <a:custGeom>
              <a:avLst/>
              <a:gdLst/>
              <a:ahLst/>
              <a:cxnLst/>
              <a:rect l="l" t="t" r="r" b="b"/>
              <a:pathLst>
                <a:path w="1209975" h="502503">
                  <a:moveTo>
                    <a:pt x="85944" y="0"/>
                  </a:moveTo>
                  <a:lnTo>
                    <a:pt x="1124031" y="0"/>
                  </a:lnTo>
                  <a:cubicBezTo>
                    <a:pt x="1171497" y="0"/>
                    <a:pt x="1209975" y="38478"/>
                    <a:pt x="1209975" y="85944"/>
                  </a:cubicBezTo>
                  <a:lnTo>
                    <a:pt x="1209975" y="416558"/>
                  </a:lnTo>
                  <a:cubicBezTo>
                    <a:pt x="1209975" y="439352"/>
                    <a:pt x="1200920" y="461212"/>
                    <a:pt x="1184803" y="477330"/>
                  </a:cubicBezTo>
                  <a:cubicBezTo>
                    <a:pt x="1168685" y="493448"/>
                    <a:pt x="1146825" y="502503"/>
                    <a:pt x="1124031" y="502503"/>
                  </a:cubicBezTo>
                  <a:lnTo>
                    <a:pt x="85944" y="502503"/>
                  </a:lnTo>
                  <a:cubicBezTo>
                    <a:pt x="63150" y="502503"/>
                    <a:pt x="41290" y="493448"/>
                    <a:pt x="25172" y="477330"/>
                  </a:cubicBezTo>
                  <a:cubicBezTo>
                    <a:pt x="9055" y="461212"/>
                    <a:pt x="0" y="439352"/>
                    <a:pt x="0" y="416558"/>
                  </a:cubicBezTo>
                  <a:lnTo>
                    <a:pt x="0" y="85944"/>
                  </a:lnTo>
                  <a:cubicBezTo>
                    <a:pt x="0" y="63150"/>
                    <a:pt x="9055" y="41290"/>
                    <a:pt x="25172" y="25172"/>
                  </a:cubicBezTo>
                  <a:cubicBezTo>
                    <a:pt x="41290" y="9055"/>
                    <a:pt x="63150" y="0"/>
                    <a:pt x="85944" y="0"/>
                  </a:cubicBezTo>
                  <a:close/>
                </a:path>
              </a:pathLst>
            </a:custGeom>
            <a:solidFill>
              <a:srgbClr val="F74DA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3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2668157" y="6669720"/>
            <a:ext cx="5232601" cy="184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rial"/>
              </a:rPr>
              <a:t>Gösterişsizlik, duruluk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2827630" y="4380030"/>
            <a:ext cx="4594124" cy="1907939"/>
            <a:chOff x="0" y="0"/>
            <a:chExt cx="1209975" cy="50250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209975" cy="502503"/>
            </a:xfrm>
            <a:custGeom>
              <a:avLst/>
              <a:gdLst/>
              <a:ahLst/>
              <a:cxnLst/>
              <a:rect l="l" t="t" r="r" b="b"/>
              <a:pathLst>
                <a:path w="1209975" h="502503">
                  <a:moveTo>
                    <a:pt x="85944" y="0"/>
                  </a:moveTo>
                  <a:lnTo>
                    <a:pt x="1124031" y="0"/>
                  </a:lnTo>
                  <a:cubicBezTo>
                    <a:pt x="1171497" y="0"/>
                    <a:pt x="1209975" y="38478"/>
                    <a:pt x="1209975" y="85944"/>
                  </a:cubicBezTo>
                  <a:lnTo>
                    <a:pt x="1209975" y="416558"/>
                  </a:lnTo>
                  <a:cubicBezTo>
                    <a:pt x="1209975" y="439352"/>
                    <a:pt x="1200920" y="461212"/>
                    <a:pt x="1184803" y="477330"/>
                  </a:cubicBezTo>
                  <a:cubicBezTo>
                    <a:pt x="1168685" y="493448"/>
                    <a:pt x="1146825" y="502503"/>
                    <a:pt x="1124031" y="502503"/>
                  </a:cubicBezTo>
                  <a:lnTo>
                    <a:pt x="85944" y="502503"/>
                  </a:lnTo>
                  <a:cubicBezTo>
                    <a:pt x="63150" y="502503"/>
                    <a:pt x="41290" y="493448"/>
                    <a:pt x="25172" y="477330"/>
                  </a:cubicBezTo>
                  <a:cubicBezTo>
                    <a:pt x="9055" y="461212"/>
                    <a:pt x="0" y="439352"/>
                    <a:pt x="0" y="416558"/>
                  </a:cubicBezTo>
                  <a:lnTo>
                    <a:pt x="0" y="85944"/>
                  </a:lnTo>
                  <a:cubicBezTo>
                    <a:pt x="0" y="63150"/>
                    <a:pt x="9055" y="41290"/>
                    <a:pt x="25172" y="25172"/>
                  </a:cubicBezTo>
                  <a:cubicBezTo>
                    <a:pt x="41290" y="9055"/>
                    <a:pt x="63150" y="0"/>
                    <a:pt x="85944" y="0"/>
                  </a:cubicBezTo>
                  <a:close/>
                </a:path>
              </a:pathLst>
            </a:custGeom>
            <a:solidFill>
              <a:srgbClr val="F74DA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3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2508391" y="4390798"/>
            <a:ext cx="5232601" cy="184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rial"/>
              </a:rPr>
              <a:t>Allah’ın rızasını gözetmek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909486" y="6738101"/>
            <a:ext cx="4594124" cy="1907939"/>
            <a:chOff x="0" y="0"/>
            <a:chExt cx="1209975" cy="502503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209975" cy="502503"/>
            </a:xfrm>
            <a:custGeom>
              <a:avLst/>
              <a:gdLst/>
              <a:ahLst/>
              <a:cxnLst/>
              <a:rect l="l" t="t" r="r" b="b"/>
              <a:pathLst>
                <a:path w="1209975" h="502503">
                  <a:moveTo>
                    <a:pt x="85944" y="0"/>
                  </a:moveTo>
                  <a:lnTo>
                    <a:pt x="1124031" y="0"/>
                  </a:lnTo>
                  <a:cubicBezTo>
                    <a:pt x="1171497" y="0"/>
                    <a:pt x="1209975" y="38478"/>
                    <a:pt x="1209975" y="85944"/>
                  </a:cubicBezTo>
                  <a:lnTo>
                    <a:pt x="1209975" y="416558"/>
                  </a:lnTo>
                  <a:cubicBezTo>
                    <a:pt x="1209975" y="439352"/>
                    <a:pt x="1200920" y="461212"/>
                    <a:pt x="1184803" y="477330"/>
                  </a:cubicBezTo>
                  <a:cubicBezTo>
                    <a:pt x="1168685" y="493448"/>
                    <a:pt x="1146825" y="502503"/>
                    <a:pt x="1124031" y="502503"/>
                  </a:cubicBezTo>
                  <a:lnTo>
                    <a:pt x="85944" y="502503"/>
                  </a:lnTo>
                  <a:cubicBezTo>
                    <a:pt x="63150" y="502503"/>
                    <a:pt x="41290" y="493448"/>
                    <a:pt x="25172" y="477330"/>
                  </a:cubicBezTo>
                  <a:cubicBezTo>
                    <a:pt x="9055" y="461212"/>
                    <a:pt x="0" y="439352"/>
                    <a:pt x="0" y="416558"/>
                  </a:cubicBezTo>
                  <a:lnTo>
                    <a:pt x="0" y="85944"/>
                  </a:lnTo>
                  <a:cubicBezTo>
                    <a:pt x="0" y="63150"/>
                    <a:pt x="9055" y="41290"/>
                    <a:pt x="25172" y="25172"/>
                  </a:cubicBezTo>
                  <a:cubicBezTo>
                    <a:pt x="41290" y="9055"/>
                    <a:pt x="63150" y="0"/>
                    <a:pt x="85944" y="0"/>
                  </a:cubicBezTo>
                  <a:close/>
                </a:path>
              </a:pathLst>
            </a:custGeom>
            <a:solidFill>
              <a:srgbClr val="F74DA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3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590248" y="6698295"/>
            <a:ext cx="5232601" cy="165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rial"/>
              </a:rPr>
              <a:t>Allah’ın (c.c.) emirlerine uymak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2" grpId="0"/>
      <p:bldP spid="26" grpId="0"/>
      <p:bldP spid="30" grpId="0"/>
      <p:bldP spid="34" grpId="0"/>
      <p:bldP spid="38" grpId="0"/>
      <p:bldP spid="42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775966">
            <a:off x="3391263" y="795469"/>
            <a:ext cx="11955970" cy="9475106"/>
          </a:xfrm>
          <a:custGeom>
            <a:avLst/>
            <a:gdLst/>
            <a:ahLst/>
            <a:cxnLst/>
            <a:rect l="l" t="t" r="r" b="b"/>
            <a:pathLst>
              <a:path w="11955970" h="9475106">
                <a:moveTo>
                  <a:pt x="0" y="0"/>
                </a:moveTo>
                <a:lnTo>
                  <a:pt x="11955970" y="0"/>
                </a:lnTo>
                <a:lnTo>
                  <a:pt x="11955970" y="9475106"/>
                </a:lnTo>
                <a:lnTo>
                  <a:pt x="0" y="94751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90841" y="3062032"/>
            <a:ext cx="10306318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rial"/>
              </a:rPr>
              <a:t>İhlas sahibi olan bir Müslüman samimiyetsizlikten iki yüzlülükten, riyakarlıktan (gösterişten) ve tutarsızlıktan uzak kalmış olur.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2363840" y="1843738"/>
            <a:ext cx="13876326" cy="3086100"/>
            <a:chOff x="0" y="0"/>
            <a:chExt cx="365467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54670" cy="812800"/>
            </a:xfrm>
            <a:custGeom>
              <a:avLst/>
              <a:gdLst/>
              <a:ahLst/>
              <a:cxnLst/>
              <a:rect l="l" t="t" r="r" b="b"/>
              <a:pathLst>
                <a:path w="3654670" h="812800">
                  <a:moveTo>
                    <a:pt x="28454" y="0"/>
                  </a:moveTo>
                  <a:lnTo>
                    <a:pt x="3626216" y="0"/>
                  </a:lnTo>
                  <a:cubicBezTo>
                    <a:pt x="3641931" y="0"/>
                    <a:pt x="3654670" y="12739"/>
                    <a:pt x="3654670" y="28454"/>
                  </a:cubicBezTo>
                  <a:lnTo>
                    <a:pt x="3654670" y="784346"/>
                  </a:lnTo>
                  <a:cubicBezTo>
                    <a:pt x="3654670" y="800061"/>
                    <a:pt x="3641931" y="812800"/>
                    <a:pt x="3626216" y="812800"/>
                  </a:cubicBezTo>
                  <a:lnTo>
                    <a:pt x="28454" y="812800"/>
                  </a:lnTo>
                  <a:cubicBezTo>
                    <a:pt x="12739" y="812800"/>
                    <a:pt x="0" y="800061"/>
                    <a:pt x="0" y="784346"/>
                  </a:cubicBezTo>
                  <a:lnTo>
                    <a:pt x="0" y="28454"/>
                  </a:lnTo>
                  <a:cubicBezTo>
                    <a:pt x="0" y="12739"/>
                    <a:pt x="12739" y="0"/>
                    <a:pt x="28454" y="0"/>
                  </a:cubicBezTo>
                  <a:close/>
                </a:path>
              </a:pathLst>
            </a:custGeom>
            <a:solidFill>
              <a:srgbClr val="D7CDB4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95866" y="1168935"/>
            <a:ext cx="4435705" cy="4435705"/>
            <a:chOff x="0" y="0"/>
            <a:chExt cx="12700000" cy="12700000"/>
          </a:xfrm>
        </p:grpSpPr>
        <p:sp>
          <p:nvSpPr>
            <p:cNvPr id="10" name="Freeform 10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7"/>
              <a:stretch>
                <a:fillRect l="-19656" r="-19656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43206" y="1921526"/>
            <a:ext cx="10501996" cy="273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dirty="0" err="1">
                <a:solidFill>
                  <a:srgbClr val="000000"/>
                </a:solidFill>
                <a:latin typeface="Arial"/>
              </a:rPr>
              <a:t>Kur'an-ı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Kerim'in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besmele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ile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birbirinden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ayrılan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bağımsız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her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bir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bölümüne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>
                <a:solidFill>
                  <a:srgbClr val="D81E88"/>
                </a:solidFill>
                <a:latin typeface="Arial"/>
              </a:rPr>
              <a:t>sure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denilmektedir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5576066"/>
            <a:ext cx="16230600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000000"/>
                </a:solidFill>
                <a:latin typeface="Arial"/>
              </a:rPr>
              <a:t>hlas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suresinde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geçen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D81E88"/>
                </a:solidFill>
                <a:latin typeface="Arial Bold"/>
              </a:rPr>
              <a:t>samed</a:t>
            </a:r>
            <a:r>
              <a:rPr lang="en-US" sz="5000" dirty="0">
                <a:solidFill>
                  <a:srgbClr val="D81E88"/>
                </a:solidFill>
                <a:latin typeface="Arial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kavramı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hiçbir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şeye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muhtaç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olmayan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, her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şeyin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varlığı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ve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varlığının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devamı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kendisine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bağlı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bulunan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tüm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var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olanların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başvurup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yardım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dileyeceği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tek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varlık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1568260" y="1538672"/>
            <a:ext cx="13841346" cy="1608975"/>
            <a:chOff x="0" y="0"/>
            <a:chExt cx="3645457" cy="4237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45457" cy="423763"/>
            </a:xfrm>
            <a:custGeom>
              <a:avLst/>
              <a:gdLst/>
              <a:ahLst/>
              <a:cxnLst/>
              <a:rect l="l" t="t" r="r" b="b"/>
              <a:pathLst>
                <a:path w="3645457" h="423763">
                  <a:moveTo>
                    <a:pt x="28526" y="0"/>
                  </a:moveTo>
                  <a:lnTo>
                    <a:pt x="3616932" y="0"/>
                  </a:lnTo>
                  <a:cubicBezTo>
                    <a:pt x="3632686" y="0"/>
                    <a:pt x="3645457" y="12772"/>
                    <a:pt x="3645457" y="28526"/>
                  </a:cubicBezTo>
                  <a:lnTo>
                    <a:pt x="3645457" y="395237"/>
                  </a:lnTo>
                  <a:cubicBezTo>
                    <a:pt x="3645457" y="410991"/>
                    <a:pt x="3632686" y="423763"/>
                    <a:pt x="3616932" y="423763"/>
                  </a:cubicBezTo>
                  <a:lnTo>
                    <a:pt x="28526" y="423763"/>
                  </a:lnTo>
                  <a:cubicBezTo>
                    <a:pt x="12772" y="423763"/>
                    <a:pt x="0" y="410991"/>
                    <a:pt x="0" y="395237"/>
                  </a:cubicBezTo>
                  <a:lnTo>
                    <a:pt x="0" y="28526"/>
                  </a:lnTo>
                  <a:cubicBezTo>
                    <a:pt x="0" y="12772"/>
                    <a:pt x="12772" y="0"/>
                    <a:pt x="28526" y="0"/>
                  </a:cubicBezTo>
                  <a:close/>
                </a:path>
              </a:pathLst>
            </a:custGeom>
            <a:solidFill>
              <a:srgbClr val="FF5A6B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3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19909" y="850768"/>
            <a:ext cx="3298102" cy="2984782"/>
          </a:xfrm>
          <a:custGeom>
            <a:avLst/>
            <a:gdLst/>
            <a:ahLst/>
            <a:cxnLst/>
            <a:rect l="l" t="t" r="r" b="b"/>
            <a:pathLst>
              <a:path w="3298102" h="2984782">
                <a:moveTo>
                  <a:pt x="0" y="0"/>
                </a:moveTo>
                <a:lnTo>
                  <a:pt x="3298102" y="0"/>
                </a:lnTo>
                <a:lnTo>
                  <a:pt x="3298102" y="2984782"/>
                </a:lnTo>
                <a:lnTo>
                  <a:pt x="0" y="29847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42769" y="1830397"/>
            <a:ext cx="12631705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rial Bold"/>
              </a:rPr>
              <a:t>İhlas suresinde;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3768875"/>
            <a:ext cx="16230600" cy="565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İslam’ın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temeli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olan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tevhit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inancının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esasları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vurgulanır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ts val="2100"/>
              </a:lnSpc>
            </a:pPr>
            <a:endParaRPr lang="en-US" sz="45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Allah’ın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(c.c.)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hiçbir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şeye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muhtaç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olmadığı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dile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getirilir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ts val="2100"/>
              </a:lnSpc>
            </a:pPr>
            <a:endParaRPr lang="en-US" sz="45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Yüce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Allah’ın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bir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ve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tek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olduğu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eşinin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ve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benzerinin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olmadığı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anlatılır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ts val="2100"/>
              </a:lnSpc>
            </a:pPr>
            <a:endParaRPr lang="en-US" sz="45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Diğer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dinlerin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ilah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anlayışlarına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karşı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İslam’ın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Allah (c.c.)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anlayışını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ortaya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</a:rPr>
              <a:t>ko</a:t>
            </a:r>
            <a:r>
              <a:rPr lang="tr-TR" sz="4500" dirty="0" err="1">
                <a:solidFill>
                  <a:srgbClr val="000000"/>
                </a:solidFill>
                <a:latin typeface="Arial"/>
              </a:rPr>
              <a:t>nulur</a:t>
            </a:r>
            <a:r>
              <a:rPr lang="en-US" sz="450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9434" y="1986519"/>
            <a:ext cx="3671197" cy="947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2"/>
              </a:lnSpc>
              <a:spcBef>
                <a:spcPct val="0"/>
              </a:spcBef>
            </a:pPr>
            <a:r>
              <a:rPr lang="en-US" sz="7602">
                <a:solidFill>
                  <a:srgbClr val="333333"/>
                </a:solidFill>
                <a:latin typeface="Neue Einstellung Bold"/>
              </a:rPr>
              <a:t>NOT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17844" y="6443744"/>
            <a:ext cx="4252313" cy="3380589"/>
          </a:xfrm>
          <a:custGeom>
            <a:avLst/>
            <a:gdLst/>
            <a:ahLst/>
            <a:cxnLst/>
            <a:rect l="l" t="t" r="r" b="b"/>
            <a:pathLst>
              <a:path w="4252313" h="3380589">
                <a:moveTo>
                  <a:pt x="0" y="0"/>
                </a:moveTo>
                <a:lnTo>
                  <a:pt x="4252312" y="0"/>
                </a:lnTo>
                <a:lnTo>
                  <a:pt x="4252312" y="3380589"/>
                </a:lnTo>
                <a:lnTo>
                  <a:pt x="0" y="33805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0" y="9638978"/>
            <a:ext cx="18567045" cy="648022"/>
          </a:xfrm>
          <a:custGeom>
            <a:avLst/>
            <a:gdLst/>
            <a:ahLst/>
            <a:cxnLst/>
            <a:rect l="l" t="t" r="r" b="b"/>
            <a:pathLst>
              <a:path w="18567045" h="648022">
                <a:moveTo>
                  <a:pt x="0" y="0"/>
                </a:moveTo>
                <a:lnTo>
                  <a:pt x="18567045" y="0"/>
                </a:lnTo>
                <a:lnTo>
                  <a:pt x="18567045" y="648022"/>
                </a:lnTo>
                <a:lnTo>
                  <a:pt x="0" y="6480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78581" b="-15485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flipV="1">
            <a:off x="15703937" y="-343295"/>
            <a:ext cx="2723586" cy="2464845"/>
          </a:xfrm>
          <a:custGeom>
            <a:avLst/>
            <a:gdLst/>
            <a:ahLst/>
            <a:cxnLst/>
            <a:rect l="l" t="t" r="r" b="b"/>
            <a:pathLst>
              <a:path w="2723586" h="2464845">
                <a:moveTo>
                  <a:pt x="0" y="2464846"/>
                </a:moveTo>
                <a:lnTo>
                  <a:pt x="2723586" y="2464846"/>
                </a:lnTo>
                <a:lnTo>
                  <a:pt x="2723586" y="0"/>
                </a:lnTo>
                <a:lnTo>
                  <a:pt x="0" y="0"/>
                </a:lnTo>
                <a:lnTo>
                  <a:pt x="0" y="246484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18288000" cy="726248"/>
          </a:xfrm>
          <a:custGeom>
            <a:avLst/>
            <a:gdLst/>
            <a:ahLst/>
            <a:cxnLst/>
            <a:rect l="l" t="t" r="r" b="b"/>
            <a:pathLst>
              <a:path w="18288000" h="726248">
                <a:moveTo>
                  <a:pt x="0" y="0"/>
                </a:moveTo>
                <a:lnTo>
                  <a:pt x="18288000" y="0"/>
                </a:lnTo>
                <a:lnTo>
                  <a:pt x="18288000" y="726248"/>
                </a:lnTo>
                <a:lnTo>
                  <a:pt x="0" y="7262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62" t="-1370969" r="-762" b="-33780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5284457" y="78546"/>
            <a:ext cx="2721488" cy="1544445"/>
          </a:xfrm>
          <a:custGeom>
            <a:avLst/>
            <a:gdLst/>
            <a:ahLst/>
            <a:cxnLst/>
            <a:rect l="l" t="t" r="r" b="b"/>
            <a:pathLst>
              <a:path w="2721488" h="1544445">
                <a:moveTo>
                  <a:pt x="0" y="0"/>
                </a:moveTo>
                <a:lnTo>
                  <a:pt x="2721489" y="0"/>
                </a:lnTo>
                <a:lnTo>
                  <a:pt x="2721489" y="1544445"/>
                </a:lnTo>
                <a:lnTo>
                  <a:pt x="0" y="15444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7753057" y="850768"/>
            <a:ext cx="2781886" cy="1919501"/>
          </a:xfrm>
          <a:custGeom>
            <a:avLst/>
            <a:gdLst/>
            <a:ahLst/>
            <a:cxnLst/>
            <a:rect l="l" t="t" r="r" b="b"/>
            <a:pathLst>
              <a:path w="2781886" h="1919501">
                <a:moveTo>
                  <a:pt x="0" y="0"/>
                </a:moveTo>
                <a:lnTo>
                  <a:pt x="2781886" y="0"/>
                </a:lnTo>
                <a:lnTo>
                  <a:pt x="2781886" y="1919501"/>
                </a:lnTo>
                <a:lnTo>
                  <a:pt x="0" y="19195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524023" y="2827419"/>
            <a:ext cx="17239954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Arial"/>
              </a:rPr>
              <a:t>“...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Onunla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beraber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hiçbir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tanrı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yoktur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Eğer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olsaydı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, her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biri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yarattığına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hükmeder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ve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biri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diğerine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üstünlük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kurmaya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kalkardı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...”</a:t>
            </a:r>
          </a:p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Müminûn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Suresi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, 91. </a:t>
            </a:r>
            <a:r>
              <a:rPr lang="en-US" sz="5000" dirty="0" err="1">
                <a:solidFill>
                  <a:srgbClr val="000000"/>
                </a:solidFill>
                <a:latin typeface="Arial"/>
              </a:rPr>
              <a:t>ayet</a:t>
            </a:r>
            <a:r>
              <a:rPr lang="en-US" sz="500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409606" y="465163"/>
            <a:ext cx="2693161" cy="2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6"/>
              </a:lnSpc>
            </a:pPr>
            <a:r>
              <a:rPr lang="en-US" sz="2235">
                <a:solidFill>
                  <a:srgbClr val="365C7C"/>
                </a:solidFill>
                <a:latin typeface="Arial Bold"/>
              </a:rPr>
              <a:t>mikailokumus</a:t>
            </a:r>
            <a:r>
              <a:rPr lang="en-US" sz="2235">
                <a:solidFill>
                  <a:srgbClr val="F2FAFF"/>
                </a:solidFill>
                <a:latin typeface="Arial Bold"/>
              </a:rPr>
              <a:t>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872749" y="850768"/>
            <a:ext cx="1896818" cy="47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Din Kültürü</a:t>
            </a:r>
          </a:p>
          <a:p>
            <a:pPr algn="ctr">
              <a:lnSpc>
                <a:spcPts val="1743"/>
              </a:lnSpc>
            </a:pPr>
            <a:r>
              <a:rPr lang="en-US" sz="1599">
                <a:solidFill>
                  <a:srgbClr val="F2FAFF"/>
                </a:solidFill>
                <a:latin typeface="Arial"/>
              </a:rPr>
              <a:t>Doküman Dünyası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3093" y="55797"/>
            <a:ext cx="12902777" cy="64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F2FAFF"/>
                </a:solidFill>
                <a:latin typeface="Arial Bold"/>
              </a:rPr>
              <a:t>5. SINIF / 1. ÜNİTE: ALLAH İNANCI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5866" y="9729083"/>
            <a:ext cx="17296268" cy="43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Arial"/>
              </a:rPr>
              <a:t>Bu içeriklerin daha fazlasına GÜNAY YAYINLARI Bumerang Konu Anlatımlı Din Kültürü ve Ahlak Bilgisi kitabından ulaşabilirsiniz.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00316" y="1748554"/>
            <a:ext cx="3455924" cy="89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9"/>
              </a:lnSpc>
            </a:pPr>
            <a:r>
              <a:rPr lang="en-US" sz="3999">
                <a:solidFill>
                  <a:srgbClr val="F2FAFF"/>
                </a:solidFill>
                <a:latin typeface="Arial"/>
              </a:rPr>
              <a:t>Ayet</a:t>
            </a:r>
          </a:p>
        </p:txBody>
      </p:sp>
      <p:sp>
        <p:nvSpPr>
          <p:cNvPr id="14" name="TextBox 14"/>
          <p:cNvSpPr txBox="1"/>
          <p:nvPr/>
        </p:nvSpPr>
        <p:spPr>
          <a:xfrm rot="-784458">
            <a:off x="7747329" y="926333"/>
            <a:ext cx="3455924" cy="89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9"/>
              </a:lnSpc>
            </a:pPr>
            <a:r>
              <a:rPr lang="en-US" sz="3999">
                <a:solidFill>
                  <a:srgbClr val="F2FAFF"/>
                </a:solidFill>
                <a:latin typeface="Arial"/>
              </a:rPr>
              <a:t>Örnek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1683</Words>
  <Application>Microsoft Office PowerPoint</Application>
  <PresentationFormat>Özel</PresentationFormat>
  <Paragraphs>278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Arimo Bold</vt:lpstr>
      <vt:lpstr>Calibri</vt:lpstr>
      <vt:lpstr>Neue Einstellung Bold</vt:lpstr>
      <vt:lpstr>Arial</vt:lpstr>
      <vt:lpstr>Arimo</vt:lpstr>
      <vt:lpstr>Arial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5.1.8.sunum.mikailokumus.com</dc:title>
  <cp:lastModifiedBy>Ekrem Balcı</cp:lastModifiedBy>
  <cp:revision>11</cp:revision>
  <dcterms:created xsi:type="dcterms:W3CDTF">2006-08-16T00:00:00Z</dcterms:created>
  <dcterms:modified xsi:type="dcterms:W3CDTF">2023-08-28T11:59:36Z</dcterms:modified>
  <dc:identifier>DAFpYdlti4s</dc:identifier>
</cp:coreProperties>
</file>