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</p:sldIdLst>
  <p:sldSz cx="18288000" cy="10287000"/>
  <p:notesSz cx="6858000" cy="9144000"/>
  <p:embeddedFontLst>
    <p:embeddedFont>
      <p:font typeface="Arial" panose="020B0604020202020204" pitchFamily="34" charset="0"/>
      <p:regular r:id="rId23"/>
    </p:embeddedFont>
    <p:embeddedFont>
      <p:font typeface="Arial Bold" panose="020B0604020202020204" pitchFamily="34" charset="-94"/>
      <p:regular r:id="rId24"/>
    </p:embeddedFont>
    <p:embeddedFont>
      <p:font typeface="Arimo" panose="020B0604020202020204" charset="0"/>
      <p:regular r:id="rId25"/>
    </p:embeddedFont>
    <p:embeddedFont>
      <p:font typeface="Arimo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12" Type="http://schemas.openxmlformats.org/officeDocument/2006/relationships/image" Target="../media/image31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jpeg"/><Relationship Id="rId4" Type="http://schemas.openxmlformats.org/officeDocument/2006/relationships/image" Target="../media/image17.sv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svg"/><Relationship Id="rId4" Type="http://schemas.openxmlformats.org/officeDocument/2006/relationships/image" Target="../media/image17.sv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svg"/><Relationship Id="rId4" Type="http://schemas.openxmlformats.org/officeDocument/2006/relationships/image" Target="../media/image17.sv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svg"/><Relationship Id="rId4" Type="http://schemas.openxmlformats.org/officeDocument/2006/relationships/image" Target="../media/image17.sv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svg"/><Relationship Id="rId4" Type="http://schemas.openxmlformats.org/officeDocument/2006/relationships/image" Target="../media/image17.sv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10" Type="http://schemas.openxmlformats.org/officeDocument/2006/relationships/image" Target="../media/image5.sv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9.svg"/><Relationship Id="rId4" Type="http://schemas.openxmlformats.org/officeDocument/2006/relationships/image" Target="../media/image17.sv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5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5.jpeg"/><Relationship Id="rId4" Type="http://schemas.openxmlformats.org/officeDocument/2006/relationships/image" Target="../media/image17.sv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51" t="18376" r="751" b="33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35296" y="216493"/>
            <a:ext cx="6256678" cy="625667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D0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5280" y="376485"/>
            <a:ext cx="6256678" cy="625667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02607" y="216493"/>
            <a:ext cx="6162023" cy="616199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30644" r="-30644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303532" y="5516661"/>
            <a:ext cx="3760174" cy="3745486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9643" r="-29643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61085" y="6928687"/>
            <a:ext cx="5713832" cy="3141820"/>
            <a:chOff x="0" y="0"/>
            <a:chExt cx="7618442" cy="41890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81662" cy="4189093"/>
            </a:xfrm>
            <a:custGeom>
              <a:avLst/>
              <a:gdLst/>
              <a:ahLst/>
              <a:cxnLst/>
              <a:rect l="l" t="t" r="r" b="b"/>
              <a:pathLst>
                <a:path w="7381662" h="4189093">
                  <a:moveTo>
                    <a:pt x="0" y="0"/>
                  </a:moveTo>
                  <a:lnTo>
                    <a:pt x="7381662" y="0"/>
                  </a:lnTo>
                  <a:lnTo>
                    <a:pt x="7381662" y="4189093"/>
                  </a:lnTo>
                  <a:lnTo>
                    <a:pt x="0" y="418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3614" y="1013415"/>
              <a:ext cx="7304829" cy="74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10"/>
                </a:lnSpc>
              </a:pPr>
              <a:r>
                <a:rPr lang="en-US" sz="4546">
                  <a:solidFill>
                    <a:srgbClr val="365C7C"/>
                  </a:solidFill>
                  <a:latin typeface="Arimo Bold"/>
                </a:rPr>
                <a:t>mikailokumus</a:t>
              </a:r>
              <a:r>
                <a:rPr lang="en-US" sz="4546">
                  <a:solidFill>
                    <a:srgbClr val="F2FAFF"/>
                  </a:solidFill>
                  <a:latin typeface="Arimo Bold"/>
                </a:rPr>
                <a:t>.com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95661" y="2078236"/>
              <a:ext cx="5144858" cy="1239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Din Kültürü</a:t>
              </a:r>
            </a:p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Doküman Dünyası</a:t>
              </a:r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539218" y="6378491"/>
            <a:ext cx="3450824" cy="3437344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16369" r="-16369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7662869" y="146442"/>
            <a:ext cx="9596431" cy="4306398"/>
          </a:xfrm>
          <a:custGeom>
            <a:avLst/>
            <a:gdLst/>
            <a:ahLst/>
            <a:cxnLst/>
            <a:rect l="l" t="t" r="r" b="b"/>
            <a:pathLst>
              <a:path w="9596431" h="4306398">
                <a:moveTo>
                  <a:pt x="0" y="0"/>
                </a:moveTo>
                <a:lnTo>
                  <a:pt x="9596431" y="0"/>
                </a:lnTo>
                <a:lnTo>
                  <a:pt x="9596431" y="4306398"/>
                </a:lnTo>
                <a:lnTo>
                  <a:pt x="0" y="430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9388589" y="4693123"/>
            <a:ext cx="5430882" cy="1434658"/>
          </a:xfrm>
          <a:custGeom>
            <a:avLst/>
            <a:gdLst/>
            <a:ahLst/>
            <a:cxnLst/>
            <a:rect l="l" t="t" r="r" b="b"/>
            <a:pathLst>
              <a:path w="5430882" h="1434658">
                <a:moveTo>
                  <a:pt x="0" y="0"/>
                </a:moveTo>
                <a:lnTo>
                  <a:pt x="5430882" y="0"/>
                </a:lnTo>
                <a:lnTo>
                  <a:pt x="5430882" y="1434658"/>
                </a:lnTo>
                <a:lnTo>
                  <a:pt x="0" y="143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1"/>
          <p:cNvSpPr txBox="1"/>
          <p:nvPr/>
        </p:nvSpPr>
        <p:spPr>
          <a:xfrm>
            <a:off x="9254340" y="1213093"/>
            <a:ext cx="6413489" cy="186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5047">
                <a:solidFill>
                  <a:srgbClr val="365C7C"/>
                </a:solidFill>
                <a:latin typeface="Arial Bold"/>
              </a:rPr>
              <a:t>DİN KÜLTÜRÜ VE AHLAK BİLGİSİ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46978" y="366057"/>
            <a:ext cx="1883222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5. SINIF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45380" y="3560862"/>
            <a:ext cx="5231409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1. ÜNİTE: ALLAH İNANCI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359172" y="4948140"/>
            <a:ext cx="3347428" cy="883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 dirty="0">
                <a:solidFill>
                  <a:srgbClr val="365C7C"/>
                </a:solidFill>
                <a:latin typeface="Arial Bold"/>
              </a:rPr>
              <a:t>Allah (c.c.) </a:t>
            </a:r>
            <a:endParaRPr lang="tr-TR" sz="2580" dirty="0">
              <a:solidFill>
                <a:srgbClr val="365C7C"/>
              </a:solidFill>
              <a:latin typeface="Arial Bold"/>
            </a:endParaRPr>
          </a:p>
          <a:p>
            <a:pPr algn="ctr">
              <a:lnSpc>
                <a:spcPts val="3612"/>
              </a:lnSpc>
            </a:pPr>
            <a:r>
              <a:rPr lang="en-US" sz="2580" dirty="0" err="1">
                <a:solidFill>
                  <a:srgbClr val="365C7C"/>
                </a:solidFill>
                <a:latin typeface="Arial Bold"/>
              </a:rPr>
              <a:t>Yaradandır</a:t>
            </a:r>
            <a:endParaRPr lang="en-US" sz="2580" dirty="0">
              <a:solidFill>
                <a:srgbClr val="365C7C"/>
              </a:solidFill>
              <a:latin typeface="Arial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557701" y="4889680"/>
            <a:ext cx="1121017" cy="89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 b="1" dirty="0">
                <a:solidFill>
                  <a:srgbClr val="365C7C"/>
                </a:solidFill>
                <a:latin typeface="Arial Bold"/>
              </a:rPr>
              <a:t>2. </a:t>
            </a:r>
            <a:r>
              <a:rPr lang="en-US" sz="2580" b="1" dirty="0" err="1">
                <a:solidFill>
                  <a:srgbClr val="365C7C"/>
                </a:solidFill>
                <a:latin typeface="Arial Bold"/>
              </a:rPr>
              <a:t>Konu</a:t>
            </a:r>
            <a:endParaRPr lang="en-US" sz="2580" b="1" dirty="0">
              <a:solidFill>
                <a:srgbClr val="365C7C"/>
              </a:solidFill>
              <a:latin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43619" y="6645620"/>
            <a:ext cx="2965586" cy="2965586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7"/>
              <a:stretch>
                <a:fillRect l="-11672" r="-11672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454352" y="6645620"/>
            <a:ext cx="2965586" cy="2965586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8"/>
              <a:stretch>
                <a:fillRect l="-20050" r="-20050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824873" y="6645620"/>
            <a:ext cx="2965586" cy="2965586"/>
            <a:chOff x="0" y="0"/>
            <a:chExt cx="12700000" cy="12700000"/>
          </a:xfrm>
        </p:grpSpPr>
        <p:sp>
          <p:nvSpPr>
            <p:cNvPr id="11" name="Freeform 11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9"/>
              <a:stretch>
                <a:fillRect l="-44711" r="-44711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4152534" y="6645620"/>
            <a:ext cx="2965586" cy="2965586"/>
            <a:chOff x="0" y="0"/>
            <a:chExt cx="12700000" cy="12700000"/>
          </a:xfrm>
        </p:grpSpPr>
        <p:sp>
          <p:nvSpPr>
            <p:cNvPr id="13" name="Freeform 13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l="-19656" r="-1965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14" name="Freeform 14"/>
          <p:cNvSpPr/>
          <p:nvPr/>
        </p:nvSpPr>
        <p:spPr>
          <a:xfrm>
            <a:off x="959998" y="2604066"/>
            <a:ext cx="16368004" cy="4194301"/>
          </a:xfrm>
          <a:custGeom>
            <a:avLst/>
            <a:gdLst/>
            <a:ahLst/>
            <a:cxnLst/>
            <a:rect l="l" t="t" r="r" b="b"/>
            <a:pathLst>
              <a:path w="16368004" h="4194301">
                <a:moveTo>
                  <a:pt x="0" y="0"/>
                </a:moveTo>
                <a:lnTo>
                  <a:pt x="16368004" y="0"/>
                </a:lnTo>
                <a:lnTo>
                  <a:pt x="16368004" y="4194301"/>
                </a:lnTo>
                <a:lnTo>
                  <a:pt x="0" y="41943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959998" y="3547834"/>
            <a:ext cx="336907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/>
              </a:rPr>
              <a:t>Düşünebilen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özgürce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tercih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yapabilen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insanlar</a:t>
            </a:r>
            <a:endParaRPr lang="en-US" sz="39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257058" y="3508721"/>
            <a:ext cx="336907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Bizler için yeryüzünde yaratılan sayısız hayvanlar.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616292" y="3547834"/>
            <a:ext cx="336907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İnsanların besin ihtiyacını karşılaması için yetişen bitkiler.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39876" y="3557359"/>
            <a:ext cx="3369076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/>
              </a:rPr>
              <a:t>İşlerimizi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yapabilmemiz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var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çeşitli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cansız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varlıklar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9175" y="2747337"/>
            <a:ext cx="33690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FFFFFF"/>
                </a:solidFill>
                <a:latin typeface="Arial"/>
              </a:rPr>
              <a:t>İnsanlar</a:t>
            </a:r>
            <a:endParaRPr lang="en-US" sz="3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94716" y="2747337"/>
            <a:ext cx="33690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FFFFFF"/>
                </a:solidFill>
                <a:latin typeface="Arial"/>
              </a:rPr>
              <a:t>Hayvanlar</a:t>
            </a:r>
            <a:endParaRPr lang="en-US" sz="3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623128" y="2747337"/>
            <a:ext cx="33690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FFFFFF"/>
                </a:solidFill>
                <a:latin typeface="Arial"/>
              </a:rPr>
              <a:t>Bitkiler</a:t>
            </a:r>
            <a:endParaRPr lang="en-US" sz="3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950789" y="2747337"/>
            <a:ext cx="33690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 err="1">
                <a:solidFill>
                  <a:srgbClr val="FFFFFF"/>
                </a:solidFill>
                <a:latin typeface="Arial"/>
              </a:rPr>
              <a:t>Cansızlar</a:t>
            </a:r>
            <a:endParaRPr lang="en-US" sz="3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9998" y="1442016"/>
            <a:ext cx="1467532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al"/>
              </a:rPr>
              <a:t>Allah'ın (c.c.) Yarattığı Varlıkların Bazıları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16509" y="68961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5849600" cy="810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Yaratma sürekli olarak devam etmektedir. Her an dünyaya gelmeye devam </a:t>
            </a:r>
          </a:p>
          <a:p>
            <a:pPr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eden yeni canlılar, her gün yeniden doğan güneş, her baharda yeniden açan çiçekler bize Allah’ın yaratmasındaki sürekliliği göstermektedir.</a:t>
            </a:r>
          </a:p>
          <a:p>
            <a:pPr>
              <a:spcAft>
                <a:spcPts val="600"/>
              </a:spcAft>
            </a:pPr>
            <a:r>
              <a:rPr lang="tr-TR" sz="3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parçada vurgulanan düşünceyi aşağıdaki ayetlerden hangisi desteklemektedir?</a:t>
            </a:r>
          </a:p>
          <a:p>
            <a:pPr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“O, yeryüzünde olanların hepsini sizin için yaratan, sonra göğe yönelip onları yedi gök hâlinde düzenleyendir…”</a:t>
            </a:r>
          </a:p>
          <a:p>
            <a:pPr algn="r"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(Bakara suresi, 29. ayet)</a:t>
            </a:r>
          </a:p>
          <a:p>
            <a:pPr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“Biz, gerçekten insanı en güzel biçimde yarattık.’’</a:t>
            </a:r>
          </a:p>
          <a:p>
            <a:pPr algn="r"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(Tin suresi, 4. ayet)</a:t>
            </a:r>
          </a:p>
          <a:p>
            <a:pPr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“…O (Allah), her an yaratma hâlindedir.’’</a:t>
            </a:r>
          </a:p>
          <a:p>
            <a:pPr algn="r"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(Rahman suresi, 29. ayet)</a:t>
            </a:r>
          </a:p>
          <a:p>
            <a:pPr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“Bilmez misin ki kuşkusuz Allah gökte ve yerde ne varsa hepsini bilir…’’</a:t>
            </a:r>
          </a:p>
          <a:p>
            <a:pPr algn="r">
              <a:spcAft>
                <a:spcPts val="600"/>
              </a:spcAft>
            </a:pPr>
            <a:r>
              <a:rPr lang="tr-TR" sz="3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(Hac suresi, 70. ayet)</a:t>
            </a:r>
            <a:endParaRPr lang="en-US" sz="3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2 / Soru 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62000" y="85725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7AB2E80-37AA-B4AF-46FD-7313A943DD4E}"/>
              </a:ext>
            </a:extLst>
          </p:cNvPr>
          <p:cNvSpPr txBox="1"/>
          <p:nvPr/>
        </p:nvSpPr>
        <p:spPr>
          <a:xfrm>
            <a:off x="914400" y="1376769"/>
            <a:ext cx="16262628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Kur’an-ı Kerim’de “…O (Allah), her an yaratma hâlindedir.’’ 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(Rahman suresi, 13. ayet) buyrularak Allah’ın (c.c.) her an yaratma hâlinde olduğu vurgulanmaktadır. Her an dünyaya gelmeye devam eden yeni canlılar bize Allah’ın (c.c.) yaratmasındaki sürekliliği göstermektedir.</a:t>
            </a:r>
          </a:p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parçada vurgulanan düşünceye;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Dünya’nın yaratılması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Mevsimlerin oluşması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Hücrelerin yenilenmesi</a:t>
            </a:r>
          </a:p>
          <a:p>
            <a:pPr>
              <a:spcAft>
                <a:spcPts val="600"/>
              </a:spcAft>
            </a:pPr>
            <a:r>
              <a:rPr lang="tr-TR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hangileri örnek gösterilebilir?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Yalnız II 								B) I ve II</a:t>
            </a:r>
          </a:p>
          <a:p>
            <a:pPr>
              <a:spcAft>
                <a:spcPts val="600"/>
              </a:spcAft>
            </a:pPr>
            <a:r>
              <a:rPr lang="tr-TR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II ve III 								D) I, II ve III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C4A15E4-8591-A207-63B5-D68113C0B465}"/>
              </a:ext>
            </a:extLst>
          </p:cNvPr>
          <p:cNvSpPr txBox="1"/>
          <p:nvPr/>
        </p:nvSpPr>
        <p:spPr>
          <a:xfrm>
            <a:off x="0" y="808536"/>
            <a:ext cx="6019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2 / Soru 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41565" y="2092976"/>
            <a:ext cx="17350569" cy="727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Aşağıda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verilen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cümlelerdeki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noktalı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yerlere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uygun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kelimeleri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yazınız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oluşturmak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yok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iken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ortaya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çıkarmak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gerçekleştirmeye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………………….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yoktan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yaratan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yaratıcı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anlamındaki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ismine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……..………….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yaratma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sıfatına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yaratmasına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…………..…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4799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yaratması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"…..……"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demesi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yeterlidir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6433" y="3543300"/>
            <a:ext cx="2899767" cy="86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CC0005"/>
                </a:solidFill>
                <a:latin typeface="Arial Bold"/>
              </a:rPr>
              <a:t>yaratmak</a:t>
            </a:r>
            <a:endParaRPr lang="en-US" sz="4500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45878" y="5426265"/>
            <a:ext cx="1578322" cy="86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CC0005"/>
                </a:solidFill>
                <a:latin typeface="Arial Bold"/>
              </a:rPr>
              <a:t>Hâlık</a:t>
            </a:r>
            <a:endParaRPr lang="en-US" sz="4500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626828" y="6645465"/>
            <a:ext cx="1908572" cy="86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CC0005"/>
                </a:solidFill>
                <a:latin typeface="Arial Bold"/>
              </a:rPr>
              <a:t>tekvin</a:t>
            </a:r>
            <a:endParaRPr lang="en-US" sz="4500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599188" y="8474265"/>
            <a:ext cx="935212" cy="86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500" dirty="0" err="1">
                <a:solidFill>
                  <a:srgbClr val="CC0005"/>
                </a:solidFill>
                <a:latin typeface="Arial Bold"/>
              </a:rPr>
              <a:t>ol</a:t>
            </a:r>
            <a:endParaRPr lang="en-US" sz="4500" dirty="0">
              <a:solidFill>
                <a:srgbClr val="CC0005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391111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91111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4808596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808596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9226082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281094" y="6057900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3643567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643567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Harfleri karışık olarak verilen kavramları tahmin edelim.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5400" y="3638606"/>
            <a:ext cx="298113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RAHMAN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86411" y="3785073"/>
            <a:ext cx="3580262" cy="864397"/>
            <a:chOff x="0" y="0"/>
            <a:chExt cx="942950" cy="2276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791200" y="3695700"/>
            <a:ext cx="288697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TE</a:t>
            </a:r>
            <a:r>
              <a:rPr lang="tr-TR" sz="5199" dirty="0">
                <a:solidFill>
                  <a:srgbClr val="000000"/>
                </a:solidFill>
                <a:latin typeface="Arial Bold"/>
              </a:rPr>
              <a:t>KVİN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427058" y="3771900"/>
            <a:ext cx="2526942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TABİAT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737951" y="3750146"/>
            <a:ext cx="26356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VARLIK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39049" y="7301195"/>
            <a:ext cx="2274987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UYUM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203598" y="7353300"/>
            <a:ext cx="3864202" cy="87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4000" dirty="0">
                <a:solidFill>
                  <a:srgbClr val="000000"/>
                </a:solidFill>
                <a:latin typeface="Arial Bold"/>
              </a:rPr>
              <a:t>YARATMAK</a:t>
            </a:r>
            <a:endParaRPr lang="en-US" sz="40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622462" y="7581900"/>
            <a:ext cx="2054423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CANLI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4973672" y="7353300"/>
            <a:ext cx="232372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HALIK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5443765" y="3783803"/>
            <a:ext cx="3580262" cy="864397"/>
            <a:chOff x="0" y="0"/>
            <a:chExt cx="942950" cy="2276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859542" y="3805557"/>
            <a:ext cx="3580262" cy="864397"/>
            <a:chOff x="0" y="0"/>
            <a:chExt cx="942950" cy="22766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211872" y="3805557"/>
            <a:ext cx="3580262" cy="864397"/>
            <a:chOff x="0" y="0"/>
            <a:chExt cx="942950" cy="22766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307672" y="3695700"/>
            <a:ext cx="303572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HARMAN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5964876" y="3750146"/>
            <a:ext cx="256328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NİVKET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0527621" y="3771900"/>
            <a:ext cx="245011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ATTABİ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4782800" y="3771900"/>
            <a:ext cx="254080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LAVKIR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954320" y="7479503"/>
            <a:ext cx="3580262" cy="864397"/>
            <a:chOff x="0" y="0"/>
            <a:chExt cx="942950" cy="22766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5411673" y="7403303"/>
            <a:ext cx="3580262" cy="864397"/>
            <a:chOff x="0" y="0"/>
            <a:chExt cx="942950" cy="22766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827451" y="7526097"/>
            <a:ext cx="3580262" cy="864397"/>
            <a:chOff x="0" y="0"/>
            <a:chExt cx="942950" cy="22766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221397" y="7403303"/>
            <a:ext cx="3580262" cy="864397"/>
            <a:chOff x="0" y="0"/>
            <a:chExt cx="942950" cy="22766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942950" cy="227660"/>
            </a:xfrm>
            <a:custGeom>
              <a:avLst/>
              <a:gdLst/>
              <a:ahLst/>
              <a:cxnLst/>
              <a:rect l="l" t="t" r="r" b="b"/>
              <a:pathLst>
                <a:path w="942950" h="227660">
                  <a:moveTo>
                    <a:pt x="110282" y="0"/>
                  </a:moveTo>
                  <a:lnTo>
                    <a:pt x="832668" y="0"/>
                  </a:lnTo>
                  <a:cubicBezTo>
                    <a:pt x="861916" y="0"/>
                    <a:pt x="889967" y="11619"/>
                    <a:pt x="910649" y="32301"/>
                  </a:cubicBezTo>
                  <a:cubicBezTo>
                    <a:pt x="931331" y="52983"/>
                    <a:pt x="942950" y="81033"/>
                    <a:pt x="942950" y="110282"/>
                  </a:cubicBezTo>
                  <a:lnTo>
                    <a:pt x="942950" y="117378"/>
                  </a:lnTo>
                  <a:cubicBezTo>
                    <a:pt x="942950" y="178285"/>
                    <a:pt x="893575" y="227660"/>
                    <a:pt x="832668" y="227660"/>
                  </a:cubicBezTo>
                  <a:lnTo>
                    <a:pt x="110282" y="227660"/>
                  </a:lnTo>
                  <a:cubicBezTo>
                    <a:pt x="81033" y="227660"/>
                    <a:pt x="52983" y="216041"/>
                    <a:pt x="32301" y="195359"/>
                  </a:cubicBezTo>
                  <a:cubicBezTo>
                    <a:pt x="11619" y="174677"/>
                    <a:pt x="0" y="146627"/>
                    <a:pt x="0" y="117378"/>
                  </a:cubicBezTo>
                  <a:lnTo>
                    <a:pt x="0" y="110282"/>
                  </a:lnTo>
                  <a:cubicBezTo>
                    <a:pt x="0" y="49375"/>
                    <a:pt x="49375" y="0"/>
                    <a:pt x="110282" y="0"/>
                  </a:cubicBezTo>
                  <a:close/>
                </a:path>
              </a:pathLst>
            </a:custGeom>
            <a:solidFill>
              <a:srgbClr val="FC8F00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687413" y="7325278"/>
            <a:ext cx="2274987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YUMU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181600" y="7277100"/>
            <a:ext cx="3979895" cy="87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4000" dirty="0">
                <a:solidFill>
                  <a:srgbClr val="000000"/>
                </a:solidFill>
                <a:latin typeface="Arial Bold"/>
              </a:rPr>
              <a:t>MAYKARAT</a:t>
            </a:r>
            <a:endParaRPr lang="en-US" sz="4000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670977" y="7505700"/>
            <a:ext cx="2054423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NALCI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011400" y="7353300"/>
            <a:ext cx="2196421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HALIK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428451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084828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Haydi kelime oyunu oynayalım.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483801"/>
            <a:ext cx="14654456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Tanımdan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yola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çıkarak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kavram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tahmini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yapıyoruz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Almak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istediğimiz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harf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defa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tıklıyoruz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28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 Her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kutu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10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puan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değerindedir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469548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96209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22938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49641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763706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3647481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Freeform 19"/>
          <p:cNvSpPr/>
          <p:nvPr/>
        </p:nvSpPr>
        <p:spPr>
          <a:xfrm>
            <a:off x="591451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818112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1044841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271544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3295100" y="2555757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599336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85210" y="2555757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61804" y="2555757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5816" y="2555757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667688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95601" y="4743761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818366" y="4743761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6762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3423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01532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40 puan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5249281"/>
            <a:ext cx="13245869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5400" dirty="0"/>
              <a:t>EVRENDEKİ ÖLÇÜ, DÜZEN, AHENK</a:t>
            </a:r>
            <a:endParaRPr lang="tr-TR" sz="5400" dirty="0">
              <a:latin typeface="Comic Sans MS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94552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U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180631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Y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594646" y="3232655"/>
            <a:ext cx="183654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U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51272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M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082526"/>
            <a:ext cx="139065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tr-TR" sz="5400" dirty="0"/>
              <a:t>ALLAH’IN (C.C.) HER ŞEYİ YOKTAN YARATAN ANLAMINDAKİ İSMİ</a:t>
            </a:r>
            <a:endParaRPr lang="tr-TR" sz="5400" dirty="0">
              <a:latin typeface="Comic Sans MS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50 puan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04077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H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226768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A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494187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L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724186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I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991479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49281"/>
            <a:ext cx="1324586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5400" dirty="0"/>
              <a:t>ALLAH’IN (C.C.) SONSUZ YARATMA SIFATI, HER ŞEYİ YARATMASI</a:t>
            </a:r>
            <a:endParaRPr lang="tr-TR" sz="5400" dirty="0">
              <a:latin typeface="Comic Sans MS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TextBox 18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60 puan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940689" y="3238500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08313" y="3238500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75733" y="3238500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724186" y="3238500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V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138075" y="33134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295917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N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230772"/>
            <a:ext cx="1324586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5400" dirty="0"/>
              <a:t>ALLAH’IN (C.C.) YARATTIĞI İNSAN YAŞAM YÜZEYİ, ARZ, ZEMİN, KABUK </a:t>
            </a:r>
            <a:endParaRPr lang="tr-TR" sz="5400" dirty="0">
              <a:latin typeface="Comic Sans MS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463124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70 puan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04077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Y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20831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75733" y="3232655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R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687500" y="3232655"/>
            <a:ext cx="550218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Y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009636" y="3314700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Ü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295917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Z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546669" y="3268106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Ü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86047">
            <a:off x="-1202947" y="7769564"/>
            <a:ext cx="3525915" cy="2563538"/>
          </a:xfrm>
          <a:custGeom>
            <a:avLst/>
            <a:gdLst/>
            <a:ahLst/>
            <a:cxnLst/>
            <a:rect l="l" t="t" r="r" b="b"/>
            <a:pathLst>
              <a:path w="3525915" h="2563538">
                <a:moveTo>
                  <a:pt x="0" y="0"/>
                </a:moveTo>
                <a:lnTo>
                  <a:pt x="3525916" y="0"/>
                </a:lnTo>
                <a:lnTo>
                  <a:pt x="3525916" y="2563538"/>
                </a:lnTo>
                <a:lnTo>
                  <a:pt x="0" y="2563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5400081" y="8298216"/>
            <a:ext cx="1970968" cy="1372511"/>
          </a:xfrm>
          <a:custGeom>
            <a:avLst/>
            <a:gdLst/>
            <a:ahLst/>
            <a:cxnLst/>
            <a:rect l="l" t="t" r="r" b="b"/>
            <a:pathLst>
              <a:path w="1970968" h="1372511">
                <a:moveTo>
                  <a:pt x="0" y="0"/>
                </a:moveTo>
                <a:lnTo>
                  <a:pt x="1970968" y="0"/>
                </a:lnTo>
                <a:lnTo>
                  <a:pt x="1970968" y="1372510"/>
                </a:lnTo>
                <a:lnTo>
                  <a:pt x="0" y="1372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17259300" y="7405129"/>
            <a:ext cx="1786175" cy="178617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A6A1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703937" y="4137377"/>
            <a:ext cx="749711" cy="74971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44501" y="5796564"/>
            <a:ext cx="957605" cy="9576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14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4465028" y="5747030"/>
            <a:ext cx="12441009" cy="435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Allah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yaratmak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herhangi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ihtiyaç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duymaz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o her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yoktan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edendir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8400"/>
              </a:lnSpc>
            </a:pPr>
            <a:endParaRPr lang="en-US" sz="6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65028" y="1969151"/>
            <a:ext cx="13637739" cy="435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Yaratmak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oluşturmak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yok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iken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ortaya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çıkarmak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gerçekleştirmek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demektir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8400"/>
              </a:lnSpc>
            </a:pPr>
            <a:endParaRPr lang="en-US" sz="6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3093" y="896524"/>
            <a:ext cx="12902777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365C7C"/>
                </a:solidFill>
                <a:latin typeface="Arial Bold"/>
              </a:rPr>
              <a:t>1. Allah (c.c.) Yaradandır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4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2206" y="5049506"/>
            <a:ext cx="1324586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tr-TR" sz="5400" dirty="0"/>
              <a:t>BİR ŞEYİ OLUŞTURMA, YOK İKEN ORTAYA ÇIKARMA VE  GERÇEKLEŞTİRME</a:t>
            </a:r>
            <a:endParaRPr lang="tr-TR" sz="5400" dirty="0">
              <a:latin typeface="Comic Sans MS" pitchFamily="66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4194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46860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9533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92203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14876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375494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028700" y="1246753"/>
            <a:ext cx="244265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tr-TR" sz="3999" dirty="0">
                <a:solidFill>
                  <a:srgbClr val="000000"/>
                </a:solidFill>
                <a:latin typeface="Arial Bold"/>
              </a:rPr>
              <a:t>8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0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puan</a:t>
            </a:r>
            <a:endParaRPr lang="en-US" sz="39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7777" y="3232655"/>
            <a:ext cx="476845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Y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332013" y="3232655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A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599433" y="3232655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R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811200" y="3232655"/>
            <a:ext cx="550218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A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133336" y="3314700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T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419617" y="3232655"/>
            <a:ext cx="403622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M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670369" y="3268106"/>
            <a:ext cx="440531" cy="88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A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27" name="Freeform 17"/>
          <p:cNvSpPr/>
          <p:nvPr/>
        </p:nvSpPr>
        <p:spPr>
          <a:xfrm>
            <a:off x="15962014" y="2702576"/>
            <a:ext cx="2173586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TextBox 26"/>
          <p:cNvSpPr txBox="1"/>
          <p:nvPr/>
        </p:nvSpPr>
        <p:spPr>
          <a:xfrm>
            <a:off x="16877434" y="3268106"/>
            <a:ext cx="456872" cy="88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tr-TR" sz="5199" dirty="0">
                <a:solidFill>
                  <a:srgbClr val="000000"/>
                </a:solidFill>
                <a:latin typeface="Arial Bold"/>
              </a:rPr>
              <a:t>K</a:t>
            </a:r>
            <a:endParaRPr lang="en-US" sz="5199" dirty="0">
              <a:solidFill>
                <a:srgbClr val="000000"/>
              </a:solidFill>
              <a:latin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35508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5178907" y="2542153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HAZIRLAYANLAR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0363" y="3072795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Mikail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OKUMUŞ</a:t>
            </a:r>
          </a:p>
        </p:txBody>
      </p:sp>
      <p:sp>
        <p:nvSpPr>
          <p:cNvPr id="13" name="Freeform 13"/>
          <p:cNvSpPr/>
          <p:nvPr/>
        </p:nvSpPr>
        <p:spPr>
          <a:xfrm>
            <a:off x="5178907" y="4387085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5178907" y="6235316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8080363" y="4849318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Adem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USTAOĞLU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80363" y="6692516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Arial"/>
              </a:rPr>
              <a:t>Ekrem BALCI</a:t>
            </a:r>
          </a:p>
        </p:txBody>
      </p:sp>
      <p:grpSp>
        <p:nvGrpSpPr>
          <p:cNvPr id="22" name="Grup 21">
            <a:extLst>
              <a:ext uri="{FF2B5EF4-FFF2-40B4-BE49-F238E27FC236}">
                <a16:creationId xmlns:a16="http://schemas.microsoft.com/office/drawing/2014/main" id="{236E3088-18E2-AC0B-175E-718F03D73973}"/>
              </a:ext>
            </a:extLst>
          </p:cNvPr>
          <p:cNvGrpSpPr/>
          <p:nvPr/>
        </p:nvGrpSpPr>
        <p:grpSpPr>
          <a:xfrm>
            <a:off x="-1" y="8040349"/>
            <a:ext cx="18288001" cy="1397053"/>
            <a:chOff x="0" y="5372597"/>
            <a:chExt cx="12119971" cy="925867"/>
          </a:xfrm>
        </p:grpSpPr>
        <p:sp>
          <p:nvSpPr>
            <p:cNvPr id="23" name="Dikdörtgen 22">
              <a:extLst>
                <a:ext uri="{FF2B5EF4-FFF2-40B4-BE49-F238E27FC236}">
                  <a16:creationId xmlns:a16="http://schemas.microsoft.com/office/drawing/2014/main" id="{0AEBCBF7-37F7-ABF5-6865-528BFEC3E651}"/>
                </a:ext>
              </a:extLst>
            </p:cNvPr>
            <p:cNvSpPr/>
            <p:nvPr/>
          </p:nvSpPr>
          <p:spPr>
            <a:xfrm>
              <a:off x="0" y="5400838"/>
              <a:ext cx="12119971" cy="89762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r-TR"/>
            </a:p>
          </p:txBody>
        </p:sp>
        <p:sp>
          <p:nvSpPr>
            <p:cNvPr id="24" name="Metin kutusu 9">
              <a:extLst>
                <a:ext uri="{FF2B5EF4-FFF2-40B4-BE49-F238E27FC236}">
                  <a16:creationId xmlns:a16="http://schemas.microsoft.com/office/drawing/2014/main" id="{4733C9F1-FF94-BA30-C6A9-D3D8A32B0148}"/>
                </a:ext>
              </a:extLst>
            </p:cNvPr>
            <p:cNvSpPr txBox="1"/>
            <p:nvPr/>
          </p:nvSpPr>
          <p:spPr>
            <a:xfrm>
              <a:off x="1154628" y="5372597"/>
              <a:ext cx="9882744" cy="91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r-T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içerik öğretmen ve öğrencilerin ücretsiz olarak kullanımına sunulmuştur.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Dosyanın tamamının veya bir kısmının kopyalanması ve herhangi bir sitede yayınlanması kesinlikle yasaktır.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kuralı ihlal eden şahıslara yönelik yasal işlem başlatılacaktır. </a:t>
              </a:r>
            </a:p>
            <a:p>
              <a:pPr algn="ctr"/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Bu dosyanın tüm hakları </a:t>
              </a:r>
              <a:r>
                <a:rPr lang="tr-TR" sz="2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mikailokumus.com'a</a:t>
              </a:r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 aittir.</a:t>
              </a:r>
            </a:p>
          </p:txBody>
        </p:sp>
        <p:pic>
          <p:nvPicPr>
            <p:cNvPr id="25" name="Resim 24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0F4AAC5C-740F-FC58-39B7-1EAE0E03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794" y="5471988"/>
              <a:ext cx="755784" cy="755784"/>
            </a:xfrm>
            <a:prstGeom prst="rect">
              <a:avLst/>
            </a:prstGeom>
          </p:spPr>
        </p:pic>
        <p:pic>
          <p:nvPicPr>
            <p:cNvPr id="26" name="Resim 25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AB66A21E-04AB-185E-1796-77BB14B16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2" y="5471758"/>
              <a:ext cx="755784" cy="7557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999903" y="1508691"/>
            <a:ext cx="14872847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 her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yoktan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yaratıcı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anlamındaki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Esmâ-i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hüsnâsından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isim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Arial"/>
              </a:rPr>
              <a:t>el-</a:t>
            </a:r>
            <a:r>
              <a:rPr lang="en-US" sz="6000" dirty="0" err="1">
                <a:solidFill>
                  <a:srgbClr val="FF0000"/>
                </a:solidFill>
                <a:latin typeface="Arial"/>
              </a:rPr>
              <a:t>Hâlik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’tir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9903" y="5835931"/>
            <a:ext cx="14872847" cy="221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sonsuz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yaratma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sıfatına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her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yoktan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vat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etmesine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CC0005"/>
                </a:solidFill>
                <a:latin typeface="Arial"/>
              </a:rPr>
              <a:t>tekvin</a:t>
            </a:r>
            <a:r>
              <a:rPr lang="en-US" sz="6000" dirty="0">
                <a:solidFill>
                  <a:srgbClr val="CC0005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38044" y="1344130"/>
            <a:ext cx="4337754" cy="4337754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45665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" name="Freeform 8"/>
            <p:cNvSpPr/>
            <p:nvPr/>
          </p:nvSpPr>
          <p:spPr>
            <a:xfrm>
              <a:off x="391160" y="364490"/>
              <a:ext cx="5619750" cy="5621020"/>
            </a:xfrm>
            <a:custGeom>
              <a:avLst/>
              <a:gdLst/>
              <a:ahLst/>
              <a:cxnLst/>
              <a:rect l="l" t="t" r="r" b="b"/>
              <a:pathLst>
                <a:path w="5619750" h="5621020">
                  <a:moveTo>
                    <a:pt x="2810510" y="0"/>
                  </a:moveTo>
                  <a:cubicBezTo>
                    <a:pt x="4362450" y="0"/>
                    <a:pt x="5619750" y="1258570"/>
                    <a:pt x="5619750" y="2810510"/>
                  </a:cubicBezTo>
                  <a:cubicBezTo>
                    <a:pt x="5619750" y="4362450"/>
                    <a:pt x="4361180" y="5621020"/>
                    <a:pt x="2810510" y="5621020"/>
                  </a:cubicBezTo>
                  <a:cubicBezTo>
                    <a:pt x="1258570" y="5621020"/>
                    <a:pt x="0" y="4362450"/>
                    <a:pt x="0" y="2810510"/>
                  </a:cubicBezTo>
                  <a:cubicBezTo>
                    <a:pt x="1270" y="1258570"/>
                    <a:pt x="1258570" y="0"/>
                    <a:pt x="2810510" y="0"/>
                  </a:cubicBezTo>
                  <a:close/>
                </a:path>
              </a:pathLst>
            </a:custGeom>
            <a:blipFill>
              <a:blip r:embed="rId7"/>
              <a:stretch>
                <a:fillRect l="-36976" r="-3697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878815" y="1508691"/>
            <a:ext cx="9924997" cy="435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Allah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insanı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yaratıp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insanın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hayatını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sürdürmesi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evreni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yaşamaya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elverişli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şekilde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düzenlemiştir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8044" y="6042591"/>
            <a:ext cx="15821256" cy="3286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Her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ürünün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ustası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yapıcısı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ise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kainatından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yaratıcı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vardır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o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yaratıcı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Allah’tır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06382" y="5696975"/>
            <a:ext cx="14673587" cy="4323325"/>
            <a:chOff x="0" y="1"/>
            <a:chExt cx="11287761" cy="3325749"/>
          </a:xfrm>
        </p:grpSpPr>
        <p:sp>
          <p:nvSpPr>
            <p:cNvPr id="3" name="Freeform 3"/>
            <p:cNvSpPr/>
            <p:nvPr/>
          </p:nvSpPr>
          <p:spPr>
            <a:xfrm>
              <a:off x="0" y="1"/>
              <a:ext cx="11287761" cy="3325749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rcRect/>
              <a:stretch>
                <a:fillRect t="-35239" b="-90935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524023" y="2646444"/>
            <a:ext cx="17239954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“O,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yeryüzünde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olanların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hepsini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sizin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yaratan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sonra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göğe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yönelip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onları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yedi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halinde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düzenleyendir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…”</a:t>
            </a:r>
          </a:p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Bakara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29.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5" name="TextBox 15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884" y="2817894"/>
            <a:ext cx="1678790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Evreni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varlıkları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yoktan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eden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Allah’tır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4" y="5019675"/>
            <a:ext cx="17563006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Yerdeki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göklerdeki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varlıklar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eseridir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267414"/>
            <a:ext cx="170442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Allah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düzen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uyum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içinde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yaratandır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987756" y="843959"/>
            <a:ext cx="4312488" cy="2706086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65466" y="2043564"/>
            <a:ext cx="6557069" cy="52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3372">
                <a:solidFill>
                  <a:srgbClr val="105F69"/>
                </a:solidFill>
                <a:latin typeface="Arial Bold"/>
              </a:rPr>
              <a:t>Hatırlayalım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5749" y="3524882"/>
            <a:ext cx="15616502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Akıllı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düşünen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inanma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eğilimde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insan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evrendeki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bu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eşsiz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düzenin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kendiliğinden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meydana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gelemeyeceğini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anlar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5485" y="7068182"/>
            <a:ext cx="1603703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•Bu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düzeni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varlığını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devam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ettiren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Allah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tekdir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3051505" y="5376944"/>
            <a:ext cx="12184989" cy="4090584"/>
            <a:chOff x="0" y="0"/>
            <a:chExt cx="16246652" cy="5454112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7956402" y="0"/>
              <a:ext cx="8290250" cy="5454112"/>
              <a:chOff x="0" y="0"/>
              <a:chExt cx="9652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39165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9391650" h="6350000">
                    <a:moveTo>
                      <a:pt x="0" y="0"/>
                    </a:moveTo>
                    <a:lnTo>
                      <a:pt x="0" y="6350000"/>
                    </a:lnTo>
                    <a:lnTo>
                      <a:pt x="3789680" y="6350000"/>
                    </a:lnTo>
                    <a:lnTo>
                      <a:pt x="939165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28165" r="-28165"/>
                </a:stretch>
              </a:blipFill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4064000" y="0"/>
                <a:ext cx="5588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5588000" h="6350000">
                    <a:moveTo>
                      <a:pt x="5588000" y="6350000"/>
                    </a:moveTo>
                    <a:lnTo>
                      <a:pt x="0" y="6350000"/>
                    </a:lnTo>
                    <a:lnTo>
                      <a:pt x="5588000" y="0"/>
                    </a:lnTo>
                    <a:close/>
                  </a:path>
                </a:pathLst>
              </a:custGeom>
              <a:solidFill>
                <a:srgbClr val="F45665"/>
              </a:solidFill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5400000">
              <a:off x="1178782" y="-1178782"/>
              <a:ext cx="5454112" cy="7811676"/>
              <a:chOff x="0" y="0"/>
              <a:chExt cx="4433570" cy="6350000"/>
            </a:xfrm>
          </p:grpSpPr>
          <p:sp>
            <p:nvSpPr>
              <p:cNvPr id="12" name="Freeform 12"/>
              <p:cNvSpPr/>
              <p:nvPr/>
            </p:nvSpPr>
            <p:spPr>
              <a:xfrm rot="5400000">
                <a:off x="-958215" y="958215"/>
                <a:ext cx="6350000" cy="44335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33570">
                    <a:moveTo>
                      <a:pt x="0" y="2216150"/>
                    </a:moveTo>
                    <a:lnTo>
                      <a:pt x="0" y="2216150"/>
                    </a:lnTo>
                    <a:cubicBezTo>
                      <a:pt x="0" y="991870"/>
                      <a:pt x="993140" y="0"/>
                      <a:pt x="2217420" y="0"/>
                    </a:cubicBezTo>
                    <a:lnTo>
                      <a:pt x="6350000" y="0"/>
                    </a:lnTo>
                    <a:lnTo>
                      <a:pt x="6350000" y="0"/>
                    </a:lnTo>
                    <a:lnTo>
                      <a:pt x="6350000" y="4433570"/>
                    </a:lnTo>
                    <a:lnTo>
                      <a:pt x="6350000" y="4433570"/>
                    </a:lnTo>
                    <a:lnTo>
                      <a:pt x="2217420" y="4433570"/>
                    </a:lnTo>
                    <a:cubicBezTo>
                      <a:pt x="993140" y="4433570"/>
                      <a:pt x="0" y="3440430"/>
                      <a:pt x="0" y="221615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28166" t="-21612"/>
                </a:stretch>
              </a:blipFill>
            </p:spPr>
            <p:txBody>
              <a:bodyPr/>
              <a:lstStyle/>
              <a:p>
                <a:endParaRPr lang="tr-TR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524023" y="2646444"/>
            <a:ext cx="17239954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“O,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gökleri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örneksiz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yaratandır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işe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hükmetti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mi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sadece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‘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’ der, o da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hemen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oluverir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.” </a:t>
            </a:r>
          </a:p>
          <a:p>
            <a:pPr algn="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Bakara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117.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9" name="TextBox 19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638978"/>
            <a:ext cx="18567045" cy="648022"/>
          </a:xfrm>
          <a:custGeom>
            <a:avLst/>
            <a:gdLst/>
            <a:ahLst/>
            <a:cxnLst/>
            <a:rect l="l" t="t" r="r" b="b"/>
            <a:pathLst>
              <a:path w="18567045" h="648022">
                <a:moveTo>
                  <a:pt x="0" y="0"/>
                </a:moveTo>
                <a:lnTo>
                  <a:pt x="18567045" y="0"/>
                </a:lnTo>
                <a:lnTo>
                  <a:pt x="18567045" y="648022"/>
                </a:lnTo>
                <a:lnTo>
                  <a:pt x="0" y="648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8581" b="-154853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0" y="0"/>
                </a:moveTo>
                <a:lnTo>
                  <a:pt x="18288000" y="0"/>
                </a:lnTo>
                <a:lnTo>
                  <a:pt x="18288000" y="726248"/>
                </a:lnTo>
                <a:lnTo>
                  <a:pt x="0" y="726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2" t="-1370969" r="-762" b="-337803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43093" y="55797"/>
            <a:ext cx="12902777" cy="64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en-US" sz="3391">
                <a:solidFill>
                  <a:srgbClr val="F2FAFF"/>
                </a:solidFill>
                <a:latin typeface="Arial Bold"/>
              </a:rPr>
              <a:t>5. SINIF / 1. ÜNİTE: ALLAH İNANCI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4994" y="2817894"/>
            <a:ext cx="1678790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Allah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şeyin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olmasını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isteğinde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hiçbir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zorlukla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karşılaşmaz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13" name="TextBox 13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4993" y="5499854"/>
            <a:ext cx="1728095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İlahi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yaratılış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benzersiz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derecede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mükemmeldir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4994" y="7267414"/>
            <a:ext cx="17044250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yaratması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“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Ol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”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demesi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yeterlidir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1609</Words>
  <Application>Microsoft Office PowerPoint</Application>
  <PresentationFormat>Özel</PresentationFormat>
  <Paragraphs>263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8" baseType="lpstr">
      <vt:lpstr>Arimo Bold</vt:lpstr>
      <vt:lpstr>Arimo</vt:lpstr>
      <vt:lpstr>Arial Bold</vt:lpstr>
      <vt:lpstr>Calibri</vt:lpstr>
      <vt:lpstr>Arial</vt:lpstr>
      <vt:lpstr>Comic Sans MS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5.1.2.sunum</dc:title>
  <cp:lastModifiedBy>Ekrem Balcı</cp:lastModifiedBy>
  <cp:revision>17</cp:revision>
  <dcterms:created xsi:type="dcterms:W3CDTF">2006-08-16T00:00:00Z</dcterms:created>
  <dcterms:modified xsi:type="dcterms:W3CDTF">2023-08-28T11:33:45Z</dcterms:modified>
  <dc:identifier>DAFnSK_eyA4</dc:identifier>
</cp:coreProperties>
</file>