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9" r:id="rId14"/>
    <p:sldId id="268"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Arial" panose="020B0604020202020204" pitchFamily="34" charset="0"/>
      <p:regular r:id="rId25"/>
    </p:embeddedFont>
    <p:embeddedFont>
      <p:font typeface="Arial Bold" panose="020B0604020202020204" pitchFamily="34" charset="-94"/>
      <p:regular r:id="rId26"/>
    </p:embeddedFont>
    <p:embeddedFont>
      <p:font typeface="Arimo" panose="020B0604020202020204" charset="0"/>
      <p:regular r:id="rId27"/>
    </p:embeddedFont>
    <p:embeddedFont>
      <p:font typeface="Arimo Bold" panose="020B0604020202020204" charset="0"/>
      <p:regular r:id="rId28"/>
    </p:embeddedFont>
    <p:embeddedFont>
      <p:font typeface="Calibri" panose="020F0502020204030204" pitchFamily="34" charset="0"/>
      <p:regular r:id="rId29"/>
      <p:bold r:id="rId30"/>
      <p:italic r:id="rId31"/>
      <p:boldItalic r:id="rId32"/>
    </p:embeddedFont>
    <p:embeddedFont>
      <p:font typeface="Carlsons Script"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85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6.png"/><Relationship Id="rId7" Type="http://schemas.openxmlformats.org/officeDocument/2006/relationships/image" Target="../media/image37.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6.png"/><Relationship Id="rId7" Type="http://schemas.openxmlformats.org/officeDocument/2006/relationships/image" Target="../media/image39.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6.png"/><Relationship Id="rId7" Type="http://schemas.openxmlformats.org/officeDocument/2006/relationships/image" Target="../media/image41.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6.png"/><Relationship Id="rId7" Type="http://schemas.openxmlformats.org/officeDocument/2006/relationships/image" Target="../media/image41.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16.png"/><Relationship Id="rId7" Type="http://schemas.openxmlformats.org/officeDocument/2006/relationships/image" Target="../media/image41.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png"/><Relationship Id="rId4" Type="http://schemas.openxmlformats.org/officeDocument/2006/relationships/image" Target="../media/image43.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16.png"/><Relationship Id="rId7" Type="http://schemas.openxmlformats.org/officeDocument/2006/relationships/image" Target="../media/image4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16.png"/><Relationship Id="rId7" Type="http://schemas.openxmlformats.org/officeDocument/2006/relationships/image" Target="../media/image48.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16.png"/><Relationship Id="rId7" Type="http://schemas.openxmlformats.org/officeDocument/2006/relationships/image" Target="../media/image50.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49.svg"/><Relationship Id="rId4" Type="http://schemas.openxmlformats.org/officeDocument/2006/relationships/image" Target="../media/image17.svg"/><Relationship Id="rId9"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16.png"/><Relationship Id="rId7" Type="http://schemas.openxmlformats.org/officeDocument/2006/relationships/image" Target="../media/image48.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51.svg"/><Relationship Id="rId4" Type="http://schemas.openxmlformats.org/officeDocument/2006/relationships/image" Target="../media/image17.svg"/><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0.jpeg"/><Relationship Id="rId3" Type="http://schemas.openxmlformats.org/officeDocument/2006/relationships/image" Target="../media/image12.svg"/><Relationship Id="rId7" Type="http://schemas.openxmlformats.org/officeDocument/2006/relationships/image" Target="../media/image16.png"/><Relationship Id="rId12" Type="http://schemas.openxmlformats.org/officeDocument/2006/relationships/image" Target="../media/image19.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18.png"/><Relationship Id="rId5" Type="http://schemas.openxmlformats.org/officeDocument/2006/relationships/image" Target="../media/image14.svg"/><Relationship Id="rId10" Type="http://schemas.openxmlformats.org/officeDocument/2006/relationships/image" Target="../media/image5.svg"/><Relationship Id="rId4" Type="http://schemas.openxmlformats.org/officeDocument/2006/relationships/image" Target="../media/image13.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16.png"/><Relationship Id="rId7" Type="http://schemas.openxmlformats.org/officeDocument/2006/relationships/image" Target="../media/image48.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51.svg"/><Relationship Id="rId4" Type="http://schemas.openxmlformats.org/officeDocument/2006/relationships/image" Target="../media/image17.svg"/><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16.png"/><Relationship Id="rId7" Type="http://schemas.openxmlformats.org/officeDocument/2006/relationships/image" Target="../media/image48.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51.svg"/><Relationship Id="rId4" Type="http://schemas.openxmlformats.org/officeDocument/2006/relationships/image" Target="../media/image17.svg"/><Relationship Id="rId9" Type="http://schemas.openxmlformats.org/officeDocument/2006/relationships/image" Target="../media/image50.png"/></Relationships>
</file>

<file path=ppt/slides/_rels/slide2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16.png"/><Relationship Id="rId7" Type="http://schemas.openxmlformats.org/officeDocument/2006/relationships/image" Target="../media/image48.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51.svg"/><Relationship Id="rId4" Type="http://schemas.openxmlformats.org/officeDocument/2006/relationships/image" Target="../media/image17.svg"/><Relationship Id="rId9" Type="http://schemas.openxmlformats.org/officeDocument/2006/relationships/image" Target="../media/image50.png"/></Relationships>
</file>

<file path=ppt/slides/_rels/slide23.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16.png"/><Relationship Id="rId7" Type="http://schemas.openxmlformats.org/officeDocument/2006/relationships/image" Target="../media/image52.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7.svg"/><Relationship Id="rId9"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7.svg"/><Relationship Id="rId9" Type="http://schemas.openxmlformats.org/officeDocument/2006/relationships/image" Target="../media/image25.jpe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6.png"/><Relationship Id="rId7" Type="http://schemas.openxmlformats.org/officeDocument/2006/relationships/image" Target="../media/image2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7.sv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5.jpeg"/><Relationship Id="rId7" Type="http://schemas.openxmlformats.org/officeDocument/2006/relationships/image" Target="../media/image5.sv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31.svg"/></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30.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6.png"/><Relationship Id="rId7" Type="http://schemas.openxmlformats.org/officeDocument/2006/relationships/image" Target="../media/image32.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36.jpeg"/><Relationship Id="rId5" Type="http://schemas.openxmlformats.org/officeDocument/2006/relationships/image" Target="../media/image4.png"/><Relationship Id="rId10" Type="http://schemas.openxmlformats.org/officeDocument/2006/relationships/image" Target="../media/image35.jpeg"/><Relationship Id="rId4" Type="http://schemas.openxmlformats.org/officeDocument/2006/relationships/image" Target="../media/image17.svg"/><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6.png"/><Relationship Id="rId7" Type="http://schemas.openxmlformats.org/officeDocument/2006/relationships/image" Target="../media/image32.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51" t="18376" r="751" b="3312"/>
          <a:stretch>
            <a:fillRect/>
          </a:stretch>
        </p:blipFill>
        <p:spPr>
          <a:xfrm>
            <a:off x="0" y="0"/>
            <a:ext cx="18288000" cy="10287000"/>
          </a:xfrm>
          <a:prstGeom prst="rect">
            <a:avLst/>
          </a:prstGeom>
        </p:spPr>
      </p:pic>
      <p:grpSp>
        <p:nvGrpSpPr>
          <p:cNvPr id="3" name="Group 3"/>
          <p:cNvGrpSpPr/>
          <p:nvPr/>
        </p:nvGrpSpPr>
        <p:grpSpPr>
          <a:xfrm>
            <a:off x="735296" y="216493"/>
            <a:ext cx="6256678" cy="6256678"/>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7D06"/>
            </a:solidFill>
          </p:spPr>
          <p:txBody>
            <a:bodyPr/>
            <a:lstStyle/>
            <a:p>
              <a:endParaRPr lang="tr-TR"/>
            </a:p>
          </p:txBody>
        </p:sp>
      </p:grpSp>
      <p:grpSp>
        <p:nvGrpSpPr>
          <p:cNvPr id="5" name="Group 5"/>
          <p:cNvGrpSpPr/>
          <p:nvPr/>
        </p:nvGrpSpPr>
        <p:grpSpPr>
          <a:xfrm>
            <a:off x="1055280" y="376485"/>
            <a:ext cx="6256678" cy="625667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tr-TR"/>
            </a:p>
          </p:txBody>
        </p:sp>
      </p:grpSp>
      <p:grpSp>
        <p:nvGrpSpPr>
          <p:cNvPr id="7" name="Group 7"/>
          <p:cNvGrpSpPr>
            <a:grpSpLocks noChangeAspect="1"/>
          </p:cNvGrpSpPr>
          <p:nvPr/>
        </p:nvGrpSpPr>
        <p:grpSpPr>
          <a:xfrm>
            <a:off x="1102607" y="216493"/>
            <a:ext cx="6162023" cy="6161998"/>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30644" r="-30644"/>
              </a:stretch>
            </a:blipFill>
          </p:spPr>
          <p:txBody>
            <a:bodyPr/>
            <a:lstStyle/>
            <a:p>
              <a:endParaRPr lang="tr-TR"/>
            </a:p>
          </p:txBody>
        </p:sp>
      </p:grpSp>
      <p:grpSp>
        <p:nvGrpSpPr>
          <p:cNvPr id="9" name="Group 9"/>
          <p:cNvGrpSpPr>
            <a:grpSpLocks noChangeAspect="1"/>
          </p:cNvGrpSpPr>
          <p:nvPr/>
        </p:nvGrpSpPr>
        <p:grpSpPr>
          <a:xfrm>
            <a:off x="2303532" y="5516661"/>
            <a:ext cx="3760174" cy="3745486"/>
            <a:chOff x="0" y="0"/>
            <a:chExt cx="6502400" cy="6477000"/>
          </a:xfrm>
        </p:grpSpPr>
        <p:sp>
          <p:nvSpPr>
            <p:cNvPr id="10" name="Freeform 10"/>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4"/>
              <a:stretch>
                <a:fillRect l="-29643" r="-29643"/>
              </a:stretch>
            </a:blipFill>
          </p:spPr>
          <p:txBody>
            <a:bodyPr/>
            <a:lstStyle/>
            <a:p>
              <a:endParaRPr lang="tr-TR"/>
            </a:p>
          </p:txBody>
        </p:sp>
        <p:sp>
          <p:nvSpPr>
            <p:cNvPr id="11" name="Freeform 11"/>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p:spPr>
          <p:txBody>
            <a:bodyPr/>
            <a:lstStyle/>
            <a:p>
              <a:endParaRPr lang="tr-TR"/>
            </a:p>
          </p:txBody>
        </p:sp>
      </p:grpSp>
      <p:grpSp>
        <p:nvGrpSpPr>
          <p:cNvPr id="12" name="Group 12"/>
          <p:cNvGrpSpPr/>
          <p:nvPr/>
        </p:nvGrpSpPr>
        <p:grpSpPr>
          <a:xfrm>
            <a:off x="12461085" y="6928687"/>
            <a:ext cx="5713832" cy="3141820"/>
            <a:chOff x="0" y="0"/>
            <a:chExt cx="7618442" cy="4189093"/>
          </a:xfrm>
        </p:grpSpPr>
        <p:sp>
          <p:nvSpPr>
            <p:cNvPr id="13" name="Freeform 13"/>
            <p:cNvSpPr/>
            <p:nvPr/>
          </p:nvSpPr>
          <p:spPr>
            <a:xfrm>
              <a:off x="0" y="0"/>
              <a:ext cx="7381662" cy="4189093"/>
            </a:xfrm>
            <a:custGeom>
              <a:avLst/>
              <a:gdLst/>
              <a:ahLst/>
              <a:cxnLst/>
              <a:rect l="l" t="t" r="r" b="b"/>
              <a:pathLst>
                <a:path w="7381662" h="4189093">
                  <a:moveTo>
                    <a:pt x="0" y="0"/>
                  </a:moveTo>
                  <a:lnTo>
                    <a:pt x="7381662" y="0"/>
                  </a:lnTo>
                  <a:lnTo>
                    <a:pt x="7381662" y="4189093"/>
                  </a:lnTo>
                  <a:lnTo>
                    <a:pt x="0" y="41890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14" name="TextBox 14"/>
            <p:cNvSpPr txBox="1"/>
            <p:nvPr/>
          </p:nvSpPr>
          <p:spPr>
            <a:xfrm>
              <a:off x="313614" y="1013415"/>
              <a:ext cx="7304829" cy="743389"/>
            </a:xfrm>
            <a:prstGeom prst="rect">
              <a:avLst/>
            </a:prstGeom>
          </p:spPr>
          <p:txBody>
            <a:bodyPr lIns="0" tIns="0" rIns="0" bIns="0" rtlCol="0" anchor="t">
              <a:spAutoFit/>
            </a:bodyPr>
            <a:lstStyle/>
            <a:p>
              <a:pPr algn="r">
                <a:lnSpc>
                  <a:spcPts val="3410"/>
                </a:lnSpc>
              </a:pPr>
              <a:r>
                <a:rPr lang="en-US" sz="4546">
                  <a:solidFill>
                    <a:srgbClr val="365C7C"/>
                  </a:solidFill>
                  <a:latin typeface="Arimo Bold"/>
                </a:rPr>
                <a:t>mikailokumus</a:t>
              </a:r>
              <a:r>
                <a:rPr lang="en-US" sz="4546">
                  <a:solidFill>
                    <a:srgbClr val="F2FAFF"/>
                  </a:solidFill>
                  <a:latin typeface="Arimo Bold"/>
                </a:rPr>
                <a:t>.com</a:t>
              </a:r>
            </a:p>
          </p:txBody>
        </p:sp>
        <p:sp>
          <p:nvSpPr>
            <p:cNvPr id="15" name="TextBox 15"/>
            <p:cNvSpPr txBox="1"/>
            <p:nvPr/>
          </p:nvSpPr>
          <p:spPr>
            <a:xfrm>
              <a:off x="1595661" y="2078236"/>
              <a:ext cx="5144858" cy="1239523"/>
            </a:xfrm>
            <a:prstGeom prst="rect">
              <a:avLst/>
            </a:prstGeom>
          </p:spPr>
          <p:txBody>
            <a:bodyPr lIns="0" tIns="0" rIns="0" bIns="0" rtlCol="0" anchor="t">
              <a:spAutoFit/>
            </a:bodyPr>
            <a:lstStyle/>
            <a:p>
              <a:pPr algn="ctr">
                <a:lnSpc>
                  <a:spcPts val="3547"/>
                </a:lnSpc>
              </a:pPr>
              <a:r>
                <a:rPr lang="en-US" sz="3254">
                  <a:solidFill>
                    <a:srgbClr val="F2FAFF"/>
                  </a:solidFill>
                  <a:latin typeface="Arimo"/>
                </a:rPr>
                <a:t>Din Kültürü</a:t>
              </a:r>
            </a:p>
            <a:p>
              <a:pPr algn="ctr">
                <a:lnSpc>
                  <a:spcPts val="3547"/>
                </a:lnSpc>
              </a:pPr>
              <a:r>
                <a:rPr lang="en-US" sz="3254">
                  <a:solidFill>
                    <a:srgbClr val="F2FAFF"/>
                  </a:solidFill>
                  <a:latin typeface="Arimo"/>
                </a:rPr>
                <a:t>Doküman Dünyası</a:t>
              </a:r>
            </a:p>
          </p:txBody>
        </p:sp>
      </p:grpSp>
      <p:grpSp>
        <p:nvGrpSpPr>
          <p:cNvPr id="16" name="Group 16"/>
          <p:cNvGrpSpPr>
            <a:grpSpLocks noChangeAspect="1"/>
          </p:cNvGrpSpPr>
          <p:nvPr/>
        </p:nvGrpSpPr>
        <p:grpSpPr>
          <a:xfrm>
            <a:off x="5539218" y="6378491"/>
            <a:ext cx="3450824" cy="3437344"/>
            <a:chOff x="0" y="0"/>
            <a:chExt cx="6502400" cy="6477000"/>
          </a:xfrm>
        </p:grpSpPr>
        <p:sp>
          <p:nvSpPr>
            <p:cNvPr id="17" name="Freeform 17"/>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7"/>
              <a:stretch>
                <a:fillRect l="-16369" r="-16369"/>
              </a:stretch>
            </a:blipFill>
          </p:spPr>
          <p:txBody>
            <a:bodyPr/>
            <a:lstStyle/>
            <a:p>
              <a:endParaRPr lang="tr-TR"/>
            </a:p>
          </p:txBody>
        </p:sp>
        <p:sp>
          <p:nvSpPr>
            <p:cNvPr id="18" name="Freeform 18"/>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p:spPr>
          <p:txBody>
            <a:bodyPr/>
            <a:lstStyle/>
            <a:p>
              <a:endParaRPr lang="tr-TR"/>
            </a:p>
          </p:txBody>
        </p:sp>
      </p:grpSp>
      <p:sp>
        <p:nvSpPr>
          <p:cNvPr id="19" name="Freeform 19"/>
          <p:cNvSpPr/>
          <p:nvPr/>
        </p:nvSpPr>
        <p:spPr>
          <a:xfrm>
            <a:off x="7662869" y="146442"/>
            <a:ext cx="9596431" cy="4306398"/>
          </a:xfrm>
          <a:custGeom>
            <a:avLst/>
            <a:gdLst/>
            <a:ahLst/>
            <a:cxnLst/>
            <a:rect l="l" t="t" r="r" b="b"/>
            <a:pathLst>
              <a:path w="9596431" h="4306398">
                <a:moveTo>
                  <a:pt x="0" y="0"/>
                </a:moveTo>
                <a:lnTo>
                  <a:pt x="9596431" y="0"/>
                </a:lnTo>
                <a:lnTo>
                  <a:pt x="9596431" y="4306398"/>
                </a:lnTo>
                <a:lnTo>
                  <a:pt x="0" y="430639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20" name="Freeform 20"/>
          <p:cNvSpPr/>
          <p:nvPr/>
        </p:nvSpPr>
        <p:spPr>
          <a:xfrm>
            <a:off x="9388589" y="4693123"/>
            <a:ext cx="5430882" cy="1434658"/>
          </a:xfrm>
          <a:custGeom>
            <a:avLst/>
            <a:gdLst/>
            <a:ahLst/>
            <a:cxnLst/>
            <a:rect l="l" t="t" r="r" b="b"/>
            <a:pathLst>
              <a:path w="5430882" h="1434658">
                <a:moveTo>
                  <a:pt x="0" y="0"/>
                </a:moveTo>
                <a:lnTo>
                  <a:pt x="5430882" y="0"/>
                </a:lnTo>
                <a:lnTo>
                  <a:pt x="5430882" y="1434658"/>
                </a:lnTo>
                <a:lnTo>
                  <a:pt x="0" y="143465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21" name="TextBox 21"/>
          <p:cNvSpPr txBox="1"/>
          <p:nvPr/>
        </p:nvSpPr>
        <p:spPr>
          <a:xfrm>
            <a:off x="9254340" y="1213093"/>
            <a:ext cx="6413489" cy="1866863"/>
          </a:xfrm>
          <a:prstGeom prst="rect">
            <a:avLst/>
          </a:prstGeom>
        </p:spPr>
        <p:txBody>
          <a:bodyPr lIns="0" tIns="0" rIns="0" bIns="0" rtlCol="0" anchor="t">
            <a:spAutoFit/>
          </a:bodyPr>
          <a:lstStyle/>
          <a:p>
            <a:pPr algn="ctr">
              <a:lnSpc>
                <a:spcPts val="7067"/>
              </a:lnSpc>
            </a:pPr>
            <a:r>
              <a:rPr lang="en-US" sz="5047">
                <a:solidFill>
                  <a:srgbClr val="365C7C"/>
                </a:solidFill>
                <a:latin typeface="Arial Bold"/>
              </a:rPr>
              <a:t>DİN KÜLTÜRÜ VE AHLAK BİLGİSİ</a:t>
            </a:r>
          </a:p>
        </p:txBody>
      </p:sp>
      <p:sp>
        <p:nvSpPr>
          <p:cNvPr id="22" name="TextBox 22"/>
          <p:cNvSpPr txBox="1"/>
          <p:nvPr/>
        </p:nvSpPr>
        <p:spPr>
          <a:xfrm>
            <a:off x="8446978" y="366057"/>
            <a:ext cx="1883222" cy="646223"/>
          </a:xfrm>
          <a:prstGeom prst="rect">
            <a:avLst/>
          </a:prstGeom>
        </p:spPr>
        <p:txBody>
          <a:bodyPr lIns="0" tIns="0" rIns="0" bIns="0" rtlCol="0" anchor="t">
            <a:spAutoFit/>
          </a:bodyPr>
          <a:lstStyle/>
          <a:p>
            <a:pPr algn="ctr">
              <a:lnSpc>
                <a:spcPts val="4711"/>
              </a:lnSpc>
            </a:pPr>
            <a:r>
              <a:rPr lang="en-US" sz="3365">
                <a:solidFill>
                  <a:srgbClr val="365C7C"/>
                </a:solidFill>
                <a:latin typeface="Arial Bold"/>
              </a:rPr>
              <a:t>5. SINIF</a:t>
            </a:r>
          </a:p>
        </p:txBody>
      </p:sp>
      <p:sp>
        <p:nvSpPr>
          <p:cNvPr id="23" name="TextBox 23"/>
          <p:cNvSpPr txBox="1"/>
          <p:nvPr/>
        </p:nvSpPr>
        <p:spPr>
          <a:xfrm>
            <a:off x="9845380" y="3560862"/>
            <a:ext cx="5231409" cy="646223"/>
          </a:xfrm>
          <a:prstGeom prst="rect">
            <a:avLst/>
          </a:prstGeom>
        </p:spPr>
        <p:txBody>
          <a:bodyPr lIns="0" tIns="0" rIns="0" bIns="0" rtlCol="0" anchor="t">
            <a:spAutoFit/>
          </a:bodyPr>
          <a:lstStyle/>
          <a:p>
            <a:pPr algn="ctr">
              <a:lnSpc>
                <a:spcPts val="4711"/>
              </a:lnSpc>
            </a:pPr>
            <a:r>
              <a:rPr lang="en-US" sz="3365">
                <a:solidFill>
                  <a:srgbClr val="365C7C"/>
                </a:solidFill>
                <a:latin typeface="Arial Bold"/>
              </a:rPr>
              <a:t>1. ÜNİTE: ALLAH İNANCI</a:t>
            </a:r>
          </a:p>
        </p:txBody>
      </p:sp>
      <p:sp>
        <p:nvSpPr>
          <p:cNvPr id="24" name="TextBox 24"/>
          <p:cNvSpPr txBox="1"/>
          <p:nvPr/>
        </p:nvSpPr>
        <p:spPr>
          <a:xfrm>
            <a:off x="11330933" y="4948140"/>
            <a:ext cx="3347428" cy="936769"/>
          </a:xfrm>
          <a:prstGeom prst="rect">
            <a:avLst/>
          </a:prstGeom>
        </p:spPr>
        <p:txBody>
          <a:bodyPr lIns="0" tIns="0" rIns="0" bIns="0" rtlCol="0" anchor="t">
            <a:spAutoFit/>
          </a:bodyPr>
          <a:lstStyle/>
          <a:p>
            <a:pPr algn="ctr">
              <a:lnSpc>
                <a:spcPts val="3612"/>
              </a:lnSpc>
            </a:pPr>
            <a:r>
              <a:rPr lang="en-US" sz="2580">
                <a:solidFill>
                  <a:srgbClr val="365C7C"/>
                </a:solidFill>
                <a:latin typeface="Arial Bold"/>
              </a:rPr>
              <a:t>Allah (c.c.) Rahman ve Rahimdir</a:t>
            </a:r>
          </a:p>
        </p:txBody>
      </p:sp>
      <p:sp>
        <p:nvSpPr>
          <p:cNvPr id="25" name="TextBox 25"/>
          <p:cNvSpPr txBox="1"/>
          <p:nvPr/>
        </p:nvSpPr>
        <p:spPr>
          <a:xfrm>
            <a:off x="9557701" y="4889680"/>
            <a:ext cx="1121017" cy="936769"/>
          </a:xfrm>
          <a:prstGeom prst="rect">
            <a:avLst/>
          </a:prstGeom>
        </p:spPr>
        <p:txBody>
          <a:bodyPr lIns="0" tIns="0" rIns="0" bIns="0" rtlCol="0" anchor="t">
            <a:spAutoFit/>
          </a:bodyPr>
          <a:lstStyle/>
          <a:p>
            <a:pPr algn="ctr">
              <a:lnSpc>
                <a:spcPts val="3612"/>
              </a:lnSpc>
            </a:pPr>
            <a:r>
              <a:rPr lang="en-US" sz="2580">
                <a:solidFill>
                  <a:srgbClr val="365C7C"/>
                </a:solidFill>
                <a:latin typeface="Arial Bold"/>
              </a:rPr>
              <a:t>3. Konu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6987756" y="843959"/>
            <a:ext cx="4312488" cy="2706086"/>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TextBox 7"/>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8" name="TextBox 8"/>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9" name="TextBox 9"/>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0" name="TextBox 10"/>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1" name="TextBox 11"/>
          <p:cNvSpPr txBox="1"/>
          <p:nvPr/>
        </p:nvSpPr>
        <p:spPr>
          <a:xfrm>
            <a:off x="5865466" y="2043564"/>
            <a:ext cx="6557069" cy="525952"/>
          </a:xfrm>
          <a:prstGeom prst="rect">
            <a:avLst/>
          </a:prstGeom>
        </p:spPr>
        <p:txBody>
          <a:bodyPr lIns="0" tIns="0" rIns="0" bIns="0" rtlCol="0" anchor="t">
            <a:spAutoFit/>
          </a:bodyPr>
          <a:lstStyle/>
          <a:p>
            <a:pPr algn="ctr">
              <a:lnSpc>
                <a:spcPts val="3608"/>
              </a:lnSpc>
            </a:pPr>
            <a:r>
              <a:rPr lang="en-US" sz="3372">
                <a:solidFill>
                  <a:srgbClr val="105F69"/>
                </a:solidFill>
                <a:latin typeface="Arial Bold"/>
              </a:rPr>
              <a:t>Hatırlayalım</a:t>
            </a:r>
          </a:p>
        </p:txBody>
      </p:sp>
      <p:sp>
        <p:nvSpPr>
          <p:cNvPr id="12" name="TextBox 12"/>
          <p:cNvSpPr txBox="1"/>
          <p:nvPr/>
        </p:nvSpPr>
        <p:spPr>
          <a:xfrm>
            <a:off x="1204657" y="4184687"/>
            <a:ext cx="15616502" cy="5610225"/>
          </a:xfrm>
          <a:prstGeom prst="rect">
            <a:avLst/>
          </a:prstGeom>
        </p:spPr>
        <p:txBody>
          <a:bodyPr lIns="0" tIns="0" rIns="0" bIns="0" rtlCol="0" anchor="t">
            <a:spAutoFit/>
          </a:bodyPr>
          <a:lstStyle/>
          <a:p>
            <a:pPr algn="ctr">
              <a:lnSpc>
                <a:spcPts val="7200"/>
              </a:lnSpc>
            </a:pPr>
            <a:r>
              <a:rPr lang="en-US" sz="6000" dirty="0">
                <a:solidFill>
                  <a:srgbClr val="000000"/>
                </a:solidFill>
                <a:latin typeface="Arial"/>
              </a:rPr>
              <a:t>•</a:t>
            </a:r>
            <a:r>
              <a:rPr lang="en-US" sz="6000" dirty="0" err="1">
                <a:solidFill>
                  <a:srgbClr val="CC0005"/>
                </a:solidFill>
                <a:latin typeface="Arial"/>
              </a:rPr>
              <a:t>Rahmet</a:t>
            </a:r>
            <a:r>
              <a:rPr lang="en-US" sz="6000" dirty="0">
                <a:solidFill>
                  <a:srgbClr val="000000"/>
                </a:solidFill>
                <a:latin typeface="Arial"/>
              </a:rPr>
              <a:t> </a:t>
            </a:r>
            <a:r>
              <a:rPr lang="en-US" sz="6000" dirty="0" err="1">
                <a:solidFill>
                  <a:srgbClr val="000000"/>
                </a:solidFill>
                <a:latin typeface="Arial"/>
              </a:rPr>
              <a:t>demek</a:t>
            </a:r>
            <a:r>
              <a:rPr lang="en-US" sz="6000" dirty="0">
                <a:solidFill>
                  <a:srgbClr val="000000"/>
                </a:solidFill>
                <a:latin typeface="Arial"/>
              </a:rPr>
              <a:t>; </a:t>
            </a:r>
            <a:r>
              <a:rPr lang="en-US" sz="6000" dirty="0" err="1">
                <a:solidFill>
                  <a:srgbClr val="000000"/>
                </a:solidFill>
                <a:latin typeface="Arial"/>
              </a:rPr>
              <a:t>şefkat</a:t>
            </a:r>
            <a:r>
              <a:rPr lang="en-US" sz="6000" dirty="0">
                <a:solidFill>
                  <a:srgbClr val="000000"/>
                </a:solidFill>
                <a:latin typeface="Arial"/>
              </a:rPr>
              <a:t> </a:t>
            </a:r>
            <a:r>
              <a:rPr lang="en-US" sz="6000" dirty="0" err="1">
                <a:solidFill>
                  <a:srgbClr val="000000"/>
                </a:solidFill>
                <a:latin typeface="Arial"/>
              </a:rPr>
              <a:t>gösterip</a:t>
            </a:r>
            <a:r>
              <a:rPr lang="en-US" sz="6000" dirty="0">
                <a:solidFill>
                  <a:srgbClr val="000000"/>
                </a:solidFill>
                <a:latin typeface="Arial"/>
              </a:rPr>
              <a:t> </a:t>
            </a:r>
            <a:r>
              <a:rPr lang="en-US" sz="6000" dirty="0" err="1">
                <a:solidFill>
                  <a:srgbClr val="000000"/>
                </a:solidFill>
                <a:latin typeface="Arial"/>
              </a:rPr>
              <a:t>lütufta</a:t>
            </a:r>
            <a:r>
              <a:rPr lang="en-US" sz="6000" dirty="0">
                <a:solidFill>
                  <a:srgbClr val="000000"/>
                </a:solidFill>
                <a:latin typeface="Arial"/>
              </a:rPr>
              <a:t> </a:t>
            </a:r>
            <a:r>
              <a:rPr lang="en-US" sz="6000" dirty="0" err="1">
                <a:solidFill>
                  <a:srgbClr val="000000"/>
                </a:solidFill>
                <a:latin typeface="Arial"/>
              </a:rPr>
              <a:t>bulunmak</a:t>
            </a:r>
            <a:r>
              <a:rPr lang="en-US" sz="6000" dirty="0">
                <a:solidFill>
                  <a:srgbClr val="000000"/>
                </a:solidFill>
                <a:latin typeface="Arial"/>
              </a:rPr>
              <a:t>, </a:t>
            </a:r>
            <a:r>
              <a:rPr lang="en-US" sz="6000" dirty="0" err="1">
                <a:solidFill>
                  <a:srgbClr val="000000"/>
                </a:solidFill>
                <a:latin typeface="Arial"/>
              </a:rPr>
              <a:t>merhamet</a:t>
            </a:r>
            <a:r>
              <a:rPr lang="en-US" sz="6000" dirty="0">
                <a:solidFill>
                  <a:srgbClr val="000000"/>
                </a:solidFill>
                <a:latin typeface="Arial"/>
              </a:rPr>
              <a:t> </a:t>
            </a:r>
            <a:r>
              <a:rPr lang="en-US" sz="6000" dirty="0" err="1">
                <a:solidFill>
                  <a:srgbClr val="000000"/>
                </a:solidFill>
                <a:latin typeface="Arial"/>
              </a:rPr>
              <a:t>etmek</a:t>
            </a:r>
            <a:r>
              <a:rPr lang="en-US" sz="6000" dirty="0">
                <a:solidFill>
                  <a:srgbClr val="000000"/>
                </a:solidFill>
                <a:latin typeface="Arial"/>
              </a:rPr>
              <a:t>, </a:t>
            </a:r>
            <a:r>
              <a:rPr lang="en-US" sz="6000" dirty="0" err="1">
                <a:solidFill>
                  <a:srgbClr val="000000"/>
                </a:solidFill>
                <a:latin typeface="Arial"/>
              </a:rPr>
              <a:t>severek</a:t>
            </a:r>
            <a:r>
              <a:rPr lang="en-US" sz="6000" dirty="0">
                <a:solidFill>
                  <a:srgbClr val="000000"/>
                </a:solidFill>
                <a:latin typeface="Arial"/>
              </a:rPr>
              <a:t> </a:t>
            </a:r>
            <a:r>
              <a:rPr lang="en-US" sz="6000" dirty="0" err="1">
                <a:solidFill>
                  <a:srgbClr val="000000"/>
                </a:solidFill>
                <a:latin typeface="Arial"/>
              </a:rPr>
              <a:t>ve</a:t>
            </a:r>
            <a:r>
              <a:rPr lang="en-US" sz="6000" dirty="0">
                <a:solidFill>
                  <a:srgbClr val="000000"/>
                </a:solidFill>
                <a:latin typeface="Arial"/>
              </a:rPr>
              <a:t> </a:t>
            </a:r>
            <a:r>
              <a:rPr lang="en-US" sz="6000" dirty="0" err="1">
                <a:solidFill>
                  <a:srgbClr val="000000"/>
                </a:solidFill>
                <a:latin typeface="Arial"/>
              </a:rPr>
              <a:t>acıyarak</a:t>
            </a:r>
            <a:r>
              <a:rPr lang="en-US" sz="6000" dirty="0">
                <a:solidFill>
                  <a:srgbClr val="000000"/>
                </a:solidFill>
                <a:latin typeface="Arial"/>
              </a:rPr>
              <a:t> </a:t>
            </a:r>
            <a:r>
              <a:rPr lang="en-US" sz="6000" dirty="0" err="1">
                <a:solidFill>
                  <a:srgbClr val="000000"/>
                </a:solidFill>
                <a:latin typeface="Arial"/>
              </a:rPr>
              <a:t>korumak</a:t>
            </a:r>
            <a:r>
              <a:rPr lang="en-US" sz="6000" dirty="0">
                <a:solidFill>
                  <a:srgbClr val="000000"/>
                </a:solidFill>
                <a:latin typeface="Arial"/>
              </a:rPr>
              <a:t>, </a:t>
            </a:r>
            <a:r>
              <a:rPr lang="en-US" sz="6000" dirty="0" err="1">
                <a:solidFill>
                  <a:srgbClr val="000000"/>
                </a:solidFill>
                <a:latin typeface="Arial"/>
              </a:rPr>
              <a:t>Allah'ın</a:t>
            </a:r>
            <a:r>
              <a:rPr lang="en-US" sz="6000" dirty="0">
                <a:solidFill>
                  <a:srgbClr val="000000"/>
                </a:solidFill>
                <a:latin typeface="Arial"/>
              </a:rPr>
              <a:t> (c.c.) </a:t>
            </a:r>
            <a:r>
              <a:rPr lang="en-US" sz="6000" dirty="0" err="1">
                <a:solidFill>
                  <a:srgbClr val="000000"/>
                </a:solidFill>
                <a:latin typeface="Arial"/>
              </a:rPr>
              <a:t>tüm</a:t>
            </a:r>
            <a:r>
              <a:rPr lang="en-US" sz="6000" dirty="0">
                <a:solidFill>
                  <a:srgbClr val="000000"/>
                </a:solidFill>
                <a:latin typeface="Arial"/>
              </a:rPr>
              <a:t> </a:t>
            </a:r>
            <a:r>
              <a:rPr lang="en-US" sz="6000" dirty="0" err="1">
                <a:solidFill>
                  <a:srgbClr val="000000"/>
                </a:solidFill>
                <a:latin typeface="Arial"/>
              </a:rPr>
              <a:t>yarattıklarına</a:t>
            </a:r>
            <a:r>
              <a:rPr lang="en-US" sz="6000" dirty="0">
                <a:solidFill>
                  <a:srgbClr val="000000"/>
                </a:solidFill>
                <a:latin typeface="Arial"/>
              </a:rPr>
              <a:t> </a:t>
            </a:r>
            <a:r>
              <a:rPr lang="en-US" sz="6000" dirty="0" err="1">
                <a:solidFill>
                  <a:srgbClr val="000000"/>
                </a:solidFill>
                <a:latin typeface="Arial"/>
              </a:rPr>
              <a:t>merhamet</a:t>
            </a:r>
            <a:r>
              <a:rPr lang="en-US" sz="6000" dirty="0">
                <a:solidFill>
                  <a:srgbClr val="000000"/>
                </a:solidFill>
                <a:latin typeface="Arial"/>
              </a:rPr>
              <a:t> </a:t>
            </a:r>
            <a:r>
              <a:rPr lang="en-US" sz="6000" dirty="0" err="1">
                <a:solidFill>
                  <a:srgbClr val="000000"/>
                </a:solidFill>
                <a:latin typeface="Arial"/>
              </a:rPr>
              <a:t>etmesi</a:t>
            </a:r>
            <a:r>
              <a:rPr lang="en-US" sz="6000" dirty="0">
                <a:solidFill>
                  <a:srgbClr val="000000"/>
                </a:solidFill>
                <a:latin typeface="Arial"/>
              </a:rPr>
              <a:t> </a:t>
            </a:r>
            <a:r>
              <a:rPr lang="en-US" sz="6000" dirty="0" err="1">
                <a:solidFill>
                  <a:srgbClr val="000000"/>
                </a:solidFill>
                <a:latin typeface="Arial"/>
              </a:rPr>
              <a:t>ve</a:t>
            </a:r>
            <a:r>
              <a:rPr lang="en-US" sz="6000" dirty="0">
                <a:solidFill>
                  <a:srgbClr val="000000"/>
                </a:solidFill>
                <a:latin typeface="Arial"/>
              </a:rPr>
              <a:t> </a:t>
            </a:r>
            <a:r>
              <a:rPr lang="en-US" sz="6000" dirty="0" err="1">
                <a:solidFill>
                  <a:srgbClr val="000000"/>
                </a:solidFill>
                <a:latin typeface="Arial"/>
              </a:rPr>
              <a:t>bağışlaması</a:t>
            </a:r>
            <a:r>
              <a:rPr lang="en-US" sz="6000" dirty="0">
                <a:solidFill>
                  <a:srgbClr val="000000"/>
                </a:solidFill>
                <a:latin typeface="Arial"/>
              </a:rPr>
              <a:t> </a:t>
            </a:r>
            <a:r>
              <a:rPr lang="en-US" sz="6000" dirty="0" err="1">
                <a:solidFill>
                  <a:srgbClr val="000000"/>
                </a:solidFill>
                <a:latin typeface="Arial"/>
              </a:rPr>
              <a:t>demektir</a:t>
            </a:r>
            <a:r>
              <a:rPr lang="en-US" sz="6000" dirty="0">
                <a:solidFill>
                  <a:srgbClr val="000000"/>
                </a:solidFill>
                <a:latin typeface="Arial"/>
              </a:rPr>
              <a:t>.</a:t>
            </a:r>
          </a:p>
          <a:p>
            <a:pPr algn="ctr">
              <a:lnSpc>
                <a:spcPts val="7200"/>
              </a:lnSpc>
            </a:pPr>
            <a:endParaRPr lang="en-US" sz="6000" dirty="0">
              <a:solidFill>
                <a:srgbClr val="000000"/>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2824039" y="889128"/>
            <a:ext cx="12639921" cy="8674146"/>
          </a:xfrm>
          <a:custGeom>
            <a:avLst/>
            <a:gdLst/>
            <a:ahLst/>
            <a:cxnLst/>
            <a:rect l="l" t="t" r="r" b="b"/>
            <a:pathLst>
              <a:path w="12639921" h="8674146">
                <a:moveTo>
                  <a:pt x="0" y="0"/>
                </a:moveTo>
                <a:lnTo>
                  <a:pt x="12639922" y="0"/>
                </a:lnTo>
                <a:lnTo>
                  <a:pt x="12639922" y="8674146"/>
                </a:lnTo>
                <a:lnTo>
                  <a:pt x="0" y="86741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TextBox 7"/>
          <p:cNvSpPr txBox="1"/>
          <p:nvPr/>
        </p:nvSpPr>
        <p:spPr>
          <a:xfrm>
            <a:off x="5086961" y="2781382"/>
            <a:ext cx="2953980" cy="1461939"/>
          </a:xfrm>
          <a:prstGeom prst="rect">
            <a:avLst/>
          </a:prstGeom>
        </p:spPr>
        <p:txBody>
          <a:bodyPr lIns="0" tIns="0" rIns="0" bIns="0" rtlCol="0" anchor="t">
            <a:spAutoFit/>
          </a:bodyPr>
          <a:lstStyle/>
          <a:p>
            <a:pPr algn="ctr">
              <a:lnSpc>
                <a:spcPts val="3840"/>
              </a:lnSpc>
            </a:pPr>
            <a:r>
              <a:rPr lang="en-US" sz="3200" dirty="0">
                <a:solidFill>
                  <a:schemeClr val="bg1">
                    <a:lumMod val="85000"/>
                  </a:schemeClr>
                </a:solidFill>
                <a:latin typeface="Arial"/>
              </a:rPr>
              <a:t>Her </a:t>
            </a:r>
            <a:r>
              <a:rPr lang="en-US" sz="3200" dirty="0" err="1">
                <a:solidFill>
                  <a:schemeClr val="bg1">
                    <a:lumMod val="85000"/>
                  </a:schemeClr>
                </a:solidFill>
                <a:latin typeface="Arial"/>
              </a:rPr>
              <a:t>türlü</a:t>
            </a:r>
            <a:r>
              <a:rPr lang="en-US" sz="3200" dirty="0">
                <a:solidFill>
                  <a:schemeClr val="bg1">
                    <a:lumMod val="85000"/>
                  </a:schemeClr>
                </a:solidFill>
                <a:latin typeface="Arial"/>
              </a:rPr>
              <a:t> </a:t>
            </a:r>
          </a:p>
          <a:p>
            <a:pPr algn="ctr">
              <a:lnSpc>
                <a:spcPts val="3840"/>
              </a:lnSpc>
            </a:pPr>
            <a:r>
              <a:rPr lang="en-US" sz="3200" dirty="0" err="1">
                <a:solidFill>
                  <a:schemeClr val="bg1">
                    <a:lumMod val="85000"/>
                  </a:schemeClr>
                </a:solidFill>
                <a:latin typeface="Arial"/>
              </a:rPr>
              <a:t>nimeti</a:t>
            </a:r>
            <a:r>
              <a:rPr lang="en-US" sz="3200" dirty="0">
                <a:solidFill>
                  <a:schemeClr val="bg1">
                    <a:lumMod val="85000"/>
                  </a:schemeClr>
                </a:solidFill>
                <a:latin typeface="Arial"/>
              </a:rPr>
              <a:t> </a:t>
            </a:r>
            <a:r>
              <a:rPr lang="en-US" sz="3200" dirty="0" err="1">
                <a:solidFill>
                  <a:schemeClr val="bg1">
                    <a:lumMod val="85000"/>
                  </a:schemeClr>
                </a:solidFill>
                <a:latin typeface="Arial"/>
              </a:rPr>
              <a:t>sürekli</a:t>
            </a:r>
            <a:r>
              <a:rPr lang="en-US" sz="3200" dirty="0">
                <a:solidFill>
                  <a:schemeClr val="bg1">
                    <a:lumMod val="85000"/>
                  </a:schemeClr>
                </a:solidFill>
                <a:latin typeface="Arial"/>
              </a:rPr>
              <a:t> </a:t>
            </a:r>
            <a:r>
              <a:rPr lang="en-US" sz="3200" dirty="0" err="1">
                <a:solidFill>
                  <a:schemeClr val="bg1">
                    <a:lumMod val="85000"/>
                  </a:schemeClr>
                </a:solidFill>
                <a:latin typeface="Arial"/>
              </a:rPr>
              <a:t>vermesi</a:t>
            </a:r>
            <a:endParaRPr lang="en-US" sz="3200" dirty="0">
              <a:solidFill>
                <a:schemeClr val="bg1">
                  <a:lumMod val="85000"/>
                </a:schemeClr>
              </a:solidFill>
              <a:latin typeface="Arial"/>
            </a:endParaRPr>
          </a:p>
        </p:txBody>
      </p:sp>
      <p:sp>
        <p:nvSpPr>
          <p:cNvPr id="8" name="TextBox 8"/>
          <p:cNvSpPr txBox="1"/>
          <p:nvPr/>
        </p:nvSpPr>
        <p:spPr>
          <a:xfrm>
            <a:off x="3648787" y="5098118"/>
            <a:ext cx="2934214" cy="1461939"/>
          </a:xfrm>
          <a:prstGeom prst="rect">
            <a:avLst/>
          </a:prstGeom>
        </p:spPr>
        <p:txBody>
          <a:bodyPr lIns="0" tIns="0" rIns="0" bIns="0" rtlCol="0" anchor="t">
            <a:spAutoFit/>
          </a:bodyPr>
          <a:lstStyle/>
          <a:p>
            <a:pPr algn="ctr">
              <a:lnSpc>
                <a:spcPts val="3840"/>
              </a:lnSpc>
            </a:pPr>
            <a:r>
              <a:rPr lang="en-US" sz="3200" dirty="0" err="1">
                <a:solidFill>
                  <a:schemeClr val="bg1">
                    <a:lumMod val="85000"/>
                  </a:schemeClr>
                </a:solidFill>
                <a:latin typeface="Arial"/>
              </a:rPr>
              <a:t>Müminlere</a:t>
            </a:r>
            <a:r>
              <a:rPr lang="en-US" sz="3200" dirty="0">
                <a:solidFill>
                  <a:schemeClr val="bg1">
                    <a:lumMod val="85000"/>
                  </a:schemeClr>
                </a:solidFill>
                <a:latin typeface="Arial"/>
              </a:rPr>
              <a:t> </a:t>
            </a:r>
            <a:r>
              <a:rPr lang="en-US" sz="3200" dirty="0" err="1">
                <a:solidFill>
                  <a:schemeClr val="bg1">
                    <a:lumMod val="85000"/>
                  </a:schemeClr>
                </a:solidFill>
                <a:latin typeface="Arial"/>
              </a:rPr>
              <a:t>ahirette</a:t>
            </a:r>
            <a:r>
              <a:rPr lang="en-US" sz="3200" dirty="0">
                <a:solidFill>
                  <a:schemeClr val="bg1">
                    <a:lumMod val="85000"/>
                  </a:schemeClr>
                </a:solidFill>
                <a:latin typeface="Arial"/>
              </a:rPr>
              <a:t> </a:t>
            </a:r>
            <a:r>
              <a:rPr lang="en-US" sz="3200" dirty="0" err="1">
                <a:solidFill>
                  <a:schemeClr val="bg1">
                    <a:lumMod val="85000"/>
                  </a:schemeClr>
                </a:solidFill>
                <a:latin typeface="Arial"/>
              </a:rPr>
              <a:t>rahmet</a:t>
            </a:r>
            <a:r>
              <a:rPr lang="en-US" sz="3200" dirty="0">
                <a:solidFill>
                  <a:schemeClr val="bg1">
                    <a:lumMod val="85000"/>
                  </a:schemeClr>
                </a:solidFill>
                <a:latin typeface="Arial"/>
              </a:rPr>
              <a:t> </a:t>
            </a:r>
          </a:p>
          <a:p>
            <a:pPr algn="ctr">
              <a:lnSpc>
                <a:spcPts val="3840"/>
              </a:lnSpc>
            </a:pPr>
            <a:r>
              <a:rPr lang="en-US" sz="3200" dirty="0" err="1">
                <a:solidFill>
                  <a:schemeClr val="bg1">
                    <a:lumMod val="85000"/>
                  </a:schemeClr>
                </a:solidFill>
                <a:latin typeface="Arial"/>
              </a:rPr>
              <a:t>etmesi</a:t>
            </a:r>
            <a:endParaRPr lang="en-US" sz="3200" dirty="0">
              <a:solidFill>
                <a:schemeClr val="bg1">
                  <a:lumMod val="85000"/>
                </a:schemeClr>
              </a:solidFill>
              <a:latin typeface="Arial"/>
            </a:endParaRPr>
          </a:p>
        </p:txBody>
      </p:sp>
      <p:sp>
        <p:nvSpPr>
          <p:cNvPr id="9" name="TextBox 9"/>
          <p:cNvSpPr txBox="1"/>
          <p:nvPr/>
        </p:nvSpPr>
        <p:spPr>
          <a:xfrm>
            <a:off x="7478512" y="1566945"/>
            <a:ext cx="3369076" cy="2495550"/>
          </a:xfrm>
          <a:prstGeom prst="rect">
            <a:avLst/>
          </a:prstGeom>
        </p:spPr>
        <p:txBody>
          <a:bodyPr lIns="0" tIns="0" rIns="0" bIns="0" rtlCol="0" anchor="t">
            <a:spAutoFit/>
          </a:bodyPr>
          <a:lstStyle/>
          <a:p>
            <a:pPr algn="ctr">
              <a:lnSpc>
                <a:spcPts val="3840"/>
              </a:lnSpc>
            </a:pPr>
            <a:r>
              <a:rPr lang="en-US" sz="3200" dirty="0" err="1">
                <a:solidFill>
                  <a:schemeClr val="bg1">
                    <a:lumMod val="85000"/>
                  </a:schemeClr>
                </a:solidFill>
                <a:latin typeface="Arial"/>
              </a:rPr>
              <a:t>Bütün</a:t>
            </a:r>
            <a:r>
              <a:rPr lang="en-US" sz="3200" dirty="0">
                <a:solidFill>
                  <a:schemeClr val="bg1">
                    <a:lumMod val="85000"/>
                  </a:schemeClr>
                </a:solidFill>
                <a:latin typeface="Arial"/>
              </a:rPr>
              <a:t> </a:t>
            </a:r>
          </a:p>
          <a:p>
            <a:pPr algn="ctr">
              <a:lnSpc>
                <a:spcPts val="3840"/>
              </a:lnSpc>
            </a:pPr>
            <a:r>
              <a:rPr lang="en-US" sz="3200" dirty="0" err="1">
                <a:solidFill>
                  <a:schemeClr val="bg1">
                    <a:lumMod val="85000"/>
                  </a:schemeClr>
                </a:solidFill>
                <a:latin typeface="Arial"/>
              </a:rPr>
              <a:t>canlılara</a:t>
            </a:r>
            <a:r>
              <a:rPr lang="en-US" sz="3200" dirty="0">
                <a:solidFill>
                  <a:schemeClr val="bg1">
                    <a:lumMod val="85000"/>
                  </a:schemeClr>
                </a:solidFill>
                <a:latin typeface="Arial"/>
              </a:rPr>
              <a:t> </a:t>
            </a:r>
          </a:p>
          <a:p>
            <a:pPr algn="ctr">
              <a:lnSpc>
                <a:spcPts val="3840"/>
              </a:lnSpc>
            </a:pPr>
            <a:r>
              <a:rPr lang="en-US" sz="3200" dirty="0" err="1">
                <a:solidFill>
                  <a:schemeClr val="bg1">
                    <a:lumMod val="85000"/>
                  </a:schemeClr>
                </a:solidFill>
                <a:latin typeface="Arial"/>
              </a:rPr>
              <a:t>şefkat</a:t>
            </a:r>
            <a:r>
              <a:rPr lang="en-US" sz="3200" dirty="0">
                <a:solidFill>
                  <a:schemeClr val="bg1">
                    <a:lumMod val="85000"/>
                  </a:schemeClr>
                </a:solidFill>
                <a:latin typeface="Arial"/>
              </a:rPr>
              <a:t> </a:t>
            </a:r>
          </a:p>
          <a:p>
            <a:pPr algn="ctr">
              <a:lnSpc>
                <a:spcPts val="3840"/>
              </a:lnSpc>
            </a:pPr>
            <a:r>
              <a:rPr lang="en-US" sz="3200" dirty="0" err="1">
                <a:solidFill>
                  <a:schemeClr val="bg1">
                    <a:lumMod val="85000"/>
                  </a:schemeClr>
                </a:solidFill>
                <a:latin typeface="Arial"/>
              </a:rPr>
              <a:t>göstermesi</a:t>
            </a:r>
            <a:endParaRPr lang="en-US" sz="3200" dirty="0">
              <a:solidFill>
                <a:schemeClr val="bg1">
                  <a:lumMod val="85000"/>
                </a:schemeClr>
              </a:solidFill>
              <a:latin typeface="Arial"/>
            </a:endParaRPr>
          </a:p>
          <a:p>
            <a:pPr algn="ctr">
              <a:lnSpc>
                <a:spcPts val="3840"/>
              </a:lnSpc>
            </a:pPr>
            <a:endParaRPr lang="en-US" sz="3200" dirty="0">
              <a:solidFill>
                <a:schemeClr val="bg1">
                  <a:lumMod val="85000"/>
                </a:schemeClr>
              </a:solidFill>
              <a:latin typeface="Arial"/>
            </a:endParaRPr>
          </a:p>
        </p:txBody>
      </p:sp>
      <p:sp>
        <p:nvSpPr>
          <p:cNvPr id="10" name="TextBox 10"/>
          <p:cNvSpPr txBox="1"/>
          <p:nvPr/>
        </p:nvSpPr>
        <p:spPr>
          <a:xfrm>
            <a:off x="10009214" y="2781382"/>
            <a:ext cx="3369076" cy="1461939"/>
          </a:xfrm>
          <a:prstGeom prst="rect">
            <a:avLst/>
          </a:prstGeom>
        </p:spPr>
        <p:txBody>
          <a:bodyPr lIns="0" tIns="0" rIns="0" bIns="0" rtlCol="0" anchor="t">
            <a:spAutoFit/>
          </a:bodyPr>
          <a:lstStyle/>
          <a:p>
            <a:pPr algn="ctr">
              <a:lnSpc>
                <a:spcPts val="3840"/>
              </a:lnSpc>
            </a:pPr>
            <a:r>
              <a:rPr lang="en-US" sz="3200" dirty="0" err="1">
                <a:solidFill>
                  <a:schemeClr val="bg1">
                    <a:lumMod val="95000"/>
                  </a:schemeClr>
                </a:solidFill>
                <a:latin typeface="Arial"/>
              </a:rPr>
              <a:t>Tövbe</a:t>
            </a:r>
            <a:r>
              <a:rPr lang="en-US" sz="3200" dirty="0">
                <a:solidFill>
                  <a:schemeClr val="bg1">
                    <a:lumMod val="95000"/>
                  </a:schemeClr>
                </a:solidFill>
                <a:latin typeface="Arial"/>
              </a:rPr>
              <a:t> </a:t>
            </a:r>
          </a:p>
          <a:p>
            <a:pPr algn="ctr">
              <a:lnSpc>
                <a:spcPts val="3840"/>
              </a:lnSpc>
            </a:pPr>
            <a:r>
              <a:rPr lang="en-US" sz="3200" dirty="0" err="1">
                <a:solidFill>
                  <a:schemeClr val="bg1">
                    <a:lumMod val="95000"/>
                  </a:schemeClr>
                </a:solidFill>
                <a:latin typeface="Arial"/>
              </a:rPr>
              <a:t>edenleri</a:t>
            </a:r>
            <a:r>
              <a:rPr lang="en-US" sz="3200" dirty="0">
                <a:solidFill>
                  <a:schemeClr val="bg1">
                    <a:lumMod val="95000"/>
                  </a:schemeClr>
                </a:solidFill>
                <a:latin typeface="Arial"/>
              </a:rPr>
              <a:t> </a:t>
            </a:r>
            <a:r>
              <a:rPr lang="en-US" sz="3200" dirty="0" err="1">
                <a:solidFill>
                  <a:schemeClr val="bg1">
                    <a:lumMod val="95000"/>
                  </a:schemeClr>
                </a:solidFill>
                <a:latin typeface="Arial"/>
              </a:rPr>
              <a:t>bağışlaması</a:t>
            </a:r>
            <a:endParaRPr lang="en-US" sz="3200" dirty="0">
              <a:solidFill>
                <a:schemeClr val="bg1">
                  <a:lumMod val="95000"/>
                </a:schemeClr>
              </a:solidFill>
              <a:latin typeface="Arial"/>
            </a:endParaRPr>
          </a:p>
        </p:txBody>
      </p:sp>
      <p:sp>
        <p:nvSpPr>
          <p:cNvPr id="11" name="TextBox 11"/>
          <p:cNvSpPr txBox="1"/>
          <p:nvPr/>
        </p:nvSpPr>
        <p:spPr>
          <a:xfrm rot="-4527882">
            <a:off x="6525411" y="6079677"/>
            <a:ext cx="977869" cy="384370"/>
          </a:xfrm>
          <a:prstGeom prst="rect">
            <a:avLst/>
          </a:prstGeom>
        </p:spPr>
        <p:txBody>
          <a:bodyPr lIns="0" tIns="0" rIns="0" bIns="0" rtlCol="0" anchor="t">
            <a:spAutoFit/>
          </a:bodyPr>
          <a:lstStyle/>
          <a:p>
            <a:pPr algn="ctr">
              <a:lnSpc>
                <a:spcPts val="2400"/>
              </a:lnSpc>
            </a:pPr>
            <a:r>
              <a:rPr lang="en-US" sz="2000" dirty="0" err="1">
                <a:solidFill>
                  <a:srgbClr val="FFFFFF"/>
                </a:solidFill>
                <a:latin typeface="Arial"/>
              </a:rPr>
              <a:t>Nimetler</a:t>
            </a:r>
            <a:endParaRPr lang="en-US" sz="2000" dirty="0">
              <a:solidFill>
                <a:srgbClr val="FFFFFF"/>
              </a:solidFill>
              <a:latin typeface="Arial"/>
            </a:endParaRPr>
          </a:p>
        </p:txBody>
      </p:sp>
      <p:sp>
        <p:nvSpPr>
          <p:cNvPr id="12" name="TextBox 12"/>
          <p:cNvSpPr txBox="1"/>
          <p:nvPr/>
        </p:nvSpPr>
        <p:spPr>
          <a:xfrm rot="-2284110">
            <a:off x="7338222" y="4942944"/>
            <a:ext cx="948115" cy="408947"/>
          </a:xfrm>
          <a:prstGeom prst="rect">
            <a:avLst/>
          </a:prstGeom>
        </p:spPr>
        <p:txBody>
          <a:bodyPr lIns="0" tIns="0" rIns="0" bIns="0" rtlCol="0" anchor="t">
            <a:spAutoFit/>
          </a:bodyPr>
          <a:lstStyle/>
          <a:p>
            <a:pPr algn="ctr">
              <a:lnSpc>
                <a:spcPts val="2400"/>
              </a:lnSpc>
            </a:pPr>
            <a:r>
              <a:rPr lang="en-US" sz="2000" dirty="0" err="1">
                <a:solidFill>
                  <a:srgbClr val="FFFFFF"/>
                </a:solidFill>
                <a:latin typeface="Arial"/>
              </a:rPr>
              <a:t>Rahmet</a:t>
            </a:r>
            <a:endParaRPr lang="en-US" sz="2000" dirty="0">
              <a:solidFill>
                <a:srgbClr val="FFFFFF"/>
              </a:solidFill>
              <a:latin typeface="Arial"/>
            </a:endParaRPr>
          </a:p>
        </p:txBody>
      </p:sp>
      <p:sp>
        <p:nvSpPr>
          <p:cNvPr id="13" name="TextBox 13"/>
          <p:cNvSpPr txBox="1"/>
          <p:nvPr/>
        </p:nvSpPr>
        <p:spPr>
          <a:xfrm>
            <a:off x="8663168" y="4461214"/>
            <a:ext cx="961664" cy="473730"/>
          </a:xfrm>
          <a:prstGeom prst="rect">
            <a:avLst/>
          </a:prstGeom>
        </p:spPr>
        <p:txBody>
          <a:bodyPr lIns="0" tIns="0" rIns="0" bIns="0" rtlCol="0" anchor="t">
            <a:spAutoFit/>
          </a:bodyPr>
          <a:lstStyle/>
          <a:p>
            <a:pPr algn="ctr">
              <a:lnSpc>
                <a:spcPts val="2999"/>
              </a:lnSpc>
            </a:pPr>
            <a:r>
              <a:rPr lang="en-US" sz="2499" dirty="0" err="1">
                <a:solidFill>
                  <a:srgbClr val="FFFFFF"/>
                </a:solidFill>
                <a:latin typeface="Arial"/>
              </a:rPr>
              <a:t>Şefkat</a:t>
            </a:r>
            <a:endParaRPr lang="en-US" sz="2499" dirty="0">
              <a:solidFill>
                <a:srgbClr val="FFFFFF"/>
              </a:solidFill>
              <a:latin typeface="Arial"/>
            </a:endParaRPr>
          </a:p>
        </p:txBody>
      </p:sp>
      <p:sp>
        <p:nvSpPr>
          <p:cNvPr id="14" name="TextBox 14"/>
          <p:cNvSpPr txBox="1"/>
          <p:nvPr/>
        </p:nvSpPr>
        <p:spPr>
          <a:xfrm rot="4347810">
            <a:off x="10704313" y="6037621"/>
            <a:ext cx="1137736" cy="430347"/>
          </a:xfrm>
          <a:prstGeom prst="rect">
            <a:avLst/>
          </a:prstGeom>
        </p:spPr>
        <p:txBody>
          <a:bodyPr lIns="0" tIns="0" rIns="0" bIns="0" rtlCol="0" anchor="t">
            <a:spAutoFit/>
          </a:bodyPr>
          <a:lstStyle/>
          <a:p>
            <a:pPr algn="ctr">
              <a:lnSpc>
                <a:spcPts val="2400"/>
              </a:lnSpc>
            </a:pPr>
            <a:r>
              <a:rPr lang="en-US" sz="2000" dirty="0" err="1">
                <a:solidFill>
                  <a:srgbClr val="FFFFFF"/>
                </a:solidFill>
                <a:latin typeface="Arial"/>
              </a:rPr>
              <a:t>Rehberlik</a:t>
            </a:r>
            <a:endParaRPr lang="en-US" sz="2000" dirty="0">
              <a:solidFill>
                <a:srgbClr val="FFFFFF"/>
              </a:solidFill>
              <a:latin typeface="Arial"/>
            </a:endParaRPr>
          </a:p>
        </p:txBody>
      </p:sp>
      <p:sp>
        <p:nvSpPr>
          <p:cNvPr id="15" name="TextBox 15"/>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16" name="TextBox 16"/>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17" name="TextBox 17"/>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8" name="TextBox 18"/>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9" name="TextBox 19"/>
          <p:cNvSpPr txBox="1"/>
          <p:nvPr/>
        </p:nvSpPr>
        <p:spPr>
          <a:xfrm>
            <a:off x="7483600" y="6273797"/>
            <a:ext cx="3301751" cy="1609725"/>
          </a:xfrm>
          <a:prstGeom prst="rect">
            <a:avLst/>
          </a:prstGeom>
        </p:spPr>
        <p:txBody>
          <a:bodyPr lIns="0" tIns="0" rIns="0" bIns="0" rtlCol="0" anchor="t">
            <a:spAutoFit/>
          </a:bodyPr>
          <a:lstStyle/>
          <a:p>
            <a:pPr algn="ctr">
              <a:lnSpc>
                <a:spcPts val="4090"/>
              </a:lnSpc>
            </a:pPr>
            <a:r>
              <a:rPr lang="en-US" sz="3409" dirty="0" err="1">
                <a:solidFill>
                  <a:srgbClr val="000000"/>
                </a:solidFill>
                <a:latin typeface="Arial Bold"/>
              </a:rPr>
              <a:t>Allah'ın</a:t>
            </a:r>
            <a:r>
              <a:rPr lang="en-US" sz="3409" dirty="0">
                <a:solidFill>
                  <a:srgbClr val="000000"/>
                </a:solidFill>
                <a:latin typeface="Arial Bold"/>
              </a:rPr>
              <a:t> </a:t>
            </a:r>
          </a:p>
          <a:p>
            <a:pPr algn="ctr">
              <a:lnSpc>
                <a:spcPts val="4090"/>
              </a:lnSpc>
            </a:pPr>
            <a:r>
              <a:rPr lang="en-US" sz="3409" dirty="0">
                <a:solidFill>
                  <a:srgbClr val="000000"/>
                </a:solidFill>
                <a:latin typeface="Arial Bold"/>
              </a:rPr>
              <a:t>Rahman</a:t>
            </a:r>
          </a:p>
          <a:p>
            <a:pPr algn="ctr">
              <a:lnSpc>
                <a:spcPts val="4090"/>
              </a:lnSpc>
            </a:pPr>
            <a:r>
              <a:rPr lang="en-US" sz="3409" dirty="0" err="1">
                <a:solidFill>
                  <a:srgbClr val="000000"/>
                </a:solidFill>
                <a:latin typeface="Arial Bold"/>
              </a:rPr>
              <a:t>İsminin</a:t>
            </a:r>
            <a:endParaRPr lang="en-US" sz="3409" dirty="0">
              <a:solidFill>
                <a:srgbClr val="000000"/>
              </a:solidFill>
              <a:latin typeface="Arial Bold"/>
            </a:endParaRPr>
          </a:p>
        </p:txBody>
      </p:sp>
      <p:sp>
        <p:nvSpPr>
          <p:cNvPr id="20" name="TextBox 20"/>
          <p:cNvSpPr txBox="1"/>
          <p:nvPr/>
        </p:nvSpPr>
        <p:spPr>
          <a:xfrm>
            <a:off x="11479116" y="5194639"/>
            <a:ext cx="3369076" cy="1461939"/>
          </a:xfrm>
          <a:prstGeom prst="rect">
            <a:avLst/>
          </a:prstGeom>
        </p:spPr>
        <p:txBody>
          <a:bodyPr lIns="0" tIns="0" rIns="0" bIns="0" rtlCol="0" anchor="t">
            <a:spAutoFit/>
          </a:bodyPr>
          <a:lstStyle/>
          <a:p>
            <a:pPr algn="ctr">
              <a:lnSpc>
                <a:spcPts val="3840"/>
              </a:lnSpc>
            </a:pPr>
            <a:r>
              <a:rPr lang="en-US" sz="3200" dirty="0" err="1">
                <a:latin typeface="Arial"/>
              </a:rPr>
              <a:t>Peygamberler</a:t>
            </a:r>
            <a:r>
              <a:rPr lang="en-US" sz="3200" dirty="0">
                <a:latin typeface="Arial"/>
              </a:rPr>
              <a:t> </a:t>
            </a:r>
          </a:p>
          <a:p>
            <a:pPr algn="ctr">
              <a:lnSpc>
                <a:spcPts val="3840"/>
              </a:lnSpc>
            </a:pPr>
            <a:r>
              <a:rPr lang="en-US" sz="3200" dirty="0" err="1">
                <a:latin typeface="Arial"/>
              </a:rPr>
              <a:t>ve</a:t>
            </a:r>
            <a:r>
              <a:rPr lang="en-US" sz="3200" dirty="0">
                <a:latin typeface="Arial"/>
              </a:rPr>
              <a:t> </a:t>
            </a:r>
            <a:r>
              <a:rPr lang="en-US" sz="3200" dirty="0" err="1">
                <a:latin typeface="Arial"/>
              </a:rPr>
              <a:t>ilahi</a:t>
            </a:r>
            <a:r>
              <a:rPr lang="en-US" sz="3200" dirty="0">
                <a:latin typeface="Arial"/>
              </a:rPr>
              <a:t> </a:t>
            </a:r>
            <a:r>
              <a:rPr lang="en-US" sz="3200" dirty="0" err="1">
                <a:latin typeface="Arial"/>
              </a:rPr>
              <a:t>kitaplar</a:t>
            </a:r>
            <a:r>
              <a:rPr lang="en-US" sz="3200" dirty="0">
                <a:latin typeface="Arial"/>
              </a:rPr>
              <a:t> </a:t>
            </a:r>
            <a:r>
              <a:rPr lang="en-US" sz="3200" dirty="0" err="1">
                <a:latin typeface="Arial"/>
              </a:rPr>
              <a:t>göndermesi</a:t>
            </a:r>
            <a:endParaRPr lang="en-US" sz="3200" dirty="0">
              <a:latin typeface="Arial"/>
            </a:endParaRPr>
          </a:p>
        </p:txBody>
      </p:sp>
      <p:sp>
        <p:nvSpPr>
          <p:cNvPr id="21" name="TextBox 21"/>
          <p:cNvSpPr txBox="1"/>
          <p:nvPr/>
        </p:nvSpPr>
        <p:spPr>
          <a:xfrm>
            <a:off x="7865039" y="8655992"/>
            <a:ext cx="2557921" cy="830908"/>
          </a:xfrm>
          <a:prstGeom prst="rect">
            <a:avLst/>
          </a:prstGeom>
        </p:spPr>
        <p:txBody>
          <a:bodyPr lIns="0" tIns="0" rIns="0" bIns="0" rtlCol="0" anchor="t">
            <a:spAutoFit/>
          </a:bodyPr>
          <a:lstStyle/>
          <a:p>
            <a:pPr algn="ctr">
              <a:lnSpc>
                <a:spcPts val="4090"/>
              </a:lnSpc>
            </a:pPr>
            <a:r>
              <a:rPr lang="en-US" sz="3409" dirty="0" err="1">
                <a:solidFill>
                  <a:srgbClr val="000000"/>
                </a:solidFill>
                <a:latin typeface="Arial Bold"/>
              </a:rPr>
              <a:t>Yansımaları</a:t>
            </a:r>
            <a:endParaRPr lang="en-US" sz="3409" dirty="0">
              <a:solidFill>
                <a:srgbClr val="000000"/>
              </a:solidFill>
              <a:latin typeface="Arial Bold"/>
            </a:endParaRPr>
          </a:p>
        </p:txBody>
      </p:sp>
      <p:sp>
        <p:nvSpPr>
          <p:cNvPr id="22" name="TextBox 22"/>
          <p:cNvSpPr txBox="1"/>
          <p:nvPr/>
        </p:nvSpPr>
        <p:spPr>
          <a:xfrm rot="2106864">
            <a:off x="9969627" y="4935552"/>
            <a:ext cx="1005336" cy="413648"/>
          </a:xfrm>
          <a:prstGeom prst="rect">
            <a:avLst/>
          </a:prstGeom>
        </p:spPr>
        <p:txBody>
          <a:bodyPr lIns="0" tIns="0" rIns="0" bIns="0" rtlCol="0" anchor="t">
            <a:spAutoFit/>
          </a:bodyPr>
          <a:lstStyle/>
          <a:p>
            <a:pPr algn="ctr">
              <a:lnSpc>
                <a:spcPts val="2400"/>
              </a:lnSpc>
            </a:pPr>
            <a:r>
              <a:rPr lang="en-US" sz="2000" dirty="0" err="1">
                <a:solidFill>
                  <a:srgbClr val="FFFFFF"/>
                </a:solidFill>
                <a:latin typeface="Arial"/>
              </a:rPr>
              <a:t>Afffetme</a:t>
            </a:r>
            <a:endParaRPr lang="en-US" sz="2000" dirty="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TextBox 6"/>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7" name="TextBox 7"/>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8" name="TextBox 8"/>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9" name="TextBox 9"/>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0" name="Freeform 10"/>
          <p:cNvSpPr/>
          <p:nvPr/>
        </p:nvSpPr>
        <p:spPr>
          <a:xfrm>
            <a:off x="685800" y="6438900"/>
            <a:ext cx="959891" cy="829106"/>
          </a:xfrm>
          <a:custGeom>
            <a:avLst/>
            <a:gdLst/>
            <a:ahLst/>
            <a:cxnLst/>
            <a:rect l="l" t="t" r="r" b="b"/>
            <a:pathLst>
              <a:path w="959891" h="829106">
                <a:moveTo>
                  <a:pt x="0" y="0"/>
                </a:moveTo>
                <a:lnTo>
                  <a:pt x="959892" y="0"/>
                </a:lnTo>
                <a:lnTo>
                  <a:pt x="959892" y="829106"/>
                </a:lnTo>
                <a:lnTo>
                  <a:pt x="0" y="8291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4" name="Metin kutusu 13">
            <a:extLst>
              <a:ext uri="{FF2B5EF4-FFF2-40B4-BE49-F238E27FC236}">
                <a16:creationId xmlns:a16="http://schemas.microsoft.com/office/drawing/2014/main" id="{F7AB2E80-37AA-B4AF-46FD-7313A943DD4E}"/>
              </a:ext>
            </a:extLst>
          </p:cNvPr>
          <p:cNvSpPr txBox="1"/>
          <p:nvPr/>
        </p:nvSpPr>
        <p:spPr>
          <a:xfrm>
            <a:off x="914400" y="1376769"/>
            <a:ext cx="17091545" cy="5863144"/>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Bir anne kaybolan çocuğunu telaşla aramaktadır. Ararken her bulduğu çocuğu kendi çocuğu zannederek bağrına basıp emzirmeye çalışmaktadır. Bu annenin durumunu arkadaşlarına anlatan Hz. Muhammed (s.a.v.) “Bu kadının çocuğunu ateşe atabileceğini düşünebilir misiniz? İşte Allah’ın kullarına merhameti bu annenin yavrusuna duyduğundan çok daha fazladır.” diyerek Allah’ın (c.c.) merhametinin ne kadar çok olduğunu vurgulamıştır.</a:t>
            </a:r>
          </a:p>
          <a:p>
            <a:pPr algn="r">
              <a:spcAft>
                <a:spcPts val="600"/>
              </a:spcAft>
            </a:pPr>
            <a:r>
              <a:rPr lang="tr-TR" sz="3600" dirty="0">
                <a:solidFill>
                  <a:srgbClr val="000000"/>
                </a:solidFill>
                <a:latin typeface="Arial" panose="020B0604020202020204" pitchFamily="34" charset="0"/>
                <a:cs typeface="Arial" panose="020B0604020202020204" pitchFamily="34" charset="0"/>
              </a:rPr>
              <a:t>(Hadis)</a:t>
            </a:r>
          </a:p>
          <a:p>
            <a:pPr>
              <a:spcAft>
                <a:spcPts val="600"/>
              </a:spcAft>
            </a:pPr>
            <a:r>
              <a:rPr lang="tr-TR" sz="3600" b="1" dirty="0">
                <a:solidFill>
                  <a:srgbClr val="000000"/>
                </a:solidFill>
                <a:latin typeface="Arial" panose="020B0604020202020204" pitchFamily="34" charset="0"/>
                <a:cs typeface="Arial" panose="020B0604020202020204" pitchFamily="34" charset="0"/>
              </a:rPr>
              <a:t>Bu hadiste Hz. Muhammed (s.a.v.), Allah’ın (c.c.) isimlerinden hangisini vurgulamıştır?</a:t>
            </a:r>
          </a:p>
          <a:p>
            <a:pPr>
              <a:spcAft>
                <a:spcPts val="600"/>
              </a:spcAft>
            </a:pPr>
            <a:r>
              <a:rPr lang="tr-TR" sz="3600" dirty="0">
                <a:solidFill>
                  <a:srgbClr val="000000"/>
                </a:solidFill>
                <a:latin typeface="Arial" panose="020B0604020202020204" pitchFamily="34" charset="0"/>
                <a:cs typeface="Arial" panose="020B0604020202020204" pitchFamily="34" charset="0"/>
              </a:rPr>
              <a:t>A) Rahman 			B) Âlim 			C) </a:t>
            </a:r>
            <a:r>
              <a:rPr lang="tr-TR" sz="3600" dirty="0" err="1">
                <a:solidFill>
                  <a:srgbClr val="000000"/>
                </a:solidFill>
                <a:latin typeface="Arial" panose="020B0604020202020204" pitchFamily="34" charset="0"/>
                <a:cs typeface="Arial" panose="020B0604020202020204" pitchFamily="34" charset="0"/>
              </a:rPr>
              <a:t>Hayy</a:t>
            </a:r>
            <a:r>
              <a:rPr lang="tr-TR" sz="3600" dirty="0">
                <a:solidFill>
                  <a:srgbClr val="000000"/>
                </a:solidFill>
                <a:latin typeface="Arial" panose="020B0604020202020204" pitchFamily="34" charset="0"/>
                <a:cs typeface="Arial" panose="020B0604020202020204" pitchFamily="34" charset="0"/>
              </a:rPr>
              <a:t> 			D) Basar</a:t>
            </a:r>
            <a:endParaRPr lang="en-US" sz="3600" dirty="0">
              <a:solidFill>
                <a:srgbClr val="000000"/>
              </a:solidFill>
              <a:latin typeface="Arial" panose="020B0604020202020204" pitchFamily="34" charset="0"/>
              <a:cs typeface="Arial" panose="020B0604020202020204" pitchFamily="34" charset="0"/>
            </a:endParaRPr>
          </a:p>
        </p:txBody>
      </p:sp>
      <p:sp>
        <p:nvSpPr>
          <p:cNvPr id="15" name="Metin kutusu 14">
            <a:extLst>
              <a:ext uri="{FF2B5EF4-FFF2-40B4-BE49-F238E27FC236}">
                <a16:creationId xmlns:a16="http://schemas.microsoft.com/office/drawing/2014/main" id="{5C4A15E4-8591-A207-63B5-D68113C0B465}"/>
              </a:ext>
            </a:extLst>
          </p:cNvPr>
          <p:cNvSpPr txBox="1"/>
          <p:nvPr/>
        </p:nvSpPr>
        <p:spPr>
          <a:xfrm>
            <a:off x="0" y="808536"/>
            <a:ext cx="6019800" cy="400110"/>
          </a:xfrm>
          <a:prstGeom prst="rect">
            <a:avLst/>
          </a:prstGeom>
          <a:solidFill>
            <a:srgbClr val="FFFF00"/>
          </a:solidFill>
        </p:spPr>
        <p:txBody>
          <a:bodyPr wrap="square" rtlCol="0">
            <a:spAutoFit/>
          </a:bodyPr>
          <a:lstStyle/>
          <a:p>
            <a:r>
              <a:rPr lang="tr-TR" sz="2000" b="1" dirty="0">
                <a:latin typeface="Arial" panose="020B0604020202020204" pitchFamily="34" charset="0"/>
                <a:cs typeface="Arial" panose="020B0604020202020204" pitchFamily="34" charset="0"/>
              </a:rPr>
              <a:t>  Bumerang</a:t>
            </a:r>
            <a:r>
              <a:rPr lang="tr-TR" sz="2000" dirty="0">
                <a:latin typeface="Arial" panose="020B0604020202020204" pitchFamily="34" charset="0"/>
                <a:cs typeface="Arial" panose="020B0604020202020204" pitchFamily="34" charset="0"/>
              </a:rPr>
              <a:t> / 1. Ünite / Kavratan Testler 3 / Soru 1</a:t>
            </a:r>
            <a:endParaRPr lang="en-US" sz="2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TextBox 6"/>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7" name="TextBox 7"/>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8" name="TextBox 8"/>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9" name="TextBox 9"/>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0" name="Freeform 10"/>
          <p:cNvSpPr/>
          <p:nvPr/>
        </p:nvSpPr>
        <p:spPr>
          <a:xfrm>
            <a:off x="838200" y="6700406"/>
            <a:ext cx="959891" cy="829106"/>
          </a:xfrm>
          <a:custGeom>
            <a:avLst/>
            <a:gdLst/>
            <a:ahLst/>
            <a:cxnLst/>
            <a:rect l="l" t="t" r="r" b="b"/>
            <a:pathLst>
              <a:path w="959891" h="829106">
                <a:moveTo>
                  <a:pt x="0" y="0"/>
                </a:moveTo>
                <a:lnTo>
                  <a:pt x="959892" y="0"/>
                </a:lnTo>
                <a:lnTo>
                  <a:pt x="959892" y="829106"/>
                </a:lnTo>
                <a:lnTo>
                  <a:pt x="0" y="8291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4" name="Metin kutusu 13">
            <a:extLst>
              <a:ext uri="{FF2B5EF4-FFF2-40B4-BE49-F238E27FC236}">
                <a16:creationId xmlns:a16="http://schemas.microsoft.com/office/drawing/2014/main" id="{F7AB2E80-37AA-B4AF-46FD-7313A943DD4E}"/>
              </a:ext>
            </a:extLst>
          </p:cNvPr>
          <p:cNvSpPr txBox="1"/>
          <p:nvPr/>
        </p:nvSpPr>
        <p:spPr>
          <a:xfrm>
            <a:off x="914400" y="1376769"/>
            <a:ext cx="15849600" cy="6155531"/>
          </a:xfrm>
          <a:prstGeom prst="rect">
            <a:avLst/>
          </a:prstGeom>
          <a:noFill/>
        </p:spPr>
        <p:txBody>
          <a:bodyPr wrap="square" rtlCol="0">
            <a:spAutoFit/>
          </a:bodyPr>
          <a:lstStyle/>
          <a:p>
            <a:pPr>
              <a:spcAft>
                <a:spcPts val="600"/>
              </a:spcAft>
            </a:pPr>
            <a:r>
              <a:rPr lang="tr-TR" sz="4800" dirty="0">
                <a:solidFill>
                  <a:srgbClr val="000000"/>
                </a:solidFill>
                <a:latin typeface="Arial" panose="020B0604020202020204" pitchFamily="34" charset="0"/>
                <a:cs typeface="Arial" panose="020B0604020202020204" pitchFamily="34" charset="0"/>
              </a:rPr>
              <a:t>Allah (c.c); dünyadayken peygamberlerin çağrısına uyan, onların yolundan giden kullarına ahirette merhametle muamele eder. Onların günahlarını bağışlar. Kendisine inanıp ibadet eden, güzel davranışlarda bulunan ve iyi bir insan olarak yaşayan kullarını cennetle ödüllendirir.</a:t>
            </a:r>
          </a:p>
          <a:p>
            <a:pPr>
              <a:spcAft>
                <a:spcPts val="600"/>
              </a:spcAft>
            </a:pPr>
            <a:r>
              <a:rPr lang="tr-TR" sz="4800" b="1" dirty="0">
                <a:solidFill>
                  <a:srgbClr val="000000"/>
                </a:solidFill>
                <a:latin typeface="Arial" panose="020B0604020202020204" pitchFamily="34" charset="0"/>
                <a:cs typeface="Arial" panose="020B0604020202020204" pitchFamily="34" charset="0"/>
              </a:rPr>
              <a:t>Bu metinde Allah’ın (c.c.) hangi ismine vurgu yapılmıştır?</a:t>
            </a:r>
          </a:p>
          <a:p>
            <a:pPr>
              <a:spcAft>
                <a:spcPts val="600"/>
              </a:spcAft>
            </a:pPr>
            <a:r>
              <a:rPr lang="tr-TR" sz="4800" dirty="0">
                <a:solidFill>
                  <a:srgbClr val="000000"/>
                </a:solidFill>
                <a:latin typeface="Arial" panose="020B0604020202020204" pitchFamily="34" charset="0"/>
                <a:cs typeface="Arial" panose="020B0604020202020204" pitchFamily="34" charset="0"/>
              </a:rPr>
              <a:t>A) Rahîm 		B) Basar 		C) Semi 		D) Kudret</a:t>
            </a:r>
            <a:endParaRPr lang="en-US" sz="4800" dirty="0">
              <a:solidFill>
                <a:srgbClr val="000000"/>
              </a:solidFill>
              <a:latin typeface="Arial" panose="020B0604020202020204" pitchFamily="34" charset="0"/>
              <a:cs typeface="Arial" panose="020B0604020202020204" pitchFamily="34" charset="0"/>
            </a:endParaRPr>
          </a:p>
        </p:txBody>
      </p:sp>
      <p:sp>
        <p:nvSpPr>
          <p:cNvPr id="15" name="Metin kutusu 14">
            <a:extLst>
              <a:ext uri="{FF2B5EF4-FFF2-40B4-BE49-F238E27FC236}">
                <a16:creationId xmlns:a16="http://schemas.microsoft.com/office/drawing/2014/main" id="{5C4A15E4-8591-A207-63B5-D68113C0B465}"/>
              </a:ext>
            </a:extLst>
          </p:cNvPr>
          <p:cNvSpPr txBox="1"/>
          <p:nvPr/>
        </p:nvSpPr>
        <p:spPr>
          <a:xfrm>
            <a:off x="0" y="808536"/>
            <a:ext cx="6019800" cy="400110"/>
          </a:xfrm>
          <a:prstGeom prst="rect">
            <a:avLst/>
          </a:prstGeom>
          <a:solidFill>
            <a:srgbClr val="FFFF00"/>
          </a:solidFill>
        </p:spPr>
        <p:txBody>
          <a:bodyPr wrap="square" rtlCol="0">
            <a:spAutoFit/>
          </a:bodyPr>
          <a:lstStyle/>
          <a:p>
            <a:r>
              <a:rPr lang="tr-TR" sz="2000" b="1" dirty="0">
                <a:latin typeface="Arial" panose="020B0604020202020204" pitchFamily="34" charset="0"/>
                <a:cs typeface="Arial" panose="020B0604020202020204" pitchFamily="34" charset="0"/>
              </a:rPr>
              <a:t>  Bumerang</a:t>
            </a:r>
            <a:r>
              <a:rPr lang="tr-TR" sz="2000" dirty="0">
                <a:latin typeface="Arial" panose="020B0604020202020204" pitchFamily="34" charset="0"/>
                <a:cs typeface="Arial" panose="020B0604020202020204" pitchFamily="34" charset="0"/>
              </a:rPr>
              <a:t> / 1. Ünite / Kavratan Testler 3 / Soru 3</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98015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716509" y="5304994"/>
            <a:ext cx="959891" cy="829106"/>
          </a:xfrm>
          <a:custGeom>
            <a:avLst/>
            <a:gdLst/>
            <a:ahLst/>
            <a:cxnLst/>
            <a:rect l="l" t="t" r="r" b="b"/>
            <a:pathLst>
              <a:path w="959891" h="829106">
                <a:moveTo>
                  <a:pt x="0" y="0"/>
                </a:moveTo>
                <a:lnTo>
                  <a:pt x="959891" y="0"/>
                </a:lnTo>
                <a:lnTo>
                  <a:pt x="959891" y="829106"/>
                </a:lnTo>
                <a:lnTo>
                  <a:pt x="0" y="8291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TextBox 8"/>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9" name="TextBox 9"/>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10" name="TextBox 10"/>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1" name="TextBox 11"/>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2" name="Metin kutusu 11">
            <a:extLst>
              <a:ext uri="{FF2B5EF4-FFF2-40B4-BE49-F238E27FC236}">
                <a16:creationId xmlns:a16="http://schemas.microsoft.com/office/drawing/2014/main" id="{435BD548-8E7C-249C-D9E2-5535B6429144}"/>
              </a:ext>
            </a:extLst>
          </p:cNvPr>
          <p:cNvSpPr txBox="1"/>
          <p:nvPr/>
        </p:nvSpPr>
        <p:spPr>
          <a:xfrm>
            <a:off x="914400" y="1376769"/>
            <a:ext cx="16611600" cy="7125027"/>
          </a:xfrm>
          <a:prstGeom prst="rect">
            <a:avLst/>
          </a:prstGeom>
          <a:noFill/>
        </p:spPr>
        <p:txBody>
          <a:bodyPr wrap="square" rtlCol="0">
            <a:spAutoFit/>
          </a:bodyPr>
          <a:lstStyle/>
          <a:p>
            <a:r>
              <a:rPr lang="tr-TR" sz="3600" dirty="0">
                <a:solidFill>
                  <a:srgbClr val="000000"/>
                </a:solidFill>
                <a:latin typeface="Arial" panose="020B0604020202020204" pitchFamily="34" charset="0"/>
                <a:cs typeface="Arial" panose="020B0604020202020204" pitchFamily="34" charset="0"/>
              </a:rPr>
              <a:t>Her işin başlangıcında besmele çekilmesinin bir anlamı da Allah’ı (c.c.) </a:t>
            </a:r>
          </a:p>
          <a:p>
            <a:pPr>
              <a:spcAft>
                <a:spcPts val="600"/>
              </a:spcAft>
            </a:pPr>
            <a:r>
              <a:rPr lang="tr-TR" sz="3600" dirty="0">
                <a:solidFill>
                  <a:srgbClr val="000000"/>
                </a:solidFill>
                <a:latin typeface="Arial" panose="020B0604020202020204" pitchFamily="34" charset="0"/>
                <a:cs typeface="Arial" panose="020B0604020202020204" pitchFamily="34" charset="0"/>
              </a:rPr>
              <a:t>Rahman ve Rahim isimleri ile anmak ve yüceltmektir. Besmele ile Allah’tan (c.c.) esirgenme ve bağışlanma istenir. Ayrıca Allah’ın (c.c.) kullarına merhametli olması bizlerin de O’na karşı sorumlu davranmamızı gerekli kılar. Yüce Allah insana sonsuz merhametle yaklaşırken insanın bunu karşılıksız bırakmaması ve </a:t>
            </a:r>
            <a:r>
              <a:rPr lang="tr-TR" sz="3600" dirty="0" err="1">
                <a:solidFill>
                  <a:srgbClr val="000000"/>
                </a:solidFill>
                <a:latin typeface="Arial" panose="020B0604020202020204" pitchFamily="34" charset="0"/>
                <a:cs typeface="Arial" panose="020B0604020202020204" pitchFamily="34" charset="0"/>
              </a:rPr>
              <a:t>kuluk</a:t>
            </a:r>
            <a:r>
              <a:rPr lang="tr-TR" sz="3600" dirty="0">
                <a:solidFill>
                  <a:srgbClr val="000000"/>
                </a:solidFill>
                <a:latin typeface="Arial" panose="020B0604020202020204" pitchFamily="34" charset="0"/>
                <a:cs typeface="Arial" panose="020B0604020202020204" pitchFamily="34" charset="0"/>
              </a:rPr>
              <a:t> görevlerini yerine getirmesi beklenir.</a:t>
            </a:r>
          </a:p>
          <a:p>
            <a:pPr>
              <a:spcAft>
                <a:spcPts val="600"/>
              </a:spcAft>
            </a:pPr>
            <a:r>
              <a:rPr lang="tr-TR" sz="3600" b="1" dirty="0">
                <a:solidFill>
                  <a:srgbClr val="000000"/>
                </a:solidFill>
                <a:latin typeface="Arial" panose="020B0604020202020204" pitchFamily="34" charset="0"/>
                <a:cs typeface="Arial" panose="020B0604020202020204" pitchFamily="34" charset="0"/>
              </a:rPr>
              <a:t>Bu parçada aşağıdakilerden hangisine </a:t>
            </a:r>
            <a:r>
              <a:rPr lang="tr-TR" sz="3600" b="1" u="sng" dirty="0">
                <a:solidFill>
                  <a:srgbClr val="000000"/>
                </a:solidFill>
                <a:latin typeface="Arial" panose="020B0604020202020204" pitchFamily="34" charset="0"/>
                <a:cs typeface="Arial" panose="020B0604020202020204" pitchFamily="34" charset="0"/>
              </a:rPr>
              <a:t>değinilmemiştir</a:t>
            </a:r>
            <a:r>
              <a:rPr lang="tr-TR" sz="3600" b="1" dirty="0">
                <a:solidFill>
                  <a:srgbClr val="000000"/>
                </a:solidFill>
                <a:latin typeface="Arial" panose="020B0604020202020204" pitchFamily="34" charset="0"/>
                <a:cs typeface="Arial" panose="020B0604020202020204" pitchFamily="34" charset="0"/>
              </a:rPr>
              <a:t>?</a:t>
            </a:r>
          </a:p>
          <a:p>
            <a:pPr>
              <a:spcAft>
                <a:spcPts val="600"/>
              </a:spcAft>
            </a:pPr>
            <a:r>
              <a:rPr lang="tr-TR" sz="3600" dirty="0">
                <a:solidFill>
                  <a:srgbClr val="000000"/>
                </a:solidFill>
                <a:latin typeface="Arial" panose="020B0604020202020204" pitchFamily="34" charset="0"/>
                <a:cs typeface="Arial" panose="020B0604020202020204" pitchFamily="34" charset="0"/>
              </a:rPr>
              <a:t>A) Allah’ın (c.c.) eşi ve benzeri olmadığına</a:t>
            </a:r>
          </a:p>
          <a:p>
            <a:pPr>
              <a:spcAft>
                <a:spcPts val="600"/>
              </a:spcAft>
            </a:pPr>
            <a:r>
              <a:rPr lang="tr-TR" sz="3600" dirty="0">
                <a:solidFill>
                  <a:srgbClr val="000000"/>
                </a:solidFill>
                <a:latin typeface="Arial" panose="020B0604020202020204" pitchFamily="34" charset="0"/>
                <a:cs typeface="Arial" panose="020B0604020202020204" pitchFamily="34" charset="0"/>
              </a:rPr>
              <a:t>B) Besmelenin içinde geçen Allah’ın (c.c.) isimlerine</a:t>
            </a:r>
          </a:p>
          <a:p>
            <a:pPr>
              <a:spcAft>
                <a:spcPts val="600"/>
              </a:spcAft>
            </a:pPr>
            <a:r>
              <a:rPr lang="tr-TR" sz="3600" dirty="0">
                <a:solidFill>
                  <a:srgbClr val="000000"/>
                </a:solidFill>
                <a:latin typeface="Arial" panose="020B0604020202020204" pitchFamily="34" charset="0"/>
                <a:cs typeface="Arial" panose="020B0604020202020204" pitchFamily="34" charset="0"/>
              </a:rPr>
              <a:t>C) Besmele çekerek Allah’tan (c.c.) neler istediğimize</a:t>
            </a:r>
          </a:p>
          <a:p>
            <a:pPr>
              <a:spcAft>
                <a:spcPts val="600"/>
              </a:spcAft>
            </a:pPr>
            <a:r>
              <a:rPr lang="tr-TR" sz="3600" dirty="0">
                <a:solidFill>
                  <a:srgbClr val="000000"/>
                </a:solidFill>
                <a:latin typeface="Arial" panose="020B0604020202020204" pitchFamily="34" charset="0"/>
                <a:cs typeface="Arial" panose="020B0604020202020204" pitchFamily="34" charset="0"/>
              </a:rPr>
              <a:t>D) Allah’ın merhametle yaklaşması sonucu olarak insanlardan ne yapmasını beklediğine</a:t>
            </a:r>
            <a:endParaRPr lang="en-US" sz="3600" dirty="0">
              <a:solidFill>
                <a:srgbClr val="000000"/>
              </a:solidFill>
              <a:latin typeface="Arial" panose="020B0604020202020204" pitchFamily="34" charset="0"/>
              <a:cs typeface="Arial" panose="020B0604020202020204" pitchFamily="34" charset="0"/>
            </a:endParaRPr>
          </a:p>
        </p:txBody>
      </p:sp>
      <p:sp>
        <p:nvSpPr>
          <p:cNvPr id="13" name="Metin kutusu 12">
            <a:extLst>
              <a:ext uri="{FF2B5EF4-FFF2-40B4-BE49-F238E27FC236}">
                <a16:creationId xmlns:a16="http://schemas.microsoft.com/office/drawing/2014/main" id="{067F4827-5D36-9D0E-256A-1B023E9D07C4}"/>
              </a:ext>
            </a:extLst>
          </p:cNvPr>
          <p:cNvSpPr txBox="1"/>
          <p:nvPr/>
        </p:nvSpPr>
        <p:spPr>
          <a:xfrm>
            <a:off x="0" y="808536"/>
            <a:ext cx="6019800" cy="400110"/>
          </a:xfrm>
          <a:prstGeom prst="rect">
            <a:avLst/>
          </a:prstGeom>
          <a:solidFill>
            <a:srgbClr val="FFFF00"/>
          </a:solidFill>
        </p:spPr>
        <p:txBody>
          <a:bodyPr wrap="square" rtlCol="0">
            <a:spAutoFit/>
          </a:bodyPr>
          <a:lstStyle/>
          <a:p>
            <a:r>
              <a:rPr lang="tr-TR" sz="2000" b="1" dirty="0">
                <a:latin typeface="Arial" panose="020B0604020202020204" pitchFamily="34" charset="0"/>
                <a:cs typeface="Arial" panose="020B0604020202020204" pitchFamily="34" charset="0"/>
              </a:rPr>
              <a:t>  Bumerang</a:t>
            </a:r>
            <a:r>
              <a:rPr lang="tr-TR" sz="2000" dirty="0">
                <a:latin typeface="Arial" panose="020B0604020202020204" pitchFamily="34" charset="0"/>
                <a:cs typeface="Arial" panose="020B0604020202020204" pitchFamily="34" charset="0"/>
              </a:rPr>
              <a:t> / 1. Ünite / Kavratan Testler 3 / Soru 5</a:t>
            </a:r>
            <a:endParaRPr lang="en-US" sz="2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TextBox 6"/>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7" name="TextBox 7"/>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8" name="TextBox 8"/>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9" name="TextBox 9"/>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0" name="TextBox 10"/>
          <p:cNvSpPr txBox="1"/>
          <p:nvPr/>
        </p:nvSpPr>
        <p:spPr>
          <a:xfrm>
            <a:off x="441565" y="2092976"/>
            <a:ext cx="17350569" cy="7820025"/>
          </a:xfrm>
          <a:prstGeom prst="rect">
            <a:avLst/>
          </a:prstGeom>
        </p:spPr>
        <p:txBody>
          <a:bodyPr lIns="0" tIns="0" rIns="0" bIns="0" rtlCol="0" anchor="t">
            <a:spAutoFit/>
          </a:bodyPr>
          <a:lstStyle/>
          <a:p>
            <a:pPr>
              <a:lnSpc>
                <a:spcPts val="4799"/>
              </a:lnSpc>
            </a:pPr>
            <a:r>
              <a:rPr lang="en-US" sz="3999">
                <a:solidFill>
                  <a:srgbClr val="000000"/>
                </a:solidFill>
                <a:latin typeface="Arial Bold"/>
              </a:rPr>
              <a:t>Aşağıda verilen cümlelerdeki noktalı yerlere uygun kelimeleri yazınız.</a:t>
            </a:r>
          </a:p>
          <a:p>
            <a:pPr>
              <a:lnSpc>
                <a:spcPts val="1800"/>
              </a:lnSpc>
            </a:pPr>
            <a:endParaRPr lang="en-US" sz="3999">
              <a:solidFill>
                <a:srgbClr val="000000"/>
              </a:solidFill>
              <a:latin typeface="Arial Bold"/>
            </a:endParaRPr>
          </a:p>
          <a:p>
            <a:pPr>
              <a:lnSpc>
                <a:spcPts val="4799"/>
              </a:lnSpc>
            </a:pPr>
            <a:r>
              <a:rPr lang="en-US" sz="3999">
                <a:solidFill>
                  <a:srgbClr val="000000"/>
                </a:solidFill>
                <a:latin typeface="Arial"/>
              </a:rPr>
              <a:t>•Allah’ın (c.c.) en güzel isimlerine …….………...... denir.</a:t>
            </a:r>
          </a:p>
          <a:p>
            <a:pPr>
              <a:lnSpc>
                <a:spcPts val="1800"/>
              </a:lnSpc>
            </a:pPr>
            <a:endParaRPr lang="en-US" sz="3999">
              <a:solidFill>
                <a:srgbClr val="000000"/>
              </a:solidFill>
              <a:latin typeface="Arial"/>
            </a:endParaRPr>
          </a:p>
          <a:p>
            <a:pPr>
              <a:lnSpc>
                <a:spcPts val="4799"/>
              </a:lnSpc>
            </a:pPr>
            <a:r>
              <a:rPr lang="en-US" sz="3999">
                <a:solidFill>
                  <a:srgbClr val="000000"/>
                </a:solidFill>
                <a:latin typeface="Arial"/>
              </a:rPr>
              <a:t>•Allah’ın (c.c.) tüm canlılara şefkat gösteren, herkese merhamet eden anlamındaki ismine …………. denir.</a:t>
            </a:r>
          </a:p>
          <a:p>
            <a:pPr>
              <a:lnSpc>
                <a:spcPts val="1800"/>
              </a:lnSpc>
            </a:pPr>
            <a:endParaRPr lang="en-US" sz="3999">
              <a:solidFill>
                <a:srgbClr val="000000"/>
              </a:solidFill>
              <a:latin typeface="Arial"/>
            </a:endParaRPr>
          </a:p>
          <a:p>
            <a:pPr>
              <a:lnSpc>
                <a:spcPts val="4799"/>
              </a:lnSpc>
            </a:pPr>
            <a:r>
              <a:rPr lang="en-US" sz="3999">
                <a:solidFill>
                  <a:srgbClr val="000000"/>
                </a:solidFill>
                <a:latin typeface="Arial"/>
              </a:rPr>
              <a:t>•Allah’ın (c.c.) ahirette inanan kullarına merhamet etmesi anlamındaki ismine …………. denir.</a:t>
            </a:r>
          </a:p>
          <a:p>
            <a:pPr>
              <a:lnSpc>
                <a:spcPts val="1800"/>
              </a:lnSpc>
            </a:pPr>
            <a:endParaRPr lang="en-US" sz="3999">
              <a:solidFill>
                <a:srgbClr val="000000"/>
              </a:solidFill>
              <a:latin typeface="Arial"/>
            </a:endParaRPr>
          </a:p>
          <a:p>
            <a:pPr>
              <a:lnSpc>
                <a:spcPts val="4799"/>
              </a:lnSpc>
            </a:pPr>
            <a:r>
              <a:rPr lang="en-US" sz="3999">
                <a:solidFill>
                  <a:srgbClr val="000000"/>
                </a:solidFill>
                <a:latin typeface="Arial"/>
              </a:rPr>
              <a:t>vGüzel bir işe başlarken Allah'ı anmak için söylenen söz kalıbına …………….. denir.</a:t>
            </a:r>
          </a:p>
          <a:p>
            <a:pPr>
              <a:lnSpc>
                <a:spcPts val="1800"/>
              </a:lnSpc>
            </a:pPr>
            <a:endParaRPr lang="en-US" sz="3999">
              <a:solidFill>
                <a:srgbClr val="000000"/>
              </a:solidFill>
              <a:latin typeface="Arial"/>
            </a:endParaRPr>
          </a:p>
          <a:p>
            <a:pPr>
              <a:lnSpc>
                <a:spcPts val="4799"/>
              </a:lnSpc>
            </a:pPr>
            <a:r>
              <a:rPr lang="en-US" sz="3999">
                <a:solidFill>
                  <a:srgbClr val="000000"/>
                </a:solidFill>
                <a:latin typeface="Arial"/>
              </a:rPr>
              <a:t>•Şefkat gösterip lütufta bulunmak, merhamet etmek, severek ve acıyarak korumaya ……....….. denir.</a:t>
            </a:r>
          </a:p>
          <a:p>
            <a:pPr>
              <a:lnSpc>
                <a:spcPts val="4799"/>
              </a:lnSpc>
            </a:pPr>
            <a:endParaRPr lang="en-US" sz="3999">
              <a:solidFill>
                <a:srgbClr val="000000"/>
              </a:solidFill>
              <a:latin typeface="Arial"/>
            </a:endParaRPr>
          </a:p>
        </p:txBody>
      </p:sp>
      <p:sp>
        <p:nvSpPr>
          <p:cNvPr id="11" name="TextBox 11"/>
          <p:cNvSpPr txBox="1"/>
          <p:nvPr/>
        </p:nvSpPr>
        <p:spPr>
          <a:xfrm>
            <a:off x="8092776" y="2787650"/>
            <a:ext cx="3359200" cy="755650"/>
          </a:xfrm>
          <a:prstGeom prst="rect">
            <a:avLst/>
          </a:prstGeom>
        </p:spPr>
        <p:txBody>
          <a:bodyPr lIns="0" tIns="0" rIns="0" bIns="0" rtlCol="0" anchor="t">
            <a:spAutoFit/>
          </a:bodyPr>
          <a:lstStyle/>
          <a:p>
            <a:pPr algn="ctr">
              <a:lnSpc>
                <a:spcPts val="5599"/>
              </a:lnSpc>
            </a:pPr>
            <a:r>
              <a:rPr lang="en-US" sz="3999" dirty="0" err="1">
                <a:solidFill>
                  <a:srgbClr val="CC0005"/>
                </a:solidFill>
                <a:latin typeface="Arial Bold"/>
              </a:rPr>
              <a:t>Esma-i</a:t>
            </a:r>
            <a:r>
              <a:rPr lang="en-US" sz="3999" dirty="0">
                <a:solidFill>
                  <a:srgbClr val="CC0005"/>
                </a:solidFill>
                <a:latin typeface="Arial Bold"/>
              </a:rPr>
              <a:t> </a:t>
            </a:r>
            <a:r>
              <a:rPr lang="en-US" sz="3999" dirty="0" err="1">
                <a:solidFill>
                  <a:srgbClr val="CC0005"/>
                </a:solidFill>
                <a:latin typeface="Arial Bold"/>
              </a:rPr>
              <a:t>Hüsna</a:t>
            </a:r>
            <a:endParaRPr lang="en-US" sz="3999" dirty="0">
              <a:solidFill>
                <a:srgbClr val="CC0005"/>
              </a:solidFill>
              <a:latin typeface="Arial Bold"/>
            </a:endParaRPr>
          </a:p>
        </p:txBody>
      </p:sp>
      <p:sp>
        <p:nvSpPr>
          <p:cNvPr id="12" name="TextBox 12"/>
          <p:cNvSpPr txBox="1"/>
          <p:nvPr/>
        </p:nvSpPr>
        <p:spPr>
          <a:xfrm>
            <a:off x="4997808" y="4235450"/>
            <a:ext cx="2003971" cy="755650"/>
          </a:xfrm>
          <a:prstGeom prst="rect">
            <a:avLst/>
          </a:prstGeom>
        </p:spPr>
        <p:txBody>
          <a:bodyPr lIns="0" tIns="0" rIns="0" bIns="0" rtlCol="0" anchor="t">
            <a:spAutoFit/>
          </a:bodyPr>
          <a:lstStyle/>
          <a:p>
            <a:pPr algn="ctr">
              <a:lnSpc>
                <a:spcPts val="5599"/>
              </a:lnSpc>
            </a:pPr>
            <a:r>
              <a:rPr lang="en-US" sz="3999" dirty="0">
                <a:solidFill>
                  <a:srgbClr val="CC0005"/>
                </a:solidFill>
                <a:latin typeface="Arial Bold"/>
              </a:rPr>
              <a:t>Rahman</a:t>
            </a:r>
          </a:p>
        </p:txBody>
      </p:sp>
      <p:sp>
        <p:nvSpPr>
          <p:cNvPr id="13" name="TextBox 13"/>
          <p:cNvSpPr txBox="1"/>
          <p:nvPr/>
        </p:nvSpPr>
        <p:spPr>
          <a:xfrm>
            <a:off x="750213" y="5683250"/>
            <a:ext cx="1552426" cy="755650"/>
          </a:xfrm>
          <a:prstGeom prst="rect">
            <a:avLst/>
          </a:prstGeom>
        </p:spPr>
        <p:txBody>
          <a:bodyPr lIns="0" tIns="0" rIns="0" bIns="0" rtlCol="0" anchor="t">
            <a:spAutoFit/>
          </a:bodyPr>
          <a:lstStyle/>
          <a:p>
            <a:pPr algn="ctr">
              <a:lnSpc>
                <a:spcPts val="5599"/>
              </a:lnSpc>
            </a:pPr>
            <a:r>
              <a:rPr lang="en-US" sz="3999" dirty="0">
                <a:solidFill>
                  <a:srgbClr val="CC0005"/>
                </a:solidFill>
                <a:latin typeface="Arial Bold"/>
              </a:rPr>
              <a:t>Rahim</a:t>
            </a:r>
          </a:p>
        </p:txBody>
      </p:sp>
      <p:sp>
        <p:nvSpPr>
          <p:cNvPr id="14" name="TextBox 14"/>
          <p:cNvSpPr txBox="1"/>
          <p:nvPr/>
        </p:nvSpPr>
        <p:spPr>
          <a:xfrm>
            <a:off x="749928" y="7131050"/>
            <a:ext cx="2371725" cy="755650"/>
          </a:xfrm>
          <a:prstGeom prst="rect">
            <a:avLst/>
          </a:prstGeom>
        </p:spPr>
        <p:txBody>
          <a:bodyPr lIns="0" tIns="0" rIns="0" bIns="0" rtlCol="0" anchor="t">
            <a:spAutoFit/>
          </a:bodyPr>
          <a:lstStyle/>
          <a:p>
            <a:pPr algn="ctr">
              <a:lnSpc>
                <a:spcPts val="5599"/>
              </a:lnSpc>
            </a:pPr>
            <a:r>
              <a:rPr lang="en-US" sz="3999" dirty="0" err="1">
                <a:solidFill>
                  <a:srgbClr val="CC0005"/>
                </a:solidFill>
                <a:latin typeface="Arial Bold"/>
              </a:rPr>
              <a:t>Besemele</a:t>
            </a:r>
            <a:endParaRPr lang="en-US" sz="3999" dirty="0">
              <a:solidFill>
                <a:srgbClr val="CC0005"/>
              </a:solidFill>
              <a:latin typeface="Arial Bold"/>
            </a:endParaRPr>
          </a:p>
        </p:txBody>
      </p:sp>
      <p:sp>
        <p:nvSpPr>
          <p:cNvPr id="15" name="TextBox 15"/>
          <p:cNvSpPr txBox="1"/>
          <p:nvPr/>
        </p:nvSpPr>
        <p:spPr>
          <a:xfrm>
            <a:off x="3090267" y="8578850"/>
            <a:ext cx="1862733" cy="755650"/>
          </a:xfrm>
          <a:prstGeom prst="rect">
            <a:avLst/>
          </a:prstGeom>
        </p:spPr>
        <p:txBody>
          <a:bodyPr lIns="0" tIns="0" rIns="0" bIns="0" rtlCol="0" anchor="t">
            <a:spAutoFit/>
          </a:bodyPr>
          <a:lstStyle/>
          <a:p>
            <a:pPr algn="ctr">
              <a:lnSpc>
                <a:spcPts val="5599"/>
              </a:lnSpc>
            </a:pPr>
            <a:r>
              <a:rPr lang="en-US" sz="3999" dirty="0" err="1">
                <a:solidFill>
                  <a:srgbClr val="CC0005"/>
                </a:solidFill>
                <a:latin typeface="Arial Bold"/>
              </a:rPr>
              <a:t>Rahmet</a:t>
            </a:r>
            <a:endParaRPr lang="en-US" sz="3999" dirty="0">
              <a:solidFill>
                <a:srgbClr val="CC0005"/>
              </a:solidFill>
              <a:latin typeface="Arial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391111" y="2273951"/>
            <a:ext cx="4255561" cy="3407995"/>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Freeform 7"/>
          <p:cNvSpPr/>
          <p:nvPr/>
        </p:nvSpPr>
        <p:spPr>
          <a:xfrm>
            <a:off x="391111" y="5880742"/>
            <a:ext cx="4255561" cy="3407995"/>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4808596" y="2273951"/>
            <a:ext cx="4255561" cy="3407995"/>
          </a:xfrm>
          <a:custGeom>
            <a:avLst/>
            <a:gdLst/>
            <a:ahLst/>
            <a:cxnLst/>
            <a:rect l="l" t="t" r="r" b="b"/>
            <a:pathLst>
              <a:path w="4255561" h="3407995">
                <a:moveTo>
                  <a:pt x="0" y="0"/>
                </a:moveTo>
                <a:lnTo>
                  <a:pt x="4255561" y="0"/>
                </a:lnTo>
                <a:lnTo>
                  <a:pt x="4255561" y="3407994"/>
                </a:lnTo>
                <a:lnTo>
                  <a:pt x="0" y="34079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9" name="Freeform 9"/>
          <p:cNvSpPr/>
          <p:nvPr/>
        </p:nvSpPr>
        <p:spPr>
          <a:xfrm>
            <a:off x="4808596" y="5880742"/>
            <a:ext cx="4255561" cy="3407995"/>
          </a:xfrm>
          <a:custGeom>
            <a:avLst/>
            <a:gdLst/>
            <a:ahLst/>
            <a:cxnLst/>
            <a:rect l="l" t="t" r="r" b="b"/>
            <a:pathLst>
              <a:path w="4255561" h="3407995">
                <a:moveTo>
                  <a:pt x="0" y="0"/>
                </a:moveTo>
                <a:lnTo>
                  <a:pt x="4255561" y="0"/>
                </a:lnTo>
                <a:lnTo>
                  <a:pt x="4255561" y="3407994"/>
                </a:lnTo>
                <a:lnTo>
                  <a:pt x="0" y="34079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0" name="Freeform 10"/>
          <p:cNvSpPr/>
          <p:nvPr/>
        </p:nvSpPr>
        <p:spPr>
          <a:xfrm>
            <a:off x="9226082" y="2273951"/>
            <a:ext cx="4255561" cy="3407995"/>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1" name="Freeform 11"/>
          <p:cNvSpPr/>
          <p:nvPr/>
        </p:nvSpPr>
        <p:spPr>
          <a:xfrm>
            <a:off x="9226082" y="5880742"/>
            <a:ext cx="4255561" cy="3407995"/>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2" name="Freeform 12"/>
          <p:cNvSpPr/>
          <p:nvPr/>
        </p:nvSpPr>
        <p:spPr>
          <a:xfrm>
            <a:off x="13643567" y="2273951"/>
            <a:ext cx="4255561" cy="3407995"/>
          </a:xfrm>
          <a:custGeom>
            <a:avLst/>
            <a:gdLst/>
            <a:ahLst/>
            <a:cxnLst/>
            <a:rect l="l" t="t" r="r" b="b"/>
            <a:pathLst>
              <a:path w="4255561" h="3407995">
                <a:moveTo>
                  <a:pt x="0" y="0"/>
                </a:moveTo>
                <a:lnTo>
                  <a:pt x="4255561" y="0"/>
                </a:lnTo>
                <a:lnTo>
                  <a:pt x="4255561" y="3407994"/>
                </a:lnTo>
                <a:lnTo>
                  <a:pt x="0" y="34079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3" name="Freeform 13"/>
          <p:cNvSpPr/>
          <p:nvPr/>
        </p:nvSpPr>
        <p:spPr>
          <a:xfrm>
            <a:off x="13643567" y="5880742"/>
            <a:ext cx="4255561" cy="3407995"/>
          </a:xfrm>
          <a:custGeom>
            <a:avLst/>
            <a:gdLst/>
            <a:ahLst/>
            <a:cxnLst/>
            <a:rect l="l" t="t" r="r" b="b"/>
            <a:pathLst>
              <a:path w="4255561" h="3407995">
                <a:moveTo>
                  <a:pt x="0" y="0"/>
                </a:moveTo>
                <a:lnTo>
                  <a:pt x="4255561" y="0"/>
                </a:lnTo>
                <a:lnTo>
                  <a:pt x="4255561" y="3407994"/>
                </a:lnTo>
                <a:lnTo>
                  <a:pt x="0" y="34079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4" name="TextBox 14"/>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15" name="TextBox 15"/>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16" name="TextBox 16"/>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7" name="TextBox 17"/>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8" name="TextBox 18"/>
          <p:cNvSpPr txBox="1"/>
          <p:nvPr/>
        </p:nvSpPr>
        <p:spPr>
          <a:xfrm>
            <a:off x="1028700" y="1246753"/>
            <a:ext cx="17350569" cy="676275"/>
          </a:xfrm>
          <a:prstGeom prst="rect">
            <a:avLst/>
          </a:prstGeom>
        </p:spPr>
        <p:txBody>
          <a:bodyPr lIns="0" tIns="0" rIns="0" bIns="0" rtlCol="0" anchor="t">
            <a:spAutoFit/>
          </a:bodyPr>
          <a:lstStyle/>
          <a:p>
            <a:pPr>
              <a:lnSpc>
                <a:spcPts val="4799"/>
              </a:lnSpc>
            </a:pPr>
            <a:r>
              <a:rPr lang="en-US" sz="3999">
                <a:solidFill>
                  <a:srgbClr val="000000"/>
                </a:solidFill>
                <a:latin typeface="Arial Bold"/>
              </a:rPr>
              <a:t>Harfleri karışık olarak verilen kavramları tahmin edelim.</a:t>
            </a:r>
          </a:p>
        </p:txBody>
      </p:sp>
      <p:sp>
        <p:nvSpPr>
          <p:cNvPr id="19" name="TextBox 19"/>
          <p:cNvSpPr txBox="1"/>
          <p:nvPr/>
        </p:nvSpPr>
        <p:spPr>
          <a:xfrm>
            <a:off x="1295400" y="3638606"/>
            <a:ext cx="2988795" cy="936154"/>
          </a:xfrm>
          <a:prstGeom prst="rect">
            <a:avLst/>
          </a:prstGeom>
        </p:spPr>
        <p:txBody>
          <a:bodyPr wrap="square" lIns="0" tIns="0" rIns="0" bIns="0" rtlCol="0" anchor="t">
            <a:spAutoFit/>
          </a:bodyPr>
          <a:lstStyle/>
          <a:p>
            <a:pPr algn="ctr">
              <a:lnSpc>
                <a:spcPts val="7279"/>
              </a:lnSpc>
            </a:pPr>
            <a:r>
              <a:rPr lang="tr-TR" sz="5199" dirty="0">
                <a:solidFill>
                  <a:srgbClr val="000000"/>
                </a:solidFill>
                <a:latin typeface="Arial Bold"/>
              </a:rPr>
              <a:t>RAHMAN</a:t>
            </a:r>
            <a:endParaRPr lang="en-US" sz="5199" dirty="0">
              <a:solidFill>
                <a:srgbClr val="000000"/>
              </a:solidFill>
              <a:latin typeface="Arial Bold"/>
            </a:endParaRPr>
          </a:p>
        </p:txBody>
      </p:sp>
      <p:grpSp>
        <p:nvGrpSpPr>
          <p:cNvPr id="20" name="Group 20"/>
          <p:cNvGrpSpPr/>
          <p:nvPr/>
        </p:nvGrpSpPr>
        <p:grpSpPr>
          <a:xfrm>
            <a:off x="986411" y="3783803"/>
            <a:ext cx="3580262" cy="864397"/>
            <a:chOff x="0" y="0"/>
            <a:chExt cx="942950" cy="227660"/>
          </a:xfrm>
        </p:grpSpPr>
        <p:sp>
          <p:nvSpPr>
            <p:cNvPr id="21" name="Freeform 21"/>
            <p:cNvSpPr/>
            <p:nvPr/>
          </p:nvSpPr>
          <p:spPr>
            <a:xfrm>
              <a:off x="0" y="0"/>
              <a:ext cx="942950" cy="227660"/>
            </a:xfrm>
            <a:custGeom>
              <a:avLst/>
              <a:gdLst/>
              <a:ahLst/>
              <a:cxnLst/>
              <a:rect l="l" t="t" r="r" b="b"/>
              <a:pathLst>
                <a:path w="942950" h="227660">
                  <a:moveTo>
                    <a:pt x="110282" y="0"/>
                  </a:moveTo>
                  <a:lnTo>
                    <a:pt x="832668" y="0"/>
                  </a:lnTo>
                  <a:cubicBezTo>
                    <a:pt x="861916" y="0"/>
                    <a:pt x="889967" y="11619"/>
                    <a:pt x="910649" y="32301"/>
                  </a:cubicBezTo>
                  <a:cubicBezTo>
                    <a:pt x="931331" y="52983"/>
                    <a:pt x="942950" y="81033"/>
                    <a:pt x="942950" y="110282"/>
                  </a:cubicBezTo>
                  <a:lnTo>
                    <a:pt x="942950" y="117378"/>
                  </a:lnTo>
                  <a:cubicBezTo>
                    <a:pt x="942950" y="178285"/>
                    <a:pt x="893575" y="227660"/>
                    <a:pt x="832668" y="227660"/>
                  </a:cubicBezTo>
                  <a:lnTo>
                    <a:pt x="110282" y="227660"/>
                  </a:lnTo>
                  <a:cubicBezTo>
                    <a:pt x="81033" y="227660"/>
                    <a:pt x="52983" y="216041"/>
                    <a:pt x="32301" y="195359"/>
                  </a:cubicBezTo>
                  <a:cubicBezTo>
                    <a:pt x="11619" y="174677"/>
                    <a:pt x="0" y="146627"/>
                    <a:pt x="0" y="117378"/>
                  </a:cubicBezTo>
                  <a:lnTo>
                    <a:pt x="0" y="110282"/>
                  </a:lnTo>
                  <a:cubicBezTo>
                    <a:pt x="0" y="49375"/>
                    <a:pt x="49375" y="0"/>
                    <a:pt x="110282" y="0"/>
                  </a:cubicBezTo>
                  <a:close/>
                </a:path>
              </a:pathLst>
            </a:custGeom>
            <a:solidFill>
              <a:srgbClr val="FC8F00"/>
            </a:solidFill>
          </p:spPr>
          <p:txBody>
            <a:bodyPr/>
            <a:lstStyle/>
            <a:p>
              <a:endParaRPr lang="tr-TR"/>
            </a:p>
          </p:txBody>
        </p:sp>
        <p:sp>
          <p:nvSpPr>
            <p:cNvPr id="22" name="TextBox 22"/>
            <p:cNvSpPr txBox="1"/>
            <p:nvPr/>
          </p:nvSpPr>
          <p:spPr>
            <a:xfrm>
              <a:off x="0" y="-19050"/>
              <a:ext cx="812800" cy="831850"/>
            </a:xfrm>
            <a:prstGeom prst="rect">
              <a:avLst/>
            </a:prstGeom>
          </p:spPr>
          <p:txBody>
            <a:bodyPr lIns="50800" tIns="50800" rIns="50800" bIns="50800" rtlCol="0" anchor="ctr"/>
            <a:lstStyle/>
            <a:p>
              <a:pPr algn="ctr">
                <a:lnSpc>
                  <a:spcPts val="1743"/>
                </a:lnSpc>
              </a:pPr>
              <a:endParaRPr/>
            </a:p>
          </p:txBody>
        </p:sp>
      </p:grpSp>
      <p:sp>
        <p:nvSpPr>
          <p:cNvPr id="23" name="TextBox 23"/>
          <p:cNvSpPr txBox="1"/>
          <p:nvPr/>
        </p:nvSpPr>
        <p:spPr>
          <a:xfrm>
            <a:off x="5715000" y="3750146"/>
            <a:ext cx="3059372" cy="936154"/>
          </a:xfrm>
          <a:prstGeom prst="rect">
            <a:avLst/>
          </a:prstGeom>
        </p:spPr>
        <p:txBody>
          <a:bodyPr wrap="square" lIns="0" tIns="0" rIns="0" bIns="0" rtlCol="0" anchor="t">
            <a:spAutoFit/>
          </a:bodyPr>
          <a:lstStyle/>
          <a:p>
            <a:pPr algn="ctr">
              <a:lnSpc>
                <a:spcPts val="7279"/>
              </a:lnSpc>
            </a:pPr>
            <a:r>
              <a:rPr lang="tr-TR" sz="5199" dirty="0">
                <a:solidFill>
                  <a:srgbClr val="000000"/>
                </a:solidFill>
                <a:latin typeface="Arial Bold"/>
              </a:rPr>
              <a:t>RAHME</a:t>
            </a:r>
            <a:r>
              <a:rPr lang="en-US" sz="5199" dirty="0">
                <a:solidFill>
                  <a:srgbClr val="000000"/>
                </a:solidFill>
                <a:latin typeface="Arial Bold"/>
              </a:rPr>
              <a:t>T</a:t>
            </a:r>
          </a:p>
        </p:txBody>
      </p:sp>
      <p:sp>
        <p:nvSpPr>
          <p:cNvPr id="24" name="TextBox 24"/>
          <p:cNvSpPr txBox="1"/>
          <p:nvPr/>
        </p:nvSpPr>
        <p:spPr>
          <a:xfrm>
            <a:off x="9677400" y="3771900"/>
            <a:ext cx="3878200" cy="884794"/>
          </a:xfrm>
          <a:prstGeom prst="rect">
            <a:avLst/>
          </a:prstGeom>
        </p:spPr>
        <p:txBody>
          <a:bodyPr wrap="square" lIns="0" tIns="0" rIns="0" bIns="0" rtlCol="0" anchor="t">
            <a:spAutoFit/>
          </a:bodyPr>
          <a:lstStyle/>
          <a:p>
            <a:pPr algn="ctr">
              <a:lnSpc>
                <a:spcPts val="7279"/>
              </a:lnSpc>
            </a:pPr>
            <a:r>
              <a:rPr lang="tr-TR" sz="5199" dirty="0">
                <a:solidFill>
                  <a:srgbClr val="000000"/>
                </a:solidFill>
                <a:latin typeface="Arial Bold"/>
              </a:rPr>
              <a:t>BESMELE</a:t>
            </a:r>
            <a:endParaRPr lang="en-US" sz="5199" dirty="0">
              <a:solidFill>
                <a:srgbClr val="000000"/>
              </a:solidFill>
              <a:latin typeface="Arial Bold"/>
            </a:endParaRPr>
          </a:p>
        </p:txBody>
      </p:sp>
      <p:sp>
        <p:nvSpPr>
          <p:cNvPr id="25" name="TextBox 25"/>
          <p:cNvSpPr txBox="1"/>
          <p:nvPr/>
        </p:nvSpPr>
        <p:spPr>
          <a:xfrm>
            <a:off x="14841694" y="3719522"/>
            <a:ext cx="2408197" cy="936154"/>
          </a:xfrm>
          <a:prstGeom prst="rect">
            <a:avLst/>
          </a:prstGeom>
        </p:spPr>
        <p:txBody>
          <a:bodyPr wrap="square" lIns="0" tIns="0" rIns="0" bIns="0" rtlCol="0" anchor="t">
            <a:spAutoFit/>
          </a:bodyPr>
          <a:lstStyle/>
          <a:p>
            <a:pPr algn="ctr">
              <a:lnSpc>
                <a:spcPts val="7279"/>
              </a:lnSpc>
            </a:pPr>
            <a:r>
              <a:rPr lang="tr-TR" sz="5199" dirty="0">
                <a:solidFill>
                  <a:srgbClr val="000000"/>
                </a:solidFill>
                <a:latin typeface="Arial Bold"/>
              </a:rPr>
              <a:t>RAHİM</a:t>
            </a:r>
            <a:endParaRPr lang="en-US" sz="5199" dirty="0">
              <a:solidFill>
                <a:srgbClr val="000000"/>
              </a:solidFill>
              <a:latin typeface="Arial Bold"/>
            </a:endParaRPr>
          </a:p>
        </p:txBody>
      </p:sp>
      <p:sp>
        <p:nvSpPr>
          <p:cNvPr id="26" name="TextBox 26"/>
          <p:cNvSpPr txBox="1"/>
          <p:nvPr/>
        </p:nvSpPr>
        <p:spPr>
          <a:xfrm>
            <a:off x="1143000" y="7277100"/>
            <a:ext cx="3180992" cy="936154"/>
          </a:xfrm>
          <a:prstGeom prst="rect">
            <a:avLst/>
          </a:prstGeom>
        </p:spPr>
        <p:txBody>
          <a:bodyPr wrap="square" lIns="0" tIns="0" rIns="0" bIns="0" rtlCol="0" anchor="t">
            <a:spAutoFit/>
          </a:bodyPr>
          <a:lstStyle/>
          <a:p>
            <a:pPr algn="ctr">
              <a:lnSpc>
                <a:spcPts val="7279"/>
              </a:lnSpc>
            </a:pPr>
            <a:r>
              <a:rPr lang="tr-TR" sz="3700" dirty="0">
                <a:solidFill>
                  <a:srgbClr val="000000"/>
                </a:solidFill>
                <a:latin typeface="Arial Bold"/>
              </a:rPr>
              <a:t>ESMAİHÜSNA</a:t>
            </a:r>
            <a:endParaRPr lang="en-US" sz="3700" dirty="0">
              <a:solidFill>
                <a:srgbClr val="000000"/>
              </a:solidFill>
              <a:latin typeface="Arial Bold"/>
            </a:endParaRPr>
          </a:p>
        </p:txBody>
      </p:sp>
      <p:sp>
        <p:nvSpPr>
          <p:cNvPr id="27" name="TextBox 27"/>
          <p:cNvSpPr txBox="1"/>
          <p:nvPr/>
        </p:nvSpPr>
        <p:spPr>
          <a:xfrm>
            <a:off x="5885003" y="7331546"/>
            <a:ext cx="2725597" cy="936154"/>
          </a:xfrm>
          <a:prstGeom prst="rect">
            <a:avLst/>
          </a:prstGeom>
        </p:spPr>
        <p:txBody>
          <a:bodyPr wrap="square" lIns="0" tIns="0" rIns="0" bIns="0" rtlCol="0" anchor="t">
            <a:spAutoFit/>
          </a:bodyPr>
          <a:lstStyle/>
          <a:p>
            <a:pPr algn="ctr">
              <a:lnSpc>
                <a:spcPts val="7279"/>
              </a:lnSpc>
            </a:pPr>
            <a:r>
              <a:rPr lang="tr-TR" sz="5199" dirty="0">
                <a:solidFill>
                  <a:srgbClr val="000000"/>
                </a:solidFill>
                <a:latin typeface="Arial Bold"/>
              </a:rPr>
              <a:t>ŞEFKAT</a:t>
            </a:r>
            <a:endParaRPr lang="en-US" sz="5199" dirty="0">
              <a:solidFill>
                <a:srgbClr val="000000"/>
              </a:solidFill>
              <a:latin typeface="Arial Bold"/>
            </a:endParaRPr>
          </a:p>
        </p:txBody>
      </p:sp>
      <p:sp>
        <p:nvSpPr>
          <p:cNvPr id="28" name="TextBox 28"/>
          <p:cNvSpPr txBox="1"/>
          <p:nvPr/>
        </p:nvSpPr>
        <p:spPr>
          <a:xfrm>
            <a:off x="10370220" y="7301195"/>
            <a:ext cx="2507580" cy="936154"/>
          </a:xfrm>
          <a:prstGeom prst="rect">
            <a:avLst/>
          </a:prstGeom>
        </p:spPr>
        <p:txBody>
          <a:bodyPr wrap="square" lIns="0" tIns="0" rIns="0" bIns="0" rtlCol="0" anchor="t">
            <a:spAutoFit/>
          </a:bodyPr>
          <a:lstStyle/>
          <a:p>
            <a:pPr algn="ctr">
              <a:lnSpc>
                <a:spcPts val="7279"/>
              </a:lnSpc>
            </a:pPr>
            <a:r>
              <a:rPr lang="tr-TR" sz="5199" dirty="0">
                <a:solidFill>
                  <a:srgbClr val="000000"/>
                </a:solidFill>
                <a:latin typeface="Arial Bold"/>
              </a:rPr>
              <a:t>TÖVBE</a:t>
            </a:r>
            <a:endParaRPr lang="en-US" sz="5199" dirty="0">
              <a:solidFill>
                <a:srgbClr val="000000"/>
              </a:solidFill>
              <a:latin typeface="Arial Bold"/>
            </a:endParaRPr>
          </a:p>
        </p:txBody>
      </p:sp>
      <p:sp>
        <p:nvSpPr>
          <p:cNvPr id="29" name="TextBox 29"/>
          <p:cNvSpPr txBox="1"/>
          <p:nvPr/>
        </p:nvSpPr>
        <p:spPr>
          <a:xfrm>
            <a:off x="14352449" y="7301195"/>
            <a:ext cx="3325951" cy="936154"/>
          </a:xfrm>
          <a:prstGeom prst="rect">
            <a:avLst/>
          </a:prstGeom>
        </p:spPr>
        <p:txBody>
          <a:bodyPr wrap="square" lIns="0" tIns="0" rIns="0" bIns="0" rtlCol="0" anchor="t">
            <a:spAutoFit/>
          </a:bodyPr>
          <a:lstStyle/>
          <a:p>
            <a:pPr algn="ctr">
              <a:lnSpc>
                <a:spcPts val="7279"/>
              </a:lnSpc>
            </a:pPr>
            <a:r>
              <a:rPr lang="tr-TR" sz="4300" dirty="0">
                <a:solidFill>
                  <a:srgbClr val="000000"/>
                </a:solidFill>
                <a:latin typeface="Arial Bold"/>
              </a:rPr>
              <a:t>MERHAMET</a:t>
            </a:r>
            <a:endParaRPr lang="en-US" sz="4300" dirty="0">
              <a:solidFill>
                <a:srgbClr val="000000"/>
              </a:solidFill>
              <a:latin typeface="Arial Bold"/>
            </a:endParaRPr>
          </a:p>
        </p:txBody>
      </p:sp>
      <p:grpSp>
        <p:nvGrpSpPr>
          <p:cNvPr id="30" name="Group 30"/>
          <p:cNvGrpSpPr/>
          <p:nvPr/>
        </p:nvGrpSpPr>
        <p:grpSpPr>
          <a:xfrm>
            <a:off x="5443765" y="3783803"/>
            <a:ext cx="3580262" cy="864397"/>
            <a:chOff x="0" y="0"/>
            <a:chExt cx="942950" cy="227660"/>
          </a:xfrm>
        </p:grpSpPr>
        <p:sp>
          <p:nvSpPr>
            <p:cNvPr id="31" name="Freeform 31"/>
            <p:cNvSpPr/>
            <p:nvPr/>
          </p:nvSpPr>
          <p:spPr>
            <a:xfrm>
              <a:off x="0" y="0"/>
              <a:ext cx="942950" cy="227660"/>
            </a:xfrm>
            <a:custGeom>
              <a:avLst/>
              <a:gdLst/>
              <a:ahLst/>
              <a:cxnLst/>
              <a:rect l="l" t="t" r="r" b="b"/>
              <a:pathLst>
                <a:path w="942950" h="227660">
                  <a:moveTo>
                    <a:pt x="110282" y="0"/>
                  </a:moveTo>
                  <a:lnTo>
                    <a:pt x="832668" y="0"/>
                  </a:lnTo>
                  <a:cubicBezTo>
                    <a:pt x="861916" y="0"/>
                    <a:pt x="889967" y="11619"/>
                    <a:pt x="910649" y="32301"/>
                  </a:cubicBezTo>
                  <a:cubicBezTo>
                    <a:pt x="931331" y="52983"/>
                    <a:pt x="942950" y="81033"/>
                    <a:pt x="942950" y="110282"/>
                  </a:cubicBezTo>
                  <a:lnTo>
                    <a:pt x="942950" y="117378"/>
                  </a:lnTo>
                  <a:cubicBezTo>
                    <a:pt x="942950" y="178285"/>
                    <a:pt x="893575" y="227660"/>
                    <a:pt x="832668" y="227660"/>
                  </a:cubicBezTo>
                  <a:lnTo>
                    <a:pt x="110282" y="227660"/>
                  </a:lnTo>
                  <a:cubicBezTo>
                    <a:pt x="81033" y="227660"/>
                    <a:pt x="52983" y="216041"/>
                    <a:pt x="32301" y="195359"/>
                  </a:cubicBezTo>
                  <a:cubicBezTo>
                    <a:pt x="11619" y="174677"/>
                    <a:pt x="0" y="146627"/>
                    <a:pt x="0" y="117378"/>
                  </a:cubicBezTo>
                  <a:lnTo>
                    <a:pt x="0" y="110282"/>
                  </a:lnTo>
                  <a:cubicBezTo>
                    <a:pt x="0" y="49375"/>
                    <a:pt x="49375" y="0"/>
                    <a:pt x="110282" y="0"/>
                  </a:cubicBezTo>
                  <a:close/>
                </a:path>
              </a:pathLst>
            </a:custGeom>
            <a:solidFill>
              <a:srgbClr val="FC8F00"/>
            </a:solidFill>
          </p:spPr>
          <p:txBody>
            <a:bodyPr/>
            <a:lstStyle/>
            <a:p>
              <a:endParaRPr lang="tr-TR"/>
            </a:p>
          </p:txBody>
        </p:sp>
        <p:sp>
          <p:nvSpPr>
            <p:cNvPr id="32" name="TextBox 32"/>
            <p:cNvSpPr txBox="1"/>
            <p:nvPr/>
          </p:nvSpPr>
          <p:spPr>
            <a:xfrm>
              <a:off x="0" y="-19050"/>
              <a:ext cx="812800" cy="831850"/>
            </a:xfrm>
            <a:prstGeom prst="rect">
              <a:avLst/>
            </a:prstGeom>
          </p:spPr>
          <p:txBody>
            <a:bodyPr lIns="50800" tIns="50800" rIns="50800" bIns="50800" rtlCol="0" anchor="ctr"/>
            <a:lstStyle/>
            <a:p>
              <a:pPr algn="ctr">
                <a:lnSpc>
                  <a:spcPts val="1743"/>
                </a:lnSpc>
              </a:pPr>
              <a:endParaRPr/>
            </a:p>
          </p:txBody>
        </p:sp>
      </p:grpSp>
      <p:grpSp>
        <p:nvGrpSpPr>
          <p:cNvPr id="33" name="Group 33"/>
          <p:cNvGrpSpPr/>
          <p:nvPr/>
        </p:nvGrpSpPr>
        <p:grpSpPr>
          <a:xfrm>
            <a:off x="9859542" y="3783803"/>
            <a:ext cx="3580262" cy="864397"/>
            <a:chOff x="0" y="0"/>
            <a:chExt cx="942950" cy="227660"/>
          </a:xfrm>
        </p:grpSpPr>
        <p:sp>
          <p:nvSpPr>
            <p:cNvPr id="34" name="Freeform 34"/>
            <p:cNvSpPr/>
            <p:nvPr/>
          </p:nvSpPr>
          <p:spPr>
            <a:xfrm>
              <a:off x="0" y="0"/>
              <a:ext cx="942950" cy="227660"/>
            </a:xfrm>
            <a:custGeom>
              <a:avLst/>
              <a:gdLst/>
              <a:ahLst/>
              <a:cxnLst/>
              <a:rect l="l" t="t" r="r" b="b"/>
              <a:pathLst>
                <a:path w="942950" h="227660">
                  <a:moveTo>
                    <a:pt x="110282" y="0"/>
                  </a:moveTo>
                  <a:lnTo>
                    <a:pt x="832668" y="0"/>
                  </a:lnTo>
                  <a:cubicBezTo>
                    <a:pt x="861916" y="0"/>
                    <a:pt x="889967" y="11619"/>
                    <a:pt x="910649" y="32301"/>
                  </a:cubicBezTo>
                  <a:cubicBezTo>
                    <a:pt x="931331" y="52983"/>
                    <a:pt x="942950" y="81033"/>
                    <a:pt x="942950" y="110282"/>
                  </a:cubicBezTo>
                  <a:lnTo>
                    <a:pt x="942950" y="117378"/>
                  </a:lnTo>
                  <a:cubicBezTo>
                    <a:pt x="942950" y="178285"/>
                    <a:pt x="893575" y="227660"/>
                    <a:pt x="832668" y="227660"/>
                  </a:cubicBezTo>
                  <a:lnTo>
                    <a:pt x="110282" y="227660"/>
                  </a:lnTo>
                  <a:cubicBezTo>
                    <a:pt x="81033" y="227660"/>
                    <a:pt x="52983" y="216041"/>
                    <a:pt x="32301" y="195359"/>
                  </a:cubicBezTo>
                  <a:cubicBezTo>
                    <a:pt x="11619" y="174677"/>
                    <a:pt x="0" y="146627"/>
                    <a:pt x="0" y="117378"/>
                  </a:cubicBezTo>
                  <a:lnTo>
                    <a:pt x="0" y="110282"/>
                  </a:lnTo>
                  <a:cubicBezTo>
                    <a:pt x="0" y="49375"/>
                    <a:pt x="49375" y="0"/>
                    <a:pt x="110282" y="0"/>
                  </a:cubicBezTo>
                  <a:close/>
                </a:path>
              </a:pathLst>
            </a:custGeom>
            <a:solidFill>
              <a:srgbClr val="FC8F00"/>
            </a:solidFill>
          </p:spPr>
          <p:txBody>
            <a:bodyPr/>
            <a:lstStyle/>
            <a:p>
              <a:endParaRPr lang="tr-TR"/>
            </a:p>
          </p:txBody>
        </p:sp>
        <p:sp>
          <p:nvSpPr>
            <p:cNvPr id="35" name="TextBox 35"/>
            <p:cNvSpPr txBox="1"/>
            <p:nvPr/>
          </p:nvSpPr>
          <p:spPr>
            <a:xfrm>
              <a:off x="0" y="-19050"/>
              <a:ext cx="812800" cy="831850"/>
            </a:xfrm>
            <a:prstGeom prst="rect">
              <a:avLst/>
            </a:prstGeom>
          </p:spPr>
          <p:txBody>
            <a:bodyPr lIns="50800" tIns="50800" rIns="50800" bIns="50800" rtlCol="0" anchor="ctr"/>
            <a:lstStyle/>
            <a:p>
              <a:pPr algn="ctr">
                <a:lnSpc>
                  <a:spcPts val="1743"/>
                </a:lnSpc>
              </a:pPr>
              <a:endParaRPr/>
            </a:p>
          </p:txBody>
        </p:sp>
      </p:grpSp>
      <p:grpSp>
        <p:nvGrpSpPr>
          <p:cNvPr id="36" name="Group 36"/>
          <p:cNvGrpSpPr/>
          <p:nvPr/>
        </p:nvGrpSpPr>
        <p:grpSpPr>
          <a:xfrm>
            <a:off x="14211872" y="3785073"/>
            <a:ext cx="3580262" cy="864397"/>
            <a:chOff x="0" y="0"/>
            <a:chExt cx="942950" cy="227660"/>
          </a:xfrm>
        </p:grpSpPr>
        <p:sp>
          <p:nvSpPr>
            <p:cNvPr id="37" name="Freeform 37"/>
            <p:cNvSpPr/>
            <p:nvPr/>
          </p:nvSpPr>
          <p:spPr>
            <a:xfrm>
              <a:off x="0" y="0"/>
              <a:ext cx="942950" cy="227660"/>
            </a:xfrm>
            <a:custGeom>
              <a:avLst/>
              <a:gdLst/>
              <a:ahLst/>
              <a:cxnLst/>
              <a:rect l="l" t="t" r="r" b="b"/>
              <a:pathLst>
                <a:path w="942950" h="227660">
                  <a:moveTo>
                    <a:pt x="110282" y="0"/>
                  </a:moveTo>
                  <a:lnTo>
                    <a:pt x="832668" y="0"/>
                  </a:lnTo>
                  <a:cubicBezTo>
                    <a:pt x="861916" y="0"/>
                    <a:pt x="889967" y="11619"/>
                    <a:pt x="910649" y="32301"/>
                  </a:cubicBezTo>
                  <a:cubicBezTo>
                    <a:pt x="931331" y="52983"/>
                    <a:pt x="942950" y="81033"/>
                    <a:pt x="942950" y="110282"/>
                  </a:cubicBezTo>
                  <a:lnTo>
                    <a:pt x="942950" y="117378"/>
                  </a:lnTo>
                  <a:cubicBezTo>
                    <a:pt x="942950" y="178285"/>
                    <a:pt x="893575" y="227660"/>
                    <a:pt x="832668" y="227660"/>
                  </a:cubicBezTo>
                  <a:lnTo>
                    <a:pt x="110282" y="227660"/>
                  </a:lnTo>
                  <a:cubicBezTo>
                    <a:pt x="81033" y="227660"/>
                    <a:pt x="52983" y="216041"/>
                    <a:pt x="32301" y="195359"/>
                  </a:cubicBezTo>
                  <a:cubicBezTo>
                    <a:pt x="11619" y="174677"/>
                    <a:pt x="0" y="146627"/>
                    <a:pt x="0" y="117378"/>
                  </a:cubicBezTo>
                  <a:lnTo>
                    <a:pt x="0" y="110282"/>
                  </a:lnTo>
                  <a:cubicBezTo>
                    <a:pt x="0" y="49375"/>
                    <a:pt x="49375" y="0"/>
                    <a:pt x="110282" y="0"/>
                  </a:cubicBezTo>
                  <a:close/>
                </a:path>
              </a:pathLst>
            </a:custGeom>
            <a:solidFill>
              <a:srgbClr val="FC8F00"/>
            </a:solidFill>
          </p:spPr>
          <p:txBody>
            <a:bodyPr/>
            <a:lstStyle/>
            <a:p>
              <a:endParaRPr lang="tr-TR"/>
            </a:p>
          </p:txBody>
        </p:sp>
        <p:sp>
          <p:nvSpPr>
            <p:cNvPr id="38" name="TextBox 38"/>
            <p:cNvSpPr txBox="1"/>
            <p:nvPr/>
          </p:nvSpPr>
          <p:spPr>
            <a:xfrm>
              <a:off x="0" y="-19050"/>
              <a:ext cx="812800" cy="831850"/>
            </a:xfrm>
            <a:prstGeom prst="rect">
              <a:avLst/>
            </a:prstGeom>
          </p:spPr>
          <p:txBody>
            <a:bodyPr lIns="50800" tIns="50800" rIns="50800" bIns="50800" rtlCol="0" anchor="ctr"/>
            <a:lstStyle/>
            <a:p>
              <a:pPr algn="ctr">
                <a:lnSpc>
                  <a:spcPts val="1743"/>
                </a:lnSpc>
              </a:pPr>
              <a:endParaRPr/>
            </a:p>
          </p:txBody>
        </p:sp>
      </p:grpSp>
      <p:sp>
        <p:nvSpPr>
          <p:cNvPr id="39" name="TextBox 39"/>
          <p:cNvSpPr txBox="1"/>
          <p:nvPr/>
        </p:nvSpPr>
        <p:spPr>
          <a:xfrm>
            <a:off x="1333054" y="3694430"/>
            <a:ext cx="2934146"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MAHARN</a:t>
            </a:r>
          </a:p>
        </p:txBody>
      </p:sp>
      <p:sp>
        <p:nvSpPr>
          <p:cNvPr id="40" name="TextBox 40"/>
          <p:cNvSpPr txBox="1"/>
          <p:nvPr/>
        </p:nvSpPr>
        <p:spPr>
          <a:xfrm>
            <a:off x="5786140" y="3770630"/>
            <a:ext cx="2824460"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TERMAH</a:t>
            </a:r>
          </a:p>
        </p:txBody>
      </p:sp>
      <p:sp>
        <p:nvSpPr>
          <p:cNvPr id="41" name="TextBox 41"/>
          <p:cNvSpPr txBox="1"/>
          <p:nvPr/>
        </p:nvSpPr>
        <p:spPr>
          <a:xfrm>
            <a:off x="9990237" y="3770630"/>
            <a:ext cx="3192363"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MESELEB</a:t>
            </a:r>
          </a:p>
        </p:txBody>
      </p:sp>
      <p:sp>
        <p:nvSpPr>
          <p:cNvPr id="42" name="TextBox 42"/>
          <p:cNvSpPr txBox="1"/>
          <p:nvPr/>
        </p:nvSpPr>
        <p:spPr>
          <a:xfrm>
            <a:off x="14963738" y="3695700"/>
            <a:ext cx="2164110"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İHRAM</a:t>
            </a:r>
          </a:p>
        </p:txBody>
      </p:sp>
      <p:grpSp>
        <p:nvGrpSpPr>
          <p:cNvPr id="43" name="Group 43"/>
          <p:cNvGrpSpPr/>
          <p:nvPr/>
        </p:nvGrpSpPr>
        <p:grpSpPr>
          <a:xfrm>
            <a:off x="954320" y="7353300"/>
            <a:ext cx="3580262" cy="864397"/>
            <a:chOff x="0" y="0"/>
            <a:chExt cx="942950" cy="227660"/>
          </a:xfrm>
        </p:grpSpPr>
        <p:sp>
          <p:nvSpPr>
            <p:cNvPr id="44" name="Freeform 44"/>
            <p:cNvSpPr/>
            <p:nvPr/>
          </p:nvSpPr>
          <p:spPr>
            <a:xfrm>
              <a:off x="0" y="0"/>
              <a:ext cx="942950" cy="227660"/>
            </a:xfrm>
            <a:custGeom>
              <a:avLst/>
              <a:gdLst/>
              <a:ahLst/>
              <a:cxnLst/>
              <a:rect l="l" t="t" r="r" b="b"/>
              <a:pathLst>
                <a:path w="942950" h="227660">
                  <a:moveTo>
                    <a:pt x="110282" y="0"/>
                  </a:moveTo>
                  <a:lnTo>
                    <a:pt x="832668" y="0"/>
                  </a:lnTo>
                  <a:cubicBezTo>
                    <a:pt x="861916" y="0"/>
                    <a:pt x="889967" y="11619"/>
                    <a:pt x="910649" y="32301"/>
                  </a:cubicBezTo>
                  <a:cubicBezTo>
                    <a:pt x="931331" y="52983"/>
                    <a:pt x="942950" y="81033"/>
                    <a:pt x="942950" y="110282"/>
                  </a:cubicBezTo>
                  <a:lnTo>
                    <a:pt x="942950" y="117378"/>
                  </a:lnTo>
                  <a:cubicBezTo>
                    <a:pt x="942950" y="178285"/>
                    <a:pt x="893575" y="227660"/>
                    <a:pt x="832668" y="227660"/>
                  </a:cubicBezTo>
                  <a:lnTo>
                    <a:pt x="110282" y="227660"/>
                  </a:lnTo>
                  <a:cubicBezTo>
                    <a:pt x="81033" y="227660"/>
                    <a:pt x="52983" y="216041"/>
                    <a:pt x="32301" y="195359"/>
                  </a:cubicBezTo>
                  <a:cubicBezTo>
                    <a:pt x="11619" y="174677"/>
                    <a:pt x="0" y="146627"/>
                    <a:pt x="0" y="117378"/>
                  </a:cubicBezTo>
                  <a:lnTo>
                    <a:pt x="0" y="110282"/>
                  </a:lnTo>
                  <a:cubicBezTo>
                    <a:pt x="0" y="49375"/>
                    <a:pt x="49375" y="0"/>
                    <a:pt x="110282" y="0"/>
                  </a:cubicBezTo>
                  <a:close/>
                </a:path>
              </a:pathLst>
            </a:custGeom>
            <a:solidFill>
              <a:srgbClr val="FC8F00"/>
            </a:solidFill>
          </p:spPr>
          <p:txBody>
            <a:bodyPr/>
            <a:lstStyle/>
            <a:p>
              <a:endParaRPr lang="tr-TR"/>
            </a:p>
          </p:txBody>
        </p:sp>
        <p:sp>
          <p:nvSpPr>
            <p:cNvPr id="45" name="TextBox 45"/>
            <p:cNvSpPr txBox="1"/>
            <p:nvPr/>
          </p:nvSpPr>
          <p:spPr>
            <a:xfrm>
              <a:off x="0" y="-19050"/>
              <a:ext cx="812800" cy="831850"/>
            </a:xfrm>
            <a:prstGeom prst="rect">
              <a:avLst/>
            </a:prstGeom>
          </p:spPr>
          <p:txBody>
            <a:bodyPr lIns="50800" tIns="50800" rIns="50800" bIns="50800" rtlCol="0" anchor="ctr"/>
            <a:lstStyle/>
            <a:p>
              <a:pPr algn="ctr">
                <a:lnSpc>
                  <a:spcPts val="1743"/>
                </a:lnSpc>
              </a:pPr>
              <a:endParaRPr/>
            </a:p>
          </p:txBody>
        </p:sp>
      </p:grpSp>
      <p:grpSp>
        <p:nvGrpSpPr>
          <p:cNvPr id="46" name="Group 46"/>
          <p:cNvGrpSpPr/>
          <p:nvPr/>
        </p:nvGrpSpPr>
        <p:grpSpPr>
          <a:xfrm>
            <a:off x="5411673" y="7403303"/>
            <a:ext cx="3580262" cy="864397"/>
            <a:chOff x="0" y="0"/>
            <a:chExt cx="942950" cy="227660"/>
          </a:xfrm>
        </p:grpSpPr>
        <p:sp>
          <p:nvSpPr>
            <p:cNvPr id="47" name="Freeform 47"/>
            <p:cNvSpPr/>
            <p:nvPr/>
          </p:nvSpPr>
          <p:spPr>
            <a:xfrm>
              <a:off x="0" y="0"/>
              <a:ext cx="942950" cy="227660"/>
            </a:xfrm>
            <a:custGeom>
              <a:avLst/>
              <a:gdLst/>
              <a:ahLst/>
              <a:cxnLst/>
              <a:rect l="l" t="t" r="r" b="b"/>
              <a:pathLst>
                <a:path w="942950" h="227660">
                  <a:moveTo>
                    <a:pt x="110282" y="0"/>
                  </a:moveTo>
                  <a:lnTo>
                    <a:pt x="832668" y="0"/>
                  </a:lnTo>
                  <a:cubicBezTo>
                    <a:pt x="861916" y="0"/>
                    <a:pt x="889967" y="11619"/>
                    <a:pt x="910649" y="32301"/>
                  </a:cubicBezTo>
                  <a:cubicBezTo>
                    <a:pt x="931331" y="52983"/>
                    <a:pt x="942950" y="81033"/>
                    <a:pt x="942950" y="110282"/>
                  </a:cubicBezTo>
                  <a:lnTo>
                    <a:pt x="942950" y="117378"/>
                  </a:lnTo>
                  <a:cubicBezTo>
                    <a:pt x="942950" y="178285"/>
                    <a:pt x="893575" y="227660"/>
                    <a:pt x="832668" y="227660"/>
                  </a:cubicBezTo>
                  <a:lnTo>
                    <a:pt x="110282" y="227660"/>
                  </a:lnTo>
                  <a:cubicBezTo>
                    <a:pt x="81033" y="227660"/>
                    <a:pt x="52983" y="216041"/>
                    <a:pt x="32301" y="195359"/>
                  </a:cubicBezTo>
                  <a:cubicBezTo>
                    <a:pt x="11619" y="174677"/>
                    <a:pt x="0" y="146627"/>
                    <a:pt x="0" y="117378"/>
                  </a:cubicBezTo>
                  <a:lnTo>
                    <a:pt x="0" y="110282"/>
                  </a:lnTo>
                  <a:cubicBezTo>
                    <a:pt x="0" y="49375"/>
                    <a:pt x="49375" y="0"/>
                    <a:pt x="110282" y="0"/>
                  </a:cubicBezTo>
                  <a:close/>
                </a:path>
              </a:pathLst>
            </a:custGeom>
            <a:solidFill>
              <a:srgbClr val="FC8F00"/>
            </a:solidFill>
          </p:spPr>
          <p:txBody>
            <a:bodyPr/>
            <a:lstStyle/>
            <a:p>
              <a:endParaRPr lang="tr-TR"/>
            </a:p>
          </p:txBody>
        </p:sp>
        <p:sp>
          <p:nvSpPr>
            <p:cNvPr id="48" name="TextBox 48"/>
            <p:cNvSpPr txBox="1"/>
            <p:nvPr/>
          </p:nvSpPr>
          <p:spPr>
            <a:xfrm>
              <a:off x="0" y="-19050"/>
              <a:ext cx="812800" cy="831850"/>
            </a:xfrm>
            <a:prstGeom prst="rect">
              <a:avLst/>
            </a:prstGeom>
          </p:spPr>
          <p:txBody>
            <a:bodyPr lIns="50800" tIns="50800" rIns="50800" bIns="50800" rtlCol="0" anchor="ctr"/>
            <a:lstStyle/>
            <a:p>
              <a:pPr algn="ctr">
                <a:lnSpc>
                  <a:spcPts val="1743"/>
                </a:lnSpc>
              </a:pPr>
              <a:endParaRPr/>
            </a:p>
          </p:txBody>
        </p:sp>
      </p:grpSp>
      <p:grpSp>
        <p:nvGrpSpPr>
          <p:cNvPr id="49" name="Group 49"/>
          <p:cNvGrpSpPr/>
          <p:nvPr/>
        </p:nvGrpSpPr>
        <p:grpSpPr>
          <a:xfrm>
            <a:off x="9827451" y="7353300"/>
            <a:ext cx="3580262" cy="864397"/>
            <a:chOff x="0" y="0"/>
            <a:chExt cx="942950" cy="227660"/>
          </a:xfrm>
        </p:grpSpPr>
        <p:sp>
          <p:nvSpPr>
            <p:cNvPr id="50" name="Freeform 50"/>
            <p:cNvSpPr/>
            <p:nvPr/>
          </p:nvSpPr>
          <p:spPr>
            <a:xfrm>
              <a:off x="0" y="0"/>
              <a:ext cx="942950" cy="227660"/>
            </a:xfrm>
            <a:custGeom>
              <a:avLst/>
              <a:gdLst/>
              <a:ahLst/>
              <a:cxnLst/>
              <a:rect l="l" t="t" r="r" b="b"/>
              <a:pathLst>
                <a:path w="942950" h="227660">
                  <a:moveTo>
                    <a:pt x="110282" y="0"/>
                  </a:moveTo>
                  <a:lnTo>
                    <a:pt x="832668" y="0"/>
                  </a:lnTo>
                  <a:cubicBezTo>
                    <a:pt x="861916" y="0"/>
                    <a:pt x="889967" y="11619"/>
                    <a:pt x="910649" y="32301"/>
                  </a:cubicBezTo>
                  <a:cubicBezTo>
                    <a:pt x="931331" y="52983"/>
                    <a:pt x="942950" y="81033"/>
                    <a:pt x="942950" y="110282"/>
                  </a:cubicBezTo>
                  <a:lnTo>
                    <a:pt x="942950" y="117378"/>
                  </a:lnTo>
                  <a:cubicBezTo>
                    <a:pt x="942950" y="178285"/>
                    <a:pt x="893575" y="227660"/>
                    <a:pt x="832668" y="227660"/>
                  </a:cubicBezTo>
                  <a:lnTo>
                    <a:pt x="110282" y="227660"/>
                  </a:lnTo>
                  <a:cubicBezTo>
                    <a:pt x="81033" y="227660"/>
                    <a:pt x="52983" y="216041"/>
                    <a:pt x="32301" y="195359"/>
                  </a:cubicBezTo>
                  <a:cubicBezTo>
                    <a:pt x="11619" y="174677"/>
                    <a:pt x="0" y="146627"/>
                    <a:pt x="0" y="117378"/>
                  </a:cubicBezTo>
                  <a:lnTo>
                    <a:pt x="0" y="110282"/>
                  </a:lnTo>
                  <a:cubicBezTo>
                    <a:pt x="0" y="49375"/>
                    <a:pt x="49375" y="0"/>
                    <a:pt x="110282" y="0"/>
                  </a:cubicBezTo>
                  <a:close/>
                </a:path>
              </a:pathLst>
            </a:custGeom>
            <a:solidFill>
              <a:srgbClr val="FC8F00"/>
            </a:solidFill>
          </p:spPr>
          <p:txBody>
            <a:bodyPr/>
            <a:lstStyle/>
            <a:p>
              <a:endParaRPr lang="tr-TR"/>
            </a:p>
          </p:txBody>
        </p:sp>
        <p:sp>
          <p:nvSpPr>
            <p:cNvPr id="51" name="TextBox 51"/>
            <p:cNvSpPr txBox="1"/>
            <p:nvPr/>
          </p:nvSpPr>
          <p:spPr>
            <a:xfrm>
              <a:off x="0" y="-19050"/>
              <a:ext cx="812800" cy="831850"/>
            </a:xfrm>
            <a:prstGeom prst="rect">
              <a:avLst/>
            </a:prstGeom>
          </p:spPr>
          <p:txBody>
            <a:bodyPr lIns="50800" tIns="50800" rIns="50800" bIns="50800" rtlCol="0" anchor="ctr"/>
            <a:lstStyle/>
            <a:p>
              <a:pPr algn="ctr">
                <a:lnSpc>
                  <a:spcPts val="1743"/>
                </a:lnSpc>
              </a:pPr>
              <a:endParaRPr/>
            </a:p>
          </p:txBody>
        </p:sp>
      </p:grpSp>
      <p:grpSp>
        <p:nvGrpSpPr>
          <p:cNvPr id="52" name="Group 52"/>
          <p:cNvGrpSpPr/>
          <p:nvPr/>
        </p:nvGrpSpPr>
        <p:grpSpPr>
          <a:xfrm>
            <a:off x="14221397" y="7353300"/>
            <a:ext cx="3580262" cy="864397"/>
            <a:chOff x="0" y="0"/>
            <a:chExt cx="942950" cy="227660"/>
          </a:xfrm>
        </p:grpSpPr>
        <p:sp>
          <p:nvSpPr>
            <p:cNvPr id="53" name="Freeform 53"/>
            <p:cNvSpPr/>
            <p:nvPr/>
          </p:nvSpPr>
          <p:spPr>
            <a:xfrm>
              <a:off x="0" y="0"/>
              <a:ext cx="942950" cy="227660"/>
            </a:xfrm>
            <a:custGeom>
              <a:avLst/>
              <a:gdLst/>
              <a:ahLst/>
              <a:cxnLst/>
              <a:rect l="l" t="t" r="r" b="b"/>
              <a:pathLst>
                <a:path w="942950" h="227660">
                  <a:moveTo>
                    <a:pt x="110282" y="0"/>
                  </a:moveTo>
                  <a:lnTo>
                    <a:pt x="832668" y="0"/>
                  </a:lnTo>
                  <a:cubicBezTo>
                    <a:pt x="861916" y="0"/>
                    <a:pt x="889967" y="11619"/>
                    <a:pt x="910649" y="32301"/>
                  </a:cubicBezTo>
                  <a:cubicBezTo>
                    <a:pt x="931331" y="52983"/>
                    <a:pt x="942950" y="81033"/>
                    <a:pt x="942950" y="110282"/>
                  </a:cubicBezTo>
                  <a:lnTo>
                    <a:pt x="942950" y="117378"/>
                  </a:lnTo>
                  <a:cubicBezTo>
                    <a:pt x="942950" y="178285"/>
                    <a:pt x="893575" y="227660"/>
                    <a:pt x="832668" y="227660"/>
                  </a:cubicBezTo>
                  <a:lnTo>
                    <a:pt x="110282" y="227660"/>
                  </a:lnTo>
                  <a:cubicBezTo>
                    <a:pt x="81033" y="227660"/>
                    <a:pt x="52983" y="216041"/>
                    <a:pt x="32301" y="195359"/>
                  </a:cubicBezTo>
                  <a:cubicBezTo>
                    <a:pt x="11619" y="174677"/>
                    <a:pt x="0" y="146627"/>
                    <a:pt x="0" y="117378"/>
                  </a:cubicBezTo>
                  <a:lnTo>
                    <a:pt x="0" y="110282"/>
                  </a:lnTo>
                  <a:cubicBezTo>
                    <a:pt x="0" y="49375"/>
                    <a:pt x="49375" y="0"/>
                    <a:pt x="110282" y="0"/>
                  </a:cubicBezTo>
                  <a:close/>
                </a:path>
              </a:pathLst>
            </a:custGeom>
            <a:solidFill>
              <a:srgbClr val="FC8F00"/>
            </a:solidFill>
          </p:spPr>
          <p:txBody>
            <a:bodyPr/>
            <a:lstStyle/>
            <a:p>
              <a:endParaRPr lang="tr-TR"/>
            </a:p>
          </p:txBody>
        </p:sp>
        <p:sp>
          <p:nvSpPr>
            <p:cNvPr id="54" name="TextBox 54"/>
            <p:cNvSpPr txBox="1"/>
            <p:nvPr/>
          </p:nvSpPr>
          <p:spPr>
            <a:xfrm>
              <a:off x="0" y="-19050"/>
              <a:ext cx="812800" cy="831850"/>
            </a:xfrm>
            <a:prstGeom prst="rect">
              <a:avLst/>
            </a:prstGeom>
          </p:spPr>
          <p:txBody>
            <a:bodyPr lIns="50800" tIns="50800" rIns="50800" bIns="50800" rtlCol="0" anchor="ctr"/>
            <a:lstStyle/>
            <a:p>
              <a:pPr algn="ctr">
                <a:lnSpc>
                  <a:spcPts val="1743"/>
                </a:lnSpc>
              </a:pPr>
              <a:endParaRPr/>
            </a:p>
          </p:txBody>
        </p:sp>
      </p:grpSp>
      <p:sp>
        <p:nvSpPr>
          <p:cNvPr id="55" name="TextBox 55"/>
          <p:cNvSpPr txBox="1"/>
          <p:nvPr/>
        </p:nvSpPr>
        <p:spPr>
          <a:xfrm>
            <a:off x="1057275" y="7474648"/>
            <a:ext cx="3458065" cy="666849"/>
          </a:xfrm>
          <a:prstGeom prst="rect">
            <a:avLst/>
          </a:prstGeom>
        </p:spPr>
        <p:txBody>
          <a:bodyPr wrap="square" lIns="0" tIns="0" rIns="0" bIns="0" rtlCol="0" anchor="t">
            <a:spAutoFit/>
          </a:bodyPr>
          <a:lstStyle/>
          <a:p>
            <a:pPr algn="ctr">
              <a:lnSpc>
                <a:spcPts val="5180"/>
              </a:lnSpc>
            </a:pPr>
            <a:r>
              <a:rPr lang="en-US" sz="3700" dirty="0">
                <a:solidFill>
                  <a:srgbClr val="000000"/>
                </a:solidFill>
                <a:latin typeface="Arial Bold"/>
              </a:rPr>
              <a:t>MASAİSANÜH</a:t>
            </a:r>
          </a:p>
        </p:txBody>
      </p:sp>
      <p:sp>
        <p:nvSpPr>
          <p:cNvPr id="56" name="TextBox 56"/>
          <p:cNvSpPr txBox="1"/>
          <p:nvPr/>
        </p:nvSpPr>
        <p:spPr>
          <a:xfrm>
            <a:off x="5892850" y="7352030"/>
            <a:ext cx="2641550"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FEKTAŞ</a:t>
            </a:r>
          </a:p>
        </p:txBody>
      </p:sp>
      <p:sp>
        <p:nvSpPr>
          <p:cNvPr id="57" name="TextBox 57"/>
          <p:cNvSpPr txBox="1"/>
          <p:nvPr/>
        </p:nvSpPr>
        <p:spPr>
          <a:xfrm>
            <a:off x="10526613" y="7378227"/>
            <a:ext cx="2274987"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VÖBET</a:t>
            </a:r>
          </a:p>
        </p:txBody>
      </p:sp>
      <p:sp>
        <p:nvSpPr>
          <p:cNvPr id="58" name="TextBox 58"/>
          <p:cNvSpPr txBox="1"/>
          <p:nvPr/>
        </p:nvSpPr>
        <p:spPr>
          <a:xfrm>
            <a:off x="14424648" y="7393468"/>
            <a:ext cx="3154710" cy="824229"/>
          </a:xfrm>
          <a:prstGeom prst="rect">
            <a:avLst/>
          </a:prstGeom>
        </p:spPr>
        <p:txBody>
          <a:bodyPr lIns="0" tIns="0" rIns="0" bIns="0" rtlCol="0" anchor="t">
            <a:spAutoFit/>
          </a:bodyPr>
          <a:lstStyle/>
          <a:p>
            <a:pPr algn="ctr">
              <a:lnSpc>
                <a:spcPts val="6020"/>
              </a:lnSpc>
            </a:pPr>
            <a:r>
              <a:rPr lang="en-US" sz="4300" dirty="0">
                <a:solidFill>
                  <a:srgbClr val="000000"/>
                </a:solidFill>
                <a:latin typeface="Arial Bold"/>
              </a:rPr>
              <a:t>TERMAHEM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0"/>
                                        </p:tgtEl>
                                        <p:attrNameLst>
                                          <p:attrName>ppt_x</p:attrName>
                                        </p:attrNameLst>
                                      </p:cBhvr>
                                      <p:tavLst>
                                        <p:tav tm="0">
                                          <p:val>
                                            <p:strVal val="ppt_x"/>
                                          </p:val>
                                        </p:tav>
                                        <p:tav tm="100000">
                                          <p:val>
                                            <p:strVal val="ppt_x"/>
                                          </p:val>
                                        </p:tav>
                                      </p:tavLst>
                                    </p:anim>
                                    <p:anim calcmode="lin" valueType="num">
                                      <p:cBhvr additive="base">
                                        <p:cTn id="7" dur="500"/>
                                        <p:tgtEl>
                                          <p:spTgt spid="20"/>
                                        </p:tgtEl>
                                        <p:attrNameLst>
                                          <p:attrName>ppt_y</p:attrName>
                                        </p:attrNameLst>
                                      </p:cBhvr>
                                      <p:tavLst>
                                        <p:tav tm="0">
                                          <p:val>
                                            <p:strVal val="ppt_y"/>
                                          </p:val>
                                        </p:tav>
                                        <p:tav tm="100000">
                                          <p:val>
                                            <p:strVal val="1+ppt_h/2"/>
                                          </p:val>
                                        </p:tav>
                                      </p:tavLst>
                                    </p:anim>
                                    <p:set>
                                      <p:cBhvr>
                                        <p:cTn id="8" dur="1" fill="hold">
                                          <p:stCondLst>
                                            <p:cond delay="499"/>
                                          </p:stCondLst>
                                        </p:cTn>
                                        <p:tgtEl>
                                          <p:spTgt spid="2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39"/>
                                        </p:tgtEl>
                                        <p:attrNameLst>
                                          <p:attrName>ppt_x</p:attrName>
                                        </p:attrNameLst>
                                      </p:cBhvr>
                                      <p:tavLst>
                                        <p:tav tm="0">
                                          <p:val>
                                            <p:strVal val="ppt_x"/>
                                          </p:val>
                                        </p:tav>
                                        <p:tav tm="100000">
                                          <p:val>
                                            <p:strVal val="ppt_x"/>
                                          </p:val>
                                        </p:tav>
                                      </p:tavLst>
                                    </p:anim>
                                    <p:anim calcmode="lin" valueType="num">
                                      <p:cBhvr additive="base">
                                        <p:cTn id="11" dur="500"/>
                                        <p:tgtEl>
                                          <p:spTgt spid="39"/>
                                        </p:tgtEl>
                                        <p:attrNameLst>
                                          <p:attrName>ppt_y</p:attrName>
                                        </p:attrNameLst>
                                      </p:cBhvr>
                                      <p:tavLst>
                                        <p:tav tm="0">
                                          <p:val>
                                            <p:strVal val="ppt_y"/>
                                          </p:val>
                                        </p:tav>
                                        <p:tav tm="100000">
                                          <p:val>
                                            <p:strVal val="1+ppt_h/2"/>
                                          </p:val>
                                        </p:tav>
                                      </p:tavLst>
                                    </p:anim>
                                    <p:set>
                                      <p:cBhvr>
                                        <p:cTn id="12" dur="1" fill="hold">
                                          <p:stCondLst>
                                            <p:cond delay="499"/>
                                          </p:stCondLst>
                                        </p:cTn>
                                        <p:tgtEl>
                                          <p:spTgt spid="3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30"/>
                                        </p:tgtEl>
                                        <p:attrNameLst>
                                          <p:attrName>ppt_x</p:attrName>
                                        </p:attrNameLst>
                                      </p:cBhvr>
                                      <p:tavLst>
                                        <p:tav tm="0">
                                          <p:val>
                                            <p:strVal val="ppt_x"/>
                                          </p:val>
                                        </p:tav>
                                        <p:tav tm="100000">
                                          <p:val>
                                            <p:strVal val="ppt_x"/>
                                          </p:val>
                                        </p:tav>
                                      </p:tavLst>
                                    </p:anim>
                                    <p:anim calcmode="lin" valueType="num">
                                      <p:cBhvr additive="base">
                                        <p:cTn id="17" dur="500"/>
                                        <p:tgtEl>
                                          <p:spTgt spid="30"/>
                                        </p:tgtEl>
                                        <p:attrNameLst>
                                          <p:attrName>ppt_y</p:attrName>
                                        </p:attrNameLst>
                                      </p:cBhvr>
                                      <p:tavLst>
                                        <p:tav tm="0">
                                          <p:val>
                                            <p:strVal val="ppt_y"/>
                                          </p:val>
                                        </p:tav>
                                        <p:tav tm="100000">
                                          <p:val>
                                            <p:strVal val="1+ppt_h/2"/>
                                          </p:val>
                                        </p:tav>
                                      </p:tavLst>
                                    </p:anim>
                                    <p:set>
                                      <p:cBhvr>
                                        <p:cTn id="18" dur="1" fill="hold">
                                          <p:stCondLst>
                                            <p:cond delay="499"/>
                                          </p:stCondLst>
                                        </p:cTn>
                                        <p:tgtEl>
                                          <p:spTgt spid="30"/>
                                        </p:tgtEl>
                                        <p:attrNameLst>
                                          <p:attrName>style.visibility</p:attrName>
                                        </p:attrNameLst>
                                      </p:cBhvr>
                                      <p:to>
                                        <p:strVal val="hidden"/>
                                      </p:to>
                                    </p:set>
                                  </p:childTnLst>
                                </p:cTn>
                              </p:par>
                              <p:par>
                                <p:cTn id="19" presetID="2" presetClass="exit" presetSubtype="4" fill="hold" grpId="0" nodeType="withEffect">
                                  <p:stCondLst>
                                    <p:cond delay="0"/>
                                  </p:stCondLst>
                                  <p:childTnLst>
                                    <p:anim calcmode="lin" valueType="num">
                                      <p:cBhvr additive="base">
                                        <p:cTn id="20" dur="500"/>
                                        <p:tgtEl>
                                          <p:spTgt spid="40"/>
                                        </p:tgtEl>
                                        <p:attrNameLst>
                                          <p:attrName>ppt_x</p:attrName>
                                        </p:attrNameLst>
                                      </p:cBhvr>
                                      <p:tavLst>
                                        <p:tav tm="0">
                                          <p:val>
                                            <p:strVal val="ppt_x"/>
                                          </p:val>
                                        </p:tav>
                                        <p:tav tm="100000">
                                          <p:val>
                                            <p:strVal val="ppt_x"/>
                                          </p:val>
                                        </p:tav>
                                      </p:tavLst>
                                    </p:anim>
                                    <p:anim calcmode="lin" valueType="num">
                                      <p:cBhvr additive="base">
                                        <p:cTn id="21" dur="500"/>
                                        <p:tgtEl>
                                          <p:spTgt spid="40"/>
                                        </p:tgtEl>
                                        <p:attrNameLst>
                                          <p:attrName>ppt_y</p:attrName>
                                        </p:attrNameLst>
                                      </p:cBhvr>
                                      <p:tavLst>
                                        <p:tav tm="0">
                                          <p:val>
                                            <p:strVal val="ppt_y"/>
                                          </p:val>
                                        </p:tav>
                                        <p:tav tm="100000">
                                          <p:val>
                                            <p:strVal val="1+ppt_h/2"/>
                                          </p:val>
                                        </p:tav>
                                      </p:tavLst>
                                    </p:anim>
                                    <p:set>
                                      <p:cBhvr>
                                        <p:cTn id="22" dur="1" fill="hold">
                                          <p:stCondLst>
                                            <p:cond delay="499"/>
                                          </p:stCondLst>
                                        </p:cTn>
                                        <p:tgtEl>
                                          <p:spTgt spid="4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41"/>
                                        </p:tgtEl>
                                        <p:attrNameLst>
                                          <p:attrName>ppt_x</p:attrName>
                                        </p:attrNameLst>
                                      </p:cBhvr>
                                      <p:tavLst>
                                        <p:tav tm="0">
                                          <p:val>
                                            <p:strVal val="ppt_x"/>
                                          </p:val>
                                        </p:tav>
                                        <p:tav tm="100000">
                                          <p:val>
                                            <p:strVal val="ppt_x"/>
                                          </p:val>
                                        </p:tav>
                                      </p:tavLst>
                                    </p:anim>
                                    <p:anim calcmode="lin" valueType="num">
                                      <p:cBhvr additive="base">
                                        <p:cTn id="27" dur="500"/>
                                        <p:tgtEl>
                                          <p:spTgt spid="41"/>
                                        </p:tgtEl>
                                        <p:attrNameLst>
                                          <p:attrName>ppt_y</p:attrName>
                                        </p:attrNameLst>
                                      </p:cBhvr>
                                      <p:tavLst>
                                        <p:tav tm="0">
                                          <p:val>
                                            <p:strVal val="ppt_y"/>
                                          </p:val>
                                        </p:tav>
                                        <p:tav tm="100000">
                                          <p:val>
                                            <p:strVal val="1+ppt_h/2"/>
                                          </p:val>
                                        </p:tav>
                                      </p:tavLst>
                                    </p:anim>
                                    <p:set>
                                      <p:cBhvr>
                                        <p:cTn id="28" dur="1" fill="hold">
                                          <p:stCondLst>
                                            <p:cond delay="499"/>
                                          </p:stCondLst>
                                        </p:cTn>
                                        <p:tgtEl>
                                          <p:spTgt spid="41"/>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33"/>
                                        </p:tgtEl>
                                        <p:attrNameLst>
                                          <p:attrName>ppt_x</p:attrName>
                                        </p:attrNameLst>
                                      </p:cBhvr>
                                      <p:tavLst>
                                        <p:tav tm="0">
                                          <p:val>
                                            <p:strVal val="ppt_x"/>
                                          </p:val>
                                        </p:tav>
                                        <p:tav tm="100000">
                                          <p:val>
                                            <p:strVal val="ppt_x"/>
                                          </p:val>
                                        </p:tav>
                                      </p:tavLst>
                                    </p:anim>
                                    <p:anim calcmode="lin" valueType="num">
                                      <p:cBhvr additive="base">
                                        <p:cTn id="31" dur="500"/>
                                        <p:tgtEl>
                                          <p:spTgt spid="33"/>
                                        </p:tgtEl>
                                        <p:attrNameLst>
                                          <p:attrName>ppt_y</p:attrName>
                                        </p:attrNameLst>
                                      </p:cBhvr>
                                      <p:tavLst>
                                        <p:tav tm="0">
                                          <p:val>
                                            <p:strVal val="ppt_y"/>
                                          </p:val>
                                        </p:tav>
                                        <p:tav tm="100000">
                                          <p:val>
                                            <p:strVal val="1+ppt_h/2"/>
                                          </p:val>
                                        </p:tav>
                                      </p:tavLst>
                                    </p:anim>
                                    <p:set>
                                      <p:cBhvr>
                                        <p:cTn id="32" dur="1" fill="hold">
                                          <p:stCondLst>
                                            <p:cond delay="499"/>
                                          </p:stCondLst>
                                        </p:cTn>
                                        <p:tgtEl>
                                          <p:spTgt spid="3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42"/>
                                        </p:tgtEl>
                                        <p:attrNameLst>
                                          <p:attrName>ppt_x</p:attrName>
                                        </p:attrNameLst>
                                      </p:cBhvr>
                                      <p:tavLst>
                                        <p:tav tm="0">
                                          <p:val>
                                            <p:strVal val="ppt_x"/>
                                          </p:val>
                                        </p:tav>
                                        <p:tav tm="100000">
                                          <p:val>
                                            <p:strVal val="ppt_x"/>
                                          </p:val>
                                        </p:tav>
                                      </p:tavLst>
                                    </p:anim>
                                    <p:anim calcmode="lin" valueType="num">
                                      <p:cBhvr additive="base">
                                        <p:cTn id="37" dur="500"/>
                                        <p:tgtEl>
                                          <p:spTgt spid="42"/>
                                        </p:tgtEl>
                                        <p:attrNameLst>
                                          <p:attrName>ppt_y</p:attrName>
                                        </p:attrNameLst>
                                      </p:cBhvr>
                                      <p:tavLst>
                                        <p:tav tm="0">
                                          <p:val>
                                            <p:strVal val="ppt_y"/>
                                          </p:val>
                                        </p:tav>
                                        <p:tav tm="100000">
                                          <p:val>
                                            <p:strVal val="1+ppt_h/2"/>
                                          </p:val>
                                        </p:tav>
                                      </p:tavLst>
                                    </p:anim>
                                    <p:set>
                                      <p:cBhvr>
                                        <p:cTn id="38" dur="1" fill="hold">
                                          <p:stCondLst>
                                            <p:cond delay="499"/>
                                          </p:stCondLst>
                                        </p:cTn>
                                        <p:tgtEl>
                                          <p:spTgt spid="42"/>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36"/>
                                        </p:tgtEl>
                                        <p:attrNameLst>
                                          <p:attrName>ppt_x</p:attrName>
                                        </p:attrNameLst>
                                      </p:cBhvr>
                                      <p:tavLst>
                                        <p:tav tm="0">
                                          <p:val>
                                            <p:strVal val="ppt_x"/>
                                          </p:val>
                                        </p:tav>
                                        <p:tav tm="100000">
                                          <p:val>
                                            <p:strVal val="ppt_x"/>
                                          </p:val>
                                        </p:tav>
                                      </p:tavLst>
                                    </p:anim>
                                    <p:anim calcmode="lin" valueType="num">
                                      <p:cBhvr additive="base">
                                        <p:cTn id="41" dur="500"/>
                                        <p:tgtEl>
                                          <p:spTgt spid="36"/>
                                        </p:tgtEl>
                                        <p:attrNameLst>
                                          <p:attrName>ppt_y</p:attrName>
                                        </p:attrNameLst>
                                      </p:cBhvr>
                                      <p:tavLst>
                                        <p:tav tm="0">
                                          <p:val>
                                            <p:strVal val="ppt_y"/>
                                          </p:val>
                                        </p:tav>
                                        <p:tav tm="100000">
                                          <p:val>
                                            <p:strVal val="1+ppt_h/2"/>
                                          </p:val>
                                        </p:tav>
                                      </p:tavLst>
                                    </p:anim>
                                    <p:set>
                                      <p:cBhvr>
                                        <p:cTn id="42" dur="1" fill="hold">
                                          <p:stCondLst>
                                            <p:cond delay="499"/>
                                          </p:stCondLst>
                                        </p:cTn>
                                        <p:tgtEl>
                                          <p:spTgt spid="3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43"/>
                                        </p:tgtEl>
                                        <p:attrNameLst>
                                          <p:attrName>ppt_x</p:attrName>
                                        </p:attrNameLst>
                                      </p:cBhvr>
                                      <p:tavLst>
                                        <p:tav tm="0">
                                          <p:val>
                                            <p:strVal val="ppt_x"/>
                                          </p:val>
                                        </p:tav>
                                        <p:tav tm="100000">
                                          <p:val>
                                            <p:strVal val="ppt_x"/>
                                          </p:val>
                                        </p:tav>
                                      </p:tavLst>
                                    </p:anim>
                                    <p:anim calcmode="lin" valueType="num">
                                      <p:cBhvr additive="base">
                                        <p:cTn id="47" dur="500"/>
                                        <p:tgtEl>
                                          <p:spTgt spid="43"/>
                                        </p:tgtEl>
                                        <p:attrNameLst>
                                          <p:attrName>ppt_y</p:attrName>
                                        </p:attrNameLst>
                                      </p:cBhvr>
                                      <p:tavLst>
                                        <p:tav tm="0">
                                          <p:val>
                                            <p:strVal val="ppt_y"/>
                                          </p:val>
                                        </p:tav>
                                        <p:tav tm="100000">
                                          <p:val>
                                            <p:strVal val="1+ppt_h/2"/>
                                          </p:val>
                                        </p:tav>
                                      </p:tavLst>
                                    </p:anim>
                                    <p:set>
                                      <p:cBhvr>
                                        <p:cTn id="48" dur="1" fill="hold">
                                          <p:stCondLst>
                                            <p:cond delay="499"/>
                                          </p:stCondLst>
                                        </p:cTn>
                                        <p:tgtEl>
                                          <p:spTgt spid="43"/>
                                        </p:tgtEl>
                                        <p:attrNameLst>
                                          <p:attrName>style.visibility</p:attrName>
                                        </p:attrNameLst>
                                      </p:cBhvr>
                                      <p:to>
                                        <p:strVal val="hidden"/>
                                      </p:to>
                                    </p:set>
                                  </p:childTnLst>
                                </p:cTn>
                              </p:par>
                              <p:par>
                                <p:cTn id="49" presetID="2" presetClass="exit" presetSubtype="4" fill="hold" grpId="0" nodeType="withEffect">
                                  <p:stCondLst>
                                    <p:cond delay="0"/>
                                  </p:stCondLst>
                                  <p:childTnLst>
                                    <p:anim calcmode="lin" valueType="num">
                                      <p:cBhvr additive="base">
                                        <p:cTn id="50" dur="500"/>
                                        <p:tgtEl>
                                          <p:spTgt spid="55"/>
                                        </p:tgtEl>
                                        <p:attrNameLst>
                                          <p:attrName>ppt_x</p:attrName>
                                        </p:attrNameLst>
                                      </p:cBhvr>
                                      <p:tavLst>
                                        <p:tav tm="0">
                                          <p:val>
                                            <p:strVal val="ppt_x"/>
                                          </p:val>
                                        </p:tav>
                                        <p:tav tm="100000">
                                          <p:val>
                                            <p:strVal val="ppt_x"/>
                                          </p:val>
                                        </p:tav>
                                      </p:tavLst>
                                    </p:anim>
                                    <p:anim calcmode="lin" valueType="num">
                                      <p:cBhvr additive="base">
                                        <p:cTn id="51" dur="500"/>
                                        <p:tgtEl>
                                          <p:spTgt spid="55"/>
                                        </p:tgtEl>
                                        <p:attrNameLst>
                                          <p:attrName>ppt_y</p:attrName>
                                        </p:attrNameLst>
                                      </p:cBhvr>
                                      <p:tavLst>
                                        <p:tav tm="0">
                                          <p:val>
                                            <p:strVal val="ppt_y"/>
                                          </p:val>
                                        </p:tav>
                                        <p:tav tm="100000">
                                          <p:val>
                                            <p:strVal val="1+ppt_h/2"/>
                                          </p:val>
                                        </p:tav>
                                      </p:tavLst>
                                    </p:anim>
                                    <p:set>
                                      <p:cBhvr>
                                        <p:cTn id="52" dur="1" fill="hold">
                                          <p:stCondLst>
                                            <p:cond delay="499"/>
                                          </p:stCondLst>
                                        </p:cTn>
                                        <p:tgtEl>
                                          <p:spTgt spid="5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0" nodeType="clickEffect">
                                  <p:stCondLst>
                                    <p:cond delay="0"/>
                                  </p:stCondLst>
                                  <p:childTnLst>
                                    <p:anim calcmode="lin" valueType="num">
                                      <p:cBhvr additive="base">
                                        <p:cTn id="56" dur="500"/>
                                        <p:tgtEl>
                                          <p:spTgt spid="56"/>
                                        </p:tgtEl>
                                        <p:attrNameLst>
                                          <p:attrName>ppt_x</p:attrName>
                                        </p:attrNameLst>
                                      </p:cBhvr>
                                      <p:tavLst>
                                        <p:tav tm="0">
                                          <p:val>
                                            <p:strVal val="ppt_x"/>
                                          </p:val>
                                        </p:tav>
                                        <p:tav tm="100000">
                                          <p:val>
                                            <p:strVal val="ppt_x"/>
                                          </p:val>
                                        </p:tav>
                                      </p:tavLst>
                                    </p:anim>
                                    <p:anim calcmode="lin" valueType="num">
                                      <p:cBhvr additive="base">
                                        <p:cTn id="57" dur="500"/>
                                        <p:tgtEl>
                                          <p:spTgt spid="56"/>
                                        </p:tgtEl>
                                        <p:attrNameLst>
                                          <p:attrName>ppt_y</p:attrName>
                                        </p:attrNameLst>
                                      </p:cBhvr>
                                      <p:tavLst>
                                        <p:tav tm="0">
                                          <p:val>
                                            <p:strVal val="ppt_y"/>
                                          </p:val>
                                        </p:tav>
                                        <p:tav tm="100000">
                                          <p:val>
                                            <p:strVal val="1+ppt_h/2"/>
                                          </p:val>
                                        </p:tav>
                                      </p:tavLst>
                                    </p:anim>
                                    <p:set>
                                      <p:cBhvr>
                                        <p:cTn id="58" dur="1" fill="hold">
                                          <p:stCondLst>
                                            <p:cond delay="499"/>
                                          </p:stCondLst>
                                        </p:cTn>
                                        <p:tgtEl>
                                          <p:spTgt spid="56"/>
                                        </p:tgtEl>
                                        <p:attrNameLst>
                                          <p:attrName>style.visibility</p:attrName>
                                        </p:attrNameLst>
                                      </p:cBhvr>
                                      <p:to>
                                        <p:strVal val="hidden"/>
                                      </p:to>
                                    </p:set>
                                  </p:childTnLst>
                                </p:cTn>
                              </p:par>
                              <p:par>
                                <p:cTn id="59" presetID="2" presetClass="exit" presetSubtype="4" fill="hold" nodeType="withEffect">
                                  <p:stCondLst>
                                    <p:cond delay="0"/>
                                  </p:stCondLst>
                                  <p:childTnLst>
                                    <p:anim calcmode="lin" valueType="num">
                                      <p:cBhvr additive="base">
                                        <p:cTn id="60" dur="500"/>
                                        <p:tgtEl>
                                          <p:spTgt spid="46"/>
                                        </p:tgtEl>
                                        <p:attrNameLst>
                                          <p:attrName>ppt_x</p:attrName>
                                        </p:attrNameLst>
                                      </p:cBhvr>
                                      <p:tavLst>
                                        <p:tav tm="0">
                                          <p:val>
                                            <p:strVal val="ppt_x"/>
                                          </p:val>
                                        </p:tav>
                                        <p:tav tm="100000">
                                          <p:val>
                                            <p:strVal val="ppt_x"/>
                                          </p:val>
                                        </p:tav>
                                      </p:tavLst>
                                    </p:anim>
                                    <p:anim calcmode="lin" valueType="num">
                                      <p:cBhvr additive="base">
                                        <p:cTn id="61" dur="500"/>
                                        <p:tgtEl>
                                          <p:spTgt spid="46"/>
                                        </p:tgtEl>
                                        <p:attrNameLst>
                                          <p:attrName>ppt_y</p:attrName>
                                        </p:attrNameLst>
                                      </p:cBhvr>
                                      <p:tavLst>
                                        <p:tav tm="0">
                                          <p:val>
                                            <p:strVal val="ppt_y"/>
                                          </p:val>
                                        </p:tav>
                                        <p:tav tm="100000">
                                          <p:val>
                                            <p:strVal val="1+ppt_h/2"/>
                                          </p:val>
                                        </p:tav>
                                      </p:tavLst>
                                    </p:anim>
                                    <p:set>
                                      <p:cBhvr>
                                        <p:cTn id="62" dur="1" fill="hold">
                                          <p:stCondLst>
                                            <p:cond delay="499"/>
                                          </p:stCondLst>
                                        </p:cTn>
                                        <p:tgtEl>
                                          <p:spTgt spid="4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57"/>
                                        </p:tgtEl>
                                        <p:attrNameLst>
                                          <p:attrName>ppt_x</p:attrName>
                                        </p:attrNameLst>
                                      </p:cBhvr>
                                      <p:tavLst>
                                        <p:tav tm="0">
                                          <p:val>
                                            <p:strVal val="ppt_x"/>
                                          </p:val>
                                        </p:tav>
                                        <p:tav tm="100000">
                                          <p:val>
                                            <p:strVal val="ppt_x"/>
                                          </p:val>
                                        </p:tav>
                                      </p:tavLst>
                                    </p:anim>
                                    <p:anim calcmode="lin" valueType="num">
                                      <p:cBhvr additive="base">
                                        <p:cTn id="67" dur="500"/>
                                        <p:tgtEl>
                                          <p:spTgt spid="57"/>
                                        </p:tgtEl>
                                        <p:attrNameLst>
                                          <p:attrName>ppt_y</p:attrName>
                                        </p:attrNameLst>
                                      </p:cBhvr>
                                      <p:tavLst>
                                        <p:tav tm="0">
                                          <p:val>
                                            <p:strVal val="ppt_y"/>
                                          </p:val>
                                        </p:tav>
                                        <p:tav tm="100000">
                                          <p:val>
                                            <p:strVal val="1+ppt_h/2"/>
                                          </p:val>
                                        </p:tav>
                                      </p:tavLst>
                                    </p:anim>
                                    <p:set>
                                      <p:cBhvr>
                                        <p:cTn id="68" dur="1" fill="hold">
                                          <p:stCondLst>
                                            <p:cond delay="499"/>
                                          </p:stCondLst>
                                        </p:cTn>
                                        <p:tgtEl>
                                          <p:spTgt spid="57"/>
                                        </p:tgtEl>
                                        <p:attrNameLst>
                                          <p:attrName>style.visibility</p:attrName>
                                        </p:attrNameLst>
                                      </p:cBhvr>
                                      <p:to>
                                        <p:strVal val="hidden"/>
                                      </p:to>
                                    </p:set>
                                  </p:childTnLst>
                                </p:cTn>
                              </p:par>
                              <p:par>
                                <p:cTn id="69" presetID="2" presetClass="exit" presetSubtype="4" fill="hold" nodeType="withEffect">
                                  <p:stCondLst>
                                    <p:cond delay="0"/>
                                  </p:stCondLst>
                                  <p:childTnLst>
                                    <p:anim calcmode="lin" valueType="num">
                                      <p:cBhvr additive="base">
                                        <p:cTn id="70" dur="500"/>
                                        <p:tgtEl>
                                          <p:spTgt spid="49"/>
                                        </p:tgtEl>
                                        <p:attrNameLst>
                                          <p:attrName>ppt_x</p:attrName>
                                        </p:attrNameLst>
                                      </p:cBhvr>
                                      <p:tavLst>
                                        <p:tav tm="0">
                                          <p:val>
                                            <p:strVal val="ppt_x"/>
                                          </p:val>
                                        </p:tav>
                                        <p:tav tm="100000">
                                          <p:val>
                                            <p:strVal val="ppt_x"/>
                                          </p:val>
                                        </p:tav>
                                      </p:tavLst>
                                    </p:anim>
                                    <p:anim calcmode="lin" valueType="num">
                                      <p:cBhvr additive="base">
                                        <p:cTn id="71" dur="500"/>
                                        <p:tgtEl>
                                          <p:spTgt spid="49"/>
                                        </p:tgtEl>
                                        <p:attrNameLst>
                                          <p:attrName>ppt_y</p:attrName>
                                        </p:attrNameLst>
                                      </p:cBhvr>
                                      <p:tavLst>
                                        <p:tav tm="0">
                                          <p:val>
                                            <p:strVal val="ppt_y"/>
                                          </p:val>
                                        </p:tav>
                                        <p:tav tm="100000">
                                          <p:val>
                                            <p:strVal val="1+ppt_h/2"/>
                                          </p:val>
                                        </p:tav>
                                      </p:tavLst>
                                    </p:anim>
                                    <p:set>
                                      <p:cBhvr>
                                        <p:cTn id="72" dur="1" fill="hold">
                                          <p:stCondLst>
                                            <p:cond delay="499"/>
                                          </p:stCondLst>
                                        </p:cTn>
                                        <p:tgtEl>
                                          <p:spTgt spid="4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nodeType="clickEffect">
                                  <p:stCondLst>
                                    <p:cond delay="0"/>
                                  </p:stCondLst>
                                  <p:childTnLst>
                                    <p:anim calcmode="lin" valueType="num">
                                      <p:cBhvr additive="base">
                                        <p:cTn id="76" dur="500"/>
                                        <p:tgtEl>
                                          <p:spTgt spid="52"/>
                                        </p:tgtEl>
                                        <p:attrNameLst>
                                          <p:attrName>ppt_x</p:attrName>
                                        </p:attrNameLst>
                                      </p:cBhvr>
                                      <p:tavLst>
                                        <p:tav tm="0">
                                          <p:val>
                                            <p:strVal val="ppt_x"/>
                                          </p:val>
                                        </p:tav>
                                        <p:tav tm="100000">
                                          <p:val>
                                            <p:strVal val="ppt_x"/>
                                          </p:val>
                                        </p:tav>
                                      </p:tavLst>
                                    </p:anim>
                                    <p:anim calcmode="lin" valueType="num">
                                      <p:cBhvr additive="base">
                                        <p:cTn id="77" dur="500"/>
                                        <p:tgtEl>
                                          <p:spTgt spid="52"/>
                                        </p:tgtEl>
                                        <p:attrNameLst>
                                          <p:attrName>ppt_y</p:attrName>
                                        </p:attrNameLst>
                                      </p:cBhvr>
                                      <p:tavLst>
                                        <p:tav tm="0">
                                          <p:val>
                                            <p:strVal val="ppt_y"/>
                                          </p:val>
                                        </p:tav>
                                        <p:tav tm="100000">
                                          <p:val>
                                            <p:strVal val="1+ppt_h/2"/>
                                          </p:val>
                                        </p:tav>
                                      </p:tavLst>
                                    </p:anim>
                                    <p:set>
                                      <p:cBhvr>
                                        <p:cTn id="78" dur="1" fill="hold">
                                          <p:stCondLst>
                                            <p:cond delay="499"/>
                                          </p:stCondLst>
                                        </p:cTn>
                                        <p:tgtEl>
                                          <p:spTgt spid="52"/>
                                        </p:tgtEl>
                                        <p:attrNameLst>
                                          <p:attrName>style.visibility</p:attrName>
                                        </p:attrNameLst>
                                      </p:cBhvr>
                                      <p:to>
                                        <p:strVal val="hidden"/>
                                      </p:to>
                                    </p:set>
                                  </p:childTnLst>
                                </p:cTn>
                              </p:par>
                              <p:par>
                                <p:cTn id="79" presetID="2" presetClass="exit" presetSubtype="4" fill="hold" grpId="0" nodeType="withEffect">
                                  <p:stCondLst>
                                    <p:cond delay="0"/>
                                  </p:stCondLst>
                                  <p:childTnLst>
                                    <p:anim calcmode="lin" valueType="num">
                                      <p:cBhvr additive="base">
                                        <p:cTn id="80" dur="500"/>
                                        <p:tgtEl>
                                          <p:spTgt spid="58"/>
                                        </p:tgtEl>
                                        <p:attrNameLst>
                                          <p:attrName>ppt_x</p:attrName>
                                        </p:attrNameLst>
                                      </p:cBhvr>
                                      <p:tavLst>
                                        <p:tav tm="0">
                                          <p:val>
                                            <p:strVal val="ppt_x"/>
                                          </p:val>
                                        </p:tav>
                                        <p:tav tm="100000">
                                          <p:val>
                                            <p:strVal val="ppt_x"/>
                                          </p:val>
                                        </p:tav>
                                      </p:tavLst>
                                    </p:anim>
                                    <p:anim calcmode="lin" valueType="num">
                                      <p:cBhvr additive="base">
                                        <p:cTn id="81" dur="500"/>
                                        <p:tgtEl>
                                          <p:spTgt spid="58"/>
                                        </p:tgtEl>
                                        <p:attrNameLst>
                                          <p:attrName>ppt_y</p:attrName>
                                        </p:attrNameLst>
                                      </p:cBhvr>
                                      <p:tavLst>
                                        <p:tav tm="0">
                                          <p:val>
                                            <p:strVal val="ppt_y"/>
                                          </p:val>
                                        </p:tav>
                                        <p:tav tm="100000">
                                          <p:val>
                                            <p:strVal val="1+ppt_h/2"/>
                                          </p:val>
                                        </p:tav>
                                      </p:tavLst>
                                    </p:anim>
                                    <p:set>
                                      <p:cBhvr>
                                        <p:cTn id="82" dur="1" fill="hold">
                                          <p:stCondLst>
                                            <p:cond delay="49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55" grpId="0"/>
      <p:bldP spid="56" grpId="0"/>
      <p:bldP spid="57" grpId="0"/>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2428451" y="195962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TextBox 7"/>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8" name="TextBox 8"/>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9" name="TextBox 9"/>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0" name="TextBox 10"/>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1" name="TextBox 11"/>
          <p:cNvSpPr txBox="1"/>
          <p:nvPr/>
        </p:nvSpPr>
        <p:spPr>
          <a:xfrm>
            <a:off x="1028700" y="1084828"/>
            <a:ext cx="17350569" cy="676275"/>
          </a:xfrm>
          <a:prstGeom prst="rect">
            <a:avLst/>
          </a:prstGeom>
        </p:spPr>
        <p:txBody>
          <a:bodyPr lIns="0" tIns="0" rIns="0" bIns="0" rtlCol="0" anchor="t">
            <a:spAutoFit/>
          </a:bodyPr>
          <a:lstStyle/>
          <a:p>
            <a:pPr>
              <a:lnSpc>
                <a:spcPts val="4799"/>
              </a:lnSpc>
            </a:pPr>
            <a:r>
              <a:rPr lang="en-US" sz="3999">
                <a:solidFill>
                  <a:srgbClr val="000000"/>
                </a:solidFill>
                <a:latin typeface="Arial Bold"/>
              </a:rPr>
              <a:t>Haydi kelime oyunu oynayalım.</a:t>
            </a:r>
          </a:p>
        </p:txBody>
      </p:sp>
      <p:sp>
        <p:nvSpPr>
          <p:cNvPr id="12" name="TextBox 12"/>
          <p:cNvSpPr txBox="1"/>
          <p:nvPr/>
        </p:nvSpPr>
        <p:spPr>
          <a:xfrm>
            <a:off x="1028700" y="6483801"/>
            <a:ext cx="14654456" cy="2870200"/>
          </a:xfrm>
          <a:prstGeom prst="rect">
            <a:avLst/>
          </a:prstGeom>
        </p:spPr>
        <p:txBody>
          <a:bodyPr lIns="0" tIns="0" rIns="0" bIns="0" rtlCol="0" anchor="t">
            <a:spAutoFit/>
          </a:bodyPr>
          <a:lstStyle/>
          <a:p>
            <a:pPr>
              <a:lnSpc>
                <a:spcPts val="5599"/>
              </a:lnSpc>
            </a:pPr>
            <a:r>
              <a:rPr lang="en-US" sz="3999">
                <a:solidFill>
                  <a:srgbClr val="000000"/>
                </a:solidFill>
                <a:latin typeface="Arial"/>
              </a:rPr>
              <a:t>• Tanımdan yola çıkarak kavram tahmini yapıyoruz.</a:t>
            </a:r>
          </a:p>
          <a:p>
            <a:pPr>
              <a:lnSpc>
                <a:spcPts val="2800"/>
              </a:lnSpc>
            </a:pPr>
            <a:endParaRPr lang="en-US" sz="3999">
              <a:solidFill>
                <a:srgbClr val="000000"/>
              </a:solidFill>
              <a:latin typeface="Arial"/>
            </a:endParaRPr>
          </a:p>
          <a:p>
            <a:pPr>
              <a:lnSpc>
                <a:spcPts val="5599"/>
              </a:lnSpc>
            </a:pPr>
            <a:r>
              <a:rPr lang="en-US" sz="3999">
                <a:solidFill>
                  <a:srgbClr val="000000"/>
                </a:solidFill>
                <a:latin typeface="Arial"/>
              </a:rPr>
              <a:t>• Almak istediğimiz her harf için bir defa tıklıyoruz.</a:t>
            </a:r>
          </a:p>
          <a:p>
            <a:pPr>
              <a:lnSpc>
                <a:spcPts val="2800"/>
              </a:lnSpc>
            </a:pPr>
            <a:endParaRPr lang="en-US" sz="3999">
              <a:solidFill>
                <a:srgbClr val="000000"/>
              </a:solidFill>
              <a:latin typeface="Arial"/>
            </a:endParaRPr>
          </a:p>
          <a:p>
            <a:pPr>
              <a:lnSpc>
                <a:spcPts val="5599"/>
              </a:lnSpc>
            </a:pPr>
            <a:r>
              <a:rPr lang="en-US" sz="3999">
                <a:solidFill>
                  <a:srgbClr val="000000"/>
                </a:solidFill>
                <a:latin typeface="Arial"/>
              </a:rPr>
              <a:t>• Her bir kutu 10 puan değerindedir.</a:t>
            </a:r>
          </a:p>
        </p:txBody>
      </p:sp>
      <p:sp>
        <p:nvSpPr>
          <p:cNvPr id="13" name="Freeform 13"/>
          <p:cNvSpPr/>
          <p:nvPr/>
        </p:nvSpPr>
        <p:spPr>
          <a:xfrm>
            <a:off x="4695480" y="195962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4" name="Freeform 14"/>
          <p:cNvSpPr/>
          <p:nvPr/>
        </p:nvSpPr>
        <p:spPr>
          <a:xfrm>
            <a:off x="6962090" y="195962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5" name="Freeform 15"/>
          <p:cNvSpPr/>
          <p:nvPr/>
        </p:nvSpPr>
        <p:spPr>
          <a:xfrm>
            <a:off x="9229383" y="1975595"/>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6" name="Freeform 16"/>
          <p:cNvSpPr/>
          <p:nvPr/>
        </p:nvSpPr>
        <p:spPr>
          <a:xfrm>
            <a:off x="11496413" y="1975595"/>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7" name="Freeform 17"/>
          <p:cNvSpPr/>
          <p:nvPr/>
        </p:nvSpPr>
        <p:spPr>
          <a:xfrm>
            <a:off x="13763706" y="195962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8" name="Freeform 18"/>
          <p:cNvSpPr/>
          <p:nvPr/>
        </p:nvSpPr>
        <p:spPr>
          <a:xfrm>
            <a:off x="3647481" y="4149242"/>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9" name="Freeform 19"/>
          <p:cNvSpPr/>
          <p:nvPr/>
        </p:nvSpPr>
        <p:spPr>
          <a:xfrm>
            <a:off x="5914510" y="4149242"/>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20" name="Freeform 20"/>
          <p:cNvSpPr/>
          <p:nvPr/>
        </p:nvSpPr>
        <p:spPr>
          <a:xfrm>
            <a:off x="8181120" y="4149242"/>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21" name="Freeform 21"/>
          <p:cNvSpPr/>
          <p:nvPr/>
        </p:nvSpPr>
        <p:spPr>
          <a:xfrm>
            <a:off x="10448413" y="4165211"/>
            <a:ext cx="2095843" cy="2000657"/>
          </a:xfrm>
          <a:custGeom>
            <a:avLst/>
            <a:gdLst/>
            <a:ahLst/>
            <a:cxnLst/>
            <a:rect l="l" t="t" r="r" b="b"/>
            <a:pathLst>
              <a:path w="2095843" h="2000657">
                <a:moveTo>
                  <a:pt x="0" y="0"/>
                </a:moveTo>
                <a:lnTo>
                  <a:pt x="2095844" y="0"/>
                </a:lnTo>
                <a:lnTo>
                  <a:pt x="2095844" y="2000658"/>
                </a:lnTo>
                <a:lnTo>
                  <a:pt x="0" y="20006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22" name="Freeform 22"/>
          <p:cNvSpPr/>
          <p:nvPr/>
        </p:nvSpPr>
        <p:spPr>
          <a:xfrm>
            <a:off x="12715443" y="4165211"/>
            <a:ext cx="2095843" cy="2000657"/>
          </a:xfrm>
          <a:custGeom>
            <a:avLst/>
            <a:gdLst/>
            <a:ahLst/>
            <a:cxnLst/>
            <a:rect l="l" t="t" r="r" b="b"/>
            <a:pathLst>
              <a:path w="2095843" h="2000657">
                <a:moveTo>
                  <a:pt x="0" y="0"/>
                </a:moveTo>
                <a:lnTo>
                  <a:pt x="2095843" y="0"/>
                </a:lnTo>
                <a:lnTo>
                  <a:pt x="2095843" y="2000658"/>
                </a:lnTo>
                <a:lnTo>
                  <a:pt x="0" y="20006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23" name="TextBox 23"/>
          <p:cNvSpPr txBox="1"/>
          <p:nvPr/>
        </p:nvSpPr>
        <p:spPr>
          <a:xfrm>
            <a:off x="3295100" y="2555757"/>
            <a:ext cx="476845" cy="991870"/>
          </a:xfrm>
          <a:prstGeom prst="rect">
            <a:avLst/>
          </a:prstGeom>
        </p:spPr>
        <p:txBody>
          <a:bodyPr lIns="0" tIns="0" rIns="0" bIns="0" rtlCol="0" anchor="t">
            <a:spAutoFit/>
          </a:bodyPr>
          <a:lstStyle/>
          <a:p>
            <a:pPr algn="ctr">
              <a:lnSpc>
                <a:spcPts val="7279"/>
              </a:lnSpc>
            </a:pPr>
            <a:r>
              <a:rPr lang="en-US" sz="5199">
                <a:solidFill>
                  <a:srgbClr val="000000"/>
                </a:solidFill>
                <a:latin typeface="Arial Bold"/>
              </a:rPr>
              <a:t>K</a:t>
            </a:r>
          </a:p>
        </p:txBody>
      </p:sp>
      <p:sp>
        <p:nvSpPr>
          <p:cNvPr id="24" name="TextBox 24"/>
          <p:cNvSpPr txBox="1"/>
          <p:nvPr/>
        </p:nvSpPr>
        <p:spPr>
          <a:xfrm>
            <a:off x="5599336" y="2555757"/>
            <a:ext cx="440531" cy="991870"/>
          </a:xfrm>
          <a:prstGeom prst="rect">
            <a:avLst/>
          </a:prstGeom>
        </p:spPr>
        <p:txBody>
          <a:bodyPr lIns="0" tIns="0" rIns="0" bIns="0" rtlCol="0" anchor="t">
            <a:spAutoFit/>
          </a:bodyPr>
          <a:lstStyle/>
          <a:p>
            <a:pPr algn="ctr">
              <a:lnSpc>
                <a:spcPts val="7279"/>
              </a:lnSpc>
            </a:pPr>
            <a:r>
              <a:rPr lang="en-US" sz="5199">
                <a:solidFill>
                  <a:srgbClr val="000000"/>
                </a:solidFill>
                <a:latin typeface="Arial Bold"/>
              </a:rPr>
              <a:t>E</a:t>
            </a:r>
          </a:p>
        </p:txBody>
      </p:sp>
      <p:sp>
        <p:nvSpPr>
          <p:cNvPr id="25" name="TextBox 25"/>
          <p:cNvSpPr txBox="1"/>
          <p:nvPr/>
        </p:nvSpPr>
        <p:spPr>
          <a:xfrm>
            <a:off x="7885210" y="2555757"/>
            <a:ext cx="403622" cy="991870"/>
          </a:xfrm>
          <a:prstGeom prst="rect">
            <a:avLst/>
          </a:prstGeom>
        </p:spPr>
        <p:txBody>
          <a:bodyPr lIns="0" tIns="0" rIns="0" bIns="0" rtlCol="0" anchor="t">
            <a:spAutoFit/>
          </a:bodyPr>
          <a:lstStyle/>
          <a:p>
            <a:pPr algn="ctr">
              <a:lnSpc>
                <a:spcPts val="7279"/>
              </a:lnSpc>
            </a:pPr>
            <a:r>
              <a:rPr lang="en-US" sz="5199">
                <a:solidFill>
                  <a:srgbClr val="000000"/>
                </a:solidFill>
                <a:latin typeface="Arial Bold"/>
              </a:rPr>
              <a:t>L</a:t>
            </a:r>
          </a:p>
        </p:txBody>
      </p:sp>
      <p:sp>
        <p:nvSpPr>
          <p:cNvPr id="26" name="TextBox 26"/>
          <p:cNvSpPr txBox="1"/>
          <p:nvPr/>
        </p:nvSpPr>
        <p:spPr>
          <a:xfrm>
            <a:off x="10261804" y="2555757"/>
            <a:ext cx="183654" cy="991870"/>
          </a:xfrm>
          <a:prstGeom prst="rect">
            <a:avLst/>
          </a:prstGeom>
        </p:spPr>
        <p:txBody>
          <a:bodyPr lIns="0" tIns="0" rIns="0" bIns="0" rtlCol="0" anchor="t">
            <a:spAutoFit/>
          </a:bodyPr>
          <a:lstStyle/>
          <a:p>
            <a:pPr algn="ctr">
              <a:lnSpc>
                <a:spcPts val="7279"/>
              </a:lnSpc>
            </a:pPr>
            <a:r>
              <a:rPr lang="en-US" sz="5199">
                <a:solidFill>
                  <a:srgbClr val="000000"/>
                </a:solidFill>
                <a:latin typeface="Arial Bold"/>
              </a:rPr>
              <a:t>İ</a:t>
            </a:r>
          </a:p>
        </p:txBody>
      </p:sp>
      <p:sp>
        <p:nvSpPr>
          <p:cNvPr id="27" name="TextBox 27"/>
          <p:cNvSpPr txBox="1"/>
          <p:nvPr/>
        </p:nvSpPr>
        <p:spPr>
          <a:xfrm>
            <a:off x="12345816" y="2555757"/>
            <a:ext cx="550218" cy="991870"/>
          </a:xfrm>
          <a:prstGeom prst="rect">
            <a:avLst/>
          </a:prstGeom>
        </p:spPr>
        <p:txBody>
          <a:bodyPr lIns="0" tIns="0" rIns="0" bIns="0" rtlCol="0" anchor="t">
            <a:spAutoFit/>
          </a:bodyPr>
          <a:lstStyle/>
          <a:p>
            <a:pPr algn="ctr">
              <a:lnSpc>
                <a:spcPts val="7279"/>
              </a:lnSpc>
            </a:pPr>
            <a:r>
              <a:rPr lang="en-US" sz="5199">
                <a:solidFill>
                  <a:srgbClr val="000000"/>
                </a:solidFill>
                <a:latin typeface="Arial Bold"/>
              </a:rPr>
              <a:t>M</a:t>
            </a:r>
          </a:p>
        </p:txBody>
      </p:sp>
      <p:sp>
        <p:nvSpPr>
          <p:cNvPr id="28" name="TextBox 28"/>
          <p:cNvSpPr txBox="1"/>
          <p:nvPr/>
        </p:nvSpPr>
        <p:spPr>
          <a:xfrm>
            <a:off x="14667688" y="2555757"/>
            <a:ext cx="440531" cy="991870"/>
          </a:xfrm>
          <a:prstGeom prst="rect">
            <a:avLst/>
          </a:prstGeom>
        </p:spPr>
        <p:txBody>
          <a:bodyPr lIns="0" tIns="0" rIns="0" bIns="0" rtlCol="0" anchor="t">
            <a:spAutoFit/>
          </a:bodyPr>
          <a:lstStyle/>
          <a:p>
            <a:pPr algn="ctr">
              <a:lnSpc>
                <a:spcPts val="7279"/>
              </a:lnSpc>
            </a:pPr>
            <a:r>
              <a:rPr lang="en-US" sz="5199">
                <a:solidFill>
                  <a:srgbClr val="000000"/>
                </a:solidFill>
                <a:latin typeface="Arial Bold"/>
              </a:rPr>
              <a:t>E</a:t>
            </a:r>
          </a:p>
        </p:txBody>
      </p:sp>
      <p:sp>
        <p:nvSpPr>
          <p:cNvPr id="29" name="TextBox 29"/>
          <p:cNvSpPr txBox="1"/>
          <p:nvPr/>
        </p:nvSpPr>
        <p:spPr>
          <a:xfrm>
            <a:off x="4495601" y="4743761"/>
            <a:ext cx="513904" cy="991870"/>
          </a:xfrm>
          <a:prstGeom prst="rect">
            <a:avLst/>
          </a:prstGeom>
        </p:spPr>
        <p:txBody>
          <a:bodyPr lIns="0" tIns="0" rIns="0" bIns="0" rtlCol="0" anchor="t">
            <a:spAutoFit/>
          </a:bodyPr>
          <a:lstStyle/>
          <a:p>
            <a:pPr algn="ctr">
              <a:lnSpc>
                <a:spcPts val="7279"/>
              </a:lnSpc>
            </a:pPr>
            <a:r>
              <a:rPr lang="en-US" sz="5199">
                <a:solidFill>
                  <a:srgbClr val="000000"/>
                </a:solidFill>
                <a:latin typeface="Arial Bold"/>
              </a:rPr>
              <a:t>O</a:t>
            </a:r>
          </a:p>
        </p:txBody>
      </p:sp>
      <p:sp>
        <p:nvSpPr>
          <p:cNvPr id="30" name="TextBox 30"/>
          <p:cNvSpPr txBox="1"/>
          <p:nvPr/>
        </p:nvSpPr>
        <p:spPr>
          <a:xfrm>
            <a:off x="6818366" y="4743761"/>
            <a:ext cx="440531" cy="991870"/>
          </a:xfrm>
          <a:prstGeom prst="rect">
            <a:avLst/>
          </a:prstGeom>
        </p:spPr>
        <p:txBody>
          <a:bodyPr lIns="0" tIns="0" rIns="0" bIns="0" rtlCol="0" anchor="t">
            <a:spAutoFit/>
          </a:bodyPr>
          <a:lstStyle/>
          <a:p>
            <a:pPr algn="ctr">
              <a:lnSpc>
                <a:spcPts val="7279"/>
              </a:lnSpc>
            </a:pPr>
            <a:r>
              <a:rPr lang="en-US" sz="5199">
                <a:solidFill>
                  <a:srgbClr val="000000"/>
                </a:solidFill>
                <a:latin typeface="Arial Bold"/>
              </a:rPr>
              <a:t>Y</a:t>
            </a:r>
          </a:p>
        </p:txBody>
      </p:sp>
      <p:sp>
        <p:nvSpPr>
          <p:cNvPr id="31" name="TextBox 31"/>
          <p:cNvSpPr txBox="1"/>
          <p:nvPr/>
        </p:nvSpPr>
        <p:spPr>
          <a:xfrm>
            <a:off x="9067628" y="4743761"/>
            <a:ext cx="476845" cy="991870"/>
          </a:xfrm>
          <a:prstGeom prst="rect">
            <a:avLst/>
          </a:prstGeom>
        </p:spPr>
        <p:txBody>
          <a:bodyPr lIns="0" tIns="0" rIns="0" bIns="0" rtlCol="0" anchor="t">
            <a:spAutoFit/>
          </a:bodyPr>
          <a:lstStyle/>
          <a:p>
            <a:pPr algn="ctr">
              <a:lnSpc>
                <a:spcPts val="7279"/>
              </a:lnSpc>
            </a:pPr>
            <a:r>
              <a:rPr lang="en-US" sz="5199">
                <a:solidFill>
                  <a:srgbClr val="000000"/>
                </a:solidFill>
                <a:latin typeface="Arial Bold"/>
              </a:rPr>
              <a:t>U</a:t>
            </a:r>
          </a:p>
        </p:txBody>
      </p:sp>
      <p:sp>
        <p:nvSpPr>
          <p:cNvPr id="32" name="TextBox 32"/>
          <p:cNvSpPr txBox="1"/>
          <p:nvPr/>
        </p:nvSpPr>
        <p:spPr>
          <a:xfrm>
            <a:off x="11334238" y="4743761"/>
            <a:ext cx="476845" cy="991870"/>
          </a:xfrm>
          <a:prstGeom prst="rect">
            <a:avLst/>
          </a:prstGeom>
        </p:spPr>
        <p:txBody>
          <a:bodyPr lIns="0" tIns="0" rIns="0" bIns="0" rtlCol="0" anchor="t">
            <a:spAutoFit/>
          </a:bodyPr>
          <a:lstStyle/>
          <a:p>
            <a:pPr algn="ctr">
              <a:lnSpc>
                <a:spcPts val="7279"/>
              </a:lnSpc>
            </a:pPr>
            <a:r>
              <a:rPr lang="en-US" sz="5199">
                <a:solidFill>
                  <a:srgbClr val="000000"/>
                </a:solidFill>
                <a:latin typeface="Arial Bold"/>
              </a:rPr>
              <a:t>N</a:t>
            </a:r>
          </a:p>
        </p:txBody>
      </p:sp>
      <p:sp>
        <p:nvSpPr>
          <p:cNvPr id="33" name="TextBox 33"/>
          <p:cNvSpPr txBox="1"/>
          <p:nvPr/>
        </p:nvSpPr>
        <p:spPr>
          <a:xfrm>
            <a:off x="13601532" y="4743761"/>
            <a:ext cx="476845" cy="991870"/>
          </a:xfrm>
          <a:prstGeom prst="rect">
            <a:avLst/>
          </a:prstGeom>
        </p:spPr>
        <p:txBody>
          <a:bodyPr lIns="0" tIns="0" rIns="0" bIns="0" rtlCol="0" anchor="t">
            <a:spAutoFit/>
          </a:bodyPr>
          <a:lstStyle/>
          <a:p>
            <a:pPr algn="ctr">
              <a:lnSpc>
                <a:spcPts val="7279"/>
              </a:lnSpc>
            </a:pPr>
            <a:r>
              <a:rPr lang="en-US" sz="5199">
                <a:solidFill>
                  <a:srgbClr val="000000"/>
                </a:solidFill>
                <a:latin typeface="Arial Bold"/>
              </a:rPr>
              <a:t>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681886" y="1100069"/>
            <a:ext cx="2789471" cy="1363354"/>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TextBox 7"/>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8" name="TextBox 8"/>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9" name="TextBox 9"/>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0" name="TextBox 10"/>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1" name="TextBox 11"/>
          <p:cNvSpPr txBox="1"/>
          <p:nvPr/>
        </p:nvSpPr>
        <p:spPr>
          <a:xfrm>
            <a:off x="1028700" y="1246753"/>
            <a:ext cx="2442657" cy="676275"/>
          </a:xfrm>
          <a:prstGeom prst="rect">
            <a:avLst/>
          </a:prstGeom>
        </p:spPr>
        <p:txBody>
          <a:bodyPr lIns="0" tIns="0" rIns="0" bIns="0" rtlCol="0" anchor="t">
            <a:spAutoFit/>
          </a:bodyPr>
          <a:lstStyle/>
          <a:p>
            <a:pPr>
              <a:lnSpc>
                <a:spcPts val="4799"/>
              </a:lnSpc>
            </a:pPr>
            <a:r>
              <a:rPr lang="en-US" sz="3999">
                <a:solidFill>
                  <a:srgbClr val="000000"/>
                </a:solidFill>
                <a:latin typeface="Arial Bold"/>
              </a:rPr>
              <a:t>50 puan</a:t>
            </a:r>
          </a:p>
        </p:txBody>
      </p:sp>
      <p:sp>
        <p:nvSpPr>
          <p:cNvPr id="12" name="TextBox 12"/>
          <p:cNvSpPr txBox="1"/>
          <p:nvPr/>
        </p:nvSpPr>
        <p:spPr>
          <a:xfrm>
            <a:off x="1028700" y="5138302"/>
            <a:ext cx="13245869" cy="1915795"/>
          </a:xfrm>
          <a:prstGeom prst="rect">
            <a:avLst/>
          </a:prstGeom>
        </p:spPr>
        <p:txBody>
          <a:bodyPr lIns="0" tIns="0" rIns="0" bIns="0" rtlCol="0" anchor="t">
            <a:spAutoFit/>
          </a:bodyPr>
          <a:lstStyle/>
          <a:p>
            <a:pPr>
              <a:lnSpc>
                <a:spcPts val="7279"/>
              </a:lnSpc>
            </a:pPr>
            <a:r>
              <a:rPr lang="en-US" sz="5199">
                <a:solidFill>
                  <a:srgbClr val="000000"/>
                </a:solidFill>
                <a:latin typeface="Arial"/>
              </a:rPr>
              <a:t>•ALLAH'IN (C.C.) İNSANLARA FAYDALANMASI İÇİN VERDİĞİ HER ŞEY</a:t>
            </a:r>
          </a:p>
        </p:txBody>
      </p:sp>
      <p:sp>
        <p:nvSpPr>
          <p:cNvPr id="13" name="Freeform 13"/>
          <p:cNvSpPr/>
          <p:nvPr/>
        </p:nvSpPr>
        <p:spPr>
          <a:xfrm>
            <a:off x="1028700" y="270257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4" name="Freeform 14"/>
          <p:cNvSpPr/>
          <p:nvPr/>
        </p:nvSpPr>
        <p:spPr>
          <a:xfrm>
            <a:off x="3295729" y="2702576"/>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5" name="Freeform 15"/>
          <p:cNvSpPr/>
          <p:nvPr/>
        </p:nvSpPr>
        <p:spPr>
          <a:xfrm>
            <a:off x="5562339" y="2702576"/>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6" name="Freeform 16"/>
          <p:cNvSpPr/>
          <p:nvPr/>
        </p:nvSpPr>
        <p:spPr>
          <a:xfrm>
            <a:off x="7829633" y="2718545"/>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7" name="Freeform 17"/>
          <p:cNvSpPr/>
          <p:nvPr/>
        </p:nvSpPr>
        <p:spPr>
          <a:xfrm>
            <a:off x="10096662" y="2718545"/>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8" name="TextBox 18"/>
          <p:cNvSpPr txBox="1"/>
          <p:nvPr/>
        </p:nvSpPr>
        <p:spPr>
          <a:xfrm>
            <a:off x="1904077" y="3232655"/>
            <a:ext cx="47684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N</a:t>
            </a:r>
          </a:p>
        </p:txBody>
      </p:sp>
      <p:sp>
        <p:nvSpPr>
          <p:cNvPr id="19" name="TextBox 19"/>
          <p:cNvSpPr txBox="1"/>
          <p:nvPr/>
        </p:nvSpPr>
        <p:spPr>
          <a:xfrm>
            <a:off x="4336752" y="3270755"/>
            <a:ext cx="183654"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İ</a:t>
            </a:r>
          </a:p>
        </p:txBody>
      </p:sp>
      <p:sp>
        <p:nvSpPr>
          <p:cNvPr id="20" name="TextBox 20"/>
          <p:cNvSpPr txBox="1"/>
          <p:nvPr/>
        </p:nvSpPr>
        <p:spPr>
          <a:xfrm>
            <a:off x="6420889" y="3232655"/>
            <a:ext cx="550218"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M</a:t>
            </a:r>
          </a:p>
        </p:txBody>
      </p:sp>
      <p:sp>
        <p:nvSpPr>
          <p:cNvPr id="21" name="TextBox 21"/>
          <p:cNvSpPr txBox="1"/>
          <p:nvPr/>
        </p:nvSpPr>
        <p:spPr>
          <a:xfrm>
            <a:off x="8742343" y="3280280"/>
            <a:ext cx="440531"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E</a:t>
            </a:r>
          </a:p>
        </p:txBody>
      </p:sp>
      <p:sp>
        <p:nvSpPr>
          <p:cNvPr id="22" name="TextBox 22"/>
          <p:cNvSpPr txBox="1"/>
          <p:nvPr/>
        </p:nvSpPr>
        <p:spPr>
          <a:xfrm>
            <a:off x="11028091" y="3232655"/>
            <a:ext cx="403622"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1028700" y="270257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TextBox 7"/>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8" name="TextBox 8"/>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9" name="TextBox 9"/>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0" name="TextBox 10"/>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1" name="TextBox 11"/>
          <p:cNvSpPr txBox="1"/>
          <p:nvPr/>
        </p:nvSpPr>
        <p:spPr>
          <a:xfrm>
            <a:off x="1028700" y="5319277"/>
            <a:ext cx="14844049" cy="2839720"/>
          </a:xfrm>
          <a:prstGeom prst="rect">
            <a:avLst/>
          </a:prstGeom>
        </p:spPr>
        <p:txBody>
          <a:bodyPr lIns="0" tIns="0" rIns="0" bIns="0" rtlCol="0" anchor="t">
            <a:spAutoFit/>
          </a:bodyPr>
          <a:lstStyle/>
          <a:p>
            <a:pPr>
              <a:lnSpc>
                <a:spcPts val="7279"/>
              </a:lnSpc>
            </a:pPr>
            <a:r>
              <a:rPr lang="en-US" sz="5199">
                <a:solidFill>
                  <a:srgbClr val="000000"/>
                </a:solidFill>
                <a:latin typeface="Arial"/>
              </a:rPr>
              <a:t>•ALLAH’IN (C.C.) AHİRETTE İNANAN KULLARINA MERHAMET ETMESİ ANLAMINDAKİ İSMİ</a:t>
            </a:r>
          </a:p>
        </p:txBody>
      </p:sp>
      <p:sp>
        <p:nvSpPr>
          <p:cNvPr id="12" name="Freeform 12"/>
          <p:cNvSpPr/>
          <p:nvPr/>
        </p:nvSpPr>
        <p:spPr>
          <a:xfrm>
            <a:off x="3295729" y="2702576"/>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3" name="Freeform 13"/>
          <p:cNvSpPr/>
          <p:nvPr/>
        </p:nvSpPr>
        <p:spPr>
          <a:xfrm>
            <a:off x="5562339" y="2702576"/>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4" name="Freeform 14"/>
          <p:cNvSpPr/>
          <p:nvPr/>
        </p:nvSpPr>
        <p:spPr>
          <a:xfrm>
            <a:off x="7829633" y="2718545"/>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5" name="Freeform 15"/>
          <p:cNvSpPr/>
          <p:nvPr/>
        </p:nvSpPr>
        <p:spPr>
          <a:xfrm>
            <a:off x="10096662" y="2718545"/>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6" name="Freeform 16"/>
          <p:cNvSpPr/>
          <p:nvPr/>
        </p:nvSpPr>
        <p:spPr>
          <a:xfrm>
            <a:off x="681886" y="1100069"/>
            <a:ext cx="2789471" cy="1363354"/>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7" name="TextBox 17"/>
          <p:cNvSpPr txBox="1"/>
          <p:nvPr/>
        </p:nvSpPr>
        <p:spPr>
          <a:xfrm>
            <a:off x="1028700" y="1246753"/>
            <a:ext cx="2442657" cy="676275"/>
          </a:xfrm>
          <a:prstGeom prst="rect">
            <a:avLst/>
          </a:prstGeom>
        </p:spPr>
        <p:txBody>
          <a:bodyPr lIns="0" tIns="0" rIns="0" bIns="0" rtlCol="0" anchor="t">
            <a:spAutoFit/>
          </a:bodyPr>
          <a:lstStyle/>
          <a:p>
            <a:pPr>
              <a:lnSpc>
                <a:spcPts val="4799"/>
              </a:lnSpc>
            </a:pPr>
            <a:r>
              <a:rPr lang="en-US" sz="3999">
                <a:solidFill>
                  <a:srgbClr val="000000"/>
                </a:solidFill>
                <a:latin typeface="Arial Bold"/>
              </a:rPr>
              <a:t>50 puan</a:t>
            </a:r>
          </a:p>
        </p:txBody>
      </p:sp>
      <p:sp>
        <p:nvSpPr>
          <p:cNvPr id="18" name="TextBox 18"/>
          <p:cNvSpPr txBox="1"/>
          <p:nvPr/>
        </p:nvSpPr>
        <p:spPr>
          <a:xfrm>
            <a:off x="1904077" y="3232655"/>
            <a:ext cx="47684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R</a:t>
            </a:r>
          </a:p>
        </p:txBody>
      </p:sp>
      <p:sp>
        <p:nvSpPr>
          <p:cNvPr id="19" name="TextBox 19"/>
          <p:cNvSpPr txBox="1"/>
          <p:nvPr/>
        </p:nvSpPr>
        <p:spPr>
          <a:xfrm>
            <a:off x="4190156" y="3232655"/>
            <a:ext cx="47684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A</a:t>
            </a:r>
          </a:p>
        </p:txBody>
      </p:sp>
      <p:sp>
        <p:nvSpPr>
          <p:cNvPr id="20" name="TextBox 20"/>
          <p:cNvSpPr txBox="1"/>
          <p:nvPr/>
        </p:nvSpPr>
        <p:spPr>
          <a:xfrm>
            <a:off x="6457576" y="3232655"/>
            <a:ext cx="47684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H</a:t>
            </a:r>
          </a:p>
        </p:txBody>
      </p:sp>
      <p:sp>
        <p:nvSpPr>
          <p:cNvPr id="21" name="TextBox 21"/>
          <p:cNvSpPr txBox="1"/>
          <p:nvPr/>
        </p:nvSpPr>
        <p:spPr>
          <a:xfrm>
            <a:off x="8870781" y="3314700"/>
            <a:ext cx="183654"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İ</a:t>
            </a:r>
          </a:p>
        </p:txBody>
      </p:sp>
      <p:sp>
        <p:nvSpPr>
          <p:cNvPr id="22" name="TextBox 22"/>
          <p:cNvSpPr txBox="1"/>
          <p:nvPr/>
        </p:nvSpPr>
        <p:spPr>
          <a:xfrm>
            <a:off x="10954793" y="3232655"/>
            <a:ext cx="550218"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rot="-286047">
            <a:off x="-1202947" y="7769564"/>
            <a:ext cx="3525915" cy="2563538"/>
          </a:xfrm>
          <a:custGeom>
            <a:avLst/>
            <a:gdLst/>
            <a:ahLst/>
            <a:cxnLst/>
            <a:rect l="l" t="t" r="r" b="b"/>
            <a:pathLst>
              <a:path w="3525915" h="2563538">
                <a:moveTo>
                  <a:pt x="0" y="0"/>
                </a:moveTo>
                <a:lnTo>
                  <a:pt x="3525916" y="0"/>
                </a:lnTo>
                <a:lnTo>
                  <a:pt x="3525916" y="2563538"/>
                </a:lnTo>
                <a:lnTo>
                  <a:pt x="0" y="256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5400081" y="8298216"/>
            <a:ext cx="1970968" cy="1372511"/>
          </a:xfrm>
          <a:custGeom>
            <a:avLst/>
            <a:gdLst/>
            <a:ahLst/>
            <a:cxnLst/>
            <a:rect l="l" t="t" r="r" b="b"/>
            <a:pathLst>
              <a:path w="1970968" h="1372511">
                <a:moveTo>
                  <a:pt x="0" y="0"/>
                </a:moveTo>
                <a:lnTo>
                  <a:pt x="1970968" y="0"/>
                </a:lnTo>
                <a:lnTo>
                  <a:pt x="1970968" y="1372510"/>
                </a:lnTo>
                <a:lnTo>
                  <a:pt x="0" y="13725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grpSp>
        <p:nvGrpSpPr>
          <p:cNvPr id="4" name="Group 4"/>
          <p:cNvGrpSpPr/>
          <p:nvPr/>
        </p:nvGrpSpPr>
        <p:grpSpPr>
          <a:xfrm>
            <a:off x="17259300" y="7405129"/>
            <a:ext cx="1786175" cy="1786175"/>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3A6A1"/>
            </a:solidFill>
          </p:spPr>
          <p:txBody>
            <a:bodyPr/>
            <a:lstStyle/>
            <a:p>
              <a:endParaRPr lang="tr-TR"/>
            </a:p>
          </p:txBody>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3674"/>
                </a:lnSpc>
              </a:pPr>
              <a:endParaRPr/>
            </a:p>
          </p:txBody>
        </p:sp>
      </p:grpSp>
      <p:sp>
        <p:nvSpPr>
          <p:cNvPr id="7" name="Freeform 7"/>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6"/>
            <a:stretch>
              <a:fillRect t="-378581" b="-1548539"/>
            </a:stretch>
          </a:blipFill>
        </p:spPr>
        <p:txBody>
          <a:bodyPr/>
          <a:lstStyle/>
          <a:p>
            <a:endParaRPr lang="tr-TR"/>
          </a:p>
        </p:txBody>
      </p:sp>
      <p:sp>
        <p:nvSpPr>
          <p:cNvPr id="8" name="Freeform 8"/>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9" name="Freeform 9"/>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6"/>
            <a:stretch>
              <a:fillRect l="-762" t="-1370969" r="-762" b="-337803"/>
            </a:stretch>
          </a:blipFill>
        </p:spPr>
        <p:txBody>
          <a:bodyPr/>
          <a:lstStyle/>
          <a:p>
            <a:endParaRPr lang="tr-TR"/>
          </a:p>
        </p:txBody>
      </p:sp>
      <p:sp>
        <p:nvSpPr>
          <p:cNvPr id="10" name="Freeform 10"/>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1" name="Freeform 11"/>
          <p:cNvSpPr/>
          <p:nvPr/>
        </p:nvSpPr>
        <p:spPr>
          <a:xfrm>
            <a:off x="284750" y="5257964"/>
            <a:ext cx="4091579" cy="4114800"/>
          </a:xfrm>
          <a:custGeom>
            <a:avLst/>
            <a:gdLst/>
            <a:ahLst/>
            <a:cxnLst/>
            <a:rect l="l" t="t" r="r" b="b"/>
            <a:pathLst>
              <a:path w="4091579" h="4114800">
                <a:moveTo>
                  <a:pt x="0" y="0"/>
                </a:moveTo>
                <a:lnTo>
                  <a:pt x="4091579" y="0"/>
                </a:lnTo>
                <a:lnTo>
                  <a:pt x="4091579"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tr-TR"/>
          </a:p>
        </p:txBody>
      </p:sp>
      <p:grpSp>
        <p:nvGrpSpPr>
          <p:cNvPr id="12" name="Group 12"/>
          <p:cNvGrpSpPr>
            <a:grpSpLocks noChangeAspect="1"/>
          </p:cNvGrpSpPr>
          <p:nvPr/>
        </p:nvGrpSpPr>
        <p:grpSpPr>
          <a:xfrm>
            <a:off x="142532" y="5134299"/>
            <a:ext cx="3850187" cy="3850172"/>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3"/>
              <a:stretch>
                <a:fillRect t="-25472" b="-25472"/>
              </a:stretch>
            </a:blipFill>
          </p:spPr>
          <p:txBody>
            <a:bodyPr/>
            <a:lstStyle/>
            <a:p>
              <a:endParaRPr lang="tr-TR"/>
            </a:p>
          </p:txBody>
        </p:sp>
      </p:grpSp>
      <p:sp>
        <p:nvSpPr>
          <p:cNvPr id="14" name="TextBox 14"/>
          <p:cNvSpPr txBox="1"/>
          <p:nvPr/>
        </p:nvSpPr>
        <p:spPr>
          <a:xfrm>
            <a:off x="4514648" y="5477526"/>
            <a:ext cx="12441009" cy="3956050"/>
          </a:xfrm>
          <a:prstGeom prst="rect">
            <a:avLst/>
          </a:prstGeom>
        </p:spPr>
        <p:txBody>
          <a:bodyPr lIns="0" tIns="0" rIns="0" bIns="0" rtlCol="0" anchor="t">
            <a:spAutoFit/>
          </a:bodyPr>
          <a:lstStyle/>
          <a:p>
            <a:pPr>
              <a:lnSpc>
                <a:spcPts val="7699"/>
              </a:lnSpc>
            </a:pPr>
            <a:r>
              <a:rPr lang="en-US" sz="5499">
                <a:solidFill>
                  <a:srgbClr val="000000"/>
                </a:solidFill>
                <a:latin typeface="Arial"/>
              </a:rPr>
              <a:t>• Evrendeki her varlık Allah’ın (c.c.) rahmetinin sonucu olarak varlığını devam ettirir. Allah’ın (c.c.) rahmeti çok geniştir.</a:t>
            </a:r>
          </a:p>
        </p:txBody>
      </p:sp>
      <p:sp>
        <p:nvSpPr>
          <p:cNvPr id="15" name="TextBox 15"/>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6" name="TextBox 16"/>
          <p:cNvSpPr txBox="1"/>
          <p:nvPr/>
        </p:nvSpPr>
        <p:spPr>
          <a:xfrm>
            <a:off x="4514648" y="1912001"/>
            <a:ext cx="13637739" cy="2984500"/>
          </a:xfrm>
          <a:prstGeom prst="rect">
            <a:avLst/>
          </a:prstGeom>
        </p:spPr>
        <p:txBody>
          <a:bodyPr lIns="0" tIns="0" rIns="0" bIns="0" rtlCol="0" anchor="t">
            <a:spAutoFit/>
          </a:bodyPr>
          <a:lstStyle/>
          <a:p>
            <a:pPr>
              <a:lnSpc>
                <a:spcPts val="7699"/>
              </a:lnSpc>
            </a:pPr>
            <a:r>
              <a:rPr lang="en-US" sz="5499">
                <a:solidFill>
                  <a:srgbClr val="000000"/>
                </a:solidFill>
                <a:latin typeface="Arial"/>
              </a:rPr>
              <a:t>• Allah’ın (c.c.) Kur’an-ı Kerim’de ve Hz. Muhammed’in (s.a.v.) hadislerinde geçen güzel isimlerine "</a:t>
            </a:r>
            <a:r>
              <a:rPr lang="en-US" sz="5499">
                <a:solidFill>
                  <a:srgbClr val="CC0005"/>
                </a:solidFill>
                <a:latin typeface="Arial"/>
              </a:rPr>
              <a:t>Esmâ-i Hüsnâ</a:t>
            </a:r>
            <a:r>
              <a:rPr lang="en-US" sz="5499">
                <a:solidFill>
                  <a:srgbClr val="000000"/>
                </a:solidFill>
                <a:latin typeface="Arial"/>
              </a:rPr>
              <a:t>" denir.</a:t>
            </a:r>
          </a:p>
        </p:txBody>
      </p:sp>
      <p:sp>
        <p:nvSpPr>
          <p:cNvPr id="17" name="TextBox 17"/>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18" name="TextBox 18"/>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19" name="TextBox 19"/>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20" name="TextBox 20"/>
          <p:cNvSpPr txBox="1"/>
          <p:nvPr/>
        </p:nvSpPr>
        <p:spPr>
          <a:xfrm>
            <a:off x="343093" y="896524"/>
            <a:ext cx="12902777" cy="630555"/>
          </a:xfrm>
          <a:prstGeom prst="rect">
            <a:avLst/>
          </a:prstGeom>
        </p:spPr>
        <p:txBody>
          <a:bodyPr lIns="0" tIns="0" rIns="0" bIns="0" rtlCol="0" anchor="t">
            <a:spAutoFit/>
          </a:bodyPr>
          <a:lstStyle/>
          <a:p>
            <a:pPr>
              <a:lnSpc>
                <a:spcPts val="4620"/>
              </a:lnSpc>
            </a:pPr>
            <a:r>
              <a:rPr lang="en-US" sz="3300">
                <a:solidFill>
                  <a:srgbClr val="365C7C"/>
                </a:solidFill>
                <a:latin typeface="Arial Bold"/>
              </a:rPr>
              <a:t>1. Allah (c.c.) Rahman ve Rahimdir</a:t>
            </a:r>
          </a:p>
        </p:txBody>
      </p:sp>
      <p:sp>
        <p:nvSpPr>
          <p:cNvPr id="21" name="TextBox 21"/>
          <p:cNvSpPr txBox="1"/>
          <p:nvPr/>
        </p:nvSpPr>
        <p:spPr>
          <a:xfrm>
            <a:off x="142532" y="2714614"/>
            <a:ext cx="4233797" cy="1072168"/>
          </a:xfrm>
          <a:prstGeom prst="rect">
            <a:avLst/>
          </a:prstGeom>
        </p:spPr>
        <p:txBody>
          <a:bodyPr lIns="0" tIns="0" rIns="0" bIns="0" rtlCol="0" anchor="t">
            <a:spAutoFit/>
          </a:bodyPr>
          <a:lstStyle/>
          <a:p>
            <a:pPr algn="ctr">
              <a:lnSpc>
                <a:spcPts val="7754"/>
              </a:lnSpc>
              <a:spcBef>
                <a:spcPct val="0"/>
              </a:spcBef>
            </a:pPr>
            <a:r>
              <a:rPr lang="en-US" sz="8615" spc="-732" dirty="0" err="1">
                <a:solidFill>
                  <a:srgbClr val="D81E88"/>
                </a:solidFill>
                <a:latin typeface="Carlsons Script"/>
              </a:rPr>
              <a:t>Esma-i</a:t>
            </a:r>
            <a:endParaRPr lang="en-US" sz="8615" spc="-732" dirty="0">
              <a:solidFill>
                <a:srgbClr val="D81E88"/>
              </a:solidFill>
              <a:latin typeface="Carlsons Script"/>
            </a:endParaRPr>
          </a:p>
        </p:txBody>
      </p:sp>
      <p:sp>
        <p:nvSpPr>
          <p:cNvPr id="22" name="TextBox 22"/>
          <p:cNvSpPr txBox="1"/>
          <p:nvPr/>
        </p:nvSpPr>
        <p:spPr>
          <a:xfrm>
            <a:off x="470471" y="3919582"/>
            <a:ext cx="4233797" cy="1072168"/>
          </a:xfrm>
          <a:prstGeom prst="rect">
            <a:avLst/>
          </a:prstGeom>
        </p:spPr>
        <p:txBody>
          <a:bodyPr lIns="0" tIns="0" rIns="0" bIns="0" rtlCol="0" anchor="t">
            <a:spAutoFit/>
          </a:bodyPr>
          <a:lstStyle/>
          <a:p>
            <a:pPr algn="ctr">
              <a:lnSpc>
                <a:spcPts val="7754"/>
              </a:lnSpc>
              <a:spcBef>
                <a:spcPct val="0"/>
              </a:spcBef>
            </a:pPr>
            <a:r>
              <a:rPr lang="en-US" sz="8615" spc="-732">
                <a:solidFill>
                  <a:srgbClr val="00ACB4"/>
                </a:solidFill>
                <a:latin typeface="Carlsons Script"/>
              </a:rPr>
              <a:t>Hüsna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1028700" y="270257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TextBox 7"/>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8" name="TextBox 8"/>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9" name="TextBox 9"/>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0" name="TextBox 10"/>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1" name="TextBox 11"/>
          <p:cNvSpPr txBox="1"/>
          <p:nvPr/>
        </p:nvSpPr>
        <p:spPr>
          <a:xfrm>
            <a:off x="1035248" y="5138302"/>
            <a:ext cx="13245869" cy="1915795"/>
          </a:xfrm>
          <a:prstGeom prst="rect">
            <a:avLst/>
          </a:prstGeom>
        </p:spPr>
        <p:txBody>
          <a:bodyPr lIns="0" tIns="0" rIns="0" bIns="0" rtlCol="0" anchor="t">
            <a:spAutoFit/>
          </a:bodyPr>
          <a:lstStyle/>
          <a:p>
            <a:pPr>
              <a:lnSpc>
                <a:spcPts val="7279"/>
              </a:lnSpc>
            </a:pPr>
            <a:r>
              <a:rPr lang="en-US" sz="5199">
                <a:solidFill>
                  <a:srgbClr val="000000"/>
                </a:solidFill>
                <a:latin typeface="Arial"/>
              </a:rPr>
              <a:t>•MERHAMET ETMEK, ACIMAK, ŞEFKAT GÖSTERMEK VE BAĞIŞLAMAK</a:t>
            </a:r>
          </a:p>
        </p:txBody>
      </p:sp>
      <p:sp>
        <p:nvSpPr>
          <p:cNvPr id="12" name="Freeform 12"/>
          <p:cNvSpPr/>
          <p:nvPr/>
        </p:nvSpPr>
        <p:spPr>
          <a:xfrm>
            <a:off x="3295729" y="2702576"/>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3" name="Freeform 13"/>
          <p:cNvSpPr/>
          <p:nvPr/>
        </p:nvSpPr>
        <p:spPr>
          <a:xfrm>
            <a:off x="5562339" y="2702576"/>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4" name="Freeform 14"/>
          <p:cNvSpPr/>
          <p:nvPr/>
        </p:nvSpPr>
        <p:spPr>
          <a:xfrm>
            <a:off x="7829633" y="2718545"/>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5" name="Freeform 15"/>
          <p:cNvSpPr/>
          <p:nvPr/>
        </p:nvSpPr>
        <p:spPr>
          <a:xfrm>
            <a:off x="10096662" y="2718545"/>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6" name="Freeform 16"/>
          <p:cNvSpPr/>
          <p:nvPr/>
        </p:nvSpPr>
        <p:spPr>
          <a:xfrm>
            <a:off x="12363956" y="270257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7" name="Freeform 17"/>
          <p:cNvSpPr/>
          <p:nvPr/>
        </p:nvSpPr>
        <p:spPr>
          <a:xfrm>
            <a:off x="681886" y="1100069"/>
            <a:ext cx="2789471" cy="1363354"/>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8" name="TextBox 18"/>
          <p:cNvSpPr txBox="1"/>
          <p:nvPr/>
        </p:nvSpPr>
        <p:spPr>
          <a:xfrm>
            <a:off x="1028700" y="1246753"/>
            <a:ext cx="2442657" cy="676275"/>
          </a:xfrm>
          <a:prstGeom prst="rect">
            <a:avLst/>
          </a:prstGeom>
        </p:spPr>
        <p:txBody>
          <a:bodyPr lIns="0" tIns="0" rIns="0" bIns="0" rtlCol="0" anchor="t">
            <a:spAutoFit/>
          </a:bodyPr>
          <a:lstStyle/>
          <a:p>
            <a:pPr>
              <a:lnSpc>
                <a:spcPts val="4799"/>
              </a:lnSpc>
            </a:pPr>
            <a:r>
              <a:rPr lang="en-US" sz="3999">
                <a:solidFill>
                  <a:srgbClr val="000000"/>
                </a:solidFill>
                <a:latin typeface="Arial Bold"/>
              </a:rPr>
              <a:t>60 puan</a:t>
            </a:r>
          </a:p>
        </p:txBody>
      </p:sp>
      <p:sp>
        <p:nvSpPr>
          <p:cNvPr id="19" name="TextBox 19"/>
          <p:cNvSpPr txBox="1"/>
          <p:nvPr/>
        </p:nvSpPr>
        <p:spPr>
          <a:xfrm>
            <a:off x="1904077" y="3232655"/>
            <a:ext cx="47684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R</a:t>
            </a:r>
          </a:p>
        </p:txBody>
      </p:sp>
      <p:sp>
        <p:nvSpPr>
          <p:cNvPr id="20" name="TextBox 20"/>
          <p:cNvSpPr txBox="1"/>
          <p:nvPr/>
        </p:nvSpPr>
        <p:spPr>
          <a:xfrm>
            <a:off x="4190156" y="3232655"/>
            <a:ext cx="47684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A</a:t>
            </a:r>
          </a:p>
        </p:txBody>
      </p:sp>
      <p:sp>
        <p:nvSpPr>
          <p:cNvPr id="21" name="TextBox 21"/>
          <p:cNvSpPr txBox="1"/>
          <p:nvPr/>
        </p:nvSpPr>
        <p:spPr>
          <a:xfrm>
            <a:off x="6457576" y="3232655"/>
            <a:ext cx="47684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H</a:t>
            </a:r>
          </a:p>
        </p:txBody>
      </p:sp>
      <p:sp>
        <p:nvSpPr>
          <p:cNvPr id="22" name="TextBox 22"/>
          <p:cNvSpPr txBox="1"/>
          <p:nvPr/>
        </p:nvSpPr>
        <p:spPr>
          <a:xfrm>
            <a:off x="8687500" y="3232655"/>
            <a:ext cx="550218"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M</a:t>
            </a:r>
          </a:p>
        </p:txBody>
      </p:sp>
      <p:sp>
        <p:nvSpPr>
          <p:cNvPr id="23" name="TextBox 23"/>
          <p:cNvSpPr txBox="1"/>
          <p:nvPr/>
        </p:nvSpPr>
        <p:spPr>
          <a:xfrm>
            <a:off x="11009636" y="3232655"/>
            <a:ext cx="440531"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E</a:t>
            </a:r>
          </a:p>
        </p:txBody>
      </p:sp>
      <p:sp>
        <p:nvSpPr>
          <p:cNvPr id="24" name="TextBox 24"/>
          <p:cNvSpPr txBox="1"/>
          <p:nvPr/>
        </p:nvSpPr>
        <p:spPr>
          <a:xfrm>
            <a:off x="13295917" y="3232655"/>
            <a:ext cx="403622"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1028700" y="270257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TextBox 7"/>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8" name="TextBox 8"/>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9" name="TextBox 9"/>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0" name="TextBox 10"/>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1" name="TextBox 11"/>
          <p:cNvSpPr txBox="1"/>
          <p:nvPr/>
        </p:nvSpPr>
        <p:spPr>
          <a:xfrm>
            <a:off x="1028700" y="5138302"/>
            <a:ext cx="14958500" cy="1915795"/>
          </a:xfrm>
          <a:prstGeom prst="rect">
            <a:avLst/>
          </a:prstGeom>
        </p:spPr>
        <p:txBody>
          <a:bodyPr lIns="0" tIns="0" rIns="0" bIns="0" rtlCol="0" anchor="t">
            <a:spAutoFit/>
          </a:bodyPr>
          <a:lstStyle/>
          <a:p>
            <a:pPr>
              <a:lnSpc>
                <a:spcPts val="7279"/>
              </a:lnSpc>
            </a:pPr>
            <a:r>
              <a:rPr lang="en-US" sz="5199">
                <a:solidFill>
                  <a:srgbClr val="000000"/>
                </a:solidFill>
                <a:latin typeface="Arial"/>
              </a:rPr>
              <a:t>GÜZEL BİR İŞE BAŞLARKEN ALLAH'I (C.C.) ANMAK İÇİN SÖYLENEN SÖZ</a:t>
            </a:r>
          </a:p>
        </p:txBody>
      </p:sp>
      <p:sp>
        <p:nvSpPr>
          <p:cNvPr id="12" name="Freeform 12"/>
          <p:cNvSpPr/>
          <p:nvPr/>
        </p:nvSpPr>
        <p:spPr>
          <a:xfrm>
            <a:off x="3295729" y="2702576"/>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3" name="Freeform 13"/>
          <p:cNvSpPr/>
          <p:nvPr/>
        </p:nvSpPr>
        <p:spPr>
          <a:xfrm>
            <a:off x="5562339" y="2702576"/>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4" name="Freeform 14"/>
          <p:cNvSpPr/>
          <p:nvPr/>
        </p:nvSpPr>
        <p:spPr>
          <a:xfrm>
            <a:off x="7829633" y="2718545"/>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5" name="Freeform 15"/>
          <p:cNvSpPr/>
          <p:nvPr/>
        </p:nvSpPr>
        <p:spPr>
          <a:xfrm>
            <a:off x="10096662" y="2718545"/>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6" name="Freeform 16"/>
          <p:cNvSpPr/>
          <p:nvPr/>
        </p:nvSpPr>
        <p:spPr>
          <a:xfrm>
            <a:off x="12363956" y="270257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7" name="Freeform 17"/>
          <p:cNvSpPr/>
          <p:nvPr/>
        </p:nvSpPr>
        <p:spPr>
          <a:xfrm>
            <a:off x="14631249" y="270257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8" name="Freeform 18"/>
          <p:cNvSpPr/>
          <p:nvPr/>
        </p:nvSpPr>
        <p:spPr>
          <a:xfrm>
            <a:off x="681886" y="1100069"/>
            <a:ext cx="2789471" cy="1363354"/>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9" name="TextBox 19"/>
          <p:cNvSpPr txBox="1"/>
          <p:nvPr/>
        </p:nvSpPr>
        <p:spPr>
          <a:xfrm>
            <a:off x="1028700" y="1246753"/>
            <a:ext cx="2442657" cy="676275"/>
          </a:xfrm>
          <a:prstGeom prst="rect">
            <a:avLst/>
          </a:prstGeom>
        </p:spPr>
        <p:txBody>
          <a:bodyPr lIns="0" tIns="0" rIns="0" bIns="0" rtlCol="0" anchor="t">
            <a:spAutoFit/>
          </a:bodyPr>
          <a:lstStyle/>
          <a:p>
            <a:pPr>
              <a:lnSpc>
                <a:spcPts val="4799"/>
              </a:lnSpc>
            </a:pPr>
            <a:r>
              <a:rPr lang="en-US" sz="3999">
                <a:solidFill>
                  <a:srgbClr val="000000"/>
                </a:solidFill>
                <a:latin typeface="Arial Bold"/>
              </a:rPr>
              <a:t>70 puan</a:t>
            </a:r>
          </a:p>
        </p:txBody>
      </p:sp>
      <p:sp>
        <p:nvSpPr>
          <p:cNvPr id="20" name="TextBox 20"/>
          <p:cNvSpPr txBox="1"/>
          <p:nvPr/>
        </p:nvSpPr>
        <p:spPr>
          <a:xfrm>
            <a:off x="1904077" y="3232655"/>
            <a:ext cx="47684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B</a:t>
            </a:r>
          </a:p>
        </p:txBody>
      </p:sp>
      <p:sp>
        <p:nvSpPr>
          <p:cNvPr id="21" name="TextBox 21"/>
          <p:cNvSpPr txBox="1"/>
          <p:nvPr/>
        </p:nvSpPr>
        <p:spPr>
          <a:xfrm>
            <a:off x="4208313" y="3232655"/>
            <a:ext cx="440531"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E</a:t>
            </a:r>
          </a:p>
        </p:txBody>
      </p:sp>
      <p:sp>
        <p:nvSpPr>
          <p:cNvPr id="22" name="TextBox 22"/>
          <p:cNvSpPr txBox="1"/>
          <p:nvPr/>
        </p:nvSpPr>
        <p:spPr>
          <a:xfrm>
            <a:off x="6475733" y="3232655"/>
            <a:ext cx="440531"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S</a:t>
            </a:r>
          </a:p>
        </p:txBody>
      </p:sp>
      <p:sp>
        <p:nvSpPr>
          <p:cNvPr id="23" name="TextBox 23"/>
          <p:cNvSpPr txBox="1"/>
          <p:nvPr/>
        </p:nvSpPr>
        <p:spPr>
          <a:xfrm>
            <a:off x="8687500" y="3232655"/>
            <a:ext cx="550218"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M</a:t>
            </a:r>
          </a:p>
        </p:txBody>
      </p:sp>
      <p:sp>
        <p:nvSpPr>
          <p:cNvPr id="24" name="TextBox 24"/>
          <p:cNvSpPr txBox="1"/>
          <p:nvPr/>
        </p:nvSpPr>
        <p:spPr>
          <a:xfrm>
            <a:off x="11009636" y="3232655"/>
            <a:ext cx="440531"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E</a:t>
            </a:r>
          </a:p>
        </p:txBody>
      </p:sp>
      <p:sp>
        <p:nvSpPr>
          <p:cNvPr id="25" name="TextBox 25"/>
          <p:cNvSpPr txBox="1"/>
          <p:nvPr/>
        </p:nvSpPr>
        <p:spPr>
          <a:xfrm>
            <a:off x="13295917" y="3232655"/>
            <a:ext cx="403622"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L</a:t>
            </a:r>
          </a:p>
        </p:txBody>
      </p:sp>
      <p:sp>
        <p:nvSpPr>
          <p:cNvPr id="26" name="TextBox 26"/>
          <p:cNvSpPr txBox="1"/>
          <p:nvPr/>
        </p:nvSpPr>
        <p:spPr>
          <a:xfrm>
            <a:off x="15546669" y="3232655"/>
            <a:ext cx="440531"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161157" y="2702576"/>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TextBox 7"/>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8" name="TextBox 8"/>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9" name="TextBox 9"/>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0" name="TextBox 10"/>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1" name="TextBox 11"/>
          <p:cNvSpPr txBox="1"/>
          <p:nvPr/>
        </p:nvSpPr>
        <p:spPr>
          <a:xfrm>
            <a:off x="1028700" y="5100202"/>
            <a:ext cx="16230600" cy="1915795"/>
          </a:xfrm>
          <a:prstGeom prst="rect">
            <a:avLst/>
          </a:prstGeom>
        </p:spPr>
        <p:txBody>
          <a:bodyPr lIns="0" tIns="0" rIns="0" bIns="0" rtlCol="0" anchor="t">
            <a:spAutoFit/>
          </a:bodyPr>
          <a:lstStyle/>
          <a:p>
            <a:pPr>
              <a:lnSpc>
                <a:spcPts val="7279"/>
              </a:lnSpc>
            </a:pPr>
            <a:r>
              <a:rPr lang="en-US" sz="5199">
                <a:solidFill>
                  <a:srgbClr val="000000"/>
                </a:solidFill>
                <a:latin typeface="Arial"/>
              </a:rPr>
              <a:t>SUÇU BAĞIŞLAMAK, GÜNAHI GÖRMEZDEN GELMEK, KİN GÜTMEMEK</a:t>
            </a:r>
          </a:p>
        </p:txBody>
      </p:sp>
      <p:sp>
        <p:nvSpPr>
          <p:cNvPr id="12" name="Freeform 12"/>
          <p:cNvSpPr/>
          <p:nvPr/>
        </p:nvSpPr>
        <p:spPr>
          <a:xfrm>
            <a:off x="2428186" y="2702576"/>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3" name="Freeform 13"/>
          <p:cNvSpPr/>
          <p:nvPr/>
        </p:nvSpPr>
        <p:spPr>
          <a:xfrm>
            <a:off x="4694797" y="270257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4" name="Freeform 14"/>
          <p:cNvSpPr/>
          <p:nvPr/>
        </p:nvSpPr>
        <p:spPr>
          <a:xfrm>
            <a:off x="6962090" y="2718545"/>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5" name="Freeform 15"/>
          <p:cNvSpPr/>
          <p:nvPr/>
        </p:nvSpPr>
        <p:spPr>
          <a:xfrm>
            <a:off x="9229119" y="2718545"/>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6" name="Freeform 16"/>
          <p:cNvSpPr/>
          <p:nvPr/>
        </p:nvSpPr>
        <p:spPr>
          <a:xfrm>
            <a:off x="11496413" y="270257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7" name="Freeform 17"/>
          <p:cNvSpPr/>
          <p:nvPr/>
        </p:nvSpPr>
        <p:spPr>
          <a:xfrm>
            <a:off x="13763706" y="270257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8" name="Freeform 18"/>
          <p:cNvSpPr/>
          <p:nvPr/>
        </p:nvSpPr>
        <p:spPr>
          <a:xfrm>
            <a:off x="681886" y="1100069"/>
            <a:ext cx="2789471" cy="1363354"/>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9" name="TextBox 19"/>
          <p:cNvSpPr txBox="1"/>
          <p:nvPr/>
        </p:nvSpPr>
        <p:spPr>
          <a:xfrm>
            <a:off x="1028700" y="1246753"/>
            <a:ext cx="2442657" cy="676275"/>
          </a:xfrm>
          <a:prstGeom prst="rect">
            <a:avLst/>
          </a:prstGeom>
        </p:spPr>
        <p:txBody>
          <a:bodyPr lIns="0" tIns="0" rIns="0" bIns="0" rtlCol="0" anchor="t">
            <a:spAutoFit/>
          </a:bodyPr>
          <a:lstStyle/>
          <a:p>
            <a:pPr>
              <a:lnSpc>
                <a:spcPts val="4799"/>
              </a:lnSpc>
            </a:pPr>
            <a:r>
              <a:rPr lang="en-US" sz="3999">
                <a:solidFill>
                  <a:srgbClr val="000000"/>
                </a:solidFill>
                <a:latin typeface="Arial Bold"/>
              </a:rPr>
              <a:t>80 puan</a:t>
            </a:r>
          </a:p>
        </p:txBody>
      </p:sp>
      <p:sp>
        <p:nvSpPr>
          <p:cNvPr id="20" name="TextBox 20"/>
          <p:cNvSpPr txBox="1"/>
          <p:nvPr/>
        </p:nvSpPr>
        <p:spPr>
          <a:xfrm>
            <a:off x="1036534" y="3232655"/>
            <a:ext cx="47684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A</a:t>
            </a:r>
          </a:p>
        </p:txBody>
      </p:sp>
      <p:sp>
        <p:nvSpPr>
          <p:cNvPr id="21" name="TextBox 21"/>
          <p:cNvSpPr txBox="1"/>
          <p:nvPr/>
        </p:nvSpPr>
        <p:spPr>
          <a:xfrm>
            <a:off x="3359225" y="3232655"/>
            <a:ext cx="403622"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F</a:t>
            </a:r>
          </a:p>
        </p:txBody>
      </p:sp>
      <p:sp>
        <p:nvSpPr>
          <p:cNvPr id="22" name="TextBox 22"/>
          <p:cNvSpPr txBox="1"/>
          <p:nvPr/>
        </p:nvSpPr>
        <p:spPr>
          <a:xfrm>
            <a:off x="5626644" y="3232655"/>
            <a:ext cx="403622"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F</a:t>
            </a:r>
          </a:p>
        </p:txBody>
      </p:sp>
      <p:sp>
        <p:nvSpPr>
          <p:cNvPr id="23" name="TextBox 23"/>
          <p:cNvSpPr txBox="1"/>
          <p:nvPr/>
        </p:nvSpPr>
        <p:spPr>
          <a:xfrm>
            <a:off x="7874800" y="3232655"/>
            <a:ext cx="440531"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E</a:t>
            </a:r>
          </a:p>
        </p:txBody>
      </p:sp>
      <p:sp>
        <p:nvSpPr>
          <p:cNvPr id="24" name="TextBox 24"/>
          <p:cNvSpPr txBox="1"/>
          <p:nvPr/>
        </p:nvSpPr>
        <p:spPr>
          <a:xfrm>
            <a:off x="10160548" y="3232655"/>
            <a:ext cx="403622"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T</a:t>
            </a:r>
          </a:p>
        </p:txBody>
      </p:sp>
      <p:sp>
        <p:nvSpPr>
          <p:cNvPr id="25" name="TextBox 25"/>
          <p:cNvSpPr txBox="1"/>
          <p:nvPr/>
        </p:nvSpPr>
        <p:spPr>
          <a:xfrm>
            <a:off x="12355077" y="3232655"/>
            <a:ext cx="550218"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M</a:t>
            </a:r>
          </a:p>
        </p:txBody>
      </p:sp>
      <p:sp>
        <p:nvSpPr>
          <p:cNvPr id="26" name="TextBox 26"/>
          <p:cNvSpPr txBox="1"/>
          <p:nvPr/>
        </p:nvSpPr>
        <p:spPr>
          <a:xfrm>
            <a:off x="14679126" y="3232655"/>
            <a:ext cx="440531"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E</a:t>
            </a:r>
          </a:p>
        </p:txBody>
      </p:sp>
      <p:sp>
        <p:nvSpPr>
          <p:cNvPr id="27" name="Freeform 27"/>
          <p:cNvSpPr/>
          <p:nvPr/>
        </p:nvSpPr>
        <p:spPr>
          <a:xfrm>
            <a:off x="16030999" y="2702576"/>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28" name="TextBox 28"/>
          <p:cNvSpPr txBox="1"/>
          <p:nvPr/>
        </p:nvSpPr>
        <p:spPr>
          <a:xfrm>
            <a:off x="16928263" y="3232655"/>
            <a:ext cx="47684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5178907" y="2542153"/>
            <a:ext cx="7315200" cy="1591056"/>
          </a:xfrm>
          <a:custGeom>
            <a:avLst/>
            <a:gdLst/>
            <a:ahLst/>
            <a:cxnLst/>
            <a:rect l="l" t="t" r="r" b="b"/>
            <a:pathLst>
              <a:path w="7315200" h="1591056">
                <a:moveTo>
                  <a:pt x="0" y="0"/>
                </a:moveTo>
                <a:lnTo>
                  <a:pt x="7315200" y="0"/>
                </a:lnTo>
                <a:lnTo>
                  <a:pt x="7315200" y="1591056"/>
                </a:lnTo>
                <a:lnTo>
                  <a:pt x="0" y="15910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TextBox 7"/>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8" name="TextBox 8"/>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9" name="TextBox 9"/>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0" name="TextBox 10"/>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1" name="TextBox 11"/>
          <p:cNvSpPr txBox="1"/>
          <p:nvPr/>
        </p:nvSpPr>
        <p:spPr>
          <a:xfrm>
            <a:off x="1028700" y="1246753"/>
            <a:ext cx="17350569" cy="676275"/>
          </a:xfrm>
          <a:prstGeom prst="rect">
            <a:avLst/>
          </a:prstGeom>
        </p:spPr>
        <p:txBody>
          <a:bodyPr lIns="0" tIns="0" rIns="0" bIns="0" rtlCol="0" anchor="t">
            <a:spAutoFit/>
          </a:bodyPr>
          <a:lstStyle/>
          <a:p>
            <a:pPr>
              <a:lnSpc>
                <a:spcPts val="4799"/>
              </a:lnSpc>
            </a:pPr>
            <a:r>
              <a:rPr lang="en-US" sz="3999">
                <a:solidFill>
                  <a:srgbClr val="000000"/>
                </a:solidFill>
                <a:latin typeface="Arial Bold"/>
              </a:rPr>
              <a:t>HAZIRLAYANLAR</a:t>
            </a:r>
          </a:p>
        </p:txBody>
      </p:sp>
      <p:sp>
        <p:nvSpPr>
          <p:cNvPr id="12" name="TextBox 12"/>
          <p:cNvSpPr txBox="1"/>
          <p:nvPr/>
        </p:nvSpPr>
        <p:spPr>
          <a:xfrm>
            <a:off x="8080363" y="3072795"/>
            <a:ext cx="6425105" cy="673100"/>
          </a:xfrm>
          <a:prstGeom prst="rect">
            <a:avLst/>
          </a:prstGeom>
        </p:spPr>
        <p:txBody>
          <a:bodyPr lIns="0" tIns="0" rIns="0" bIns="0" rtlCol="0" anchor="t">
            <a:spAutoFit/>
          </a:bodyPr>
          <a:lstStyle/>
          <a:p>
            <a:pPr>
              <a:lnSpc>
                <a:spcPts val="4900"/>
              </a:lnSpc>
            </a:pPr>
            <a:r>
              <a:rPr lang="en-US" sz="3500" dirty="0" err="1">
                <a:solidFill>
                  <a:srgbClr val="000000"/>
                </a:solidFill>
                <a:latin typeface="Arial"/>
              </a:rPr>
              <a:t>Mikail</a:t>
            </a:r>
            <a:r>
              <a:rPr lang="en-US" sz="3500" dirty="0">
                <a:solidFill>
                  <a:srgbClr val="000000"/>
                </a:solidFill>
                <a:latin typeface="Arial"/>
              </a:rPr>
              <a:t> OKUMUŞ</a:t>
            </a:r>
          </a:p>
        </p:txBody>
      </p:sp>
      <p:sp>
        <p:nvSpPr>
          <p:cNvPr id="13" name="Freeform 13"/>
          <p:cNvSpPr/>
          <p:nvPr/>
        </p:nvSpPr>
        <p:spPr>
          <a:xfrm>
            <a:off x="5178907" y="4387085"/>
            <a:ext cx="7315200" cy="1591056"/>
          </a:xfrm>
          <a:custGeom>
            <a:avLst/>
            <a:gdLst/>
            <a:ahLst/>
            <a:cxnLst/>
            <a:rect l="l" t="t" r="r" b="b"/>
            <a:pathLst>
              <a:path w="7315200" h="1591056">
                <a:moveTo>
                  <a:pt x="0" y="0"/>
                </a:moveTo>
                <a:lnTo>
                  <a:pt x="7315200" y="0"/>
                </a:lnTo>
                <a:lnTo>
                  <a:pt x="7315200" y="1591056"/>
                </a:lnTo>
                <a:lnTo>
                  <a:pt x="0" y="15910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4" name="Freeform 14"/>
          <p:cNvSpPr/>
          <p:nvPr/>
        </p:nvSpPr>
        <p:spPr>
          <a:xfrm>
            <a:off x="5178907" y="6235316"/>
            <a:ext cx="7315200" cy="1591056"/>
          </a:xfrm>
          <a:custGeom>
            <a:avLst/>
            <a:gdLst/>
            <a:ahLst/>
            <a:cxnLst/>
            <a:rect l="l" t="t" r="r" b="b"/>
            <a:pathLst>
              <a:path w="7315200" h="1591056">
                <a:moveTo>
                  <a:pt x="0" y="0"/>
                </a:moveTo>
                <a:lnTo>
                  <a:pt x="7315200" y="0"/>
                </a:lnTo>
                <a:lnTo>
                  <a:pt x="7315200" y="1591056"/>
                </a:lnTo>
                <a:lnTo>
                  <a:pt x="0" y="15910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5" name="TextBox 15"/>
          <p:cNvSpPr txBox="1"/>
          <p:nvPr/>
        </p:nvSpPr>
        <p:spPr>
          <a:xfrm>
            <a:off x="8080363" y="4849318"/>
            <a:ext cx="6425105" cy="673100"/>
          </a:xfrm>
          <a:prstGeom prst="rect">
            <a:avLst/>
          </a:prstGeom>
        </p:spPr>
        <p:txBody>
          <a:bodyPr lIns="0" tIns="0" rIns="0" bIns="0" rtlCol="0" anchor="t">
            <a:spAutoFit/>
          </a:bodyPr>
          <a:lstStyle/>
          <a:p>
            <a:pPr>
              <a:lnSpc>
                <a:spcPts val="4900"/>
              </a:lnSpc>
            </a:pPr>
            <a:r>
              <a:rPr lang="en-US" sz="3500" dirty="0" err="1">
                <a:solidFill>
                  <a:srgbClr val="000000"/>
                </a:solidFill>
                <a:latin typeface="Arial"/>
              </a:rPr>
              <a:t>Adem</a:t>
            </a:r>
            <a:r>
              <a:rPr lang="en-US" sz="3500" dirty="0">
                <a:solidFill>
                  <a:srgbClr val="000000"/>
                </a:solidFill>
                <a:latin typeface="Arial"/>
              </a:rPr>
              <a:t> USTAOĞLU</a:t>
            </a:r>
          </a:p>
        </p:txBody>
      </p:sp>
      <p:sp>
        <p:nvSpPr>
          <p:cNvPr id="16" name="TextBox 16"/>
          <p:cNvSpPr txBox="1"/>
          <p:nvPr/>
        </p:nvSpPr>
        <p:spPr>
          <a:xfrm>
            <a:off x="8080363" y="6692516"/>
            <a:ext cx="6425105" cy="673100"/>
          </a:xfrm>
          <a:prstGeom prst="rect">
            <a:avLst/>
          </a:prstGeom>
        </p:spPr>
        <p:txBody>
          <a:bodyPr lIns="0" tIns="0" rIns="0" bIns="0" rtlCol="0" anchor="t">
            <a:spAutoFit/>
          </a:bodyPr>
          <a:lstStyle/>
          <a:p>
            <a:pPr>
              <a:lnSpc>
                <a:spcPts val="4900"/>
              </a:lnSpc>
            </a:pPr>
            <a:r>
              <a:rPr lang="en-US" sz="3500" dirty="0">
                <a:solidFill>
                  <a:srgbClr val="000000"/>
                </a:solidFill>
                <a:latin typeface="Arial"/>
              </a:rPr>
              <a:t>Ekrem BALCI</a:t>
            </a:r>
          </a:p>
        </p:txBody>
      </p:sp>
      <p:grpSp>
        <p:nvGrpSpPr>
          <p:cNvPr id="17" name="Grup 16">
            <a:extLst>
              <a:ext uri="{FF2B5EF4-FFF2-40B4-BE49-F238E27FC236}">
                <a16:creationId xmlns:a16="http://schemas.microsoft.com/office/drawing/2014/main" id="{68E3A362-AEDB-AD03-2217-5F41253EB0F9}"/>
              </a:ext>
            </a:extLst>
          </p:cNvPr>
          <p:cNvGrpSpPr/>
          <p:nvPr/>
        </p:nvGrpSpPr>
        <p:grpSpPr>
          <a:xfrm>
            <a:off x="-1" y="8013647"/>
            <a:ext cx="18288001" cy="1397053"/>
            <a:chOff x="0" y="5372597"/>
            <a:chExt cx="12119971" cy="925867"/>
          </a:xfrm>
        </p:grpSpPr>
        <p:sp>
          <p:nvSpPr>
            <p:cNvPr id="18" name="Dikdörtgen 17">
              <a:extLst>
                <a:ext uri="{FF2B5EF4-FFF2-40B4-BE49-F238E27FC236}">
                  <a16:creationId xmlns:a16="http://schemas.microsoft.com/office/drawing/2014/main" id="{D39A1BF3-2659-5011-B0AD-BF02DBD1AFDD}"/>
                </a:ext>
              </a:extLst>
            </p:cNvPr>
            <p:cNvSpPr/>
            <p:nvPr/>
          </p:nvSpPr>
          <p:spPr>
            <a:xfrm>
              <a:off x="0" y="5400838"/>
              <a:ext cx="12119971" cy="89762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a:p>
          </p:txBody>
        </p:sp>
        <p:sp>
          <p:nvSpPr>
            <p:cNvPr id="19" name="Metin kutusu 9">
              <a:extLst>
                <a:ext uri="{FF2B5EF4-FFF2-40B4-BE49-F238E27FC236}">
                  <a16:creationId xmlns:a16="http://schemas.microsoft.com/office/drawing/2014/main" id="{94FF7D3A-7C95-A0DB-8262-89C48E38A27A}"/>
                </a:ext>
              </a:extLst>
            </p:cNvPr>
            <p:cNvSpPr txBox="1"/>
            <p:nvPr/>
          </p:nvSpPr>
          <p:spPr>
            <a:xfrm>
              <a:off x="1154628" y="5372597"/>
              <a:ext cx="9882744" cy="9178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100" dirty="0">
                  <a:latin typeface="Arial" panose="020B0604020202020204" pitchFamily="34" charset="0"/>
                  <a:cs typeface="Arial" panose="020B0604020202020204" pitchFamily="34" charset="0"/>
                </a:rPr>
                <a:t>Bu içerik öğretmen ve öğrencilerin ücretsiz olarak kullanımına sunulmuştur. </a:t>
              </a:r>
            </a:p>
            <a:p>
              <a:pPr algn="ctr"/>
              <a:r>
                <a:rPr lang="tr-TR" sz="2100" dirty="0">
                  <a:latin typeface="Arial" panose="020B0604020202020204" pitchFamily="34" charset="0"/>
                  <a:cs typeface="Arial" panose="020B0604020202020204" pitchFamily="34" charset="0"/>
                </a:rPr>
                <a:t>Dosyanın tamamının veya bir kısmının kopyalanması ve herhangi bir sitede yayınlanması kesinlikle yasaktır. </a:t>
              </a:r>
            </a:p>
            <a:p>
              <a:pPr algn="ctr"/>
              <a:r>
                <a:rPr lang="tr-TR" sz="2100" dirty="0">
                  <a:latin typeface="Arial" panose="020B0604020202020204" pitchFamily="34" charset="0"/>
                  <a:cs typeface="Arial" panose="020B0604020202020204" pitchFamily="34" charset="0"/>
                </a:rPr>
                <a:t>Bu kuralı ihlal eden şahıslara yönelik yasal işlem başlatılacaktır. </a:t>
              </a:r>
            </a:p>
            <a:p>
              <a:pPr algn="ctr"/>
              <a:r>
                <a:rPr lang="tr-TR" sz="2100" b="1" dirty="0">
                  <a:latin typeface="Arial" panose="020B0604020202020204" pitchFamily="34" charset="0"/>
                  <a:cs typeface="Arial" panose="020B0604020202020204" pitchFamily="34" charset="0"/>
                </a:rPr>
                <a:t>Bu dosyanın tüm hakları </a:t>
              </a:r>
              <a:r>
                <a:rPr lang="tr-TR" sz="2100" b="1" dirty="0" err="1">
                  <a:latin typeface="Arial" panose="020B0604020202020204" pitchFamily="34" charset="0"/>
                  <a:cs typeface="Arial" panose="020B0604020202020204" pitchFamily="34" charset="0"/>
                </a:rPr>
                <a:t>mikailokumus.com'a</a:t>
              </a:r>
              <a:r>
                <a:rPr lang="tr-TR" sz="2100" b="1" dirty="0">
                  <a:latin typeface="Arial" panose="020B0604020202020204" pitchFamily="34" charset="0"/>
                  <a:cs typeface="Arial" panose="020B0604020202020204" pitchFamily="34" charset="0"/>
                </a:rPr>
                <a:t> aittir.</a:t>
              </a:r>
            </a:p>
          </p:txBody>
        </p:sp>
        <p:pic>
          <p:nvPicPr>
            <p:cNvPr id="20" name="Resim 19" descr="daire, ekran görüntüsü, grafik, yaratıcılık içeren bir resim&#10;&#10;Açıklama otomatik olarak oluşturuldu">
              <a:extLst>
                <a:ext uri="{FF2B5EF4-FFF2-40B4-BE49-F238E27FC236}">
                  <a16:creationId xmlns:a16="http://schemas.microsoft.com/office/drawing/2014/main" id="{1024586F-D879-86EB-1F86-8EB09AFA28D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36794" y="5471988"/>
              <a:ext cx="755784" cy="755784"/>
            </a:xfrm>
            <a:prstGeom prst="rect">
              <a:avLst/>
            </a:prstGeom>
          </p:spPr>
        </p:pic>
        <p:pic>
          <p:nvPicPr>
            <p:cNvPr id="21" name="Resim 20" descr="daire, ekran görüntüsü, grafik, yaratıcılık içeren bir resim&#10;&#10;Açıklama otomatik olarak oluşturuldu">
              <a:extLst>
                <a:ext uri="{FF2B5EF4-FFF2-40B4-BE49-F238E27FC236}">
                  <a16:creationId xmlns:a16="http://schemas.microsoft.com/office/drawing/2014/main" id="{52A1B320-868C-2B14-9CEB-B96C72EC03F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9422" y="5471758"/>
              <a:ext cx="755784" cy="75578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animBg="1"/>
      <p:bldP spid="14" grpId="0" animBg="1"/>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139523" y="9638978"/>
            <a:ext cx="18567045" cy="648022"/>
          </a:xfrm>
          <a:custGeom>
            <a:avLst/>
            <a:gdLst/>
            <a:ahLst/>
            <a:cxnLst/>
            <a:rect l="l" t="t" r="r" b="b"/>
            <a:pathLst>
              <a:path w="18567045" h="648022">
                <a:moveTo>
                  <a:pt x="0" y="0"/>
                </a:moveTo>
                <a:lnTo>
                  <a:pt x="18567046" y="0"/>
                </a:lnTo>
                <a:lnTo>
                  <a:pt x="18567046"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564414"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139523"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144935" y="78546"/>
            <a:ext cx="2721488" cy="1544445"/>
          </a:xfrm>
          <a:custGeom>
            <a:avLst/>
            <a:gdLst/>
            <a:ahLst/>
            <a:cxnLst/>
            <a:rect l="l" t="t" r="r" b="b"/>
            <a:pathLst>
              <a:path w="2721488" h="1544445">
                <a:moveTo>
                  <a:pt x="0" y="0"/>
                </a:moveTo>
                <a:lnTo>
                  <a:pt x="2721488" y="0"/>
                </a:lnTo>
                <a:lnTo>
                  <a:pt x="2721488"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599431" y="1936872"/>
            <a:ext cx="3049463" cy="3436602"/>
          </a:xfrm>
          <a:custGeom>
            <a:avLst/>
            <a:gdLst/>
            <a:ahLst/>
            <a:cxnLst/>
            <a:rect l="l" t="t" r="r" b="b"/>
            <a:pathLst>
              <a:path w="3049463" h="3436602">
                <a:moveTo>
                  <a:pt x="0" y="0"/>
                </a:moveTo>
                <a:lnTo>
                  <a:pt x="3049462" y="0"/>
                </a:lnTo>
                <a:lnTo>
                  <a:pt x="3049462" y="3436601"/>
                </a:lnTo>
                <a:lnTo>
                  <a:pt x="0" y="3436601"/>
                </a:lnTo>
                <a:lnTo>
                  <a:pt x="0" y="0"/>
                </a:lnTo>
                <a:close/>
              </a:path>
            </a:pathLst>
          </a:custGeom>
          <a:blipFill>
            <a:blip r:embed="rId7"/>
            <a:stretch>
              <a:fillRect/>
            </a:stretch>
          </a:blipFill>
        </p:spPr>
        <p:txBody>
          <a:bodyPr/>
          <a:lstStyle/>
          <a:p>
            <a:endParaRPr lang="tr-TR"/>
          </a:p>
        </p:txBody>
      </p:sp>
      <p:sp>
        <p:nvSpPr>
          <p:cNvPr id="7" name="Freeform 7"/>
          <p:cNvSpPr/>
          <p:nvPr/>
        </p:nvSpPr>
        <p:spPr>
          <a:xfrm>
            <a:off x="-282438" y="6259200"/>
            <a:ext cx="4813199" cy="2923022"/>
          </a:xfrm>
          <a:custGeom>
            <a:avLst/>
            <a:gdLst/>
            <a:ahLst/>
            <a:cxnLst/>
            <a:rect l="l" t="t" r="r" b="b"/>
            <a:pathLst>
              <a:path w="4813199" h="2923022">
                <a:moveTo>
                  <a:pt x="0" y="0"/>
                </a:moveTo>
                <a:lnTo>
                  <a:pt x="4813200" y="0"/>
                </a:lnTo>
                <a:lnTo>
                  <a:pt x="4813200" y="2923022"/>
                </a:lnTo>
                <a:lnTo>
                  <a:pt x="0" y="2923022"/>
                </a:lnTo>
                <a:lnTo>
                  <a:pt x="0" y="0"/>
                </a:lnTo>
                <a:close/>
              </a:path>
            </a:pathLst>
          </a:custGeom>
          <a:blipFill>
            <a:blip r:embed="rId8"/>
            <a:stretch>
              <a:fillRect t="-31714" b="-32950"/>
            </a:stretch>
          </a:blipFill>
        </p:spPr>
        <p:txBody>
          <a:bodyPr/>
          <a:lstStyle/>
          <a:p>
            <a:endParaRPr lang="tr-TR"/>
          </a:p>
        </p:txBody>
      </p:sp>
      <p:sp>
        <p:nvSpPr>
          <p:cNvPr id="8" name="TextBox 8"/>
          <p:cNvSpPr txBox="1"/>
          <p:nvPr/>
        </p:nvSpPr>
        <p:spPr>
          <a:xfrm>
            <a:off x="4240185" y="1727322"/>
            <a:ext cx="12811788" cy="3956050"/>
          </a:xfrm>
          <a:prstGeom prst="rect">
            <a:avLst/>
          </a:prstGeom>
        </p:spPr>
        <p:txBody>
          <a:bodyPr lIns="0" tIns="0" rIns="0" bIns="0" rtlCol="0" anchor="t">
            <a:spAutoFit/>
          </a:bodyPr>
          <a:lstStyle/>
          <a:p>
            <a:pPr>
              <a:lnSpc>
                <a:spcPts val="7699"/>
              </a:lnSpc>
            </a:pPr>
            <a:r>
              <a:rPr lang="en-US" sz="5499">
                <a:solidFill>
                  <a:srgbClr val="000000"/>
                </a:solidFill>
                <a:latin typeface="Arial"/>
              </a:rPr>
              <a:t>• Allah’ın (c.c.) dünyada tüm canlılara şefkat gösteren, herkese nimet vererek merhamet eden anlamına gelen ismi “</a:t>
            </a:r>
            <a:r>
              <a:rPr lang="en-US" sz="5499">
                <a:solidFill>
                  <a:srgbClr val="CC0005"/>
                </a:solidFill>
                <a:latin typeface="Arial"/>
              </a:rPr>
              <a:t>Rahman</a:t>
            </a:r>
            <a:r>
              <a:rPr lang="en-US" sz="5499">
                <a:solidFill>
                  <a:srgbClr val="000000"/>
                </a:solidFill>
                <a:latin typeface="Arial"/>
              </a:rPr>
              <a:t>”dır.</a:t>
            </a:r>
          </a:p>
        </p:txBody>
      </p:sp>
      <p:sp>
        <p:nvSpPr>
          <p:cNvPr id="9" name="TextBox 9"/>
          <p:cNvSpPr txBox="1"/>
          <p:nvPr/>
        </p:nvSpPr>
        <p:spPr>
          <a:xfrm>
            <a:off x="15270084"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10" name="TextBox 10"/>
          <p:cNvSpPr txBox="1"/>
          <p:nvPr/>
        </p:nvSpPr>
        <p:spPr>
          <a:xfrm>
            <a:off x="15733227"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11" name="TextBox 11"/>
          <p:cNvSpPr txBox="1"/>
          <p:nvPr/>
        </p:nvSpPr>
        <p:spPr>
          <a:xfrm>
            <a:off x="203570"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2" name="TextBox 12"/>
          <p:cNvSpPr txBox="1"/>
          <p:nvPr/>
        </p:nvSpPr>
        <p:spPr>
          <a:xfrm>
            <a:off x="356343"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3" name="TextBox 13"/>
          <p:cNvSpPr txBox="1"/>
          <p:nvPr/>
        </p:nvSpPr>
        <p:spPr>
          <a:xfrm>
            <a:off x="4240185" y="6197722"/>
            <a:ext cx="13908292" cy="2984500"/>
          </a:xfrm>
          <a:prstGeom prst="rect">
            <a:avLst/>
          </a:prstGeom>
        </p:spPr>
        <p:txBody>
          <a:bodyPr wrap="square" lIns="0" tIns="0" rIns="0" bIns="0" rtlCol="0" anchor="t">
            <a:spAutoFit/>
          </a:bodyPr>
          <a:lstStyle/>
          <a:p>
            <a:pPr>
              <a:lnSpc>
                <a:spcPts val="7699"/>
              </a:lnSpc>
            </a:pPr>
            <a:r>
              <a:rPr lang="en-US" sz="5499" dirty="0">
                <a:solidFill>
                  <a:srgbClr val="000000"/>
                </a:solidFill>
                <a:latin typeface="Arial"/>
              </a:rPr>
              <a:t>• </a:t>
            </a:r>
            <a:r>
              <a:rPr lang="en-US" sz="5499" dirty="0" err="1">
                <a:solidFill>
                  <a:srgbClr val="000000"/>
                </a:solidFill>
                <a:latin typeface="Arial"/>
              </a:rPr>
              <a:t>Dünyada</a:t>
            </a:r>
            <a:r>
              <a:rPr lang="en-US" sz="5499" dirty="0">
                <a:solidFill>
                  <a:srgbClr val="000000"/>
                </a:solidFill>
                <a:latin typeface="Arial"/>
              </a:rPr>
              <a:t> her </a:t>
            </a:r>
            <a:r>
              <a:rPr lang="en-US" sz="5499" dirty="0" err="1">
                <a:solidFill>
                  <a:srgbClr val="000000"/>
                </a:solidFill>
                <a:latin typeface="Arial"/>
              </a:rPr>
              <a:t>canlıya</a:t>
            </a:r>
            <a:r>
              <a:rPr lang="en-US" sz="5499" dirty="0">
                <a:solidFill>
                  <a:srgbClr val="000000"/>
                </a:solidFill>
                <a:latin typeface="Arial"/>
              </a:rPr>
              <a:t> </a:t>
            </a:r>
            <a:r>
              <a:rPr lang="en-US" sz="5499" dirty="0" err="1">
                <a:solidFill>
                  <a:srgbClr val="000000"/>
                </a:solidFill>
                <a:latin typeface="Arial"/>
              </a:rPr>
              <a:t>merhamet</a:t>
            </a:r>
            <a:r>
              <a:rPr lang="en-US" sz="5499" dirty="0">
                <a:solidFill>
                  <a:srgbClr val="000000"/>
                </a:solidFill>
                <a:latin typeface="Arial"/>
              </a:rPr>
              <a:t> </a:t>
            </a:r>
            <a:r>
              <a:rPr lang="en-US" sz="5499" dirty="0" err="1">
                <a:solidFill>
                  <a:srgbClr val="000000"/>
                </a:solidFill>
                <a:latin typeface="Arial"/>
              </a:rPr>
              <a:t>eden</a:t>
            </a:r>
            <a:r>
              <a:rPr lang="en-US" sz="5499" dirty="0">
                <a:solidFill>
                  <a:srgbClr val="000000"/>
                </a:solidFill>
                <a:latin typeface="Arial"/>
              </a:rPr>
              <a:t>, </a:t>
            </a:r>
            <a:r>
              <a:rPr lang="en-US" sz="5499" dirty="0" err="1">
                <a:solidFill>
                  <a:srgbClr val="000000"/>
                </a:solidFill>
                <a:latin typeface="Arial"/>
              </a:rPr>
              <a:t>ahirette</a:t>
            </a:r>
            <a:r>
              <a:rPr lang="en-US" sz="5499" dirty="0">
                <a:solidFill>
                  <a:srgbClr val="000000"/>
                </a:solidFill>
                <a:latin typeface="Arial"/>
              </a:rPr>
              <a:t> </a:t>
            </a:r>
            <a:r>
              <a:rPr lang="en-US" sz="5499" dirty="0" err="1">
                <a:solidFill>
                  <a:srgbClr val="000000"/>
                </a:solidFill>
                <a:latin typeface="Arial"/>
              </a:rPr>
              <a:t>sadece</a:t>
            </a:r>
            <a:r>
              <a:rPr lang="en-US" sz="5499" dirty="0">
                <a:solidFill>
                  <a:srgbClr val="000000"/>
                </a:solidFill>
                <a:latin typeface="Arial"/>
              </a:rPr>
              <a:t> </a:t>
            </a:r>
            <a:r>
              <a:rPr lang="en-US" sz="5499" dirty="0" err="1">
                <a:solidFill>
                  <a:srgbClr val="000000"/>
                </a:solidFill>
                <a:latin typeface="Arial"/>
              </a:rPr>
              <a:t>inanan</a:t>
            </a:r>
            <a:r>
              <a:rPr lang="en-US" sz="5499" dirty="0">
                <a:solidFill>
                  <a:srgbClr val="000000"/>
                </a:solidFill>
                <a:latin typeface="Arial"/>
              </a:rPr>
              <a:t> </a:t>
            </a:r>
            <a:r>
              <a:rPr lang="en-US" sz="5499" dirty="0" err="1">
                <a:solidFill>
                  <a:srgbClr val="000000"/>
                </a:solidFill>
                <a:latin typeface="Arial"/>
              </a:rPr>
              <a:t>kullarına</a:t>
            </a:r>
            <a:r>
              <a:rPr lang="en-US" sz="5499" dirty="0">
                <a:solidFill>
                  <a:srgbClr val="000000"/>
                </a:solidFill>
                <a:latin typeface="Arial"/>
              </a:rPr>
              <a:t> </a:t>
            </a:r>
            <a:r>
              <a:rPr lang="en-US" sz="5499" dirty="0" err="1">
                <a:solidFill>
                  <a:srgbClr val="000000"/>
                </a:solidFill>
                <a:latin typeface="Arial"/>
              </a:rPr>
              <a:t>merhamet</a:t>
            </a:r>
            <a:r>
              <a:rPr lang="en-US" sz="5499" dirty="0">
                <a:solidFill>
                  <a:srgbClr val="000000"/>
                </a:solidFill>
                <a:latin typeface="Arial"/>
              </a:rPr>
              <a:t> </a:t>
            </a:r>
            <a:r>
              <a:rPr lang="en-US" sz="5499" dirty="0" err="1">
                <a:solidFill>
                  <a:srgbClr val="000000"/>
                </a:solidFill>
                <a:latin typeface="Arial"/>
              </a:rPr>
              <a:t>eden</a:t>
            </a:r>
            <a:r>
              <a:rPr lang="en-US" sz="5499" dirty="0">
                <a:solidFill>
                  <a:srgbClr val="000000"/>
                </a:solidFill>
                <a:latin typeface="Arial"/>
              </a:rPr>
              <a:t> </a:t>
            </a:r>
            <a:r>
              <a:rPr lang="en-US" sz="5499" dirty="0" err="1">
                <a:solidFill>
                  <a:srgbClr val="000000"/>
                </a:solidFill>
                <a:latin typeface="Arial"/>
              </a:rPr>
              <a:t>anlamına</a:t>
            </a:r>
            <a:r>
              <a:rPr lang="en-US" sz="5499" dirty="0">
                <a:solidFill>
                  <a:srgbClr val="000000"/>
                </a:solidFill>
                <a:latin typeface="Arial"/>
              </a:rPr>
              <a:t> </a:t>
            </a:r>
            <a:r>
              <a:rPr lang="en-US" sz="5499" dirty="0" err="1">
                <a:solidFill>
                  <a:srgbClr val="000000"/>
                </a:solidFill>
                <a:latin typeface="Arial"/>
              </a:rPr>
              <a:t>gelen</a:t>
            </a:r>
            <a:r>
              <a:rPr lang="en-US" sz="5499" dirty="0">
                <a:solidFill>
                  <a:srgbClr val="000000"/>
                </a:solidFill>
                <a:latin typeface="Arial"/>
              </a:rPr>
              <a:t> </a:t>
            </a:r>
            <a:r>
              <a:rPr lang="en-US" sz="5499" dirty="0" err="1">
                <a:solidFill>
                  <a:srgbClr val="000000"/>
                </a:solidFill>
                <a:latin typeface="Arial"/>
              </a:rPr>
              <a:t>ismi</a:t>
            </a:r>
            <a:r>
              <a:rPr lang="en-US" sz="5499" dirty="0">
                <a:solidFill>
                  <a:srgbClr val="000000"/>
                </a:solidFill>
                <a:latin typeface="Arial"/>
              </a:rPr>
              <a:t> </a:t>
            </a:r>
            <a:r>
              <a:rPr lang="en-US" sz="5499" dirty="0" err="1">
                <a:solidFill>
                  <a:srgbClr val="000000"/>
                </a:solidFill>
                <a:latin typeface="Arial"/>
              </a:rPr>
              <a:t>ise</a:t>
            </a:r>
            <a:r>
              <a:rPr lang="en-US" sz="5499" dirty="0">
                <a:solidFill>
                  <a:srgbClr val="000000"/>
                </a:solidFill>
                <a:latin typeface="Arial"/>
              </a:rPr>
              <a:t> “</a:t>
            </a:r>
            <a:r>
              <a:rPr lang="en-US" sz="5499" dirty="0">
                <a:solidFill>
                  <a:srgbClr val="CC0005"/>
                </a:solidFill>
                <a:latin typeface="Arial"/>
              </a:rPr>
              <a:t>Rahim</a:t>
            </a:r>
            <a:r>
              <a:rPr lang="en-US" sz="5499" dirty="0">
                <a:solidFill>
                  <a:srgbClr val="000000"/>
                </a:solidFill>
                <a:latin typeface="Arial"/>
              </a:rPr>
              <a:t>”dir.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1028700" y="1562666"/>
            <a:ext cx="4553602" cy="4114800"/>
          </a:xfrm>
          <a:custGeom>
            <a:avLst/>
            <a:gdLst/>
            <a:ahLst/>
            <a:cxnLst/>
            <a:rect l="l" t="t" r="r" b="b"/>
            <a:pathLst>
              <a:path w="4553602" h="4114800">
                <a:moveTo>
                  <a:pt x="0" y="0"/>
                </a:moveTo>
                <a:lnTo>
                  <a:pt x="4553602" y="0"/>
                </a:lnTo>
                <a:lnTo>
                  <a:pt x="4553602"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grpSp>
        <p:nvGrpSpPr>
          <p:cNvPr id="7" name="Group 7"/>
          <p:cNvGrpSpPr>
            <a:grpSpLocks noChangeAspect="1"/>
          </p:cNvGrpSpPr>
          <p:nvPr/>
        </p:nvGrpSpPr>
        <p:grpSpPr>
          <a:xfrm>
            <a:off x="1687905" y="1818326"/>
            <a:ext cx="3235193" cy="3235180"/>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9"/>
              <a:stretch>
                <a:fillRect l="-24906" r="-24906"/>
              </a:stretch>
            </a:blipFill>
          </p:spPr>
          <p:txBody>
            <a:bodyPr/>
            <a:lstStyle/>
            <a:p>
              <a:endParaRPr lang="tr-TR"/>
            </a:p>
          </p:txBody>
        </p:sp>
      </p:grpSp>
      <p:sp>
        <p:nvSpPr>
          <p:cNvPr id="9" name="TextBox 9"/>
          <p:cNvSpPr txBox="1"/>
          <p:nvPr/>
        </p:nvSpPr>
        <p:spPr>
          <a:xfrm>
            <a:off x="6878815" y="1537266"/>
            <a:ext cx="9924997" cy="3956050"/>
          </a:xfrm>
          <a:prstGeom prst="rect">
            <a:avLst/>
          </a:prstGeom>
        </p:spPr>
        <p:txBody>
          <a:bodyPr lIns="0" tIns="0" rIns="0" bIns="0" rtlCol="0" anchor="t">
            <a:spAutoFit/>
          </a:bodyPr>
          <a:lstStyle/>
          <a:p>
            <a:pPr>
              <a:lnSpc>
                <a:spcPts val="7699"/>
              </a:lnSpc>
            </a:pPr>
            <a:r>
              <a:rPr lang="en-US" sz="5499">
                <a:solidFill>
                  <a:srgbClr val="000000"/>
                </a:solidFill>
                <a:latin typeface="Arial"/>
              </a:rPr>
              <a:t>• Yüce Allah (c.c.), Rahman ve Rahim ismi ile hayatımızı devam ettirebilmemiz için çeşitli nimetler ve imkanlar sunar. </a:t>
            </a:r>
          </a:p>
        </p:txBody>
      </p:sp>
      <p:sp>
        <p:nvSpPr>
          <p:cNvPr id="10" name="TextBox 10"/>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11" name="TextBox 11"/>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12" name="TextBox 12"/>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3" name="TextBox 13"/>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4" name="TextBox 14"/>
          <p:cNvSpPr txBox="1"/>
          <p:nvPr/>
        </p:nvSpPr>
        <p:spPr>
          <a:xfrm>
            <a:off x="1438044" y="6071166"/>
            <a:ext cx="15821256" cy="2984500"/>
          </a:xfrm>
          <a:prstGeom prst="rect">
            <a:avLst/>
          </a:prstGeom>
        </p:spPr>
        <p:txBody>
          <a:bodyPr lIns="0" tIns="0" rIns="0" bIns="0" rtlCol="0" anchor="t">
            <a:spAutoFit/>
          </a:bodyPr>
          <a:lstStyle/>
          <a:p>
            <a:pPr>
              <a:lnSpc>
                <a:spcPts val="7699"/>
              </a:lnSpc>
            </a:pPr>
            <a:r>
              <a:rPr lang="en-US" sz="5499" dirty="0">
                <a:solidFill>
                  <a:srgbClr val="000000"/>
                </a:solidFill>
                <a:latin typeface="Arial"/>
              </a:rPr>
              <a:t>• Allah (c.c.), Rahman </a:t>
            </a:r>
            <a:r>
              <a:rPr lang="en-US" sz="5499" dirty="0" err="1">
                <a:solidFill>
                  <a:srgbClr val="000000"/>
                </a:solidFill>
                <a:latin typeface="Arial"/>
              </a:rPr>
              <a:t>ve</a:t>
            </a:r>
            <a:r>
              <a:rPr lang="en-US" sz="5499" dirty="0">
                <a:solidFill>
                  <a:srgbClr val="000000"/>
                </a:solidFill>
                <a:latin typeface="Arial"/>
              </a:rPr>
              <a:t> </a:t>
            </a:r>
            <a:r>
              <a:rPr lang="en-US" sz="5499" dirty="0" err="1">
                <a:solidFill>
                  <a:srgbClr val="000000"/>
                </a:solidFill>
                <a:latin typeface="Arial"/>
              </a:rPr>
              <a:t>Rahîm</a:t>
            </a:r>
            <a:r>
              <a:rPr lang="en-US" sz="5499" dirty="0">
                <a:solidFill>
                  <a:srgbClr val="000000"/>
                </a:solidFill>
                <a:latin typeface="Arial"/>
              </a:rPr>
              <a:t> </a:t>
            </a:r>
            <a:r>
              <a:rPr lang="en-US" sz="5499" dirty="0" err="1">
                <a:solidFill>
                  <a:srgbClr val="000000"/>
                </a:solidFill>
                <a:latin typeface="Arial"/>
              </a:rPr>
              <a:t>isimlerinin</a:t>
            </a:r>
            <a:r>
              <a:rPr lang="en-US" sz="5499" dirty="0">
                <a:solidFill>
                  <a:srgbClr val="000000"/>
                </a:solidFill>
                <a:latin typeface="Arial"/>
              </a:rPr>
              <a:t> </a:t>
            </a:r>
            <a:r>
              <a:rPr lang="en-US" sz="5499" dirty="0" err="1">
                <a:solidFill>
                  <a:srgbClr val="000000"/>
                </a:solidFill>
                <a:latin typeface="Arial"/>
              </a:rPr>
              <a:t>gereği</a:t>
            </a:r>
            <a:r>
              <a:rPr lang="en-US" sz="5499" dirty="0">
                <a:solidFill>
                  <a:srgbClr val="000000"/>
                </a:solidFill>
                <a:latin typeface="Arial"/>
              </a:rPr>
              <a:t> </a:t>
            </a:r>
            <a:r>
              <a:rPr lang="en-US" sz="5499" dirty="0" err="1">
                <a:solidFill>
                  <a:srgbClr val="000000"/>
                </a:solidFill>
                <a:latin typeface="Arial"/>
              </a:rPr>
              <a:t>olarak</a:t>
            </a:r>
            <a:r>
              <a:rPr lang="en-US" sz="5499" dirty="0">
                <a:solidFill>
                  <a:srgbClr val="000000"/>
                </a:solidFill>
                <a:latin typeface="Arial"/>
              </a:rPr>
              <a:t> </a:t>
            </a:r>
            <a:r>
              <a:rPr lang="en-US" sz="5499" dirty="0" err="1">
                <a:solidFill>
                  <a:srgbClr val="000000"/>
                </a:solidFill>
                <a:latin typeface="Arial"/>
              </a:rPr>
              <a:t>hata</a:t>
            </a:r>
            <a:r>
              <a:rPr lang="en-US" sz="5499" dirty="0">
                <a:solidFill>
                  <a:srgbClr val="000000"/>
                </a:solidFill>
                <a:latin typeface="Arial"/>
              </a:rPr>
              <a:t> </a:t>
            </a:r>
            <a:r>
              <a:rPr lang="en-US" sz="5499" dirty="0" err="1">
                <a:solidFill>
                  <a:srgbClr val="000000"/>
                </a:solidFill>
                <a:latin typeface="Arial"/>
              </a:rPr>
              <a:t>yapıp</a:t>
            </a:r>
            <a:r>
              <a:rPr lang="en-US" sz="5499" dirty="0">
                <a:solidFill>
                  <a:srgbClr val="000000"/>
                </a:solidFill>
                <a:latin typeface="Arial"/>
              </a:rPr>
              <a:t> </a:t>
            </a:r>
            <a:r>
              <a:rPr lang="en-US" sz="5499" dirty="0" err="1">
                <a:solidFill>
                  <a:srgbClr val="000000"/>
                </a:solidFill>
                <a:latin typeface="Arial"/>
              </a:rPr>
              <a:t>yanlışını</a:t>
            </a:r>
            <a:r>
              <a:rPr lang="en-US" sz="5499" dirty="0">
                <a:solidFill>
                  <a:srgbClr val="000000"/>
                </a:solidFill>
                <a:latin typeface="Arial"/>
              </a:rPr>
              <a:t> </a:t>
            </a:r>
            <a:r>
              <a:rPr lang="en-US" sz="5499" dirty="0" err="1">
                <a:solidFill>
                  <a:srgbClr val="000000"/>
                </a:solidFill>
                <a:latin typeface="Arial"/>
              </a:rPr>
              <a:t>fark</a:t>
            </a:r>
            <a:r>
              <a:rPr lang="en-US" sz="5499" dirty="0">
                <a:solidFill>
                  <a:srgbClr val="000000"/>
                </a:solidFill>
                <a:latin typeface="Arial"/>
              </a:rPr>
              <a:t> </a:t>
            </a:r>
            <a:r>
              <a:rPr lang="en-US" sz="5499" dirty="0" err="1">
                <a:solidFill>
                  <a:srgbClr val="000000"/>
                </a:solidFill>
                <a:latin typeface="Arial"/>
              </a:rPr>
              <a:t>eden</a:t>
            </a:r>
            <a:r>
              <a:rPr lang="en-US" sz="5499" dirty="0">
                <a:solidFill>
                  <a:srgbClr val="000000"/>
                </a:solidFill>
                <a:latin typeface="Arial"/>
              </a:rPr>
              <a:t> </a:t>
            </a:r>
            <a:r>
              <a:rPr lang="en-US" sz="5499" dirty="0" err="1">
                <a:solidFill>
                  <a:srgbClr val="000000"/>
                </a:solidFill>
                <a:latin typeface="Arial"/>
              </a:rPr>
              <a:t>ve</a:t>
            </a:r>
            <a:r>
              <a:rPr lang="en-US" sz="5499" dirty="0">
                <a:solidFill>
                  <a:srgbClr val="000000"/>
                </a:solidFill>
                <a:latin typeface="Arial"/>
              </a:rPr>
              <a:t> </a:t>
            </a:r>
            <a:r>
              <a:rPr lang="en-US" sz="5499" dirty="0" err="1">
                <a:solidFill>
                  <a:srgbClr val="000000"/>
                </a:solidFill>
                <a:latin typeface="Arial"/>
              </a:rPr>
              <a:t>hatasından</a:t>
            </a:r>
            <a:r>
              <a:rPr lang="en-US" sz="5499" dirty="0">
                <a:solidFill>
                  <a:srgbClr val="000000"/>
                </a:solidFill>
                <a:latin typeface="Arial"/>
              </a:rPr>
              <a:t> </a:t>
            </a:r>
            <a:r>
              <a:rPr lang="en-US" sz="5499" dirty="0" err="1">
                <a:solidFill>
                  <a:srgbClr val="000000"/>
                </a:solidFill>
                <a:latin typeface="Arial"/>
              </a:rPr>
              <a:t>dönen</a:t>
            </a:r>
            <a:r>
              <a:rPr lang="en-US" sz="5499" dirty="0">
                <a:solidFill>
                  <a:srgbClr val="000000"/>
                </a:solidFill>
                <a:latin typeface="Arial"/>
              </a:rPr>
              <a:t> </a:t>
            </a:r>
            <a:r>
              <a:rPr lang="en-US" sz="5499" dirty="0" err="1">
                <a:solidFill>
                  <a:srgbClr val="000000"/>
                </a:solidFill>
                <a:latin typeface="Arial"/>
              </a:rPr>
              <a:t>kullarını</a:t>
            </a:r>
            <a:r>
              <a:rPr lang="en-US" sz="5499" dirty="0">
                <a:solidFill>
                  <a:srgbClr val="000000"/>
                </a:solidFill>
                <a:latin typeface="Arial"/>
              </a:rPr>
              <a:t> </a:t>
            </a:r>
            <a:r>
              <a:rPr lang="en-US" sz="5499" dirty="0" err="1">
                <a:solidFill>
                  <a:srgbClr val="000000"/>
                </a:solidFill>
                <a:latin typeface="Arial"/>
              </a:rPr>
              <a:t>bağışlar</a:t>
            </a:r>
            <a:r>
              <a:rPr lang="en-US" sz="5499" dirty="0">
                <a:solidFill>
                  <a:srgbClr val="000000"/>
                </a:solidFill>
                <a:latin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1438044" y="9113236"/>
            <a:ext cx="14434705" cy="72174"/>
          </a:xfrm>
          <a:custGeom>
            <a:avLst/>
            <a:gdLst/>
            <a:ahLst/>
            <a:cxnLst/>
            <a:rect l="l" t="t" r="r" b="b"/>
            <a:pathLst>
              <a:path w="14434705" h="72174">
                <a:moveTo>
                  <a:pt x="0" y="0"/>
                </a:moveTo>
                <a:lnTo>
                  <a:pt x="14434705" y="0"/>
                </a:lnTo>
                <a:lnTo>
                  <a:pt x="14434705" y="72173"/>
                </a:lnTo>
                <a:lnTo>
                  <a:pt x="0" y="721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TextBox 7"/>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8" name="TextBox 8"/>
          <p:cNvSpPr txBox="1"/>
          <p:nvPr/>
        </p:nvSpPr>
        <p:spPr>
          <a:xfrm>
            <a:off x="1438044" y="6071166"/>
            <a:ext cx="15821256" cy="3956050"/>
          </a:xfrm>
          <a:prstGeom prst="rect">
            <a:avLst/>
          </a:prstGeom>
        </p:spPr>
        <p:txBody>
          <a:bodyPr lIns="0" tIns="0" rIns="0" bIns="0" rtlCol="0" anchor="t">
            <a:spAutoFit/>
          </a:bodyPr>
          <a:lstStyle/>
          <a:p>
            <a:pPr>
              <a:lnSpc>
                <a:spcPts val="7699"/>
              </a:lnSpc>
            </a:pPr>
            <a:r>
              <a:rPr lang="en-US" sz="5499" dirty="0">
                <a:solidFill>
                  <a:srgbClr val="000000"/>
                </a:solidFill>
                <a:latin typeface="Arial"/>
              </a:rPr>
              <a:t>• </a:t>
            </a:r>
            <a:r>
              <a:rPr lang="en-US" sz="5499" dirty="0" err="1">
                <a:solidFill>
                  <a:srgbClr val="000000"/>
                </a:solidFill>
                <a:latin typeface="Arial"/>
              </a:rPr>
              <a:t>Bismillâhirrahmânirrahim</a:t>
            </a:r>
            <a:endParaRPr lang="en-US" sz="5499" dirty="0">
              <a:solidFill>
                <a:srgbClr val="000000"/>
              </a:solidFill>
              <a:latin typeface="Arial"/>
            </a:endParaRPr>
          </a:p>
          <a:p>
            <a:pPr>
              <a:lnSpc>
                <a:spcPts val="7699"/>
              </a:lnSpc>
            </a:pPr>
            <a:r>
              <a:rPr lang="en-US" sz="5499" dirty="0">
                <a:solidFill>
                  <a:srgbClr val="000000"/>
                </a:solidFill>
                <a:latin typeface="Arial"/>
              </a:rPr>
              <a:t>• Rahman </a:t>
            </a:r>
            <a:r>
              <a:rPr lang="en-US" sz="5499" dirty="0" err="1">
                <a:solidFill>
                  <a:srgbClr val="000000"/>
                </a:solidFill>
                <a:latin typeface="Arial"/>
              </a:rPr>
              <a:t>ve</a:t>
            </a:r>
            <a:r>
              <a:rPr lang="en-US" sz="5499" dirty="0">
                <a:solidFill>
                  <a:srgbClr val="000000"/>
                </a:solidFill>
                <a:latin typeface="Arial"/>
              </a:rPr>
              <a:t> Rahim </a:t>
            </a:r>
            <a:r>
              <a:rPr lang="en-US" sz="5499" dirty="0" err="1">
                <a:solidFill>
                  <a:srgbClr val="000000"/>
                </a:solidFill>
                <a:latin typeface="Arial"/>
              </a:rPr>
              <a:t>olan</a:t>
            </a:r>
            <a:r>
              <a:rPr lang="en-US" sz="5499" dirty="0">
                <a:solidFill>
                  <a:srgbClr val="000000"/>
                </a:solidFill>
                <a:latin typeface="Arial"/>
              </a:rPr>
              <a:t> </a:t>
            </a:r>
            <a:r>
              <a:rPr lang="en-US" sz="5499" dirty="0" err="1">
                <a:solidFill>
                  <a:srgbClr val="000000"/>
                </a:solidFill>
                <a:latin typeface="Arial"/>
              </a:rPr>
              <a:t>Allah’ın</a:t>
            </a:r>
            <a:r>
              <a:rPr lang="en-US" sz="5499" dirty="0">
                <a:solidFill>
                  <a:srgbClr val="000000"/>
                </a:solidFill>
                <a:latin typeface="Arial"/>
              </a:rPr>
              <a:t> </a:t>
            </a:r>
            <a:r>
              <a:rPr lang="en-US" sz="5499" dirty="0" err="1">
                <a:solidFill>
                  <a:srgbClr val="000000"/>
                </a:solidFill>
                <a:latin typeface="Arial"/>
              </a:rPr>
              <a:t>adıyla</a:t>
            </a:r>
            <a:r>
              <a:rPr lang="en-US" sz="5499" dirty="0">
                <a:solidFill>
                  <a:srgbClr val="000000"/>
                </a:solidFill>
                <a:latin typeface="Arial"/>
              </a:rPr>
              <a:t>!</a:t>
            </a:r>
          </a:p>
          <a:p>
            <a:pPr>
              <a:lnSpc>
                <a:spcPts val="7699"/>
              </a:lnSpc>
            </a:pPr>
            <a:r>
              <a:rPr lang="en-US" sz="5499" dirty="0">
                <a:solidFill>
                  <a:srgbClr val="000000"/>
                </a:solidFill>
                <a:latin typeface="Arial"/>
              </a:rPr>
              <a:t>• </a:t>
            </a:r>
            <a:r>
              <a:rPr lang="en-US" sz="5499" dirty="0" err="1">
                <a:solidFill>
                  <a:srgbClr val="000000"/>
                </a:solidFill>
                <a:latin typeface="Arial"/>
              </a:rPr>
              <a:t>Esirgeyen</a:t>
            </a:r>
            <a:r>
              <a:rPr lang="en-US" sz="5499" dirty="0">
                <a:solidFill>
                  <a:srgbClr val="000000"/>
                </a:solidFill>
                <a:latin typeface="Arial"/>
              </a:rPr>
              <a:t> </a:t>
            </a:r>
            <a:r>
              <a:rPr lang="en-US" sz="5499" dirty="0" err="1">
                <a:solidFill>
                  <a:srgbClr val="000000"/>
                </a:solidFill>
                <a:latin typeface="Arial"/>
              </a:rPr>
              <a:t>ve</a:t>
            </a:r>
            <a:r>
              <a:rPr lang="en-US" sz="5499" dirty="0">
                <a:solidFill>
                  <a:srgbClr val="000000"/>
                </a:solidFill>
                <a:latin typeface="Arial"/>
              </a:rPr>
              <a:t> </a:t>
            </a:r>
            <a:r>
              <a:rPr lang="en-US" sz="5499" dirty="0" err="1">
                <a:solidFill>
                  <a:srgbClr val="000000"/>
                </a:solidFill>
                <a:latin typeface="Arial"/>
              </a:rPr>
              <a:t>bağışlayan</a:t>
            </a:r>
            <a:r>
              <a:rPr lang="en-US" sz="5499" dirty="0">
                <a:solidFill>
                  <a:srgbClr val="000000"/>
                </a:solidFill>
                <a:latin typeface="Arial"/>
              </a:rPr>
              <a:t> </a:t>
            </a:r>
            <a:r>
              <a:rPr lang="en-US" sz="5499" dirty="0" err="1">
                <a:solidFill>
                  <a:srgbClr val="000000"/>
                </a:solidFill>
                <a:latin typeface="Arial"/>
              </a:rPr>
              <a:t>olan</a:t>
            </a:r>
            <a:r>
              <a:rPr lang="en-US" sz="5499" dirty="0">
                <a:solidFill>
                  <a:srgbClr val="000000"/>
                </a:solidFill>
                <a:latin typeface="Arial"/>
              </a:rPr>
              <a:t> </a:t>
            </a:r>
            <a:r>
              <a:rPr lang="en-US" sz="5499" dirty="0" err="1">
                <a:solidFill>
                  <a:srgbClr val="000000"/>
                </a:solidFill>
                <a:latin typeface="Arial"/>
              </a:rPr>
              <a:t>Allah’ın</a:t>
            </a:r>
            <a:r>
              <a:rPr lang="en-US" sz="5499" dirty="0">
                <a:solidFill>
                  <a:srgbClr val="000000"/>
                </a:solidFill>
                <a:latin typeface="Arial"/>
              </a:rPr>
              <a:t> </a:t>
            </a:r>
            <a:r>
              <a:rPr lang="en-US" sz="5499" dirty="0" err="1">
                <a:solidFill>
                  <a:srgbClr val="000000"/>
                </a:solidFill>
                <a:latin typeface="Arial"/>
              </a:rPr>
              <a:t>adıyla</a:t>
            </a:r>
            <a:r>
              <a:rPr lang="en-US" sz="5499" dirty="0">
                <a:solidFill>
                  <a:srgbClr val="000000"/>
                </a:solidFill>
                <a:latin typeface="Arial"/>
              </a:rPr>
              <a:t>!</a:t>
            </a:r>
          </a:p>
          <a:p>
            <a:pPr>
              <a:lnSpc>
                <a:spcPts val="7699"/>
              </a:lnSpc>
            </a:pPr>
            <a:endParaRPr lang="en-US" sz="5499" dirty="0">
              <a:solidFill>
                <a:srgbClr val="000000"/>
              </a:solidFill>
              <a:latin typeface="Arial"/>
            </a:endParaRPr>
          </a:p>
        </p:txBody>
      </p:sp>
      <p:sp>
        <p:nvSpPr>
          <p:cNvPr id="9" name="Freeform 9"/>
          <p:cNvSpPr/>
          <p:nvPr/>
        </p:nvSpPr>
        <p:spPr>
          <a:xfrm>
            <a:off x="1438044" y="8031557"/>
            <a:ext cx="12500711" cy="62504"/>
          </a:xfrm>
          <a:custGeom>
            <a:avLst/>
            <a:gdLst/>
            <a:ahLst/>
            <a:cxnLst/>
            <a:rect l="l" t="t" r="r" b="b"/>
            <a:pathLst>
              <a:path w="12500711" h="62504">
                <a:moveTo>
                  <a:pt x="0" y="0"/>
                </a:moveTo>
                <a:lnTo>
                  <a:pt x="12500711" y="0"/>
                </a:lnTo>
                <a:lnTo>
                  <a:pt x="12500711" y="62504"/>
                </a:lnTo>
                <a:lnTo>
                  <a:pt x="0" y="625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0" name="Freeform 10"/>
          <p:cNvSpPr/>
          <p:nvPr/>
        </p:nvSpPr>
        <p:spPr>
          <a:xfrm>
            <a:off x="1438044" y="6971153"/>
            <a:ext cx="8245894" cy="41229"/>
          </a:xfrm>
          <a:custGeom>
            <a:avLst/>
            <a:gdLst/>
            <a:ahLst/>
            <a:cxnLst/>
            <a:rect l="l" t="t" r="r" b="b"/>
            <a:pathLst>
              <a:path w="8245894" h="41229">
                <a:moveTo>
                  <a:pt x="0" y="0"/>
                </a:moveTo>
                <a:lnTo>
                  <a:pt x="8245895" y="0"/>
                </a:lnTo>
                <a:lnTo>
                  <a:pt x="8245895" y="41229"/>
                </a:lnTo>
                <a:lnTo>
                  <a:pt x="0" y="4122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1" name="Freeform 11"/>
          <p:cNvSpPr/>
          <p:nvPr/>
        </p:nvSpPr>
        <p:spPr>
          <a:xfrm>
            <a:off x="1438044" y="1874381"/>
            <a:ext cx="3495730" cy="3396684"/>
          </a:xfrm>
          <a:custGeom>
            <a:avLst/>
            <a:gdLst/>
            <a:ahLst/>
            <a:cxnLst/>
            <a:rect l="l" t="t" r="r" b="b"/>
            <a:pathLst>
              <a:path w="3495730" h="3396684">
                <a:moveTo>
                  <a:pt x="0" y="0"/>
                </a:moveTo>
                <a:lnTo>
                  <a:pt x="3495730" y="0"/>
                </a:lnTo>
                <a:lnTo>
                  <a:pt x="3495730" y="3396685"/>
                </a:lnTo>
                <a:lnTo>
                  <a:pt x="0" y="3396685"/>
                </a:lnTo>
                <a:lnTo>
                  <a:pt x="0" y="0"/>
                </a:lnTo>
                <a:close/>
              </a:path>
            </a:pathLst>
          </a:custGeom>
          <a:blipFill>
            <a:blip r:embed="rId9"/>
            <a:stretch>
              <a:fillRect/>
            </a:stretch>
          </a:blipFill>
        </p:spPr>
        <p:txBody>
          <a:bodyPr/>
          <a:lstStyle/>
          <a:p>
            <a:endParaRPr lang="tr-TR"/>
          </a:p>
        </p:txBody>
      </p:sp>
      <p:sp>
        <p:nvSpPr>
          <p:cNvPr id="12" name="TextBox 12"/>
          <p:cNvSpPr txBox="1"/>
          <p:nvPr/>
        </p:nvSpPr>
        <p:spPr>
          <a:xfrm>
            <a:off x="5490800" y="1975698"/>
            <a:ext cx="12278768" cy="2984500"/>
          </a:xfrm>
          <a:prstGeom prst="rect">
            <a:avLst/>
          </a:prstGeom>
        </p:spPr>
        <p:txBody>
          <a:bodyPr lIns="0" tIns="0" rIns="0" bIns="0" rtlCol="0" anchor="t">
            <a:spAutoFit/>
          </a:bodyPr>
          <a:lstStyle/>
          <a:p>
            <a:pPr>
              <a:lnSpc>
                <a:spcPts val="7699"/>
              </a:lnSpc>
            </a:pPr>
            <a:r>
              <a:rPr lang="en-US" sz="5499">
                <a:solidFill>
                  <a:srgbClr val="000000"/>
                </a:solidFill>
                <a:latin typeface="Arial"/>
              </a:rPr>
              <a:t>Güzel bir işe başlarken Allah'ı anmak ve Allah’ın (c.c.) ismi ile yapmak için söylenen söz kalıbına “</a:t>
            </a:r>
            <a:r>
              <a:rPr lang="en-US" sz="5499">
                <a:solidFill>
                  <a:srgbClr val="CC0005"/>
                </a:solidFill>
                <a:latin typeface="Arial"/>
              </a:rPr>
              <a:t>besmele</a:t>
            </a:r>
            <a:r>
              <a:rPr lang="en-US" sz="5499">
                <a:solidFill>
                  <a:srgbClr val="000000"/>
                </a:solidFill>
                <a:latin typeface="Arial"/>
              </a:rPr>
              <a:t>” denir</a:t>
            </a:r>
          </a:p>
        </p:txBody>
      </p:sp>
      <p:sp>
        <p:nvSpPr>
          <p:cNvPr id="13" name="TextBox 13"/>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14" name="TextBox 14"/>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15" name="TextBox 15"/>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5813531" y="6538994"/>
            <a:ext cx="6660937" cy="3746730"/>
            <a:chOff x="0" y="0"/>
            <a:chExt cx="11289030" cy="6350000"/>
          </a:xfrm>
        </p:grpSpPr>
        <p:sp>
          <p:nvSpPr>
            <p:cNvPr id="3" name="Freeform 3"/>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2"/>
              <a:stretch>
                <a:fillRect t="-898" b="-17557"/>
              </a:stretch>
            </a:blipFill>
          </p:spPr>
          <p:txBody>
            <a:bodyPr/>
            <a:lstStyle/>
            <a:p>
              <a:endParaRPr lang="tr-TR"/>
            </a:p>
          </p:txBody>
        </p:sp>
      </p:grpSp>
      <p:sp>
        <p:nvSpPr>
          <p:cNvPr id="4" name="Freeform 4"/>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3"/>
            <a:stretch>
              <a:fillRect t="-378581" b="-1548539"/>
            </a:stretch>
          </a:blipFill>
        </p:spPr>
        <p:txBody>
          <a:bodyPr/>
          <a:lstStyle/>
          <a:p>
            <a:endParaRPr lang="tr-TR"/>
          </a:p>
        </p:txBody>
      </p:sp>
      <p:sp>
        <p:nvSpPr>
          <p:cNvPr id="5" name="Freeform 5"/>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6" name="Freeform 6"/>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3"/>
            <a:stretch>
              <a:fillRect l="-762" t="-1370969" r="-762" b="-337803"/>
            </a:stretch>
          </a:blipFill>
        </p:spPr>
        <p:txBody>
          <a:bodyPr/>
          <a:lstStyle/>
          <a:p>
            <a:endParaRPr lang="tr-TR"/>
          </a:p>
        </p:txBody>
      </p:sp>
      <p:sp>
        <p:nvSpPr>
          <p:cNvPr id="7" name="Freeform 7"/>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8" name="Freeform 8"/>
          <p:cNvSpPr/>
          <p:nvPr/>
        </p:nvSpPr>
        <p:spPr>
          <a:xfrm>
            <a:off x="7753057" y="850768"/>
            <a:ext cx="2781886" cy="1919501"/>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9" name="TextBox 9"/>
          <p:cNvSpPr txBox="1"/>
          <p:nvPr/>
        </p:nvSpPr>
        <p:spPr>
          <a:xfrm>
            <a:off x="524023" y="2827419"/>
            <a:ext cx="17239954" cy="3616325"/>
          </a:xfrm>
          <a:prstGeom prst="rect">
            <a:avLst/>
          </a:prstGeom>
        </p:spPr>
        <p:txBody>
          <a:bodyPr lIns="0" tIns="0" rIns="0" bIns="0" rtlCol="0" anchor="t">
            <a:spAutoFit/>
          </a:bodyPr>
          <a:lstStyle/>
          <a:p>
            <a:pPr algn="ctr">
              <a:lnSpc>
                <a:spcPts val="7000"/>
              </a:lnSpc>
            </a:pPr>
            <a:r>
              <a:rPr lang="en-US" sz="5000" dirty="0">
                <a:solidFill>
                  <a:srgbClr val="000000"/>
                </a:solidFill>
                <a:latin typeface="Arial"/>
              </a:rPr>
              <a:t>"De </a:t>
            </a:r>
            <a:r>
              <a:rPr lang="en-US" sz="5000" dirty="0" err="1">
                <a:solidFill>
                  <a:srgbClr val="000000"/>
                </a:solidFill>
                <a:latin typeface="Arial"/>
              </a:rPr>
              <a:t>ki</a:t>
            </a:r>
            <a:r>
              <a:rPr lang="en-US" sz="5000" dirty="0">
                <a:solidFill>
                  <a:srgbClr val="000000"/>
                </a:solidFill>
                <a:latin typeface="Arial"/>
              </a:rPr>
              <a:t>: '(</a:t>
            </a:r>
            <a:r>
              <a:rPr lang="en-US" sz="5000" dirty="0" err="1">
                <a:solidFill>
                  <a:srgbClr val="000000"/>
                </a:solidFill>
                <a:latin typeface="Arial"/>
              </a:rPr>
              <a:t>Rabbinizi</a:t>
            </a:r>
            <a:r>
              <a:rPr lang="en-US" sz="5000" dirty="0">
                <a:solidFill>
                  <a:srgbClr val="000000"/>
                </a:solidFill>
                <a:latin typeface="Arial"/>
              </a:rPr>
              <a:t>) </a:t>
            </a:r>
            <a:r>
              <a:rPr lang="en-US" sz="5000" dirty="0" err="1">
                <a:solidFill>
                  <a:srgbClr val="000000"/>
                </a:solidFill>
                <a:latin typeface="Arial"/>
              </a:rPr>
              <a:t>ister</a:t>
            </a:r>
            <a:r>
              <a:rPr lang="en-US" sz="5000" dirty="0">
                <a:solidFill>
                  <a:srgbClr val="000000"/>
                </a:solidFill>
                <a:latin typeface="Arial"/>
              </a:rPr>
              <a:t> Allah </a:t>
            </a:r>
            <a:r>
              <a:rPr lang="en-US" sz="5000" dirty="0" err="1">
                <a:solidFill>
                  <a:srgbClr val="000000"/>
                </a:solidFill>
                <a:latin typeface="Arial"/>
              </a:rPr>
              <a:t>diye</a:t>
            </a:r>
            <a:r>
              <a:rPr lang="en-US" sz="5000" dirty="0">
                <a:solidFill>
                  <a:srgbClr val="000000"/>
                </a:solidFill>
                <a:latin typeface="Arial"/>
              </a:rPr>
              <a:t> </a:t>
            </a:r>
            <a:r>
              <a:rPr lang="en-US" sz="5000" dirty="0" err="1">
                <a:solidFill>
                  <a:srgbClr val="000000"/>
                </a:solidFill>
                <a:latin typeface="Arial"/>
              </a:rPr>
              <a:t>çağırın</a:t>
            </a:r>
            <a:r>
              <a:rPr lang="en-US" sz="5000" dirty="0">
                <a:solidFill>
                  <a:srgbClr val="000000"/>
                </a:solidFill>
                <a:latin typeface="Arial"/>
              </a:rPr>
              <a:t>, </a:t>
            </a:r>
            <a:r>
              <a:rPr lang="en-US" sz="5000" dirty="0" err="1">
                <a:solidFill>
                  <a:srgbClr val="000000"/>
                </a:solidFill>
                <a:latin typeface="Arial"/>
              </a:rPr>
              <a:t>ister</a:t>
            </a:r>
            <a:r>
              <a:rPr lang="en-US" sz="5000" dirty="0">
                <a:solidFill>
                  <a:srgbClr val="000000"/>
                </a:solidFill>
                <a:latin typeface="Arial"/>
              </a:rPr>
              <a:t> Rahman </a:t>
            </a:r>
            <a:r>
              <a:rPr lang="en-US" sz="5000" dirty="0" err="1">
                <a:solidFill>
                  <a:srgbClr val="000000"/>
                </a:solidFill>
                <a:latin typeface="Arial"/>
              </a:rPr>
              <a:t>diye</a:t>
            </a:r>
            <a:r>
              <a:rPr lang="en-US" sz="5000" dirty="0">
                <a:solidFill>
                  <a:srgbClr val="000000"/>
                </a:solidFill>
                <a:latin typeface="Arial"/>
              </a:rPr>
              <a:t> </a:t>
            </a:r>
            <a:r>
              <a:rPr lang="en-US" sz="5000" dirty="0" err="1">
                <a:solidFill>
                  <a:srgbClr val="000000"/>
                </a:solidFill>
                <a:latin typeface="Arial"/>
              </a:rPr>
              <a:t>çağırın</a:t>
            </a:r>
            <a:r>
              <a:rPr lang="en-US" sz="5000" dirty="0">
                <a:solidFill>
                  <a:srgbClr val="000000"/>
                </a:solidFill>
                <a:latin typeface="Arial"/>
              </a:rPr>
              <a:t>. </a:t>
            </a:r>
            <a:r>
              <a:rPr lang="en-US" sz="5000" dirty="0" err="1">
                <a:solidFill>
                  <a:srgbClr val="000000"/>
                </a:solidFill>
                <a:latin typeface="Arial"/>
              </a:rPr>
              <a:t>Hangisiyle</a:t>
            </a:r>
            <a:r>
              <a:rPr lang="en-US" sz="5000" dirty="0">
                <a:solidFill>
                  <a:srgbClr val="000000"/>
                </a:solidFill>
                <a:latin typeface="Arial"/>
              </a:rPr>
              <a:t> </a:t>
            </a:r>
            <a:r>
              <a:rPr lang="en-US" sz="5000" dirty="0" err="1">
                <a:solidFill>
                  <a:srgbClr val="000000"/>
                </a:solidFill>
                <a:latin typeface="Arial"/>
              </a:rPr>
              <a:t>çağırırsanız</a:t>
            </a:r>
            <a:r>
              <a:rPr lang="en-US" sz="5000" dirty="0">
                <a:solidFill>
                  <a:srgbClr val="000000"/>
                </a:solidFill>
                <a:latin typeface="Arial"/>
              </a:rPr>
              <a:t> </a:t>
            </a:r>
            <a:r>
              <a:rPr lang="en-US" sz="5000" dirty="0" err="1">
                <a:solidFill>
                  <a:srgbClr val="000000"/>
                </a:solidFill>
                <a:latin typeface="Arial"/>
              </a:rPr>
              <a:t>çağırın</a:t>
            </a:r>
            <a:r>
              <a:rPr lang="en-US" sz="5000" dirty="0">
                <a:solidFill>
                  <a:srgbClr val="000000"/>
                </a:solidFill>
                <a:latin typeface="Arial"/>
              </a:rPr>
              <a:t>, </a:t>
            </a:r>
            <a:r>
              <a:rPr lang="en-US" sz="5000" dirty="0" err="1">
                <a:solidFill>
                  <a:srgbClr val="000000"/>
                </a:solidFill>
                <a:latin typeface="Arial"/>
              </a:rPr>
              <a:t>nihayet</a:t>
            </a:r>
            <a:r>
              <a:rPr lang="en-US" sz="5000" dirty="0">
                <a:solidFill>
                  <a:srgbClr val="000000"/>
                </a:solidFill>
                <a:latin typeface="Arial"/>
              </a:rPr>
              <a:t> </a:t>
            </a:r>
            <a:r>
              <a:rPr lang="en-US" sz="5000" dirty="0" err="1">
                <a:solidFill>
                  <a:srgbClr val="000000"/>
                </a:solidFill>
                <a:latin typeface="Arial"/>
              </a:rPr>
              <a:t>en</a:t>
            </a:r>
            <a:r>
              <a:rPr lang="en-US" sz="5000" dirty="0">
                <a:solidFill>
                  <a:srgbClr val="000000"/>
                </a:solidFill>
                <a:latin typeface="Arial"/>
              </a:rPr>
              <a:t> </a:t>
            </a:r>
            <a:r>
              <a:rPr lang="en-US" sz="5000" dirty="0" err="1">
                <a:solidFill>
                  <a:srgbClr val="000000"/>
                </a:solidFill>
                <a:latin typeface="Arial"/>
              </a:rPr>
              <a:t>güzel</a:t>
            </a:r>
            <a:r>
              <a:rPr lang="en-US" sz="5000" dirty="0">
                <a:solidFill>
                  <a:srgbClr val="000000"/>
                </a:solidFill>
                <a:latin typeface="Arial"/>
              </a:rPr>
              <a:t> </a:t>
            </a:r>
            <a:r>
              <a:rPr lang="en-US" sz="5000" dirty="0" err="1">
                <a:solidFill>
                  <a:srgbClr val="000000"/>
                </a:solidFill>
                <a:latin typeface="Arial"/>
              </a:rPr>
              <a:t>isimler</a:t>
            </a:r>
            <a:r>
              <a:rPr lang="en-US" sz="5000" dirty="0">
                <a:solidFill>
                  <a:srgbClr val="000000"/>
                </a:solidFill>
                <a:latin typeface="Arial"/>
              </a:rPr>
              <a:t> </a:t>
            </a:r>
            <a:r>
              <a:rPr lang="en-US" sz="5000" dirty="0" err="1">
                <a:solidFill>
                  <a:srgbClr val="000000"/>
                </a:solidFill>
                <a:latin typeface="Arial"/>
              </a:rPr>
              <a:t>O’nundur</a:t>
            </a:r>
            <a:r>
              <a:rPr lang="en-US" sz="5000" dirty="0">
                <a:solidFill>
                  <a:srgbClr val="000000"/>
                </a:solidFill>
                <a:latin typeface="Arial"/>
              </a:rPr>
              <a:t>.'...”</a:t>
            </a:r>
          </a:p>
          <a:p>
            <a:pPr algn="r">
              <a:lnSpc>
                <a:spcPts val="7000"/>
              </a:lnSpc>
            </a:pPr>
            <a:r>
              <a:rPr lang="en-US" sz="5000" dirty="0">
                <a:solidFill>
                  <a:srgbClr val="000000"/>
                </a:solidFill>
                <a:latin typeface="Arial"/>
              </a:rPr>
              <a:t>(İsrâ </a:t>
            </a:r>
            <a:r>
              <a:rPr lang="en-US" sz="5000" dirty="0" err="1">
                <a:solidFill>
                  <a:srgbClr val="000000"/>
                </a:solidFill>
                <a:latin typeface="Arial"/>
              </a:rPr>
              <a:t>suresi</a:t>
            </a:r>
            <a:r>
              <a:rPr lang="en-US" sz="5000" dirty="0">
                <a:solidFill>
                  <a:srgbClr val="000000"/>
                </a:solidFill>
                <a:latin typeface="Arial"/>
              </a:rPr>
              <a:t>, 110. </a:t>
            </a:r>
            <a:r>
              <a:rPr lang="en-US" sz="5000" dirty="0" err="1">
                <a:solidFill>
                  <a:srgbClr val="000000"/>
                </a:solidFill>
                <a:latin typeface="Arial"/>
              </a:rPr>
              <a:t>ayet</a:t>
            </a:r>
            <a:r>
              <a:rPr lang="en-US" sz="5000" dirty="0">
                <a:solidFill>
                  <a:srgbClr val="000000"/>
                </a:solidFill>
                <a:latin typeface="Arial"/>
              </a:rPr>
              <a:t>)</a:t>
            </a:r>
          </a:p>
        </p:txBody>
      </p:sp>
      <p:sp>
        <p:nvSpPr>
          <p:cNvPr id="10" name="TextBox 10"/>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11" name="TextBox 11"/>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12" name="TextBox 12"/>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3" name="TextBox 13"/>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4" name="TextBox 14"/>
          <p:cNvSpPr txBox="1"/>
          <p:nvPr/>
        </p:nvSpPr>
        <p:spPr>
          <a:xfrm>
            <a:off x="7900316" y="1748554"/>
            <a:ext cx="3455924" cy="892810"/>
          </a:xfrm>
          <a:prstGeom prst="rect">
            <a:avLst/>
          </a:prstGeom>
        </p:spPr>
        <p:txBody>
          <a:bodyPr lIns="0" tIns="0" rIns="0" bIns="0" rtlCol="0" anchor="t">
            <a:spAutoFit/>
          </a:bodyPr>
          <a:lstStyle/>
          <a:p>
            <a:pPr algn="ctr">
              <a:lnSpc>
                <a:spcPts val="6919"/>
              </a:lnSpc>
            </a:pPr>
            <a:r>
              <a:rPr lang="en-US" sz="3999">
                <a:solidFill>
                  <a:srgbClr val="F2FAFF"/>
                </a:solidFill>
                <a:latin typeface="Arial"/>
              </a:rPr>
              <a:t>Ayet</a:t>
            </a:r>
          </a:p>
        </p:txBody>
      </p:sp>
      <p:sp>
        <p:nvSpPr>
          <p:cNvPr id="15" name="TextBox 15"/>
          <p:cNvSpPr txBox="1"/>
          <p:nvPr/>
        </p:nvSpPr>
        <p:spPr>
          <a:xfrm rot="-784458">
            <a:off x="7747329" y="926333"/>
            <a:ext cx="3455924" cy="892810"/>
          </a:xfrm>
          <a:prstGeom prst="rect">
            <a:avLst/>
          </a:prstGeom>
        </p:spPr>
        <p:txBody>
          <a:bodyPr lIns="0" tIns="0" rIns="0" bIns="0" rtlCol="0" anchor="t">
            <a:spAutoFit/>
          </a:bodyPr>
          <a:lstStyle/>
          <a:p>
            <a:pPr algn="ctr">
              <a:lnSpc>
                <a:spcPts val="6919"/>
              </a:lnSpc>
            </a:pPr>
            <a:r>
              <a:rPr lang="en-US" sz="3999">
                <a:solidFill>
                  <a:srgbClr val="F2FAFF"/>
                </a:solidFill>
                <a:latin typeface="Arial"/>
              </a:rPr>
              <a:t>Örnek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7753057" y="850768"/>
            <a:ext cx="2781886" cy="1919501"/>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TextBox 7"/>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8" name="TextBox 8"/>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9" name="TextBox 9"/>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0" name="TextBox 10"/>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1" name="TextBox 11"/>
          <p:cNvSpPr txBox="1"/>
          <p:nvPr/>
        </p:nvSpPr>
        <p:spPr>
          <a:xfrm>
            <a:off x="747884" y="2836944"/>
            <a:ext cx="16787908" cy="933450"/>
          </a:xfrm>
          <a:prstGeom prst="rect">
            <a:avLst/>
          </a:prstGeom>
        </p:spPr>
        <p:txBody>
          <a:bodyPr lIns="0" tIns="0" rIns="0" bIns="0" rtlCol="0" anchor="t">
            <a:spAutoFit/>
          </a:bodyPr>
          <a:lstStyle/>
          <a:p>
            <a:pPr>
              <a:lnSpc>
                <a:spcPts val="6599"/>
              </a:lnSpc>
            </a:pPr>
            <a:r>
              <a:rPr lang="en-US" sz="5499" dirty="0">
                <a:solidFill>
                  <a:srgbClr val="000000"/>
                </a:solidFill>
                <a:latin typeface="Arial"/>
              </a:rPr>
              <a:t>• </a:t>
            </a:r>
            <a:r>
              <a:rPr lang="en-US" sz="5499" dirty="0" err="1">
                <a:solidFill>
                  <a:srgbClr val="000000"/>
                </a:solidFill>
                <a:latin typeface="Arial"/>
              </a:rPr>
              <a:t>Allah’a</a:t>
            </a:r>
            <a:r>
              <a:rPr lang="en-US" sz="5499" dirty="0">
                <a:solidFill>
                  <a:srgbClr val="000000"/>
                </a:solidFill>
                <a:latin typeface="Arial"/>
              </a:rPr>
              <a:t> (c.c.) </a:t>
            </a:r>
            <a:r>
              <a:rPr lang="en-US" sz="5499" dirty="0" err="1">
                <a:solidFill>
                  <a:srgbClr val="000000"/>
                </a:solidFill>
                <a:latin typeface="Arial"/>
              </a:rPr>
              <a:t>dua</a:t>
            </a:r>
            <a:r>
              <a:rPr lang="en-US" sz="5499" dirty="0">
                <a:solidFill>
                  <a:srgbClr val="000000"/>
                </a:solidFill>
                <a:latin typeface="Arial"/>
              </a:rPr>
              <a:t> </a:t>
            </a:r>
            <a:r>
              <a:rPr lang="en-US" sz="5499" dirty="0" err="1">
                <a:solidFill>
                  <a:srgbClr val="000000"/>
                </a:solidFill>
                <a:latin typeface="Arial"/>
              </a:rPr>
              <a:t>etmek</a:t>
            </a:r>
            <a:r>
              <a:rPr lang="en-US" sz="5499" dirty="0">
                <a:solidFill>
                  <a:srgbClr val="000000"/>
                </a:solidFill>
                <a:latin typeface="Arial"/>
              </a:rPr>
              <a:t> </a:t>
            </a:r>
            <a:r>
              <a:rPr lang="en-US" sz="5499" dirty="0" err="1">
                <a:solidFill>
                  <a:srgbClr val="000000"/>
                </a:solidFill>
                <a:latin typeface="Arial"/>
              </a:rPr>
              <a:t>Kur’an’ın</a:t>
            </a:r>
            <a:r>
              <a:rPr lang="en-US" sz="5499" dirty="0">
                <a:solidFill>
                  <a:srgbClr val="000000"/>
                </a:solidFill>
                <a:latin typeface="Arial"/>
              </a:rPr>
              <a:t> </a:t>
            </a:r>
            <a:r>
              <a:rPr lang="en-US" sz="5499" dirty="0" err="1">
                <a:solidFill>
                  <a:srgbClr val="000000"/>
                </a:solidFill>
                <a:latin typeface="Arial"/>
              </a:rPr>
              <a:t>bir</a:t>
            </a:r>
            <a:r>
              <a:rPr lang="en-US" sz="5499" dirty="0">
                <a:solidFill>
                  <a:srgbClr val="000000"/>
                </a:solidFill>
                <a:latin typeface="Arial"/>
              </a:rPr>
              <a:t> </a:t>
            </a:r>
            <a:r>
              <a:rPr lang="en-US" sz="5499" dirty="0" err="1">
                <a:solidFill>
                  <a:srgbClr val="000000"/>
                </a:solidFill>
                <a:latin typeface="Arial"/>
              </a:rPr>
              <a:t>tavsiyesidir</a:t>
            </a:r>
            <a:r>
              <a:rPr lang="en-US" sz="5499" dirty="0">
                <a:solidFill>
                  <a:srgbClr val="000000"/>
                </a:solidFill>
                <a:latin typeface="Arial"/>
              </a:rPr>
              <a:t>. </a:t>
            </a:r>
          </a:p>
        </p:txBody>
      </p:sp>
      <p:sp>
        <p:nvSpPr>
          <p:cNvPr id="12" name="TextBox 12"/>
          <p:cNvSpPr txBox="1"/>
          <p:nvPr/>
        </p:nvSpPr>
        <p:spPr>
          <a:xfrm>
            <a:off x="7626063" y="1835801"/>
            <a:ext cx="3455924" cy="892810"/>
          </a:xfrm>
          <a:prstGeom prst="rect">
            <a:avLst/>
          </a:prstGeom>
        </p:spPr>
        <p:txBody>
          <a:bodyPr lIns="0" tIns="0" rIns="0" bIns="0" rtlCol="0" anchor="t">
            <a:spAutoFit/>
          </a:bodyPr>
          <a:lstStyle/>
          <a:p>
            <a:pPr algn="ctr">
              <a:lnSpc>
                <a:spcPts val="6919"/>
              </a:lnSpc>
            </a:pPr>
            <a:r>
              <a:rPr lang="en-US" sz="3999">
                <a:solidFill>
                  <a:srgbClr val="F2FAFF"/>
                </a:solidFill>
                <a:latin typeface="Arial"/>
              </a:rPr>
              <a:t>Yorumu</a:t>
            </a:r>
          </a:p>
        </p:txBody>
      </p:sp>
      <p:sp>
        <p:nvSpPr>
          <p:cNvPr id="13" name="TextBox 13"/>
          <p:cNvSpPr txBox="1"/>
          <p:nvPr/>
        </p:nvSpPr>
        <p:spPr>
          <a:xfrm rot="-784458">
            <a:off x="7747329" y="926333"/>
            <a:ext cx="3455924" cy="892810"/>
          </a:xfrm>
          <a:prstGeom prst="rect">
            <a:avLst/>
          </a:prstGeom>
        </p:spPr>
        <p:txBody>
          <a:bodyPr lIns="0" tIns="0" rIns="0" bIns="0" rtlCol="0" anchor="t">
            <a:spAutoFit/>
          </a:bodyPr>
          <a:lstStyle/>
          <a:p>
            <a:pPr algn="ctr">
              <a:lnSpc>
                <a:spcPts val="6919"/>
              </a:lnSpc>
            </a:pPr>
            <a:r>
              <a:rPr lang="en-US" sz="3999">
                <a:solidFill>
                  <a:srgbClr val="F2FAFF"/>
                </a:solidFill>
                <a:latin typeface="Arial"/>
              </a:rPr>
              <a:t>Ayetin</a:t>
            </a:r>
          </a:p>
        </p:txBody>
      </p:sp>
      <p:sp>
        <p:nvSpPr>
          <p:cNvPr id="14" name="TextBox 14"/>
          <p:cNvSpPr txBox="1"/>
          <p:nvPr/>
        </p:nvSpPr>
        <p:spPr>
          <a:xfrm>
            <a:off x="724994" y="4716087"/>
            <a:ext cx="17563006" cy="1762125"/>
          </a:xfrm>
          <a:prstGeom prst="rect">
            <a:avLst/>
          </a:prstGeom>
        </p:spPr>
        <p:txBody>
          <a:bodyPr lIns="0" tIns="0" rIns="0" bIns="0" rtlCol="0" anchor="t">
            <a:spAutoFit/>
          </a:bodyPr>
          <a:lstStyle/>
          <a:p>
            <a:pPr>
              <a:lnSpc>
                <a:spcPts val="6599"/>
              </a:lnSpc>
            </a:pPr>
            <a:r>
              <a:rPr lang="en-US" sz="5499" dirty="0">
                <a:solidFill>
                  <a:srgbClr val="000000"/>
                </a:solidFill>
                <a:latin typeface="Arial"/>
              </a:rPr>
              <a:t>• </a:t>
            </a:r>
            <a:r>
              <a:rPr lang="en-US" sz="5499" dirty="0" err="1">
                <a:solidFill>
                  <a:srgbClr val="000000"/>
                </a:solidFill>
                <a:latin typeface="Arial"/>
              </a:rPr>
              <a:t>İnananlar</a:t>
            </a:r>
            <a:r>
              <a:rPr lang="en-US" sz="5499" dirty="0">
                <a:solidFill>
                  <a:srgbClr val="000000"/>
                </a:solidFill>
                <a:latin typeface="Arial"/>
              </a:rPr>
              <a:t> </a:t>
            </a:r>
            <a:r>
              <a:rPr lang="en-US" sz="5499" dirty="0" err="1">
                <a:solidFill>
                  <a:srgbClr val="000000"/>
                </a:solidFill>
                <a:latin typeface="Arial"/>
              </a:rPr>
              <a:t>Allah’a</a:t>
            </a:r>
            <a:r>
              <a:rPr lang="en-US" sz="5499" dirty="0">
                <a:solidFill>
                  <a:srgbClr val="000000"/>
                </a:solidFill>
                <a:latin typeface="Arial"/>
              </a:rPr>
              <a:t> (c.c.) </a:t>
            </a:r>
            <a:r>
              <a:rPr lang="en-US" sz="5499" dirty="0" err="1">
                <a:solidFill>
                  <a:srgbClr val="000000"/>
                </a:solidFill>
                <a:latin typeface="Arial"/>
              </a:rPr>
              <a:t>istedikleri</a:t>
            </a:r>
            <a:r>
              <a:rPr lang="en-US" sz="5499" dirty="0">
                <a:solidFill>
                  <a:srgbClr val="000000"/>
                </a:solidFill>
                <a:latin typeface="Arial"/>
              </a:rPr>
              <a:t> </a:t>
            </a:r>
            <a:r>
              <a:rPr lang="en-US" sz="5499" dirty="0" err="1">
                <a:solidFill>
                  <a:srgbClr val="000000"/>
                </a:solidFill>
                <a:latin typeface="Arial"/>
              </a:rPr>
              <a:t>ismi</a:t>
            </a:r>
            <a:r>
              <a:rPr lang="en-US" sz="5499" dirty="0">
                <a:solidFill>
                  <a:srgbClr val="000000"/>
                </a:solidFill>
                <a:latin typeface="Arial"/>
              </a:rPr>
              <a:t> </a:t>
            </a:r>
            <a:r>
              <a:rPr lang="en-US" sz="5499" dirty="0" err="1">
                <a:solidFill>
                  <a:srgbClr val="000000"/>
                </a:solidFill>
                <a:latin typeface="Arial"/>
              </a:rPr>
              <a:t>ile</a:t>
            </a:r>
            <a:r>
              <a:rPr lang="en-US" sz="5499" dirty="0">
                <a:solidFill>
                  <a:srgbClr val="000000"/>
                </a:solidFill>
                <a:latin typeface="Arial"/>
              </a:rPr>
              <a:t> </a:t>
            </a:r>
            <a:r>
              <a:rPr lang="en-US" sz="5499" dirty="0" err="1">
                <a:solidFill>
                  <a:srgbClr val="000000"/>
                </a:solidFill>
                <a:latin typeface="Arial"/>
              </a:rPr>
              <a:t>yalvarıp</a:t>
            </a:r>
            <a:r>
              <a:rPr lang="en-US" sz="5499" dirty="0">
                <a:solidFill>
                  <a:srgbClr val="000000"/>
                </a:solidFill>
                <a:latin typeface="Arial"/>
              </a:rPr>
              <a:t> </a:t>
            </a:r>
            <a:r>
              <a:rPr lang="en-US" sz="5499" dirty="0" err="1">
                <a:solidFill>
                  <a:srgbClr val="000000"/>
                </a:solidFill>
                <a:latin typeface="Arial"/>
              </a:rPr>
              <a:t>yakarabilirler</a:t>
            </a:r>
            <a:r>
              <a:rPr lang="en-US" sz="5499" dirty="0">
                <a:solidFill>
                  <a:srgbClr val="000000"/>
                </a:solidFill>
                <a:latin typeface="Arial"/>
              </a:rPr>
              <a:t>. </a:t>
            </a:r>
          </a:p>
        </p:txBody>
      </p:sp>
      <p:sp>
        <p:nvSpPr>
          <p:cNvPr id="15" name="TextBox 15"/>
          <p:cNvSpPr txBox="1"/>
          <p:nvPr/>
        </p:nvSpPr>
        <p:spPr>
          <a:xfrm>
            <a:off x="724994" y="7421187"/>
            <a:ext cx="17044250" cy="933450"/>
          </a:xfrm>
          <a:prstGeom prst="rect">
            <a:avLst/>
          </a:prstGeom>
        </p:spPr>
        <p:txBody>
          <a:bodyPr lIns="0" tIns="0" rIns="0" bIns="0" rtlCol="0" anchor="t">
            <a:spAutoFit/>
          </a:bodyPr>
          <a:lstStyle/>
          <a:p>
            <a:pPr>
              <a:lnSpc>
                <a:spcPts val="6599"/>
              </a:lnSpc>
            </a:pPr>
            <a:r>
              <a:rPr lang="en-US" sz="5499" dirty="0">
                <a:solidFill>
                  <a:srgbClr val="000000"/>
                </a:solidFill>
                <a:latin typeface="Arial"/>
              </a:rPr>
              <a:t>• Allah (c.c.) </a:t>
            </a:r>
            <a:r>
              <a:rPr lang="en-US" sz="5499" dirty="0" err="1">
                <a:solidFill>
                  <a:srgbClr val="000000"/>
                </a:solidFill>
                <a:latin typeface="Arial"/>
              </a:rPr>
              <a:t>en</a:t>
            </a:r>
            <a:r>
              <a:rPr lang="en-US" sz="5499" dirty="0">
                <a:solidFill>
                  <a:srgbClr val="000000"/>
                </a:solidFill>
                <a:latin typeface="Arial"/>
              </a:rPr>
              <a:t> </a:t>
            </a:r>
            <a:r>
              <a:rPr lang="en-US" sz="5499" dirty="0" err="1">
                <a:solidFill>
                  <a:srgbClr val="000000"/>
                </a:solidFill>
                <a:latin typeface="Arial"/>
              </a:rPr>
              <a:t>güzel</a:t>
            </a:r>
            <a:r>
              <a:rPr lang="en-US" sz="5499" dirty="0">
                <a:solidFill>
                  <a:srgbClr val="000000"/>
                </a:solidFill>
                <a:latin typeface="Arial"/>
              </a:rPr>
              <a:t> </a:t>
            </a:r>
            <a:r>
              <a:rPr lang="en-US" sz="5499" dirty="0" err="1">
                <a:solidFill>
                  <a:srgbClr val="000000"/>
                </a:solidFill>
                <a:latin typeface="Arial"/>
              </a:rPr>
              <a:t>isimleri</a:t>
            </a:r>
            <a:r>
              <a:rPr lang="en-US" sz="5499" dirty="0">
                <a:solidFill>
                  <a:srgbClr val="000000"/>
                </a:solidFill>
                <a:latin typeface="Arial"/>
              </a:rPr>
              <a:t> </a:t>
            </a:r>
            <a:r>
              <a:rPr lang="en-US" sz="5499" dirty="0" err="1">
                <a:solidFill>
                  <a:srgbClr val="000000"/>
                </a:solidFill>
                <a:latin typeface="Arial"/>
              </a:rPr>
              <a:t>kendinde</a:t>
            </a:r>
            <a:r>
              <a:rPr lang="en-US" sz="5499" dirty="0">
                <a:solidFill>
                  <a:srgbClr val="000000"/>
                </a:solidFill>
                <a:latin typeface="Arial"/>
              </a:rPr>
              <a:t> </a:t>
            </a:r>
            <a:r>
              <a:rPr lang="en-US" sz="5499" dirty="0" err="1">
                <a:solidFill>
                  <a:srgbClr val="000000"/>
                </a:solidFill>
                <a:latin typeface="Arial"/>
              </a:rPr>
              <a:t>toplamıştır</a:t>
            </a:r>
            <a:r>
              <a:rPr lang="en-US" sz="5499" dirty="0">
                <a:solidFill>
                  <a:srgbClr val="000000"/>
                </a:solidFill>
                <a:latin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7753057" y="850768"/>
            <a:ext cx="2781886" cy="1919501"/>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Freeform 7"/>
          <p:cNvSpPr/>
          <p:nvPr/>
        </p:nvSpPr>
        <p:spPr>
          <a:xfrm>
            <a:off x="6198640" y="5557919"/>
            <a:ext cx="5890720" cy="3902602"/>
          </a:xfrm>
          <a:custGeom>
            <a:avLst/>
            <a:gdLst/>
            <a:ahLst/>
            <a:cxnLst/>
            <a:rect l="l" t="t" r="r" b="b"/>
            <a:pathLst>
              <a:path w="5890720" h="3902602">
                <a:moveTo>
                  <a:pt x="0" y="0"/>
                </a:moveTo>
                <a:lnTo>
                  <a:pt x="5890720" y="0"/>
                </a:lnTo>
                <a:lnTo>
                  <a:pt x="5890720" y="3902602"/>
                </a:lnTo>
                <a:lnTo>
                  <a:pt x="0" y="3902602"/>
                </a:lnTo>
                <a:lnTo>
                  <a:pt x="0" y="0"/>
                </a:lnTo>
                <a:close/>
              </a:path>
            </a:pathLst>
          </a:custGeom>
          <a:blipFill>
            <a:blip r:embed="rId9"/>
            <a:stretch>
              <a:fillRect/>
            </a:stretch>
          </a:blipFill>
        </p:spPr>
        <p:txBody>
          <a:bodyPr/>
          <a:lstStyle/>
          <a:p>
            <a:endParaRPr lang="tr-TR"/>
          </a:p>
        </p:txBody>
      </p:sp>
      <p:sp>
        <p:nvSpPr>
          <p:cNvPr id="8" name="Freeform 8"/>
          <p:cNvSpPr/>
          <p:nvPr/>
        </p:nvSpPr>
        <p:spPr>
          <a:xfrm>
            <a:off x="12475393" y="6333165"/>
            <a:ext cx="4169808" cy="3127356"/>
          </a:xfrm>
          <a:custGeom>
            <a:avLst/>
            <a:gdLst/>
            <a:ahLst/>
            <a:cxnLst/>
            <a:rect l="l" t="t" r="r" b="b"/>
            <a:pathLst>
              <a:path w="4169808" h="3127356">
                <a:moveTo>
                  <a:pt x="0" y="0"/>
                </a:moveTo>
                <a:lnTo>
                  <a:pt x="4169809" y="0"/>
                </a:lnTo>
                <a:lnTo>
                  <a:pt x="4169809" y="3127356"/>
                </a:lnTo>
                <a:lnTo>
                  <a:pt x="0" y="3127356"/>
                </a:lnTo>
                <a:lnTo>
                  <a:pt x="0" y="0"/>
                </a:lnTo>
                <a:close/>
              </a:path>
            </a:pathLst>
          </a:custGeom>
          <a:blipFill>
            <a:blip r:embed="rId10"/>
            <a:stretch>
              <a:fillRect/>
            </a:stretch>
          </a:blipFill>
        </p:spPr>
        <p:txBody>
          <a:bodyPr/>
          <a:lstStyle/>
          <a:p>
            <a:endParaRPr lang="tr-TR"/>
          </a:p>
        </p:txBody>
      </p:sp>
      <p:sp>
        <p:nvSpPr>
          <p:cNvPr id="9" name="Freeform 9"/>
          <p:cNvSpPr/>
          <p:nvPr/>
        </p:nvSpPr>
        <p:spPr>
          <a:xfrm>
            <a:off x="1615022" y="6333165"/>
            <a:ext cx="4193093" cy="3127356"/>
          </a:xfrm>
          <a:custGeom>
            <a:avLst/>
            <a:gdLst/>
            <a:ahLst/>
            <a:cxnLst/>
            <a:rect l="l" t="t" r="r" b="b"/>
            <a:pathLst>
              <a:path w="4193093" h="3127356">
                <a:moveTo>
                  <a:pt x="0" y="0"/>
                </a:moveTo>
                <a:lnTo>
                  <a:pt x="4193093" y="0"/>
                </a:lnTo>
                <a:lnTo>
                  <a:pt x="4193093" y="3127356"/>
                </a:lnTo>
                <a:lnTo>
                  <a:pt x="0" y="3127356"/>
                </a:lnTo>
                <a:lnTo>
                  <a:pt x="0" y="0"/>
                </a:lnTo>
                <a:close/>
              </a:path>
            </a:pathLst>
          </a:custGeom>
          <a:blipFill>
            <a:blip r:embed="rId11"/>
            <a:stretch>
              <a:fillRect l="-4362" r="-7373"/>
            </a:stretch>
          </a:blipFill>
        </p:spPr>
        <p:txBody>
          <a:bodyPr/>
          <a:lstStyle/>
          <a:p>
            <a:endParaRPr lang="tr-TR"/>
          </a:p>
        </p:txBody>
      </p:sp>
      <p:sp>
        <p:nvSpPr>
          <p:cNvPr id="10" name="TextBox 10"/>
          <p:cNvSpPr txBox="1"/>
          <p:nvPr/>
        </p:nvSpPr>
        <p:spPr>
          <a:xfrm>
            <a:off x="524023" y="2827419"/>
            <a:ext cx="17239954" cy="2730500"/>
          </a:xfrm>
          <a:prstGeom prst="rect">
            <a:avLst/>
          </a:prstGeom>
        </p:spPr>
        <p:txBody>
          <a:bodyPr lIns="0" tIns="0" rIns="0" bIns="0" rtlCol="0" anchor="t">
            <a:spAutoFit/>
          </a:bodyPr>
          <a:lstStyle/>
          <a:p>
            <a:pPr algn="ctr">
              <a:lnSpc>
                <a:spcPts val="7000"/>
              </a:lnSpc>
            </a:pPr>
            <a:r>
              <a:rPr lang="en-US" sz="5000" dirty="0">
                <a:solidFill>
                  <a:srgbClr val="000000"/>
                </a:solidFill>
                <a:latin typeface="Arial"/>
              </a:rPr>
              <a:t>"Allah, </a:t>
            </a:r>
            <a:r>
              <a:rPr lang="en-US" sz="5000" dirty="0" err="1">
                <a:solidFill>
                  <a:srgbClr val="000000"/>
                </a:solidFill>
                <a:latin typeface="Arial"/>
              </a:rPr>
              <a:t>merhametli</a:t>
            </a:r>
            <a:r>
              <a:rPr lang="en-US" sz="5000" dirty="0">
                <a:solidFill>
                  <a:srgbClr val="000000"/>
                </a:solidFill>
                <a:latin typeface="Arial"/>
              </a:rPr>
              <a:t> </a:t>
            </a:r>
            <a:r>
              <a:rPr lang="en-US" sz="5000" dirty="0" err="1">
                <a:solidFill>
                  <a:srgbClr val="000000"/>
                </a:solidFill>
                <a:latin typeface="Arial"/>
              </a:rPr>
              <a:t>olanlara</a:t>
            </a:r>
            <a:r>
              <a:rPr lang="en-US" sz="5000" dirty="0">
                <a:solidFill>
                  <a:srgbClr val="000000"/>
                </a:solidFill>
                <a:latin typeface="Arial"/>
              </a:rPr>
              <a:t> </a:t>
            </a:r>
            <a:r>
              <a:rPr lang="en-US" sz="5000" dirty="0" err="1">
                <a:solidFill>
                  <a:srgbClr val="000000"/>
                </a:solidFill>
                <a:latin typeface="Arial"/>
              </a:rPr>
              <a:t>rahmetle</a:t>
            </a:r>
            <a:r>
              <a:rPr lang="en-US" sz="5000" dirty="0">
                <a:solidFill>
                  <a:srgbClr val="000000"/>
                </a:solidFill>
                <a:latin typeface="Arial"/>
              </a:rPr>
              <a:t> </a:t>
            </a:r>
            <a:r>
              <a:rPr lang="en-US" sz="5000" dirty="0" err="1">
                <a:solidFill>
                  <a:srgbClr val="000000"/>
                </a:solidFill>
                <a:latin typeface="Arial"/>
              </a:rPr>
              <a:t>muamele</a:t>
            </a:r>
            <a:r>
              <a:rPr lang="en-US" sz="5000" dirty="0">
                <a:solidFill>
                  <a:srgbClr val="000000"/>
                </a:solidFill>
                <a:latin typeface="Arial"/>
              </a:rPr>
              <a:t> </a:t>
            </a:r>
            <a:r>
              <a:rPr lang="en-US" sz="5000" dirty="0" err="1">
                <a:solidFill>
                  <a:srgbClr val="000000"/>
                </a:solidFill>
                <a:latin typeface="Arial"/>
              </a:rPr>
              <a:t>eder</a:t>
            </a:r>
            <a:r>
              <a:rPr lang="en-US" sz="5000" dirty="0">
                <a:solidFill>
                  <a:srgbClr val="000000"/>
                </a:solidFill>
                <a:latin typeface="Arial"/>
              </a:rPr>
              <a:t>. </a:t>
            </a:r>
            <a:r>
              <a:rPr lang="en-US" sz="5000" dirty="0" err="1">
                <a:solidFill>
                  <a:srgbClr val="000000"/>
                </a:solidFill>
                <a:latin typeface="Arial"/>
              </a:rPr>
              <a:t>Öyleyse</a:t>
            </a:r>
            <a:r>
              <a:rPr lang="en-US" sz="5000" dirty="0">
                <a:solidFill>
                  <a:srgbClr val="000000"/>
                </a:solidFill>
                <a:latin typeface="Arial"/>
              </a:rPr>
              <a:t>, </a:t>
            </a:r>
            <a:r>
              <a:rPr lang="en-US" sz="5000" dirty="0" err="1">
                <a:solidFill>
                  <a:srgbClr val="000000"/>
                </a:solidFill>
                <a:latin typeface="Arial"/>
              </a:rPr>
              <a:t>sizler</a:t>
            </a:r>
            <a:r>
              <a:rPr lang="en-US" sz="5000" dirty="0">
                <a:solidFill>
                  <a:srgbClr val="000000"/>
                </a:solidFill>
                <a:latin typeface="Arial"/>
              </a:rPr>
              <a:t> </a:t>
            </a:r>
            <a:r>
              <a:rPr lang="en-US" sz="5000" dirty="0" err="1">
                <a:solidFill>
                  <a:srgbClr val="000000"/>
                </a:solidFill>
                <a:latin typeface="Arial"/>
              </a:rPr>
              <a:t>yeryüzündekilere</a:t>
            </a:r>
            <a:r>
              <a:rPr lang="en-US" sz="5000" dirty="0">
                <a:solidFill>
                  <a:srgbClr val="000000"/>
                </a:solidFill>
                <a:latin typeface="Arial"/>
              </a:rPr>
              <a:t> </a:t>
            </a:r>
            <a:r>
              <a:rPr lang="en-US" sz="5000" dirty="0" err="1">
                <a:solidFill>
                  <a:srgbClr val="000000"/>
                </a:solidFill>
                <a:latin typeface="Arial"/>
              </a:rPr>
              <a:t>karşı</a:t>
            </a:r>
            <a:r>
              <a:rPr lang="en-US" sz="5000" dirty="0">
                <a:solidFill>
                  <a:srgbClr val="000000"/>
                </a:solidFill>
                <a:latin typeface="Arial"/>
              </a:rPr>
              <a:t> </a:t>
            </a:r>
            <a:r>
              <a:rPr lang="en-US" sz="5000" dirty="0" err="1">
                <a:solidFill>
                  <a:srgbClr val="000000"/>
                </a:solidFill>
                <a:latin typeface="Arial"/>
              </a:rPr>
              <a:t>merhametli</a:t>
            </a:r>
            <a:r>
              <a:rPr lang="en-US" sz="5000" dirty="0">
                <a:solidFill>
                  <a:srgbClr val="000000"/>
                </a:solidFill>
                <a:latin typeface="Arial"/>
              </a:rPr>
              <a:t> </a:t>
            </a:r>
            <a:r>
              <a:rPr lang="en-US" sz="5000" dirty="0" err="1">
                <a:solidFill>
                  <a:srgbClr val="000000"/>
                </a:solidFill>
                <a:latin typeface="Arial"/>
              </a:rPr>
              <a:t>olun</a:t>
            </a:r>
            <a:r>
              <a:rPr lang="en-US" sz="5000" dirty="0">
                <a:solidFill>
                  <a:srgbClr val="000000"/>
                </a:solidFill>
                <a:latin typeface="Arial"/>
              </a:rPr>
              <a:t> </a:t>
            </a:r>
            <a:r>
              <a:rPr lang="en-US" sz="5000" dirty="0" err="1">
                <a:solidFill>
                  <a:srgbClr val="000000"/>
                </a:solidFill>
                <a:latin typeface="Arial"/>
              </a:rPr>
              <a:t>ki</a:t>
            </a:r>
            <a:r>
              <a:rPr lang="en-US" sz="5000" dirty="0">
                <a:solidFill>
                  <a:srgbClr val="000000"/>
                </a:solidFill>
                <a:latin typeface="Arial"/>
              </a:rPr>
              <a:t>, </a:t>
            </a:r>
            <a:r>
              <a:rPr lang="en-US" sz="5000" dirty="0" err="1">
                <a:solidFill>
                  <a:srgbClr val="000000"/>
                </a:solidFill>
                <a:latin typeface="Arial"/>
              </a:rPr>
              <a:t>semâda</a:t>
            </a:r>
            <a:r>
              <a:rPr lang="en-US" sz="5000" dirty="0">
                <a:solidFill>
                  <a:srgbClr val="000000"/>
                </a:solidFill>
                <a:latin typeface="Arial"/>
              </a:rPr>
              <a:t> </a:t>
            </a:r>
            <a:r>
              <a:rPr lang="en-US" sz="5000" dirty="0" err="1">
                <a:solidFill>
                  <a:srgbClr val="000000"/>
                </a:solidFill>
                <a:latin typeface="Arial"/>
              </a:rPr>
              <a:t>bulunanlar</a:t>
            </a:r>
            <a:r>
              <a:rPr lang="en-US" sz="5000" dirty="0">
                <a:solidFill>
                  <a:srgbClr val="000000"/>
                </a:solidFill>
                <a:latin typeface="Arial"/>
              </a:rPr>
              <a:t> da size </a:t>
            </a:r>
            <a:r>
              <a:rPr lang="en-US" sz="5000" dirty="0" err="1">
                <a:solidFill>
                  <a:srgbClr val="000000"/>
                </a:solidFill>
                <a:latin typeface="Arial"/>
              </a:rPr>
              <a:t>rahmet</a:t>
            </a:r>
            <a:r>
              <a:rPr lang="en-US" sz="5000" dirty="0">
                <a:solidFill>
                  <a:srgbClr val="000000"/>
                </a:solidFill>
                <a:latin typeface="Arial"/>
              </a:rPr>
              <a:t> </a:t>
            </a:r>
            <a:r>
              <a:rPr lang="en-US" sz="5000" dirty="0" err="1">
                <a:solidFill>
                  <a:srgbClr val="000000"/>
                </a:solidFill>
                <a:latin typeface="Arial"/>
              </a:rPr>
              <a:t>etsinler</a:t>
            </a:r>
            <a:r>
              <a:rPr lang="en-US" sz="5000" dirty="0">
                <a:solidFill>
                  <a:srgbClr val="000000"/>
                </a:solidFill>
                <a:latin typeface="Arial"/>
              </a:rPr>
              <a:t>."</a:t>
            </a:r>
          </a:p>
        </p:txBody>
      </p:sp>
      <p:sp>
        <p:nvSpPr>
          <p:cNvPr id="11" name="TextBox 11"/>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12" name="TextBox 12"/>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13" name="TextBox 13"/>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4" name="TextBox 14"/>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5" name="TextBox 15"/>
          <p:cNvSpPr txBox="1"/>
          <p:nvPr/>
        </p:nvSpPr>
        <p:spPr>
          <a:xfrm>
            <a:off x="7900316" y="1748554"/>
            <a:ext cx="3455924" cy="892810"/>
          </a:xfrm>
          <a:prstGeom prst="rect">
            <a:avLst/>
          </a:prstGeom>
        </p:spPr>
        <p:txBody>
          <a:bodyPr lIns="0" tIns="0" rIns="0" bIns="0" rtlCol="0" anchor="t">
            <a:spAutoFit/>
          </a:bodyPr>
          <a:lstStyle/>
          <a:p>
            <a:pPr algn="ctr">
              <a:lnSpc>
                <a:spcPts val="6919"/>
              </a:lnSpc>
            </a:pPr>
            <a:r>
              <a:rPr lang="en-US" sz="3999">
                <a:solidFill>
                  <a:srgbClr val="F2FAFF"/>
                </a:solidFill>
                <a:latin typeface="Arial"/>
              </a:rPr>
              <a:t>Hadis</a:t>
            </a:r>
          </a:p>
        </p:txBody>
      </p:sp>
      <p:sp>
        <p:nvSpPr>
          <p:cNvPr id="16" name="TextBox 16"/>
          <p:cNvSpPr txBox="1"/>
          <p:nvPr/>
        </p:nvSpPr>
        <p:spPr>
          <a:xfrm rot="-784458">
            <a:off x="7747329" y="926333"/>
            <a:ext cx="3455924" cy="892810"/>
          </a:xfrm>
          <a:prstGeom prst="rect">
            <a:avLst/>
          </a:prstGeom>
        </p:spPr>
        <p:txBody>
          <a:bodyPr lIns="0" tIns="0" rIns="0" bIns="0" rtlCol="0" anchor="t">
            <a:spAutoFit/>
          </a:bodyPr>
          <a:lstStyle/>
          <a:p>
            <a:pPr algn="ctr">
              <a:lnSpc>
                <a:spcPts val="6919"/>
              </a:lnSpc>
            </a:pPr>
            <a:r>
              <a:rPr lang="en-US" sz="3999">
                <a:solidFill>
                  <a:srgbClr val="F2FAFF"/>
                </a:solidFill>
                <a:latin typeface="Arial"/>
              </a:rPr>
              <a:t>Örnek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TextBox 6"/>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7" name="TextBox 7"/>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8" name="TextBox 8"/>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9" name="TextBox 9"/>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0" name="TextBox 10"/>
          <p:cNvSpPr txBox="1"/>
          <p:nvPr/>
        </p:nvSpPr>
        <p:spPr>
          <a:xfrm>
            <a:off x="724994" y="5475961"/>
            <a:ext cx="16787908" cy="933450"/>
          </a:xfrm>
          <a:prstGeom prst="rect">
            <a:avLst/>
          </a:prstGeom>
        </p:spPr>
        <p:txBody>
          <a:bodyPr lIns="0" tIns="0" rIns="0" bIns="0" rtlCol="0" anchor="t">
            <a:spAutoFit/>
          </a:bodyPr>
          <a:lstStyle/>
          <a:p>
            <a:pPr>
              <a:lnSpc>
                <a:spcPts val="6599"/>
              </a:lnSpc>
            </a:pPr>
            <a:r>
              <a:rPr lang="en-US" sz="5499" dirty="0">
                <a:solidFill>
                  <a:srgbClr val="000000"/>
                </a:solidFill>
                <a:latin typeface="Arial"/>
              </a:rPr>
              <a:t>• Allah (c.c.) </a:t>
            </a:r>
            <a:r>
              <a:rPr lang="en-US" sz="5499" dirty="0" err="1">
                <a:solidFill>
                  <a:srgbClr val="000000"/>
                </a:solidFill>
                <a:latin typeface="Arial"/>
              </a:rPr>
              <a:t>kullarının</a:t>
            </a:r>
            <a:r>
              <a:rPr lang="en-US" sz="5499" dirty="0">
                <a:solidFill>
                  <a:srgbClr val="000000"/>
                </a:solidFill>
                <a:latin typeface="Arial"/>
              </a:rPr>
              <a:t> </a:t>
            </a:r>
            <a:r>
              <a:rPr lang="en-US" sz="5499" dirty="0" err="1">
                <a:solidFill>
                  <a:srgbClr val="000000"/>
                </a:solidFill>
                <a:latin typeface="Arial"/>
              </a:rPr>
              <a:t>şefkat</a:t>
            </a:r>
            <a:r>
              <a:rPr lang="en-US" sz="5499" dirty="0">
                <a:solidFill>
                  <a:srgbClr val="000000"/>
                </a:solidFill>
                <a:latin typeface="Arial"/>
              </a:rPr>
              <a:t> </a:t>
            </a:r>
            <a:r>
              <a:rPr lang="en-US" sz="5499" dirty="0" err="1">
                <a:solidFill>
                  <a:srgbClr val="000000"/>
                </a:solidFill>
                <a:latin typeface="Arial"/>
              </a:rPr>
              <a:t>sahibi</a:t>
            </a:r>
            <a:r>
              <a:rPr lang="en-US" sz="5499" dirty="0">
                <a:solidFill>
                  <a:srgbClr val="000000"/>
                </a:solidFill>
                <a:latin typeface="Arial"/>
              </a:rPr>
              <a:t> </a:t>
            </a:r>
            <a:r>
              <a:rPr lang="en-US" sz="5499" dirty="0" err="1">
                <a:solidFill>
                  <a:srgbClr val="000000"/>
                </a:solidFill>
                <a:latin typeface="Arial"/>
              </a:rPr>
              <a:t>olmasını</a:t>
            </a:r>
            <a:r>
              <a:rPr lang="en-US" sz="5499" dirty="0">
                <a:solidFill>
                  <a:srgbClr val="000000"/>
                </a:solidFill>
                <a:latin typeface="Arial"/>
              </a:rPr>
              <a:t> </a:t>
            </a:r>
            <a:r>
              <a:rPr lang="en-US" sz="5499" dirty="0" err="1">
                <a:solidFill>
                  <a:srgbClr val="000000"/>
                </a:solidFill>
                <a:latin typeface="Arial"/>
              </a:rPr>
              <a:t>ister</a:t>
            </a:r>
            <a:r>
              <a:rPr lang="en-US" sz="5499" dirty="0">
                <a:solidFill>
                  <a:srgbClr val="000000"/>
                </a:solidFill>
                <a:latin typeface="Arial"/>
              </a:rPr>
              <a:t>.</a:t>
            </a:r>
          </a:p>
        </p:txBody>
      </p:sp>
      <p:sp>
        <p:nvSpPr>
          <p:cNvPr id="11" name="TextBox 11"/>
          <p:cNvSpPr txBox="1"/>
          <p:nvPr/>
        </p:nvSpPr>
        <p:spPr>
          <a:xfrm>
            <a:off x="724994" y="7211637"/>
            <a:ext cx="16096164" cy="1762125"/>
          </a:xfrm>
          <a:prstGeom prst="rect">
            <a:avLst/>
          </a:prstGeom>
        </p:spPr>
        <p:txBody>
          <a:bodyPr lIns="0" tIns="0" rIns="0" bIns="0" rtlCol="0" anchor="t">
            <a:spAutoFit/>
          </a:bodyPr>
          <a:lstStyle/>
          <a:p>
            <a:pPr>
              <a:lnSpc>
                <a:spcPts val="6599"/>
              </a:lnSpc>
            </a:pPr>
            <a:r>
              <a:rPr lang="en-US" sz="5499" dirty="0">
                <a:solidFill>
                  <a:srgbClr val="000000"/>
                </a:solidFill>
                <a:latin typeface="Arial"/>
              </a:rPr>
              <a:t>• </a:t>
            </a:r>
            <a:r>
              <a:rPr lang="en-US" sz="5499" dirty="0" err="1">
                <a:solidFill>
                  <a:srgbClr val="000000"/>
                </a:solidFill>
                <a:latin typeface="Arial"/>
              </a:rPr>
              <a:t>Allah’ın</a:t>
            </a:r>
            <a:r>
              <a:rPr lang="en-US" sz="5499" dirty="0">
                <a:solidFill>
                  <a:srgbClr val="000000"/>
                </a:solidFill>
                <a:latin typeface="Arial"/>
              </a:rPr>
              <a:t> (c.c.) </a:t>
            </a:r>
            <a:r>
              <a:rPr lang="en-US" sz="5499" dirty="0" err="1">
                <a:solidFill>
                  <a:srgbClr val="000000"/>
                </a:solidFill>
                <a:latin typeface="Arial"/>
              </a:rPr>
              <a:t>rahmeti</a:t>
            </a:r>
            <a:r>
              <a:rPr lang="en-US" sz="5499" dirty="0">
                <a:solidFill>
                  <a:srgbClr val="000000"/>
                </a:solidFill>
                <a:latin typeface="Arial"/>
              </a:rPr>
              <a:t> </a:t>
            </a:r>
            <a:r>
              <a:rPr lang="en-US" sz="5499" dirty="0" err="1">
                <a:solidFill>
                  <a:srgbClr val="000000"/>
                </a:solidFill>
                <a:latin typeface="Arial"/>
              </a:rPr>
              <a:t>yeryüzünü</a:t>
            </a:r>
            <a:r>
              <a:rPr lang="en-US" sz="5499" dirty="0">
                <a:solidFill>
                  <a:srgbClr val="000000"/>
                </a:solidFill>
                <a:latin typeface="Arial"/>
              </a:rPr>
              <a:t> </a:t>
            </a:r>
            <a:r>
              <a:rPr lang="en-US" sz="5499" dirty="0" err="1">
                <a:solidFill>
                  <a:srgbClr val="000000"/>
                </a:solidFill>
                <a:latin typeface="Arial"/>
              </a:rPr>
              <a:t>ve</a:t>
            </a:r>
            <a:r>
              <a:rPr lang="en-US" sz="5499" dirty="0">
                <a:solidFill>
                  <a:srgbClr val="000000"/>
                </a:solidFill>
                <a:latin typeface="Arial"/>
              </a:rPr>
              <a:t> </a:t>
            </a:r>
            <a:r>
              <a:rPr lang="en-US" sz="5499" dirty="0" err="1">
                <a:solidFill>
                  <a:srgbClr val="000000"/>
                </a:solidFill>
                <a:latin typeface="Arial"/>
              </a:rPr>
              <a:t>gökleri</a:t>
            </a:r>
            <a:r>
              <a:rPr lang="en-US" sz="5499" dirty="0">
                <a:solidFill>
                  <a:srgbClr val="000000"/>
                </a:solidFill>
                <a:latin typeface="Arial"/>
              </a:rPr>
              <a:t> </a:t>
            </a:r>
            <a:r>
              <a:rPr lang="en-US" sz="5499" dirty="0" err="1">
                <a:solidFill>
                  <a:srgbClr val="000000"/>
                </a:solidFill>
                <a:latin typeface="Arial"/>
              </a:rPr>
              <a:t>kapsamaktadır</a:t>
            </a:r>
            <a:r>
              <a:rPr lang="en-US" sz="5499" dirty="0">
                <a:solidFill>
                  <a:srgbClr val="000000"/>
                </a:solidFill>
                <a:latin typeface="Arial"/>
              </a:rPr>
              <a:t>.</a:t>
            </a:r>
          </a:p>
        </p:txBody>
      </p:sp>
      <p:sp>
        <p:nvSpPr>
          <p:cNvPr id="12" name="Freeform 12"/>
          <p:cNvSpPr/>
          <p:nvPr/>
        </p:nvSpPr>
        <p:spPr>
          <a:xfrm>
            <a:off x="7753057" y="850768"/>
            <a:ext cx="2781886" cy="1919501"/>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3" name="TextBox 13"/>
          <p:cNvSpPr txBox="1"/>
          <p:nvPr/>
        </p:nvSpPr>
        <p:spPr>
          <a:xfrm>
            <a:off x="7759485" y="1815229"/>
            <a:ext cx="3455924" cy="892810"/>
          </a:xfrm>
          <a:prstGeom prst="rect">
            <a:avLst/>
          </a:prstGeom>
        </p:spPr>
        <p:txBody>
          <a:bodyPr lIns="0" tIns="0" rIns="0" bIns="0" rtlCol="0" anchor="t">
            <a:spAutoFit/>
          </a:bodyPr>
          <a:lstStyle/>
          <a:p>
            <a:pPr algn="ctr">
              <a:lnSpc>
                <a:spcPts val="6919"/>
              </a:lnSpc>
            </a:pPr>
            <a:r>
              <a:rPr lang="en-US" sz="3999">
                <a:solidFill>
                  <a:srgbClr val="F2FAFF"/>
                </a:solidFill>
                <a:latin typeface="Arial"/>
              </a:rPr>
              <a:t>Yorumu</a:t>
            </a:r>
          </a:p>
        </p:txBody>
      </p:sp>
      <p:sp>
        <p:nvSpPr>
          <p:cNvPr id="14" name="TextBox 14"/>
          <p:cNvSpPr txBox="1"/>
          <p:nvPr/>
        </p:nvSpPr>
        <p:spPr>
          <a:xfrm rot="-784458">
            <a:off x="7623504" y="970752"/>
            <a:ext cx="3455924" cy="892810"/>
          </a:xfrm>
          <a:prstGeom prst="rect">
            <a:avLst/>
          </a:prstGeom>
        </p:spPr>
        <p:txBody>
          <a:bodyPr lIns="0" tIns="0" rIns="0" bIns="0" rtlCol="0" anchor="t">
            <a:spAutoFit/>
          </a:bodyPr>
          <a:lstStyle/>
          <a:p>
            <a:pPr algn="ctr">
              <a:lnSpc>
                <a:spcPts val="6919"/>
              </a:lnSpc>
            </a:pPr>
            <a:r>
              <a:rPr lang="en-US" sz="3999">
                <a:solidFill>
                  <a:srgbClr val="F2FAFF"/>
                </a:solidFill>
                <a:latin typeface="Arial"/>
              </a:rPr>
              <a:t>Hadisin</a:t>
            </a:r>
          </a:p>
        </p:txBody>
      </p:sp>
      <p:sp>
        <p:nvSpPr>
          <p:cNvPr id="15" name="TextBox 15"/>
          <p:cNvSpPr txBox="1"/>
          <p:nvPr/>
        </p:nvSpPr>
        <p:spPr>
          <a:xfrm>
            <a:off x="724994" y="3551615"/>
            <a:ext cx="12975580" cy="933450"/>
          </a:xfrm>
          <a:prstGeom prst="rect">
            <a:avLst/>
          </a:prstGeom>
        </p:spPr>
        <p:txBody>
          <a:bodyPr lIns="0" tIns="0" rIns="0" bIns="0" rtlCol="0" anchor="t">
            <a:spAutoFit/>
          </a:bodyPr>
          <a:lstStyle/>
          <a:p>
            <a:pPr>
              <a:lnSpc>
                <a:spcPts val="6599"/>
              </a:lnSpc>
            </a:pPr>
            <a:r>
              <a:rPr lang="en-US" sz="5499" dirty="0">
                <a:solidFill>
                  <a:srgbClr val="000000"/>
                </a:solidFill>
                <a:latin typeface="Arial"/>
              </a:rPr>
              <a:t>• </a:t>
            </a:r>
            <a:r>
              <a:rPr lang="en-US" sz="5499" dirty="0" err="1">
                <a:solidFill>
                  <a:srgbClr val="000000"/>
                </a:solidFill>
                <a:latin typeface="Arial"/>
              </a:rPr>
              <a:t>Merhametli</a:t>
            </a:r>
            <a:r>
              <a:rPr lang="en-US" sz="5499" dirty="0">
                <a:solidFill>
                  <a:srgbClr val="000000"/>
                </a:solidFill>
                <a:latin typeface="Arial"/>
              </a:rPr>
              <a:t> </a:t>
            </a:r>
            <a:r>
              <a:rPr lang="en-US" sz="5499" dirty="0" err="1">
                <a:solidFill>
                  <a:srgbClr val="000000"/>
                </a:solidFill>
                <a:latin typeface="Arial"/>
              </a:rPr>
              <a:t>olmak</a:t>
            </a:r>
            <a:r>
              <a:rPr lang="en-US" sz="5499" dirty="0">
                <a:solidFill>
                  <a:srgbClr val="000000"/>
                </a:solidFill>
                <a:latin typeface="Arial"/>
              </a:rPr>
              <a:t> </a:t>
            </a:r>
            <a:r>
              <a:rPr lang="en-US" sz="5499" dirty="0" err="1">
                <a:solidFill>
                  <a:srgbClr val="000000"/>
                </a:solidFill>
                <a:latin typeface="Arial"/>
              </a:rPr>
              <a:t>rahmet</a:t>
            </a:r>
            <a:r>
              <a:rPr lang="en-US" sz="5499" dirty="0">
                <a:solidFill>
                  <a:srgbClr val="000000"/>
                </a:solidFill>
                <a:latin typeface="Arial"/>
              </a:rPr>
              <a:t> </a:t>
            </a:r>
            <a:r>
              <a:rPr lang="en-US" sz="5499" dirty="0" err="1">
                <a:solidFill>
                  <a:srgbClr val="000000"/>
                </a:solidFill>
                <a:latin typeface="Arial"/>
              </a:rPr>
              <a:t>ile</a:t>
            </a:r>
            <a:r>
              <a:rPr lang="en-US" sz="5499" dirty="0">
                <a:solidFill>
                  <a:srgbClr val="000000"/>
                </a:solidFill>
                <a:latin typeface="Arial"/>
              </a:rPr>
              <a:t> </a:t>
            </a:r>
            <a:r>
              <a:rPr lang="en-US" sz="5499" dirty="0" err="1">
                <a:solidFill>
                  <a:srgbClr val="000000"/>
                </a:solidFill>
                <a:latin typeface="Arial"/>
              </a:rPr>
              <a:t>sonuçlanır</a:t>
            </a:r>
            <a:r>
              <a:rPr lang="en-US" sz="5499" dirty="0">
                <a:solidFill>
                  <a:srgbClr val="000000"/>
                </a:solidFill>
                <a:latin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1855</Words>
  <Application>Microsoft Office PowerPoint</Application>
  <PresentationFormat>Özel</PresentationFormat>
  <Paragraphs>287</Paragraphs>
  <Slides>23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23</vt:i4>
      </vt:variant>
    </vt:vector>
  </HeadingPairs>
  <TitlesOfParts>
    <vt:vector size="30" baseType="lpstr">
      <vt:lpstr>Arimo Bold</vt:lpstr>
      <vt:lpstr>Carlsons Script</vt:lpstr>
      <vt:lpstr>Arial Bold</vt:lpstr>
      <vt:lpstr>Arimo</vt:lpstr>
      <vt:lpstr>Calibri</vt:lpstr>
      <vt:lpstr>Arial</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5.1.3.sunum</dc:title>
  <cp:lastModifiedBy>Ekrem Balcı</cp:lastModifiedBy>
  <cp:revision>9</cp:revision>
  <dcterms:created xsi:type="dcterms:W3CDTF">2006-08-16T00:00:00Z</dcterms:created>
  <dcterms:modified xsi:type="dcterms:W3CDTF">2023-08-28T11:34:55Z</dcterms:modified>
  <dc:identifier>DAFofqffSyI</dc:identifier>
</cp:coreProperties>
</file>