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slideshow.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84" r:id="rId16"/>
    <p:sldId id="285" r:id="rId17"/>
    <p:sldId id="286" r:id="rId18"/>
    <p:sldId id="273" r:id="rId19"/>
    <p:sldId id="274" r:id="rId20"/>
    <p:sldId id="275" r:id="rId21"/>
    <p:sldId id="276" r:id="rId22"/>
    <p:sldId id="277" r:id="rId23"/>
    <p:sldId id="278" r:id="rId24"/>
    <p:sldId id="279" r:id="rId25"/>
    <p:sldId id="280" r:id="rId26"/>
  </p:sldIdLst>
  <p:sldSz cx="18288000" cy="10287000"/>
  <p:notesSz cx="6858000" cy="9144000"/>
  <p:embeddedFontLst>
    <p:embeddedFont>
      <p:font typeface="Arial" panose="020B0604020202020204" pitchFamily="34" charset="0"/>
      <p:regular r:id="rId27"/>
    </p:embeddedFont>
    <p:embeddedFont>
      <p:font typeface="Arial Bold" panose="020B0604020202020204" pitchFamily="34" charset="-94"/>
      <p:regular r:id="rId28"/>
    </p:embeddedFont>
    <p:embeddedFont>
      <p:font typeface="Arimo" panose="020B0604020202020204" charset="0"/>
      <p:regular r:id="rId29"/>
    </p:embeddedFont>
    <p:embeddedFont>
      <p:font typeface="Arimo Bold" panose="020B0604020202020204" charset="0"/>
      <p:regular r:id="rId30"/>
    </p:embeddedFont>
    <p:embeddedFont>
      <p:font typeface="Calibri" panose="020F0502020204030204" pitchFamily="34"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52"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10.sv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jpeg"/><Relationship Id="rId9" Type="http://schemas.openxmlformats.org/officeDocument/2006/relationships/image" Target="../media/image8.svg"/></Relationships>
</file>

<file path=ppt/slides/_rels/slide10.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41.svg"/><Relationship Id="rId7" Type="http://schemas.openxmlformats.org/officeDocument/2006/relationships/image" Target="../media/image4.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43.svg"/><Relationship Id="rId4" Type="http://schemas.openxmlformats.org/officeDocument/2006/relationships/image" Target="../media/image15.jpeg"/><Relationship Id="rId9" Type="http://schemas.openxmlformats.org/officeDocument/2006/relationships/image" Target="../media/image42.png"/></Relationships>
</file>

<file path=ppt/slides/_rels/slide11.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6.png"/><Relationship Id="rId7" Type="http://schemas.openxmlformats.org/officeDocument/2006/relationships/image" Target="../media/image4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12.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6.png"/><Relationship Id="rId7" Type="http://schemas.openxmlformats.org/officeDocument/2006/relationships/image" Target="../media/image4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13.xml.rels><?xml version="1.0" encoding="UTF-8" standalone="yes"?>
<Relationships xmlns="http://schemas.openxmlformats.org/package/2006/relationships"><Relationship Id="rId8" Type="http://schemas.openxmlformats.org/officeDocument/2006/relationships/image" Target="../media/image43.svg"/><Relationship Id="rId3" Type="http://schemas.openxmlformats.org/officeDocument/2006/relationships/image" Target="../media/image16.png"/><Relationship Id="rId7" Type="http://schemas.openxmlformats.org/officeDocument/2006/relationships/image" Target="../media/image4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14.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16.png"/><Relationship Id="rId7" Type="http://schemas.openxmlformats.org/officeDocument/2006/relationships/image" Target="../media/image4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15.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png"/><Relationship Id="rId4" Type="http://schemas.openxmlformats.org/officeDocument/2006/relationships/image" Target="../media/image46.svg"/></Relationships>
</file>

<file path=ppt/slides/_rels/slide16.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png"/><Relationship Id="rId4" Type="http://schemas.openxmlformats.org/officeDocument/2006/relationships/image" Target="../media/image46.svg"/></Relationships>
</file>

<file path=ppt/slides/_rels/slide17.xml.rels><?xml version="1.0" encoding="UTF-8" standalone="yes"?>
<Relationships xmlns="http://schemas.openxmlformats.org/package/2006/relationships"><Relationship Id="rId8" Type="http://schemas.openxmlformats.org/officeDocument/2006/relationships/image" Target="../media/image49.svg"/><Relationship Id="rId3" Type="http://schemas.openxmlformats.org/officeDocument/2006/relationships/image" Target="../media/image16.png"/><Relationship Id="rId7" Type="http://schemas.openxmlformats.org/officeDocument/2006/relationships/image" Target="../media/image48.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47.svg"/><Relationship Id="rId5" Type="http://schemas.openxmlformats.org/officeDocument/2006/relationships/image" Target="../media/image4.png"/><Relationship Id="rId4" Type="http://schemas.openxmlformats.org/officeDocument/2006/relationships/image" Target="../media/image46.svg"/></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19.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16.png"/><Relationship Id="rId7" Type="http://schemas.openxmlformats.org/officeDocument/2006/relationships/image" Target="../media/image50.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2.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0.png"/><Relationship Id="rId3" Type="http://schemas.openxmlformats.org/officeDocument/2006/relationships/image" Target="../media/image12.svg"/><Relationship Id="rId7" Type="http://schemas.openxmlformats.org/officeDocument/2006/relationships/image" Target="../media/image16.png"/><Relationship Id="rId12" Type="http://schemas.openxmlformats.org/officeDocument/2006/relationships/image" Target="../media/image19.sv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18.png"/><Relationship Id="rId5" Type="http://schemas.openxmlformats.org/officeDocument/2006/relationships/image" Target="../media/image14.svg"/><Relationship Id="rId15" Type="http://schemas.openxmlformats.org/officeDocument/2006/relationships/image" Target="../media/image22.jpeg"/><Relationship Id="rId10" Type="http://schemas.openxmlformats.org/officeDocument/2006/relationships/image" Target="../media/image5.svg"/><Relationship Id="rId4" Type="http://schemas.openxmlformats.org/officeDocument/2006/relationships/image" Target="../media/image13.png"/><Relationship Id="rId9" Type="http://schemas.openxmlformats.org/officeDocument/2006/relationships/image" Target="../media/image4.png"/><Relationship Id="rId14" Type="http://schemas.openxmlformats.org/officeDocument/2006/relationships/image" Target="../media/image21.svg"/></Relationships>
</file>

<file path=ppt/slides/_rels/slide2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6.png"/><Relationship Id="rId7" Type="http://schemas.openxmlformats.org/officeDocument/2006/relationships/image" Target="../media/image5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2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16.png"/><Relationship Id="rId7" Type="http://schemas.openxmlformats.org/officeDocument/2006/relationships/image" Target="../media/image5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53.svg"/><Relationship Id="rId4" Type="http://schemas.openxmlformats.org/officeDocument/2006/relationships/image" Target="../media/image17.svg"/><Relationship Id="rId9" Type="http://schemas.openxmlformats.org/officeDocument/2006/relationships/image" Target="../media/image52.png"/></Relationships>
</file>

<file path=ppt/slides/_rels/slide2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6.png"/><Relationship Id="rId7" Type="http://schemas.openxmlformats.org/officeDocument/2006/relationships/image" Target="../media/image5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55.svg"/><Relationship Id="rId4" Type="http://schemas.openxmlformats.org/officeDocument/2006/relationships/image" Target="../media/image17.svg"/><Relationship Id="rId9" Type="http://schemas.openxmlformats.org/officeDocument/2006/relationships/image" Target="../media/image54.png"/></Relationships>
</file>

<file path=ppt/slides/_rels/slide23.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6.png"/><Relationship Id="rId7" Type="http://schemas.openxmlformats.org/officeDocument/2006/relationships/image" Target="../media/image5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55.svg"/><Relationship Id="rId4" Type="http://schemas.openxmlformats.org/officeDocument/2006/relationships/image" Target="../media/image17.sv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image" Target="../media/image16.png"/><Relationship Id="rId7" Type="http://schemas.openxmlformats.org/officeDocument/2006/relationships/image" Target="../media/image52.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10" Type="http://schemas.openxmlformats.org/officeDocument/2006/relationships/image" Target="../media/image55.svg"/><Relationship Id="rId4" Type="http://schemas.openxmlformats.org/officeDocument/2006/relationships/image" Target="../media/image17.sv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16.png"/><Relationship Id="rId7" Type="http://schemas.openxmlformats.org/officeDocument/2006/relationships/image" Target="../media/image5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 Id="rId9" Type="http://schemas.openxmlformats.org/officeDocument/2006/relationships/image" Target="../media/image58.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23.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 Id="rId9"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6.png"/><Relationship Id="rId7" Type="http://schemas.openxmlformats.org/officeDocument/2006/relationships/image" Target="../media/image27.jpe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 Id="rId9"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7.svg"/></Relationships>
</file>

<file path=ppt/slides/_rels/slide7.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1.svg"/><Relationship Id="rId7"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33.svg"/><Relationship Id="rId4" Type="http://schemas.openxmlformats.org/officeDocument/2006/relationships/image" Target="../media/image15.jpeg"/><Relationship Id="rId9"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5.svg"/><Relationship Id="rId7" Type="http://schemas.openxmlformats.org/officeDocument/2006/relationships/image" Target="../media/image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37.svg"/><Relationship Id="rId7" Type="http://schemas.openxmlformats.org/officeDocument/2006/relationships/image" Target="../media/image4.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39.svg"/><Relationship Id="rId4" Type="http://schemas.openxmlformats.org/officeDocument/2006/relationships/image" Target="../media/image15.jpeg"/><Relationship Id="rId9"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751" t="18376" r="751" b="3312"/>
          <a:stretch>
            <a:fillRect/>
          </a:stretch>
        </p:blipFill>
        <p:spPr>
          <a:xfrm>
            <a:off x="0" y="0"/>
            <a:ext cx="18288000" cy="10287000"/>
          </a:xfrm>
          <a:prstGeom prst="rect">
            <a:avLst/>
          </a:prstGeom>
        </p:spPr>
      </p:pic>
      <p:grpSp>
        <p:nvGrpSpPr>
          <p:cNvPr id="3" name="Group 3"/>
          <p:cNvGrpSpPr/>
          <p:nvPr/>
        </p:nvGrpSpPr>
        <p:grpSpPr>
          <a:xfrm>
            <a:off x="735296" y="216493"/>
            <a:ext cx="6256678" cy="6256678"/>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7D06"/>
            </a:solidFill>
          </p:spPr>
          <p:txBody>
            <a:bodyPr/>
            <a:lstStyle/>
            <a:p>
              <a:endParaRPr lang="tr-TR"/>
            </a:p>
          </p:txBody>
        </p:sp>
      </p:grpSp>
      <p:grpSp>
        <p:nvGrpSpPr>
          <p:cNvPr id="5" name="Group 5"/>
          <p:cNvGrpSpPr/>
          <p:nvPr/>
        </p:nvGrpSpPr>
        <p:grpSpPr>
          <a:xfrm>
            <a:off x="1055280" y="376485"/>
            <a:ext cx="6256678" cy="6256678"/>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FFF"/>
            </a:solidFill>
          </p:spPr>
          <p:txBody>
            <a:bodyPr/>
            <a:lstStyle/>
            <a:p>
              <a:endParaRPr lang="tr-TR"/>
            </a:p>
          </p:txBody>
        </p:sp>
      </p:grpSp>
      <p:grpSp>
        <p:nvGrpSpPr>
          <p:cNvPr id="7" name="Group 7"/>
          <p:cNvGrpSpPr>
            <a:grpSpLocks noChangeAspect="1"/>
          </p:cNvGrpSpPr>
          <p:nvPr/>
        </p:nvGrpSpPr>
        <p:grpSpPr>
          <a:xfrm>
            <a:off x="1102607" y="216493"/>
            <a:ext cx="6162023" cy="6161998"/>
            <a:chOff x="0" y="0"/>
            <a:chExt cx="6350000" cy="6349975"/>
          </a:xfrm>
        </p:grpSpPr>
        <p:sp>
          <p:nvSpPr>
            <p:cNvPr id="8" name="Freeform 8"/>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30644" r="-30644"/>
              </a:stretch>
            </a:blipFill>
          </p:spPr>
          <p:txBody>
            <a:bodyPr/>
            <a:lstStyle/>
            <a:p>
              <a:endParaRPr lang="tr-TR"/>
            </a:p>
          </p:txBody>
        </p:sp>
      </p:grpSp>
      <p:grpSp>
        <p:nvGrpSpPr>
          <p:cNvPr id="9" name="Group 9"/>
          <p:cNvGrpSpPr>
            <a:grpSpLocks noChangeAspect="1"/>
          </p:cNvGrpSpPr>
          <p:nvPr/>
        </p:nvGrpSpPr>
        <p:grpSpPr>
          <a:xfrm>
            <a:off x="2303532" y="5516661"/>
            <a:ext cx="3760174" cy="3745486"/>
            <a:chOff x="0" y="0"/>
            <a:chExt cx="6502400" cy="6477000"/>
          </a:xfrm>
        </p:grpSpPr>
        <p:sp>
          <p:nvSpPr>
            <p:cNvPr id="10" name="Freeform 10"/>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29643" r="-29643"/>
              </a:stretch>
            </a:blipFill>
          </p:spPr>
          <p:txBody>
            <a:bodyPr/>
            <a:lstStyle/>
            <a:p>
              <a:endParaRPr lang="tr-TR"/>
            </a:p>
          </p:txBody>
        </p:sp>
        <p:sp>
          <p:nvSpPr>
            <p:cNvPr id="11" name="Freeform 1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tr-TR"/>
            </a:p>
          </p:txBody>
        </p:sp>
      </p:grpSp>
      <p:grpSp>
        <p:nvGrpSpPr>
          <p:cNvPr id="12" name="Group 12"/>
          <p:cNvGrpSpPr/>
          <p:nvPr/>
        </p:nvGrpSpPr>
        <p:grpSpPr>
          <a:xfrm>
            <a:off x="12461085" y="6928687"/>
            <a:ext cx="5713832" cy="3141820"/>
            <a:chOff x="0" y="0"/>
            <a:chExt cx="7618442" cy="4189093"/>
          </a:xfrm>
        </p:grpSpPr>
        <p:sp>
          <p:nvSpPr>
            <p:cNvPr id="13" name="Freeform 13"/>
            <p:cNvSpPr/>
            <p:nvPr/>
          </p:nvSpPr>
          <p:spPr>
            <a:xfrm>
              <a:off x="0" y="0"/>
              <a:ext cx="7381662" cy="4189093"/>
            </a:xfrm>
            <a:custGeom>
              <a:avLst/>
              <a:gdLst/>
              <a:ahLst/>
              <a:cxnLst/>
              <a:rect l="l" t="t" r="r" b="b"/>
              <a:pathLst>
                <a:path w="7381662" h="4189093">
                  <a:moveTo>
                    <a:pt x="0" y="0"/>
                  </a:moveTo>
                  <a:lnTo>
                    <a:pt x="7381662" y="0"/>
                  </a:lnTo>
                  <a:lnTo>
                    <a:pt x="7381662" y="4189093"/>
                  </a:lnTo>
                  <a:lnTo>
                    <a:pt x="0" y="41890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14" name="TextBox 14"/>
            <p:cNvSpPr txBox="1"/>
            <p:nvPr/>
          </p:nvSpPr>
          <p:spPr>
            <a:xfrm>
              <a:off x="313614" y="1013415"/>
              <a:ext cx="7304829" cy="743389"/>
            </a:xfrm>
            <a:prstGeom prst="rect">
              <a:avLst/>
            </a:prstGeom>
          </p:spPr>
          <p:txBody>
            <a:bodyPr lIns="0" tIns="0" rIns="0" bIns="0" rtlCol="0" anchor="t">
              <a:spAutoFit/>
            </a:bodyPr>
            <a:lstStyle/>
            <a:p>
              <a:pPr algn="r">
                <a:lnSpc>
                  <a:spcPts val="3410"/>
                </a:lnSpc>
              </a:pPr>
              <a:r>
                <a:rPr lang="en-US" sz="4546">
                  <a:solidFill>
                    <a:srgbClr val="365C7C"/>
                  </a:solidFill>
                  <a:latin typeface="Arimo Bold"/>
                </a:rPr>
                <a:t>mikailokumus</a:t>
              </a:r>
              <a:r>
                <a:rPr lang="en-US" sz="4546">
                  <a:solidFill>
                    <a:srgbClr val="F2FAFF"/>
                  </a:solidFill>
                  <a:latin typeface="Arimo Bold"/>
                </a:rPr>
                <a:t>.com</a:t>
              </a:r>
            </a:p>
          </p:txBody>
        </p:sp>
        <p:sp>
          <p:nvSpPr>
            <p:cNvPr id="15" name="TextBox 15"/>
            <p:cNvSpPr txBox="1"/>
            <p:nvPr/>
          </p:nvSpPr>
          <p:spPr>
            <a:xfrm>
              <a:off x="1595661" y="2078236"/>
              <a:ext cx="5144858" cy="1239523"/>
            </a:xfrm>
            <a:prstGeom prst="rect">
              <a:avLst/>
            </a:prstGeom>
          </p:spPr>
          <p:txBody>
            <a:bodyPr lIns="0" tIns="0" rIns="0" bIns="0" rtlCol="0" anchor="t">
              <a:spAutoFit/>
            </a:bodyPr>
            <a:lstStyle/>
            <a:p>
              <a:pPr algn="ctr">
                <a:lnSpc>
                  <a:spcPts val="3547"/>
                </a:lnSpc>
              </a:pPr>
              <a:r>
                <a:rPr lang="en-US" sz="3254">
                  <a:solidFill>
                    <a:srgbClr val="F2FAFF"/>
                  </a:solidFill>
                  <a:latin typeface="Arimo"/>
                </a:rPr>
                <a:t>Din Kültürü</a:t>
              </a:r>
            </a:p>
            <a:p>
              <a:pPr algn="ctr">
                <a:lnSpc>
                  <a:spcPts val="3547"/>
                </a:lnSpc>
              </a:pPr>
              <a:r>
                <a:rPr lang="en-US" sz="3254">
                  <a:solidFill>
                    <a:srgbClr val="F2FAFF"/>
                  </a:solidFill>
                  <a:latin typeface="Arimo"/>
                </a:rPr>
                <a:t>Doküman Dünyası</a:t>
              </a:r>
            </a:p>
          </p:txBody>
        </p:sp>
      </p:grpSp>
      <p:grpSp>
        <p:nvGrpSpPr>
          <p:cNvPr id="16" name="Group 16"/>
          <p:cNvGrpSpPr>
            <a:grpSpLocks noChangeAspect="1"/>
          </p:cNvGrpSpPr>
          <p:nvPr/>
        </p:nvGrpSpPr>
        <p:grpSpPr>
          <a:xfrm>
            <a:off x="5539218" y="6378491"/>
            <a:ext cx="3450824" cy="3437344"/>
            <a:chOff x="0" y="0"/>
            <a:chExt cx="6502400" cy="6477000"/>
          </a:xfrm>
        </p:grpSpPr>
        <p:sp>
          <p:nvSpPr>
            <p:cNvPr id="17" name="Freeform 17"/>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7"/>
              <a:stretch>
                <a:fillRect l="-16369" r="-16369"/>
              </a:stretch>
            </a:blipFill>
          </p:spPr>
          <p:txBody>
            <a:bodyPr/>
            <a:lstStyle/>
            <a:p>
              <a:endParaRPr lang="tr-TR"/>
            </a:p>
          </p:txBody>
        </p:sp>
        <p:sp>
          <p:nvSpPr>
            <p:cNvPr id="18" name="Freeform 18"/>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FFFF"/>
            </a:solidFill>
          </p:spPr>
          <p:txBody>
            <a:bodyPr/>
            <a:lstStyle/>
            <a:p>
              <a:endParaRPr lang="tr-TR"/>
            </a:p>
          </p:txBody>
        </p:sp>
      </p:grpSp>
      <p:sp>
        <p:nvSpPr>
          <p:cNvPr id="19" name="Freeform 19"/>
          <p:cNvSpPr/>
          <p:nvPr/>
        </p:nvSpPr>
        <p:spPr>
          <a:xfrm>
            <a:off x="7662869" y="146442"/>
            <a:ext cx="9596431" cy="4306398"/>
          </a:xfrm>
          <a:custGeom>
            <a:avLst/>
            <a:gdLst/>
            <a:ahLst/>
            <a:cxnLst/>
            <a:rect l="l" t="t" r="r" b="b"/>
            <a:pathLst>
              <a:path w="9596431" h="4306398">
                <a:moveTo>
                  <a:pt x="0" y="0"/>
                </a:moveTo>
                <a:lnTo>
                  <a:pt x="9596431" y="0"/>
                </a:lnTo>
                <a:lnTo>
                  <a:pt x="9596431" y="4306398"/>
                </a:lnTo>
                <a:lnTo>
                  <a:pt x="0" y="430639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tr-TR"/>
          </a:p>
        </p:txBody>
      </p:sp>
      <p:sp>
        <p:nvSpPr>
          <p:cNvPr id="20" name="Freeform 20"/>
          <p:cNvSpPr/>
          <p:nvPr/>
        </p:nvSpPr>
        <p:spPr>
          <a:xfrm>
            <a:off x="9388589" y="4693123"/>
            <a:ext cx="5430882" cy="1434658"/>
          </a:xfrm>
          <a:custGeom>
            <a:avLst/>
            <a:gdLst/>
            <a:ahLst/>
            <a:cxnLst/>
            <a:rect l="l" t="t" r="r" b="b"/>
            <a:pathLst>
              <a:path w="5430882" h="1434658">
                <a:moveTo>
                  <a:pt x="0" y="0"/>
                </a:moveTo>
                <a:lnTo>
                  <a:pt x="5430882" y="0"/>
                </a:lnTo>
                <a:lnTo>
                  <a:pt x="5430882" y="1434658"/>
                </a:lnTo>
                <a:lnTo>
                  <a:pt x="0" y="143465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tr-TR"/>
          </a:p>
        </p:txBody>
      </p:sp>
      <p:sp>
        <p:nvSpPr>
          <p:cNvPr id="21" name="TextBox 21"/>
          <p:cNvSpPr txBox="1"/>
          <p:nvPr/>
        </p:nvSpPr>
        <p:spPr>
          <a:xfrm>
            <a:off x="9254340" y="1213093"/>
            <a:ext cx="6413489" cy="1866863"/>
          </a:xfrm>
          <a:prstGeom prst="rect">
            <a:avLst/>
          </a:prstGeom>
        </p:spPr>
        <p:txBody>
          <a:bodyPr lIns="0" tIns="0" rIns="0" bIns="0" rtlCol="0" anchor="t">
            <a:spAutoFit/>
          </a:bodyPr>
          <a:lstStyle/>
          <a:p>
            <a:pPr algn="ctr">
              <a:lnSpc>
                <a:spcPts val="7067"/>
              </a:lnSpc>
            </a:pPr>
            <a:r>
              <a:rPr lang="en-US" sz="5047">
                <a:solidFill>
                  <a:srgbClr val="365C7C"/>
                </a:solidFill>
                <a:latin typeface="Arial Bold"/>
              </a:rPr>
              <a:t>DİN KÜLTÜRÜ VE AHLAK BİLGİSİ</a:t>
            </a:r>
          </a:p>
        </p:txBody>
      </p:sp>
      <p:sp>
        <p:nvSpPr>
          <p:cNvPr id="22" name="TextBox 22"/>
          <p:cNvSpPr txBox="1"/>
          <p:nvPr/>
        </p:nvSpPr>
        <p:spPr>
          <a:xfrm>
            <a:off x="8446978" y="366057"/>
            <a:ext cx="1883222" cy="646223"/>
          </a:xfrm>
          <a:prstGeom prst="rect">
            <a:avLst/>
          </a:prstGeom>
        </p:spPr>
        <p:txBody>
          <a:bodyPr lIns="0" tIns="0" rIns="0" bIns="0" rtlCol="0" anchor="t">
            <a:spAutoFit/>
          </a:bodyPr>
          <a:lstStyle/>
          <a:p>
            <a:pPr algn="ctr">
              <a:lnSpc>
                <a:spcPts val="4711"/>
              </a:lnSpc>
            </a:pPr>
            <a:r>
              <a:rPr lang="en-US" sz="3365">
                <a:solidFill>
                  <a:srgbClr val="365C7C"/>
                </a:solidFill>
                <a:latin typeface="Arial Bold"/>
              </a:rPr>
              <a:t>5. SINIF</a:t>
            </a:r>
          </a:p>
        </p:txBody>
      </p:sp>
      <p:sp>
        <p:nvSpPr>
          <p:cNvPr id="23" name="TextBox 23"/>
          <p:cNvSpPr txBox="1"/>
          <p:nvPr/>
        </p:nvSpPr>
        <p:spPr>
          <a:xfrm>
            <a:off x="9845380" y="3560862"/>
            <a:ext cx="5231409" cy="646223"/>
          </a:xfrm>
          <a:prstGeom prst="rect">
            <a:avLst/>
          </a:prstGeom>
        </p:spPr>
        <p:txBody>
          <a:bodyPr lIns="0" tIns="0" rIns="0" bIns="0" rtlCol="0" anchor="t">
            <a:spAutoFit/>
          </a:bodyPr>
          <a:lstStyle/>
          <a:p>
            <a:pPr algn="ctr">
              <a:lnSpc>
                <a:spcPts val="4711"/>
              </a:lnSpc>
            </a:pPr>
            <a:r>
              <a:rPr lang="en-US" sz="3365">
                <a:solidFill>
                  <a:srgbClr val="365C7C"/>
                </a:solidFill>
                <a:latin typeface="Arial Bold"/>
              </a:rPr>
              <a:t>1. ÜNİTE: ALLAH İNANCI</a:t>
            </a:r>
          </a:p>
        </p:txBody>
      </p:sp>
      <p:sp>
        <p:nvSpPr>
          <p:cNvPr id="24" name="TextBox 24"/>
          <p:cNvSpPr txBox="1"/>
          <p:nvPr/>
        </p:nvSpPr>
        <p:spPr>
          <a:xfrm>
            <a:off x="11330933" y="4948140"/>
            <a:ext cx="3347428" cy="936769"/>
          </a:xfrm>
          <a:prstGeom prst="rect">
            <a:avLst/>
          </a:prstGeom>
        </p:spPr>
        <p:txBody>
          <a:bodyPr lIns="0" tIns="0" rIns="0" bIns="0" rtlCol="0" anchor="t">
            <a:spAutoFit/>
          </a:bodyPr>
          <a:lstStyle/>
          <a:p>
            <a:pPr algn="ctr">
              <a:lnSpc>
                <a:spcPts val="3612"/>
              </a:lnSpc>
            </a:pPr>
            <a:r>
              <a:rPr lang="en-US" sz="2580">
                <a:solidFill>
                  <a:srgbClr val="365C7C"/>
                </a:solidFill>
                <a:latin typeface="Arial Bold"/>
              </a:rPr>
              <a:t>Allah (c.c.) ile İrtibat: Dua</a:t>
            </a:r>
          </a:p>
        </p:txBody>
      </p:sp>
      <p:sp>
        <p:nvSpPr>
          <p:cNvPr id="25" name="TextBox 25"/>
          <p:cNvSpPr txBox="1"/>
          <p:nvPr/>
        </p:nvSpPr>
        <p:spPr>
          <a:xfrm>
            <a:off x="9557701" y="4889680"/>
            <a:ext cx="1121017" cy="936769"/>
          </a:xfrm>
          <a:prstGeom prst="rect">
            <a:avLst/>
          </a:prstGeom>
        </p:spPr>
        <p:txBody>
          <a:bodyPr lIns="0" tIns="0" rIns="0" bIns="0" rtlCol="0" anchor="t">
            <a:spAutoFit/>
          </a:bodyPr>
          <a:lstStyle/>
          <a:p>
            <a:pPr algn="ctr">
              <a:lnSpc>
                <a:spcPts val="3612"/>
              </a:lnSpc>
            </a:pPr>
            <a:r>
              <a:rPr lang="en-US" sz="2580">
                <a:solidFill>
                  <a:srgbClr val="365C7C"/>
                </a:solidFill>
                <a:latin typeface="Arial Bold"/>
              </a:rPr>
              <a:t>6. Konu</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7017844" y="6443744"/>
            <a:ext cx="4252313" cy="3380589"/>
          </a:xfrm>
          <a:custGeom>
            <a:avLst/>
            <a:gdLst/>
            <a:ahLst/>
            <a:cxnLst/>
            <a:rect l="l" t="t" r="r" b="b"/>
            <a:pathLst>
              <a:path w="4252313" h="3380589">
                <a:moveTo>
                  <a:pt x="0" y="0"/>
                </a:moveTo>
                <a:lnTo>
                  <a:pt x="4252312" y="0"/>
                </a:lnTo>
                <a:lnTo>
                  <a:pt x="4252312" y="3380589"/>
                </a:lnTo>
                <a:lnTo>
                  <a:pt x="0" y="33805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4"/>
            <a:stretch>
              <a:fillRect t="-378581" b="-1548539"/>
            </a:stretch>
          </a:blipFill>
        </p:spPr>
        <p:txBody>
          <a:bodyPr/>
          <a:lstStyle/>
          <a:p>
            <a:endParaRPr lang="tr-TR"/>
          </a:p>
        </p:txBody>
      </p:sp>
      <p:sp>
        <p:nvSpPr>
          <p:cNvPr id="4" name="Freeform 4"/>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5" name="Freeform 5"/>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4"/>
            <a:stretch>
              <a:fillRect l="-762" t="-1370969" r="-762" b="-337803"/>
            </a:stretch>
          </a:blipFill>
        </p:spPr>
        <p:txBody>
          <a:bodyPr/>
          <a:lstStyle/>
          <a:p>
            <a:endParaRPr lang="tr-TR"/>
          </a:p>
        </p:txBody>
      </p:sp>
      <p:sp>
        <p:nvSpPr>
          <p:cNvPr id="6" name="Freeform 6"/>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Freeform 7"/>
          <p:cNvSpPr/>
          <p:nvPr/>
        </p:nvSpPr>
        <p:spPr>
          <a:xfrm>
            <a:off x="7753057" y="850768"/>
            <a:ext cx="2781886" cy="1919501"/>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8" name="TextBox 8"/>
          <p:cNvSpPr txBox="1"/>
          <p:nvPr/>
        </p:nvSpPr>
        <p:spPr>
          <a:xfrm>
            <a:off x="524023" y="2827419"/>
            <a:ext cx="17239954" cy="3616325"/>
          </a:xfrm>
          <a:prstGeom prst="rect">
            <a:avLst/>
          </a:prstGeom>
        </p:spPr>
        <p:txBody>
          <a:bodyPr lIns="0" tIns="0" rIns="0" bIns="0" rtlCol="0" anchor="t">
            <a:spAutoFit/>
          </a:bodyPr>
          <a:lstStyle/>
          <a:p>
            <a:pPr algn="ctr">
              <a:lnSpc>
                <a:spcPts val="7000"/>
              </a:lnSpc>
            </a:pPr>
            <a:r>
              <a:rPr lang="en-US" sz="5000" dirty="0">
                <a:solidFill>
                  <a:srgbClr val="000000"/>
                </a:solidFill>
                <a:latin typeface="Arial"/>
              </a:rPr>
              <a:t>“</a:t>
            </a:r>
            <a:r>
              <a:rPr lang="en-US" sz="5000" dirty="0" err="1">
                <a:solidFill>
                  <a:srgbClr val="000000"/>
                </a:solidFill>
                <a:latin typeface="Arial"/>
              </a:rPr>
              <a:t>Kullarım</a:t>
            </a:r>
            <a:r>
              <a:rPr lang="en-US" sz="5000" dirty="0">
                <a:solidFill>
                  <a:srgbClr val="000000"/>
                </a:solidFill>
                <a:latin typeface="Arial"/>
              </a:rPr>
              <a:t> </a:t>
            </a:r>
            <a:r>
              <a:rPr lang="en-US" sz="5000" dirty="0" err="1">
                <a:solidFill>
                  <a:srgbClr val="000000"/>
                </a:solidFill>
                <a:latin typeface="Arial"/>
              </a:rPr>
              <a:t>beni</a:t>
            </a:r>
            <a:r>
              <a:rPr lang="en-US" sz="5000" dirty="0">
                <a:solidFill>
                  <a:srgbClr val="000000"/>
                </a:solidFill>
                <a:latin typeface="Arial"/>
              </a:rPr>
              <a:t> </a:t>
            </a:r>
            <a:r>
              <a:rPr lang="en-US" sz="5000" dirty="0" err="1">
                <a:solidFill>
                  <a:srgbClr val="000000"/>
                </a:solidFill>
                <a:latin typeface="Arial"/>
              </a:rPr>
              <a:t>senden</a:t>
            </a:r>
            <a:r>
              <a:rPr lang="en-US" sz="5000" dirty="0">
                <a:solidFill>
                  <a:srgbClr val="000000"/>
                </a:solidFill>
                <a:latin typeface="Arial"/>
              </a:rPr>
              <a:t> </a:t>
            </a:r>
            <a:r>
              <a:rPr lang="en-US" sz="5000" dirty="0" err="1">
                <a:solidFill>
                  <a:srgbClr val="000000"/>
                </a:solidFill>
                <a:latin typeface="Arial"/>
              </a:rPr>
              <a:t>sorarlarsa</a:t>
            </a:r>
            <a:r>
              <a:rPr lang="en-US" sz="5000" dirty="0">
                <a:solidFill>
                  <a:srgbClr val="000000"/>
                </a:solidFill>
                <a:latin typeface="Arial"/>
              </a:rPr>
              <a:t>, </a:t>
            </a:r>
            <a:r>
              <a:rPr lang="en-US" sz="5000" dirty="0" err="1">
                <a:solidFill>
                  <a:srgbClr val="000000"/>
                </a:solidFill>
                <a:latin typeface="Arial"/>
              </a:rPr>
              <a:t>bilsinler</a:t>
            </a:r>
            <a:r>
              <a:rPr lang="en-US" sz="5000" dirty="0">
                <a:solidFill>
                  <a:srgbClr val="000000"/>
                </a:solidFill>
                <a:latin typeface="Arial"/>
              </a:rPr>
              <a:t> </a:t>
            </a:r>
            <a:r>
              <a:rPr lang="en-US" sz="5000" dirty="0" err="1">
                <a:solidFill>
                  <a:srgbClr val="000000"/>
                </a:solidFill>
                <a:latin typeface="Arial"/>
              </a:rPr>
              <a:t>ki</a:t>
            </a:r>
            <a:r>
              <a:rPr lang="en-US" sz="5000" dirty="0">
                <a:solidFill>
                  <a:srgbClr val="000000"/>
                </a:solidFill>
                <a:latin typeface="Arial"/>
              </a:rPr>
              <a:t>, </a:t>
            </a:r>
            <a:r>
              <a:rPr lang="en-US" sz="5000" dirty="0" err="1">
                <a:solidFill>
                  <a:srgbClr val="000000"/>
                </a:solidFill>
                <a:latin typeface="Arial"/>
              </a:rPr>
              <a:t>gerçekten</a:t>
            </a:r>
            <a:r>
              <a:rPr lang="en-US" sz="5000" dirty="0">
                <a:solidFill>
                  <a:srgbClr val="000000"/>
                </a:solidFill>
                <a:latin typeface="Arial"/>
              </a:rPr>
              <a:t> ben </a:t>
            </a:r>
            <a:r>
              <a:rPr lang="en-US" sz="5000" dirty="0" err="1">
                <a:solidFill>
                  <a:srgbClr val="000000"/>
                </a:solidFill>
                <a:latin typeface="Arial"/>
              </a:rPr>
              <a:t>onlara</a:t>
            </a:r>
            <a:r>
              <a:rPr lang="en-US" sz="5000" dirty="0">
                <a:solidFill>
                  <a:srgbClr val="000000"/>
                </a:solidFill>
                <a:latin typeface="Arial"/>
              </a:rPr>
              <a:t> </a:t>
            </a:r>
            <a:r>
              <a:rPr lang="en-US" sz="5000" dirty="0" err="1">
                <a:solidFill>
                  <a:srgbClr val="000000"/>
                </a:solidFill>
                <a:latin typeface="Arial"/>
              </a:rPr>
              <a:t>çok</a:t>
            </a:r>
            <a:r>
              <a:rPr lang="en-US" sz="5000" dirty="0">
                <a:solidFill>
                  <a:srgbClr val="000000"/>
                </a:solidFill>
                <a:latin typeface="Arial"/>
              </a:rPr>
              <a:t> </a:t>
            </a:r>
            <a:r>
              <a:rPr lang="en-US" sz="5000" dirty="0" err="1">
                <a:solidFill>
                  <a:srgbClr val="000000"/>
                </a:solidFill>
                <a:latin typeface="Arial"/>
              </a:rPr>
              <a:t>yakınım</a:t>
            </a:r>
            <a:r>
              <a:rPr lang="en-US" sz="5000" dirty="0">
                <a:solidFill>
                  <a:srgbClr val="000000"/>
                </a:solidFill>
                <a:latin typeface="Arial"/>
              </a:rPr>
              <a:t>. </a:t>
            </a:r>
            <a:r>
              <a:rPr lang="en-US" sz="5000" dirty="0" err="1">
                <a:solidFill>
                  <a:srgbClr val="000000"/>
                </a:solidFill>
                <a:latin typeface="Arial"/>
              </a:rPr>
              <a:t>Bana</a:t>
            </a:r>
            <a:r>
              <a:rPr lang="en-US" sz="5000" dirty="0">
                <a:solidFill>
                  <a:srgbClr val="000000"/>
                </a:solidFill>
                <a:latin typeface="Arial"/>
              </a:rPr>
              <a:t> </a:t>
            </a:r>
            <a:r>
              <a:rPr lang="en-US" sz="5000" dirty="0" err="1">
                <a:solidFill>
                  <a:srgbClr val="000000"/>
                </a:solidFill>
                <a:latin typeface="Arial"/>
              </a:rPr>
              <a:t>dua</a:t>
            </a:r>
            <a:r>
              <a:rPr lang="en-US" sz="5000" dirty="0">
                <a:solidFill>
                  <a:srgbClr val="000000"/>
                </a:solidFill>
                <a:latin typeface="Arial"/>
              </a:rPr>
              <a:t> </a:t>
            </a:r>
            <a:r>
              <a:rPr lang="en-US" sz="5000" dirty="0" err="1">
                <a:solidFill>
                  <a:srgbClr val="000000"/>
                </a:solidFill>
                <a:latin typeface="Arial"/>
              </a:rPr>
              <a:t>edince</a:t>
            </a:r>
            <a:r>
              <a:rPr lang="en-US" sz="5000" dirty="0">
                <a:solidFill>
                  <a:srgbClr val="000000"/>
                </a:solidFill>
                <a:latin typeface="Arial"/>
              </a:rPr>
              <a:t>, </a:t>
            </a:r>
            <a:r>
              <a:rPr lang="en-US" sz="5000" dirty="0" err="1">
                <a:solidFill>
                  <a:srgbClr val="000000"/>
                </a:solidFill>
                <a:latin typeface="Arial"/>
              </a:rPr>
              <a:t>dua</a:t>
            </a:r>
            <a:r>
              <a:rPr lang="en-US" sz="5000" dirty="0">
                <a:solidFill>
                  <a:srgbClr val="000000"/>
                </a:solidFill>
                <a:latin typeface="Arial"/>
              </a:rPr>
              <a:t> </a:t>
            </a:r>
            <a:r>
              <a:rPr lang="en-US" sz="5000" dirty="0" err="1">
                <a:solidFill>
                  <a:srgbClr val="000000"/>
                </a:solidFill>
                <a:latin typeface="Arial"/>
              </a:rPr>
              <a:t>edenin</a:t>
            </a:r>
            <a:r>
              <a:rPr lang="en-US" sz="5000" dirty="0">
                <a:solidFill>
                  <a:srgbClr val="000000"/>
                </a:solidFill>
                <a:latin typeface="Arial"/>
              </a:rPr>
              <a:t> </a:t>
            </a:r>
            <a:r>
              <a:rPr lang="en-US" sz="5000" dirty="0" err="1">
                <a:solidFill>
                  <a:srgbClr val="000000"/>
                </a:solidFill>
                <a:latin typeface="Arial"/>
              </a:rPr>
              <a:t>duasına</a:t>
            </a:r>
            <a:r>
              <a:rPr lang="en-US" sz="5000" dirty="0">
                <a:solidFill>
                  <a:srgbClr val="000000"/>
                </a:solidFill>
                <a:latin typeface="Arial"/>
              </a:rPr>
              <a:t> </a:t>
            </a:r>
            <a:r>
              <a:rPr lang="en-US" sz="5000" dirty="0" err="1">
                <a:solidFill>
                  <a:srgbClr val="000000"/>
                </a:solidFill>
                <a:latin typeface="Arial"/>
              </a:rPr>
              <a:t>cevap</a:t>
            </a:r>
            <a:r>
              <a:rPr lang="en-US" sz="5000" dirty="0">
                <a:solidFill>
                  <a:srgbClr val="000000"/>
                </a:solidFill>
                <a:latin typeface="Arial"/>
              </a:rPr>
              <a:t> </a:t>
            </a:r>
            <a:r>
              <a:rPr lang="en-US" sz="5000" dirty="0" err="1">
                <a:solidFill>
                  <a:srgbClr val="000000"/>
                </a:solidFill>
                <a:latin typeface="Arial"/>
              </a:rPr>
              <a:t>veririm</a:t>
            </a:r>
            <a:r>
              <a:rPr lang="en-US" sz="5000" dirty="0">
                <a:solidFill>
                  <a:srgbClr val="000000"/>
                </a:solidFill>
                <a:latin typeface="Arial"/>
              </a:rPr>
              <a:t>...”</a:t>
            </a:r>
          </a:p>
          <a:p>
            <a:pPr algn="ctr">
              <a:lnSpc>
                <a:spcPts val="7000"/>
              </a:lnSpc>
            </a:pPr>
            <a:r>
              <a:rPr lang="en-US" sz="5000" dirty="0">
                <a:solidFill>
                  <a:srgbClr val="000000"/>
                </a:solidFill>
                <a:latin typeface="Arial"/>
              </a:rPr>
              <a:t>(</a:t>
            </a:r>
            <a:r>
              <a:rPr lang="en-US" sz="5000" dirty="0" err="1">
                <a:solidFill>
                  <a:srgbClr val="000000"/>
                </a:solidFill>
                <a:latin typeface="Arial"/>
              </a:rPr>
              <a:t>Bakara</a:t>
            </a:r>
            <a:r>
              <a:rPr lang="en-US" sz="5000" dirty="0">
                <a:solidFill>
                  <a:srgbClr val="000000"/>
                </a:solidFill>
                <a:latin typeface="Arial"/>
              </a:rPr>
              <a:t> </a:t>
            </a:r>
            <a:r>
              <a:rPr lang="en-US" sz="5000" dirty="0" err="1">
                <a:solidFill>
                  <a:srgbClr val="000000"/>
                </a:solidFill>
                <a:latin typeface="Arial"/>
              </a:rPr>
              <a:t>suresi</a:t>
            </a:r>
            <a:r>
              <a:rPr lang="en-US" sz="5000" dirty="0">
                <a:solidFill>
                  <a:srgbClr val="000000"/>
                </a:solidFill>
                <a:latin typeface="Arial"/>
              </a:rPr>
              <a:t>, 186. </a:t>
            </a:r>
            <a:r>
              <a:rPr lang="en-US" sz="5000" dirty="0" err="1">
                <a:solidFill>
                  <a:srgbClr val="000000"/>
                </a:solidFill>
                <a:latin typeface="Arial"/>
              </a:rPr>
              <a:t>ayet</a:t>
            </a:r>
            <a:r>
              <a:rPr lang="en-US" sz="5000" dirty="0">
                <a:solidFill>
                  <a:srgbClr val="000000"/>
                </a:solidFill>
                <a:latin typeface="Arial"/>
              </a:rPr>
              <a:t>)</a:t>
            </a:r>
          </a:p>
        </p:txBody>
      </p:sp>
      <p:sp>
        <p:nvSpPr>
          <p:cNvPr id="9" name="TextBox 9"/>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10" name="TextBox 10"/>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1" name="TextBox 11"/>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2" name="TextBox 12"/>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3" name="TextBox 13"/>
          <p:cNvSpPr txBox="1"/>
          <p:nvPr/>
        </p:nvSpPr>
        <p:spPr>
          <a:xfrm>
            <a:off x="7900316" y="1748554"/>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Ayet</a:t>
            </a:r>
          </a:p>
        </p:txBody>
      </p:sp>
      <p:sp>
        <p:nvSpPr>
          <p:cNvPr id="14" name="TextBox 14"/>
          <p:cNvSpPr txBox="1"/>
          <p:nvPr/>
        </p:nvSpPr>
        <p:spPr>
          <a:xfrm rot="-784458">
            <a:off x="7747329" y="926333"/>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Örnek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7753057" y="850768"/>
            <a:ext cx="2781886" cy="1919501"/>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747884" y="2836944"/>
            <a:ext cx="16787908" cy="1762125"/>
          </a:xfrm>
          <a:prstGeom prst="rect">
            <a:avLst/>
          </a:prstGeom>
        </p:spPr>
        <p:txBody>
          <a:bodyPr lIns="0" tIns="0" rIns="0" bIns="0" rtlCol="0" anchor="t">
            <a:spAutoFit/>
          </a:bodyPr>
          <a:lstStyle/>
          <a:p>
            <a:pPr>
              <a:lnSpc>
                <a:spcPts val="6599"/>
              </a:lnSpc>
            </a:pPr>
            <a:r>
              <a:rPr lang="en-US" sz="5499" dirty="0">
                <a:solidFill>
                  <a:srgbClr val="000000"/>
                </a:solidFill>
                <a:latin typeface="Arial"/>
              </a:rPr>
              <a:t>• </a:t>
            </a:r>
            <a:r>
              <a:rPr lang="en-US" sz="5499" dirty="0" err="1">
                <a:solidFill>
                  <a:srgbClr val="000000"/>
                </a:solidFill>
                <a:latin typeface="Arial"/>
              </a:rPr>
              <a:t>İnsanlar</a:t>
            </a:r>
            <a:r>
              <a:rPr lang="en-US" sz="5499" dirty="0">
                <a:solidFill>
                  <a:srgbClr val="000000"/>
                </a:solidFill>
                <a:latin typeface="Arial"/>
              </a:rPr>
              <a:t> </a:t>
            </a:r>
            <a:r>
              <a:rPr lang="en-US" sz="5499" dirty="0" err="1">
                <a:solidFill>
                  <a:srgbClr val="000000"/>
                </a:solidFill>
                <a:latin typeface="Arial"/>
              </a:rPr>
              <a:t>dua</a:t>
            </a:r>
            <a:r>
              <a:rPr lang="en-US" sz="5499" dirty="0">
                <a:solidFill>
                  <a:srgbClr val="000000"/>
                </a:solidFill>
                <a:latin typeface="Arial"/>
              </a:rPr>
              <a:t> </a:t>
            </a:r>
            <a:r>
              <a:rPr lang="en-US" sz="5499" dirty="0" err="1">
                <a:solidFill>
                  <a:srgbClr val="000000"/>
                </a:solidFill>
                <a:latin typeface="Arial"/>
              </a:rPr>
              <a:t>ederek</a:t>
            </a:r>
            <a:r>
              <a:rPr lang="en-US" sz="5499" dirty="0">
                <a:solidFill>
                  <a:srgbClr val="000000"/>
                </a:solidFill>
                <a:latin typeface="Arial"/>
              </a:rPr>
              <a:t> </a:t>
            </a:r>
            <a:r>
              <a:rPr lang="en-US" sz="5499" dirty="0" err="1">
                <a:solidFill>
                  <a:srgbClr val="000000"/>
                </a:solidFill>
                <a:latin typeface="Arial"/>
              </a:rPr>
              <a:t>Allah’a</a:t>
            </a:r>
            <a:r>
              <a:rPr lang="en-US" sz="5499" dirty="0">
                <a:solidFill>
                  <a:srgbClr val="000000"/>
                </a:solidFill>
                <a:latin typeface="Arial"/>
              </a:rPr>
              <a:t> (c.c.) </a:t>
            </a:r>
            <a:r>
              <a:rPr lang="en-US" sz="5499" dirty="0" err="1">
                <a:solidFill>
                  <a:srgbClr val="000000"/>
                </a:solidFill>
                <a:latin typeface="Arial"/>
              </a:rPr>
              <a:t>manevi</a:t>
            </a:r>
            <a:r>
              <a:rPr lang="en-US" sz="5499" dirty="0">
                <a:solidFill>
                  <a:srgbClr val="000000"/>
                </a:solidFill>
                <a:latin typeface="Arial"/>
              </a:rPr>
              <a:t> </a:t>
            </a:r>
            <a:r>
              <a:rPr lang="en-US" sz="5499" dirty="0" err="1">
                <a:solidFill>
                  <a:srgbClr val="000000"/>
                </a:solidFill>
                <a:latin typeface="Arial"/>
              </a:rPr>
              <a:t>olarak</a:t>
            </a:r>
            <a:r>
              <a:rPr lang="en-US" sz="5499" dirty="0">
                <a:solidFill>
                  <a:srgbClr val="000000"/>
                </a:solidFill>
                <a:latin typeface="Arial"/>
              </a:rPr>
              <a:t> </a:t>
            </a:r>
            <a:r>
              <a:rPr lang="en-US" sz="5499" dirty="0" err="1">
                <a:solidFill>
                  <a:srgbClr val="000000"/>
                </a:solidFill>
                <a:latin typeface="Arial"/>
              </a:rPr>
              <a:t>yaklaşırlar</a:t>
            </a:r>
            <a:r>
              <a:rPr lang="en-US" sz="5499" dirty="0">
                <a:solidFill>
                  <a:srgbClr val="000000"/>
                </a:solidFill>
                <a:latin typeface="Arial"/>
              </a:rPr>
              <a:t>.</a:t>
            </a:r>
          </a:p>
        </p:txBody>
      </p:sp>
      <p:sp>
        <p:nvSpPr>
          <p:cNvPr id="12" name="TextBox 12"/>
          <p:cNvSpPr txBox="1"/>
          <p:nvPr/>
        </p:nvSpPr>
        <p:spPr>
          <a:xfrm>
            <a:off x="7626063" y="1835801"/>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Yorumu</a:t>
            </a:r>
          </a:p>
        </p:txBody>
      </p:sp>
      <p:sp>
        <p:nvSpPr>
          <p:cNvPr id="13" name="TextBox 13"/>
          <p:cNvSpPr txBox="1"/>
          <p:nvPr/>
        </p:nvSpPr>
        <p:spPr>
          <a:xfrm rot="-784458">
            <a:off x="7747329" y="926333"/>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Ayetin</a:t>
            </a:r>
          </a:p>
        </p:txBody>
      </p:sp>
      <p:sp>
        <p:nvSpPr>
          <p:cNvPr id="14" name="TextBox 14"/>
          <p:cNvSpPr txBox="1"/>
          <p:nvPr/>
        </p:nvSpPr>
        <p:spPr>
          <a:xfrm>
            <a:off x="724994" y="5216647"/>
            <a:ext cx="15537507" cy="933450"/>
          </a:xfrm>
          <a:prstGeom prst="rect">
            <a:avLst/>
          </a:prstGeom>
        </p:spPr>
        <p:txBody>
          <a:bodyPr lIns="0" tIns="0" rIns="0" bIns="0" rtlCol="0" anchor="t">
            <a:spAutoFit/>
          </a:bodyPr>
          <a:lstStyle/>
          <a:p>
            <a:pPr>
              <a:lnSpc>
                <a:spcPts val="6599"/>
              </a:lnSpc>
            </a:pPr>
            <a:r>
              <a:rPr lang="en-US" sz="5499" dirty="0">
                <a:solidFill>
                  <a:srgbClr val="000000"/>
                </a:solidFill>
                <a:latin typeface="Arial"/>
              </a:rPr>
              <a:t>• Allah (c.c.) </a:t>
            </a:r>
            <a:r>
              <a:rPr lang="en-US" sz="5499" dirty="0" err="1">
                <a:solidFill>
                  <a:srgbClr val="000000"/>
                </a:solidFill>
                <a:latin typeface="Arial"/>
              </a:rPr>
              <a:t>kendisine</a:t>
            </a:r>
            <a:r>
              <a:rPr lang="en-US" sz="5499" dirty="0">
                <a:solidFill>
                  <a:srgbClr val="000000"/>
                </a:solidFill>
                <a:latin typeface="Arial"/>
              </a:rPr>
              <a:t> </a:t>
            </a:r>
            <a:r>
              <a:rPr lang="en-US" sz="5499" dirty="0" err="1">
                <a:solidFill>
                  <a:srgbClr val="000000"/>
                </a:solidFill>
                <a:latin typeface="Arial"/>
              </a:rPr>
              <a:t>edilen</a:t>
            </a:r>
            <a:r>
              <a:rPr lang="en-US" sz="5499" dirty="0">
                <a:solidFill>
                  <a:srgbClr val="000000"/>
                </a:solidFill>
                <a:latin typeface="Arial"/>
              </a:rPr>
              <a:t> </a:t>
            </a:r>
            <a:r>
              <a:rPr lang="en-US" sz="5499" dirty="0" err="1">
                <a:solidFill>
                  <a:srgbClr val="000000"/>
                </a:solidFill>
                <a:latin typeface="Arial"/>
              </a:rPr>
              <a:t>dualara</a:t>
            </a:r>
            <a:r>
              <a:rPr lang="en-US" sz="5499" dirty="0">
                <a:solidFill>
                  <a:srgbClr val="000000"/>
                </a:solidFill>
                <a:latin typeface="Arial"/>
              </a:rPr>
              <a:t> </a:t>
            </a:r>
            <a:r>
              <a:rPr lang="en-US" sz="5499" dirty="0" err="1">
                <a:solidFill>
                  <a:srgbClr val="000000"/>
                </a:solidFill>
                <a:latin typeface="Arial"/>
              </a:rPr>
              <a:t>karşılık</a:t>
            </a:r>
            <a:r>
              <a:rPr lang="en-US" sz="5499" dirty="0">
                <a:solidFill>
                  <a:srgbClr val="000000"/>
                </a:solidFill>
                <a:latin typeface="Arial"/>
              </a:rPr>
              <a:t> </a:t>
            </a:r>
            <a:r>
              <a:rPr lang="en-US" sz="5499" dirty="0" err="1">
                <a:solidFill>
                  <a:srgbClr val="000000"/>
                </a:solidFill>
                <a:latin typeface="Arial"/>
              </a:rPr>
              <a:t>verir</a:t>
            </a:r>
            <a:r>
              <a:rPr lang="en-US" sz="5499" dirty="0">
                <a:solidFill>
                  <a:srgbClr val="000000"/>
                </a:solidFill>
                <a:latin typeface="Arial"/>
              </a:rPr>
              <a:t>.</a:t>
            </a:r>
          </a:p>
        </p:txBody>
      </p:sp>
      <p:sp>
        <p:nvSpPr>
          <p:cNvPr id="15" name="TextBox 15"/>
          <p:cNvSpPr txBox="1"/>
          <p:nvPr/>
        </p:nvSpPr>
        <p:spPr>
          <a:xfrm>
            <a:off x="724994" y="7191375"/>
            <a:ext cx="17044250" cy="1762125"/>
          </a:xfrm>
          <a:prstGeom prst="rect">
            <a:avLst/>
          </a:prstGeom>
        </p:spPr>
        <p:txBody>
          <a:bodyPr lIns="0" tIns="0" rIns="0" bIns="0" rtlCol="0" anchor="t">
            <a:spAutoFit/>
          </a:bodyPr>
          <a:lstStyle/>
          <a:p>
            <a:pPr>
              <a:lnSpc>
                <a:spcPts val="6599"/>
              </a:lnSpc>
            </a:pPr>
            <a:r>
              <a:rPr lang="en-US" sz="5499" dirty="0">
                <a:solidFill>
                  <a:srgbClr val="000000"/>
                </a:solidFill>
                <a:latin typeface="Arial"/>
              </a:rPr>
              <a:t>• </a:t>
            </a:r>
            <a:r>
              <a:rPr lang="en-US" sz="5499" dirty="0" err="1">
                <a:solidFill>
                  <a:srgbClr val="000000"/>
                </a:solidFill>
                <a:latin typeface="Arial"/>
              </a:rPr>
              <a:t>Yüce</a:t>
            </a:r>
            <a:r>
              <a:rPr lang="en-US" sz="5499" dirty="0">
                <a:solidFill>
                  <a:srgbClr val="000000"/>
                </a:solidFill>
                <a:latin typeface="Arial"/>
              </a:rPr>
              <a:t> Allah (c.c.) </a:t>
            </a:r>
            <a:r>
              <a:rPr lang="en-US" sz="5499" dirty="0" err="1">
                <a:solidFill>
                  <a:srgbClr val="000000"/>
                </a:solidFill>
                <a:latin typeface="Arial"/>
              </a:rPr>
              <a:t>kullarına</a:t>
            </a:r>
            <a:r>
              <a:rPr lang="en-US" sz="5499" dirty="0">
                <a:solidFill>
                  <a:srgbClr val="000000"/>
                </a:solidFill>
                <a:latin typeface="Arial"/>
              </a:rPr>
              <a:t> </a:t>
            </a:r>
            <a:r>
              <a:rPr lang="en-US" sz="5499" dirty="0" err="1">
                <a:solidFill>
                  <a:srgbClr val="000000"/>
                </a:solidFill>
                <a:latin typeface="Arial"/>
              </a:rPr>
              <a:t>yakın</a:t>
            </a:r>
            <a:r>
              <a:rPr lang="en-US" sz="5499" dirty="0">
                <a:solidFill>
                  <a:srgbClr val="000000"/>
                </a:solidFill>
                <a:latin typeface="Arial"/>
              </a:rPr>
              <a:t> </a:t>
            </a:r>
            <a:r>
              <a:rPr lang="en-US" sz="5499" dirty="0" err="1">
                <a:solidFill>
                  <a:srgbClr val="000000"/>
                </a:solidFill>
                <a:latin typeface="Arial"/>
              </a:rPr>
              <a:t>ve</a:t>
            </a:r>
            <a:r>
              <a:rPr lang="en-US" sz="5499" dirty="0">
                <a:solidFill>
                  <a:srgbClr val="000000"/>
                </a:solidFill>
                <a:latin typeface="Arial"/>
              </a:rPr>
              <a:t> </a:t>
            </a:r>
            <a:r>
              <a:rPr lang="en-US" sz="5499" dirty="0" err="1">
                <a:solidFill>
                  <a:srgbClr val="000000"/>
                </a:solidFill>
                <a:latin typeface="Arial"/>
              </a:rPr>
              <a:t>duaları</a:t>
            </a:r>
            <a:r>
              <a:rPr lang="en-US" sz="5499" dirty="0">
                <a:solidFill>
                  <a:srgbClr val="000000"/>
                </a:solidFill>
                <a:latin typeface="Arial"/>
              </a:rPr>
              <a:t> </a:t>
            </a:r>
            <a:r>
              <a:rPr lang="en-US" sz="5499" dirty="0" err="1">
                <a:solidFill>
                  <a:srgbClr val="000000"/>
                </a:solidFill>
                <a:latin typeface="Arial"/>
              </a:rPr>
              <a:t>kabul</a:t>
            </a:r>
            <a:r>
              <a:rPr lang="en-US" sz="5499" dirty="0">
                <a:solidFill>
                  <a:srgbClr val="000000"/>
                </a:solidFill>
                <a:latin typeface="Arial"/>
              </a:rPr>
              <a:t> </a:t>
            </a:r>
            <a:r>
              <a:rPr lang="en-US" sz="5499" dirty="0" err="1">
                <a:solidFill>
                  <a:srgbClr val="000000"/>
                </a:solidFill>
                <a:latin typeface="Arial"/>
              </a:rPr>
              <a:t>edendir</a:t>
            </a:r>
            <a:r>
              <a:rPr lang="en-US" sz="5499" dirty="0">
                <a:solidFill>
                  <a:srgbClr val="000000"/>
                </a:solidFill>
                <a:latin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TextBox 6"/>
          <p:cNvSpPr txBox="1"/>
          <p:nvPr/>
        </p:nvSpPr>
        <p:spPr>
          <a:xfrm>
            <a:off x="524023" y="3279897"/>
            <a:ext cx="17239954" cy="4502150"/>
          </a:xfrm>
          <a:prstGeom prst="rect">
            <a:avLst/>
          </a:prstGeom>
        </p:spPr>
        <p:txBody>
          <a:bodyPr lIns="0" tIns="0" rIns="0" bIns="0" rtlCol="0" anchor="t">
            <a:spAutoFit/>
          </a:bodyPr>
          <a:lstStyle/>
          <a:p>
            <a:pPr algn="ctr">
              <a:lnSpc>
                <a:spcPts val="7000"/>
              </a:lnSpc>
            </a:pPr>
            <a:r>
              <a:rPr lang="en-US" sz="5000" dirty="0">
                <a:solidFill>
                  <a:srgbClr val="000000"/>
                </a:solidFill>
                <a:latin typeface="Arial"/>
              </a:rPr>
              <a:t>“Allah </a:t>
            </a:r>
            <a:r>
              <a:rPr lang="en-US" sz="5000" dirty="0" err="1">
                <a:solidFill>
                  <a:srgbClr val="000000"/>
                </a:solidFill>
                <a:latin typeface="Arial"/>
              </a:rPr>
              <a:t>katında</a:t>
            </a:r>
            <a:r>
              <a:rPr lang="en-US" sz="5000" dirty="0">
                <a:solidFill>
                  <a:srgbClr val="000000"/>
                </a:solidFill>
                <a:latin typeface="Arial"/>
              </a:rPr>
              <a:t>, </a:t>
            </a:r>
            <a:r>
              <a:rPr lang="en-US" sz="5000" dirty="0" err="1">
                <a:solidFill>
                  <a:srgbClr val="000000"/>
                </a:solidFill>
                <a:latin typeface="Arial"/>
              </a:rPr>
              <a:t>duadan</a:t>
            </a:r>
            <a:r>
              <a:rPr lang="en-US" sz="5000" dirty="0">
                <a:solidFill>
                  <a:srgbClr val="000000"/>
                </a:solidFill>
                <a:latin typeface="Arial"/>
              </a:rPr>
              <a:t> </a:t>
            </a:r>
            <a:r>
              <a:rPr lang="en-US" sz="5000" dirty="0" err="1">
                <a:solidFill>
                  <a:srgbClr val="000000"/>
                </a:solidFill>
                <a:latin typeface="Arial"/>
              </a:rPr>
              <a:t>daha</a:t>
            </a:r>
            <a:r>
              <a:rPr lang="en-US" sz="5000" dirty="0">
                <a:solidFill>
                  <a:srgbClr val="000000"/>
                </a:solidFill>
                <a:latin typeface="Arial"/>
              </a:rPr>
              <a:t> </a:t>
            </a:r>
            <a:r>
              <a:rPr lang="en-US" sz="5000" dirty="0" err="1">
                <a:solidFill>
                  <a:srgbClr val="000000"/>
                </a:solidFill>
                <a:latin typeface="Arial"/>
              </a:rPr>
              <a:t>kıymetli</a:t>
            </a:r>
            <a:r>
              <a:rPr lang="en-US" sz="5000" dirty="0">
                <a:solidFill>
                  <a:srgbClr val="000000"/>
                </a:solidFill>
                <a:latin typeface="Arial"/>
              </a:rPr>
              <a:t> </a:t>
            </a:r>
            <a:r>
              <a:rPr lang="en-US" sz="5000" dirty="0" err="1">
                <a:solidFill>
                  <a:srgbClr val="000000"/>
                </a:solidFill>
                <a:latin typeface="Arial"/>
              </a:rPr>
              <a:t>bir</a:t>
            </a:r>
            <a:r>
              <a:rPr lang="en-US" sz="5000" dirty="0">
                <a:solidFill>
                  <a:srgbClr val="000000"/>
                </a:solidFill>
                <a:latin typeface="Arial"/>
              </a:rPr>
              <a:t> </a:t>
            </a:r>
            <a:r>
              <a:rPr lang="en-US" sz="5000" dirty="0" err="1">
                <a:solidFill>
                  <a:srgbClr val="000000"/>
                </a:solidFill>
                <a:latin typeface="Arial"/>
              </a:rPr>
              <a:t>ibadet</a:t>
            </a:r>
            <a:r>
              <a:rPr lang="en-US" sz="5000" dirty="0">
                <a:solidFill>
                  <a:srgbClr val="000000"/>
                </a:solidFill>
                <a:latin typeface="Arial"/>
              </a:rPr>
              <a:t> </a:t>
            </a:r>
            <a:r>
              <a:rPr lang="en-US" sz="5000" dirty="0" err="1">
                <a:solidFill>
                  <a:srgbClr val="000000"/>
                </a:solidFill>
                <a:latin typeface="Arial"/>
              </a:rPr>
              <a:t>yoktur</a:t>
            </a:r>
            <a:r>
              <a:rPr lang="en-US" sz="5000" dirty="0">
                <a:solidFill>
                  <a:srgbClr val="000000"/>
                </a:solidFill>
                <a:latin typeface="Arial"/>
              </a:rPr>
              <a:t>.”</a:t>
            </a:r>
          </a:p>
          <a:p>
            <a:pPr algn="ctr">
              <a:lnSpc>
                <a:spcPts val="7000"/>
              </a:lnSpc>
            </a:pPr>
            <a:endParaRPr lang="en-US" sz="5000" dirty="0">
              <a:solidFill>
                <a:srgbClr val="000000"/>
              </a:solidFill>
              <a:latin typeface="Arial"/>
            </a:endParaRPr>
          </a:p>
          <a:p>
            <a:pPr algn="ctr">
              <a:lnSpc>
                <a:spcPts val="7000"/>
              </a:lnSpc>
            </a:pPr>
            <a:r>
              <a:rPr lang="en-US" sz="5000" dirty="0">
                <a:solidFill>
                  <a:srgbClr val="000000"/>
                </a:solidFill>
                <a:latin typeface="Arial"/>
              </a:rPr>
              <a:t>“</a:t>
            </a:r>
            <a:r>
              <a:rPr lang="en-US" sz="5000" dirty="0" err="1">
                <a:solidFill>
                  <a:srgbClr val="000000"/>
                </a:solidFill>
                <a:latin typeface="Arial"/>
              </a:rPr>
              <a:t>Dua</a:t>
            </a:r>
            <a:r>
              <a:rPr lang="en-US" sz="5000" dirty="0">
                <a:solidFill>
                  <a:srgbClr val="000000"/>
                </a:solidFill>
                <a:latin typeface="Arial"/>
              </a:rPr>
              <a:t> </a:t>
            </a:r>
            <a:r>
              <a:rPr lang="en-US" sz="5000" dirty="0" err="1">
                <a:solidFill>
                  <a:srgbClr val="000000"/>
                </a:solidFill>
                <a:latin typeface="Arial"/>
              </a:rPr>
              <a:t>ibadetlerin</a:t>
            </a:r>
            <a:r>
              <a:rPr lang="en-US" sz="5000" dirty="0">
                <a:solidFill>
                  <a:srgbClr val="000000"/>
                </a:solidFill>
                <a:latin typeface="Arial"/>
              </a:rPr>
              <a:t> </a:t>
            </a:r>
            <a:r>
              <a:rPr lang="en-US" sz="5000" dirty="0" err="1">
                <a:solidFill>
                  <a:srgbClr val="000000"/>
                </a:solidFill>
                <a:latin typeface="Arial"/>
              </a:rPr>
              <a:t>özüdür</a:t>
            </a:r>
            <a:r>
              <a:rPr lang="en-US" sz="5000" dirty="0">
                <a:solidFill>
                  <a:srgbClr val="000000"/>
                </a:solidFill>
                <a:latin typeface="Arial"/>
              </a:rPr>
              <a:t>.”</a:t>
            </a:r>
          </a:p>
          <a:p>
            <a:pPr algn="ctr">
              <a:lnSpc>
                <a:spcPts val="7000"/>
              </a:lnSpc>
            </a:pPr>
            <a:endParaRPr lang="en-US" sz="5000" dirty="0">
              <a:solidFill>
                <a:srgbClr val="000000"/>
              </a:solidFill>
              <a:latin typeface="Arial"/>
            </a:endParaRPr>
          </a:p>
          <a:p>
            <a:pPr algn="ctr">
              <a:lnSpc>
                <a:spcPts val="7000"/>
              </a:lnSpc>
            </a:pPr>
            <a:r>
              <a:rPr lang="en-US" sz="5000" dirty="0">
                <a:solidFill>
                  <a:srgbClr val="000000"/>
                </a:solidFill>
                <a:latin typeface="Arial"/>
              </a:rPr>
              <a:t>“</a:t>
            </a:r>
            <a:r>
              <a:rPr lang="en-US" sz="5000" dirty="0" err="1">
                <a:solidFill>
                  <a:srgbClr val="000000"/>
                </a:solidFill>
                <a:latin typeface="Arial"/>
              </a:rPr>
              <a:t>Dua</a:t>
            </a:r>
            <a:r>
              <a:rPr lang="en-US" sz="5000" dirty="0">
                <a:solidFill>
                  <a:srgbClr val="000000"/>
                </a:solidFill>
                <a:latin typeface="Arial"/>
              </a:rPr>
              <a:t> </a:t>
            </a:r>
            <a:r>
              <a:rPr lang="en-US" sz="5000" dirty="0" err="1">
                <a:solidFill>
                  <a:srgbClr val="000000"/>
                </a:solidFill>
                <a:latin typeface="Arial"/>
              </a:rPr>
              <a:t>ibadetin</a:t>
            </a:r>
            <a:r>
              <a:rPr lang="en-US" sz="5000" dirty="0">
                <a:solidFill>
                  <a:srgbClr val="000000"/>
                </a:solidFill>
                <a:latin typeface="Arial"/>
              </a:rPr>
              <a:t> ta </a:t>
            </a:r>
            <a:r>
              <a:rPr lang="en-US" sz="5000" dirty="0" err="1">
                <a:solidFill>
                  <a:srgbClr val="000000"/>
                </a:solidFill>
                <a:latin typeface="Arial"/>
              </a:rPr>
              <a:t>kendisidir</a:t>
            </a:r>
            <a:r>
              <a:rPr lang="en-US" sz="5000" dirty="0">
                <a:solidFill>
                  <a:srgbClr val="000000"/>
                </a:solidFill>
                <a:latin typeface="Arial"/>
              </a:rPr>
              <a:t>.”</a:t>
            </a: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Freeform 11"/>
          <p:cNvSpPr/>
          <p:nvPr/>
        </p:nvSpPr>
        <p:spPr>
          <a:xfrm>
            <a:off x="7753057" y="850768"/>
            <a:ext cx="2781886" cy="1919501"/>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2" name="TextBox 12"/>
          <p:cNvSpPr txBox="1"/>
          <p:nvPr/>
        </p:nvSpPr>
        <p:spPr>
          <a:xfrm>
            <a:off x="7705432" y="1748554"/>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Hadisler</a:t>
            </a:r>
          </a:p>
        </p:txBody>
      </p:sp>
      <p:sp>
        <p:nvSpPr>
          <p:cNvPr id="13" name="TextBox 13"/>
          <p:cNvSpPr txBox="1"/>
          <p:nvPr/>
        </p:nvSpPr>
        <p:spPr>
          <a:xfrm rot="-784458">
            <a:off x="7747329" y="926333"/>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Örnek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TextBox 6"/>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7" name="TextBox 7"/>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8" name="TextBox 8"/>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9" name="TextBox 9"/>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0" name="TextBox 10"/>
          <p:cNvSpPr txBox="1"/>
          <p:nvPr/>
        </p:nvSpPr>
        <p:spPr>
          <a:xfrm>
            <a:off x="747884" y="2836944"/>
            <a:ext cx="16787908" cy="933450"/>
          </a:xfrm>
          <a:prstGeom prst="rect">
            <a:avLst/>
          </a:prstGeom>
        </p:spPr>
        <p:txBody>
          <a:bodyPr lIns="0" tIns="0" rIns="0" bIns="0" rtlCol="0" anchor="t">
            <a:spAutoFit/>
          </a:bodyPr>
          <a:lstStyle/>
          <a:p>
            <a:pPr>
              <a:lnSpc>
                <a:spcPts val="6599"/>
              </a:lnSpc>
            </a:pPr>
            <a:r>
              <a:rPr lang="en-US" sz="5499" dirty="0">
                <a:solidFill>
                  <a:srgbClr val="000000"/>
                </a:solidFill>
                <a:latin typeface="Arial"/>
              </a:rPr>
              <a:t>• Allah (c.c.) </a:t>
            </a:r>
            <a:r>
              <a:rPr lang="en-US" sz="5499" dirty="0" err="1">
                <a:solidFill>
                  <a:srgbClr val="000000"/>
                </a:solidFill>
                <a:latin typeface="Arial"/>
              </a:rPr>
              <a:t>duayı</a:t>
            </a:r>
            <a:r>
              <a:rPr lang="en-US" sz="5499" dirty="0">
                <a:solidFill>
                  <a:srgbClr val="000000"/>
                </a:solidFill>
                <a:latin typeface="Arial"/>
              </a:rPr>
              <a:t> </a:t>
            </a:r>
            <a:r>
              <a:rPr lang="en-US" sz="5499" dirty="0" err="1">
                <a:solidFill>
                  <a:srgbClr val="000000"/>
                </a:solidFill>
                <a:latin typeface="Arial"/>
              </a:rPr>
              <a:t>değerli</a:t>
            </a:r>
            <a:r>
              <a:rPr lang="en-US" sz="5499" dirty="0">
                <a:solidFill>
                  <a:srgbClr val="000000"/>
                </a:solidFill>
                <a:latin typeface="Arial"/>
              </a:rPr>
              <a:t> </a:t>
            </a:r>
            <a:r>
              <a:rPr lang="en-US" sz="5499" dirty="0" err="1">
                <a:solidFill>
                  <a:srgbClr val="000000"/>
                </a:solidFill>
                <a:latin typeface="Arial"/>
              </a:rPr>
              <a:t>bir</a:t>
            </a:r>
            <a:r>
              <a:rPr lang="en-US" sz="5499" dirty="0">
                <a:solidFill>
                  <a:srgbClr val="000000"/>
                </a:solidFill>
                <a:latin typeface="Arial"/>
              </a:rPr>
              <a:t> </a:t>
            </a:r>
            <a:r>
              <a:rPr lang="en-US" sz="5499" dirty="0" err="1">
                <a:solidFill>
                  <a:srgbClr val="000000"/>
                </a:solidFill>
                <a:latin typeface="Arial"/>
              </a:rPr>
              <a:t>ibadet</a:t>
            </a:r>
            <a:r>
              <a:rPr lang="en-US" sz="5499" dirty="0">
                <a:solidFill>
                  <a:srgbClr val="000000"/>
                </a:solidFill>
                <a:latin typeface="Arial"/>
              </a:rPr>
              <a:t> </a:t>
            </a:r>
            <a:r>
              <a:rPr lang="en-US" sz="5499" dirty="0" err="1">
                <a:solidFill>
                  <a:srgbClr val="000000"/>
                </a:solidFill>
                <a:latin typeface="Arial"/>
              </a:rPr>
              <a:t>olarak</a:t>
            </a:r>
            <a:r>
              <a:rPr lang="en-US" sz="5499" dirty="0">
                <a:solidFill>
                  <a:srgbClr val="000000"/>
                </a:solidFill>
                <a:latin typeface="Arial"/>
              </a:rPr>
              <a:t> </a:t>
            </a:r>
            <a:r>
              <a:rPr lang="en-US" sz="5499" dirty="0" err="1">
                <a:solidFill>
                  <a:srgbClr val="000000"/>
                </a:solidFill>
                <a:latin typeface="Arial"/>
              </a:rPr>
              <a:t>görür</a:t>
            </a:r>
            <a:r>
              <a:rPr lang="en-US" sz="5499" dirty="0">
                <a:solidFill>
                  <a:srgbClr val="000000"/>
                </a:solidFill>
                <a:latin typeface="Arial"/>
              </a:rPr>
              <a:t>.</a:t>
            </a:r>
          </a:p>
        </p:txBody>
      </p:sp>
      <p:sp>
        <p:nvSpPr>
          <p:cNvPr id="11" name="TextBox 11"/>
          <p:cNvSpPr txBox="1"/>
          <p:nvPr/>
        </p:nvSpPr>
        <p:spPr>
          <a:xfrm>
            <a:off x="864517" y="4762500"/>
            <a:ext cx="16742420" cy="933450"/>
          </a:xfrm>
          <a:prstGeom prst="rect">
            <a:avLst/>
          </a:prstGeom>
        </p:spPr>
        <p:txBody>
          <a:bodyPr lIns="0" tIns="0" rIns="0" bIns="0" rtlCol="0" anchor="t">
            <a:spAutoFit/>
          </a:bodyPr>
          <a:lstStyle/>
          <a:p>
            <a:pPr>
              <a:lnSpc>
                <a:spcPts val="6599"/>
              </a:lnSpc>
            </a:pPr>
            <a:r>
              <a:rPr lang="en-US" sz="5499" dirty="0">
                <a:solidFill>
                  <a:srgbClr val="000000"/>
                </a:solidFill>
                <a:latin typeface="Arial"/>
              </a:rPr>
              <a:t>• </a:t>
            </a:r>
            <a:r>
              <a:rPr lang="en-US" sz="5499" dirty="0" err="1">
                <a:solidFill>
                  <a:srgbClr val="000000"/>
                </a:solidFill>
                <a:latin typeface="Arial"/>
              </a:rPr>
              <a:t>İbadetler</a:t>
            </a:r>
            <a:r>
              <a:rPr lang="en-US" sz="5499" dirty="0">
                <a:solidFill>
                  <a:srgbClr val="000000"/>
                </a:solidFill>
                <a:latin typeface="Arial"/>
              </a:rPr>
              <a:t> </a:t>
            </a:r>
            <a:r>
              <a:rPr lang="en-US" sz="5499" dirty="0" err="1">
                <a:solidFill>
                  <a:srgbClr val="000000"/>
                </a:solidFill>
                <a:latin typeface="Arial"/>
              </a:rPr>
              <a:t>arasında</a:t>
            </a:r>
            <a:r>
              <a:rPr lang="en-US" sz="5499" dirty="0">
                <a:solidFill>
                  <a:srgbClr val="000000"/>
                </a:solidFill>
                <a:latin typeface="Arial"/>
              </a:rPr>
              <a:t> </a:t>
            </a:r>
            <a:r>
              <a:rPr lang="en-US" sz="5499" dirty="0" err="1">
                <a:solidFill>
                  <a:srgbClr val="000000"/>
                </a:solidFill>
                <a:latin typeface="Arial"/>
              </a:rPr>
              <a:t>dua</a:t>
            </a:r>
            <a:r>
              <a:rPr lang="en-US" sz="5499" dirty="0">
                <a:solidFill>
                  <a:srgbClr val="000000"/>
                </a:solidFill>
                <a:latin typeface="Arial"/>
              </a:rPr>
              <a:t> </a:t>
            </a:r>
            <a:r>
              <a:rPr lang="en-US" sz="5499" dirty="0" err="1">
                <a:solidFill>
                  <a:srgbClr val="000000"/>
                </a:solidFill>
                <a:latin typeface="Arial"/>
              </a:rPr>
              <a:t>etmenin</a:t>
            </a:r>
            <a:r>
              <a:rPr lang="en-US" sz="5499" dirty="0">
                <a:solidFill>
                  <a:srgbClr val="000000"/>
                </a:solidFill>
                <a:latin typeface="Arial"/>
              </a:rPr>
              <a:t> </a:t>
            </a:r>
            <a:r>
              <a:rPr lang="en-US" sz="5499" dirty="0" err="1">
                <a:solidFill>
                  <a:srgbClr val="000000"/>
                </a:solidFill>
                <a:latin typeface="Arial"/>
              </a:rPr>
              <a:t>önemli</a:t>
            </a:r>
            <a:r>
              <a:rPr lang="en-US" sz="5499" dirty="0">
                <a:solidFill>
                  <a:srgbClr val="000000"/>
                </a:solidFill>
                <a:latin typeface="Arial"/>
              </a:rPr>
              <a:t> </a:t>
            </a:r>
            <a:r>
              <a:rPr lang="en-US" sz="5499" dirty="0" err="1">
                <a:solidFill>
                  <a:srgbClr val="000000"/>
                </a:solidFill>
                <a:latin typeface="Arial"/>
              </a:rPr>
              <a:t>bir</a:t>
            </a:r>
            <a:r>
              <a:rPr lang="en-US" sz="5499" dirty="0">
                <a:solidFill>
                  <a:srgbClr val="000000"/>
                </a:solidFill>
                <a:latin typeface="Arial"/>
              </a:rPr>
              <a:t> </a:t>
            </a:r>
            <a:r>
              <a:rPr lang="en-US" sz="5499" dirty="0" err="1">
                <a:solidFill>
                  <a:srgbClr val="000000"/>
                </a:solidFill>
                <a:latin typeface="Arial"/>
              </a:rPr>
              <a:t>yeri</a:t>
            </a:r>
            <a:r>
              <a:rPr lang="en-US" sz="5499" dirty="0">
                <a:solidFill>
                  <a:srgbClr val="000000"/>
                </a:solidFill>
                <a:latin typeface="Arial"/>
              </a:rPr>
              <a:t> </a:t>
            </a:r>
            <a:r>
              <a:rPr lang="en-US" sz="5499" dirty="0" err="1">
                <a:solidFill>
                  <a:srgbClr val="000000"/>
                </a:solidFill>
                <a:latin typeface="Arial"/>
              </a:rPr>
              <a:t>vardır</a:t>
            </a:r>
            <a:r>
              <a:rPr lang="en-US" sz="5499" dirty="0">
                <a:solidFill>
                  <a:srgbClr val="000000"/>
                </a:solidFill>
                <a:latin typeface="Arial"/>
              </a:rPr>
              <a:t>.</a:t>
            </a:r>
          </a:p>
        </p:txBody>
      </p:sp>
      <p:sp>
        <p:nvSpPr>
          <p:cNvPr id="12" name="TextBox 12"/>
          <p:cNvSpPr txBox="1"/>
          <p:nvPr/>
        </p:nvSpPr>
        <p:spPr>
          <a:xfrm>
            <a:off x="724994" y="7191375"/>
            <a:ext cx="17044250" cy="933450"/>
          </a:xfrm>
          <a:prstGeom prst="rect">
            <a:avLst/>
          </a:prstGeom>
        </p:spPr>
        <p:txBody>
          <a:bodyPr lIns="0" tIns="0" rIns="0" bIns="0" rtlCol="0" anchor="t">
            <a:spAutoFit/>
          </a:bodyPr>
          <a:lstStyle/>
          <a:p>
            <a:pPr>
              <a:lnSpc>
                <a:spcPts val="6599"/>
              </a:lnSpc>
            </a:pPr>
            <a:r>
              <a:rPr lang="en-US" sz="5499" dirty="0">
                <a:solidFill>
                  <a:srgbClr val="000000"/>
                </a:solidFill>
                <a:latin typeface="Arial"/>
              </a:rPr>
              <a:t>• </a:t>
            </a:r>
            <a:r>
              <a:rPr lang="en-US" sz="5499" dirty="0" err="1">
                <a:solidFill>
                  <a:srgbClr val="000000"/>
                </a:solidFill>
                <a:latin typeface="Arial"/>
              </a:rPr>
              <a:t>Dua</a:t>
            </a:r>
            <a:r>
              <a:rPr lang="en-US" sz="5499" dirty="0">
                <a:solidFill>
                  <a:srgbClr val="000000"/>
                </a:solidFill>
                <a:latin typeface="Arial"/>
              </a:rPr>
              <a:t> </a:t>
            </a:r>
            <a:r>
              <a:rPr lang="en-US" sz="5499" dirty="0" err="1">
                <a:solidFill>
                  <a:srgbClr val="000000"/>
                </a:solidFill>
                <a:latin typeface="Arial"/>
              </a:rPr>
              <a:t>etmek</a:t>
            </a:r>
            <a:r>
              <a:rPr lang="en-US" sz="5499" dirty="0">
                <a:solidFill>
                  <a:srgbClr val="000000"/>
                </a:solidFill>
                <a:latin typeface="Arial"/>
              </a:rPr>
              <a:t> </a:t>
            </a:r>
            <a:r>
              <a:rPr lang="en-US" sz="5499" dirty="0" err="1">
                <a:solidFill>
                  <a:srgbClr val="000000"/>
                </a:solidFill>
                <a:latin typeface="Arial"/>
              </a:rPr>
              <a:t>insanın</a:t>
            </a:r>
            <a:r>
              <a:rPr lang="en-US" sz="5499" dirty="0">
                <a:solidFill>
                  <a:srgbClr val="000000"/>
                </a:solidFill>
                <a:latin typeface="Arial"/>
              </a:rPr>
              <a:t> </a:t>
            </a:r>
            <a:r>
              <a:rPr lang="en-US" sz="5499" dirty="0" err="1">
                <a:solidFill>
                  <a:srgbClr val="000000"/>
                </a:solidFill>
                <a:latin typeface="Arial"/>
              </a:rPr>
              <a:t>kulluğunun</a:t>
            </a:r>
            <a:r>
              <a:rPr lang="en-US" sz="5499" dirty="0">
                <a:solidFill>
                  <a:srgbClr val="000000"/>
                </a:solidFill>
                <a:latin typeface="Arial"/>
              </a:rPr>
              <a:t> </a:t>
            </a:r>
            <a:r>
              <a:rPr lang="en-US" sz="5499" dirty="0" err="1">
                <a:solidFill>
                  <a:srgbClr val="000000"/>
                </a:solidFill>
                <a:latin typeface="Arial"/>
              </a:rPr>
              <a:t>göstergesidir</a:t>
            </a:r>
            <a:r>
              <a:rPr lang="en-US" sz="5499" dirty="0">
                <a:solidFill>
                  <a:srgbClr val="000000"/>
                </a:solidFill>
                <a:latin typeface="Arial"/>
              </a:rPr>
              <a:t>.</a:t>
            </a:r>
          </a:p>
        </p:txBody>
      </p:sp>
      <p:sp>
        <p:nvSpPr>
          <p:cNvPr id="13" name="Freeform 13"/>
          <p:cNvSpPr/>
          <p:nvPr/>
        </p:nvSpPr>
        <p:spPr>
          <a:xfrm>
            <a:off x="7753057" y="850768"/>
            <a:ext cx="2781886" cy="1919501"/>
          </a:xfrm>
          <a:custGeom>
            <a:avLst/>
            <a:gdLst/>
            <a:ahLst/>
            <a:cxnLst/>
            <a:rect l="l" t="t" r="r" b="b"/>
            <a:pathLst>
              <a:path w="2781886" h="1919501">
                <a:moveTo>
                  <a:pt x="0" y="0"/>
                </a:moveTo>
                <a:lnTo>
                  <a:pt x="2781886" y="0"/>
                </a:lnTo>
                <a:lnTo>
                  <a:pt x="2781886" y="1919501"/>
                </a:lnTo>
                <a:lnTo>
                  <a:pt x="0" y="191950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TextBox 14"/>
          <p:cNvSpPr txBox="1"/>
          <p:nvPr/>
        </p:nvSpPr>
        <p:spPr>
          <a:xfrm>
            <a:off x="7626063" y="1835801"/>
            <a:ext cx="3455924" cy="892810"/>
          </a:xfrm>
          <a:prstGeom prst="rect">
            <a:avLst/>
          </a:prstGeom>
        </p:spPr>
        <p:txBody>
          <a:bodyPr lIns="0" tIns="0" rIns="0" bIns="0" rtlCol="0" anchor="t">
            <a:spAutoFit/>
          </a:bodyPr>
          <a:lstStyle/>
          <a:p>
            <a:pPr algn="ctr">
              <a:lnSpc>
                <a:spcPts val="6919"/>
              </a:lnSpc>
            </a:pPr>
            <a:r>
              <a:rPr lang="en-US" sz="3999">
                <a:solidFill>
                  <a:srgbClr val="F2FAFF"/>
                </a:solidFill>
                <a:latin typeface="Arial"/>
              </a:rPr>
              <a:t>Yorumu</a:t>
            </a:r>
          </a:p>
        </p:txBody>
      </p:sp>
      <p:sp>
        <p:nvSpPr>
          <p:cNvPr id="15" name="TextBox 15"/>
          <p:cNvSpPr txBox="1"/>
          <p:nvPr/>
        </p:nvSpPr>
        <p:spPr>
          <a:xfrm rot="-784458">
            <a:off x="7499130" y="1104919"/>
            <a:ext cx="3455924" cy="774065"/>
          </a:xfrm>
          <a:prstGeom prst="rect">
            <a:avLst/>
          </a:prstGeom>
        </p:spPr>
        <p:txBody>
          <a:bodyPr lIns="0" tIns="0" rIns="0" bIns="0" rtlCol="0" anchor="t">
            <a:spAutoFit/>
          </a:bodyPr>
          <a:lstStyle/>
          <a:p>
            <a:pPr algn="ctr">
              <a:lnSpc>
                <a:spcPts val="6055"/>
              </a:lnSpc>
            </a:pPr>
            <a:r>
              <a:rPr lang="en-US" sz="3500">
                <a:solidFill>
                  <a:srgbClr val="F2FAFF"/>
                </a:solidFill>
                <a:latin typeface="Arial"/>
              </a:rPr>
              <a:t>Hadislerin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TextBox 6"/>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7" name="TextBox 7"/>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8" name="TextBox 8"/>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9" name="TextBox 9"/>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0" name="TextBox 10"/>
          <p:cNvSpPr txBox="1"/>
          <p:nvPr/>
        </p:nvSpPr>
        <p:spPr>
          <a:xfrm>
            <a:off x="1999689" y="3873896"/>
            <a:ext cx="14288621" cy="4695825"/>
          </a:xfrm>
          <a:prstGeom prst="rect">
            <a:avLst/>
          </a:prstGeom>
        </p:spPr>
        <p:txBody>
          <a:bodyPr lIns="0" tIns="0" rIns="0" bIns="0" rtlCol="0" anchor="t">
            <a:spAutoFit/>
          </a:bodyPr>
          <a:lstStyle/>
          <a:p>
            <a:pPr algn="ctr">
              <a:lnSpc>
                <a:spcPts val="7200"/>
              </a:lnSpc>
            </a:pPr>
            <a:r>
              <a:rPr lang="en-US" sz="6000" dirty="0" err="1">
                <a:solidFill>
                  <a:srgbClr val="000000"/>
                </a:solidFill>
                <a:latin typeface="Arial"/>
              </a:rPr>
              <a:t>Yanlış</a:t>
            </a:r>
            <a:r>
              <a:rPr lang="en-US" sz="6000" dirty="0">
                <a:solidFill>
                  <a:srgbClr val="000000"/>
                </a:solidFill>
                <a:latin typeface="Arial"/>
              </a:rPr>
              <a:t> </a:t>
            </a:r>
            <a:r>
              <a:rPr lang="en-US" sz="6000" dirty="0" err="1">
                <a:solidFill>
                  <a:srgbClr val="000000"/>
                </a:solidFill>
                <a:latin typeface="Arial"/>
              </a:rPr>
              <a:t>bir</a:t>
            </a:r>
            <a:r>
              <a:rPr lang="en-US" sz="6000" dirty="0">
                <a:solidFill>
                  <a:srgbClr val="000000"/>
                </a:solidFill>
                <a:latin typeface="Arial"/>
              </a:rPr>
              <a:t> </a:t>
            </a:r>
            <a:r>
              <a:rPr lang="en-US" sz="6000" dirty="0" err="1">
                <a:solidFill>
                  <a:srgbClr val="000000"/>
                </a:solidFill>
                <a:latin typeface="Arial"/>
              </a:rPr>
              <a:t>davranışta</a:t>
            </a:r>
            <a:r>
              <a:rPr lang="en-US" sz="6000" dirty="0">
                <a:solidFill>
                  <a:srgbClr val="000000"/>
                </a:solidFill>
                <a:latin typeface="Arial"/>
              </a:rPr>
              <a:t> </a:t>
            </a:r>
            <a:r>
              <a:rPr lang="en-US" sz="6000" dirty="0" err="1">
                <a:solidFill>
                  <a:srgbClr val="000000"/>
                </a:solidFill>
                <a:latin typeface="Arial"/>
              </a:rPr>
              <a:t>bulunduğumuzda</a:t>
            </a:r>
            <a:r>
              <a:rPr lang="en-US" sz="6000" dirty="0">
                <a:solidFill>
                  <a:srgbClr val="000000"/>
                </a:solidFill>
                <a:latin typeface="Arial"/>
              </a:rPr>
              <a:t> </a:t>
            </a:r>
            <a:r>
              <a:rPr lang="en-US" sz="6000" dirty="0" err="1">
                <a:solidFill>
                  <a:srgbClr val="000000"/>
                </a:solidFill>
                <a:latin typeface="Arial"/>
              </a:rPr>
              <a:t>Allah’a</a:t>
            </a:r>
            <a:r>
              <a:rPr lang="en-US" sz="6000" dirty="0">
                <a:solidFill>
                  <a:srgbClr val="000000"/>
                </a:solidFill>
                <a:latin typeface="Arial"/>
              </a:rPr>
              <a:t> (c.c.) </a:t>
            </a:r>
            <a:r>
              <a:rPr lang="en-US" sz="6000" dirty="0" err="1">
                <a:solidFill>
                  <a:srgbClr val="000000"/>
                </a:solidFill>
                <a:latin typeface="Arial"/>
              </a:rPr>
              <a:t>dua</a:t>
            </a:r>
            <a:r>
              <a:rPr lang="en-US" sz="6000" dirty="0">
                <a:solidFill>
                  <a:srgbClr val="000000"/>
                </a:solidFill>
                <a:latin typeface="Arial"/>
              </a:rPr>
              <a:t> </a:t>
            </a:r>
            <a:r>
              <a:rPr lang="en-US" sz="6000" dirty="0" err="1">
                <a:solidFill>
                  <a:srgbClr val="000000"/>
                </a:solidFill>
                <a:latin typeface="Arial"/>
              </a:rPr>
              <a:t>etmeli</a:t>
            </a:r>
            <a:r>
              <a:rPr lang="en-US" sz="6000" dirty="0">
                <a:solidFill>
                  <a:srgbClr val="000000"/>
                </a:solidFill>
                <a:latin typeface="Arial"/>
              </a:rPr>
              <a:t> </a:t>
            </a:r>
            <a:r>
              <a:rPr lang="en-US" sz="6000" dirty="0" err="1">
                <a:solidFill>
                  <a:srgbClr val="000000"/>
                </a:solidFill>
                <a:latin typeface="Arial"/>
              </a:rPr>
              <a:t>ve</a:t>
            </a:r>
            <a:r>
              <a:rPr lang="en-US" sz="6000" dirty="0">
                <a:solidFill>
                  <a:srgbClr val="000000"/>
                </a:solidFill>
                <a:latin typeface="Arial"/>
              </a:rPr>
              <a:t> </a:t>
            </a:r>
            <a:r>
              <a:rPr lang="en-US" sz="6000" dirty="0" err="1">
                <a:solidFill>
                  <a:srgbClr val="000000"/>
                </a:solidFill>
                <a:latin typeface="Arial"/>
              </a:rPr>
              <a:t>bu</a:t>
            </a:r>
            <a:r>
              <a:rPr lang="en-US" sz="6000" dirty="0">
                <a:solidFill>
                  <a:srgbClr val="000000"/>
                </a:solidFill>
                <a:latin typeface="Arial"/>
              </a:rPr>
              <a:t> </a:t>
            </a:r>
            <a:r>
              <a:rPr lang="en-US" sz="6000" dirty="0" err="1">
                <a:solidFill>
                  <a:srgbClr val="000000"/>
                </a:solidFill>
                <a:latin typeface="Arial"/>
              </a:rPr>
              <a:t>yanlıştan</a:t>
            </a:r>
            <a:r>
              <a:rPr lang="en-US" sz="6000" dirty="0">
                <a:solidFill>
                  <a:srgbClr val="000000"/>
                </a:solidFill>
                <a:latin typeface="Arial"/>
              </a:rPr>
              <a:t> </a:t>
            </a:r>
            <a:r>
              <a:rPr lang="en-US" sz="6000" dirty="0" err="1">
                <a:solidFill>
                  <a:srgbClr val="000000"/>
                </a:solidFill>
                <a:latin typeface="Arial"/>
              </a:rPr>
              <a:t>vazgeçmek</a:t>
            </a:r>
            <a:r>
              <a:rPr lang="en-US" sz="6000" dirty="0">
                <a:solidFill>
                  <a:srgbClr val="000000"/>
                </a:solidFill>
                <a:latin typeface="Arial"/>
              </a:rPr>
              <a:t> </a:t>
            </a:r>
            <a:r>
              <a:rPr lang="en-US" sz="6000" dirty="0" err="1">
                <a:solidFill>
                  <a:srgbClr val="000000"/>
                </a:solidFill>
                <a:latin typeface="Arial"/>
              </a:rPr>
              <a:t>için</a:t>
            </a:r>
            <a:r>
              <a:rPr lang="en-US" sz="6000" dirty="0">
                <a:solidFill>
                  <a:srgbClr val="000000"/>
                </a:solidFill>
                <a:latin typeface="Arial"/>
              </a:rPr>
              <a:t> </a:t>
            </a:r>
            <a:r>
              <a:rPr lang="en-US" sz="6000" dirty="0" err="1">
                <a:solidFill>
                  <a:srgbClr val="000000"/>
                </a:solidFill>
                <a:latin typeface="Arial"/>
              </a:rPr>
              <a:t>O’ndan</a:t>
            </a:r>
            <a:r>
              <a:rPr lang="en-US" sz="6000" dirty="0">
                <a:solidFill>
                  <a:srgbClr val="000000"/>
                </a:solidFill>
                <a:latin typeface="Arial"/>
              </a:rPr>
              <a:t> </a:t>
            </a:r>
            <a:r>
              <a:rPr lang="en-US" sz="6000" dirty="0" err="1">
                <a:solidFill>
                  <a:srgbClr val="000000"/>
                </a:solidFill>
                <a:latin typeface="Arial"/>
              </a:rPr>
              <a:t>yardım</a:t>
            </a:r>
            <a:r>
              <a:rPr lang="en-US" sz="6000" dirty="0">
                <a:solidFill>
                  <a:srgbClr val="000000"/>
                </a:solidFill>
                <a:latin typeface="Arial"/>
              </a:rPr>
              <a:t> </a:t>
            </a:r>
            <a:r>
              <a:rPr lang="en-US" sz="6000" dirty="0" err="1">
                <a:solidFill>
                  <a:srgbClr val="000000"/>
                </a:solidFill>
                <a:latin typeface="Arial"/>
              </a:rPr>
              <a:t>ve</a:t>
            </a:r>
            <a:r>
              <a:rPr lang="en-US" sz="6000" dirty="0">
                <a:solidFill>
                  <a:srgbClr val="000000"/>
                </a:solidFill>
                <a:latin typeface="Arial"/>
              </a:rPr>
              <a:t> </a:t>
            </a:r>
            <a:r>
              <a:rPr lang="en-US" sz="6000" dirty="0" err="1">
                <a:solidFill>
                  <a:srgbClr val="000000"/>
                </a:solidFill>
                <a:latin typeface="Arial"/>
              </a:rPr>
              <a:t>bağışlanma</a:t>
            </a:r>
            <a:r>
              <a:rPr lang="en-US" sz="6000" dirty="0">
                <a:solidFill>
                  <a:srgbClr val="000000"/>
                </a:solidFill>
                <a:latin typeface="Arial"/>
              </a:rPr>
              <a:t> </a:t>
            </a:r>
            <a:r>
              <a:rPr lang="en-US" sz="6000" dirty="0" err="1">
                <a:solidFill>
                  <a:srgbClr val="000000"/>
                </a:solidFill>
                <a:latin typeface="Arial"/>
              </a:rPr>
              <a:t>dilemeliyiz</a:t>
            </a:r>
            <a:r>
              <a:rPr lang="en-US" sz="6000" dirty="0">
                <a:solidFill>
                  <a:srgbClr val="000000"/>
                </a:solidFill>
                <a:latin typeface="Arial"/>
              </a:rPr>
              <a:t>.</a:t>
            </a:r>
          </a:p>
          <a:p>
            <a:pPr algn="ctr">
              <a:lnSpc>
                <a:spcPts val="7200"/>
              </a:lnSpc>
            </a:pPr>
            <a:endParaRPr lang="en-US" sz="6000" dirty="0">
              <a:solidFill>
                <a:srgbClr val="000000"/>
              </a:solidFill>
              <a:latin typeface="Arial"/>
            </a:endParaRPr>
          </a:p>
        </p:txBody>
      </p:sp>
      <p:sp>
        <p:nvSpPr>
          <p:cNvPr id="11" name="Freeform 11"/>
          <p:cNvSpPr/>
          <p:nvPr/>
        </p:nvSpPr>
        <p:spPr>
          <a:xfrm>
            <a:off x="6987756" y="843959"/>
            <a:ext cx="4312488" cy="2706086"/>
          </a:xfrm>
          <a:custGeom>
            <a:avLst/>
            <a:gdLst/>
            <a:ahLst/>
            <a:cxnLst/>
            <a:rect l="l" t="t" r="r" b="b"/>
            <a:pathLst>
              <a:path w="4312488" h="2706086">
                <a:moveTo>
                  <a:pt x="0" y="0"/>
                </a:moveTo>
                <a:lnTo>
                  <a:pt x="4312488" y="0"/>
                </a:lnTo>
                <a:lnTo>
                  <a:pt x="4312488" y="2706087"/>
                </a:lnTo>
                <a:lnTo>
                  <a:pt x="0" y="270608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2" name="TextBox 12"/>
          <p:cNvSpPr txBox="1"/>
          <p:nvPr/>
        </p:nvSpPr>
        <p:spPr>
          <a:xfrm>
            <a:off x="5865466" y="2043564"/>
            <a:ext cx="6557069" cy="525952"/>
          </a:xfrm>
          <a:prstGeom prst="rect">
            <a:avLst/>
          </a:prstGeom>
        </p:spPr>
        <p:txBody>
          <a:bodyPr lIns="0" tIns="0" rIns="0" bIns="0" rtlCol="0" anchor="t">
            <a:spAutoFit/>
          </a:bodyPr>
          <a:lstStyle/>
          <a:p>
            <a:pPr algn="ctr">
              <a:lnSpc>
                <a:spcPts val="3608"/>
              </a:lnSpc>
            </a:pPr>
            <a:r>
              <a:rPr lang="en-US" sz="3372">
                <a:solidFill>
                  <a:srgbClr val="105F69"/>
                </a:solidFill>
                <a:latin typeface="Arial Bold"/>
              </a:rPr>
              <a:t>Hatırlayalım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TextBox 6"/>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7" name="TextBox 7"/>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8" name="TextBox 8"/>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9" name="TextBox 9"/>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0" name="Freeform 10"/>
          <p:cNvSpPr/>
          <p:nvPr/>
        </p:nvSpPr>
        <p:spPr>
          <a:xfrm>
            <a:off x="700589" y="6600394"/>
            <a:ext cx="959891" cy="829106"/>
          </a:xfrm>
          <a:custGeom>
            <a:avLst/>
            <a:gdLst/>
            <a:ahLst/>
            <a:cxnLst/>
            <a:rect l="l" t="t" r="r" b="b"/>
            <a:pathLst>
              <a:path w="959891" h="829106">
                <a:moveTo>
                  <a:pt x="0" y="0"/>
                </a:moveTo>
                <a:lnTo>
                  <a:pt x="959892" y="0"/>
                </a:lnTo>
                <a:lnTo>
                  <a:pt x="959892" y="829106"/>
                </a:lnTo>
                <a:lnTo>
                  <a:pt x="0" y="8291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Metin kutusu 13">
            <a:extLst>
              <a:ext uri="{FF2B5EF4-FFF2-40B4-BE49-F238E27FC236}">
                <a16:creationId xmlns:a16="http://schemas.microsoft.com/office/drawing/2014/main" id="{F7AB2E80-37AA-B4AF-46FD-7313A943DD4E}"/>
              </a:ext>
            </a:extLst>
          </p:cNvPr>
          <p:cNvSpPr txBox="1"/>
          <p:nvPr/>
        </p:nvSpPr>
        <p:spPr>
          <a:xfrm>
            <a:off x="914400" y="1376769"/>
            <a:ext cx="16877734" cy="7679025"/>
          </a:xfrm>
          <a:prstGeom prst="rect">
            <a:avLst/>
          </a:prstGeom>
          <a:noFill/>
        </p:spPr>
        <p:txBody>
          <a:bodyPr wrap="square" rtlCol="0">
            <a:spAutoFit/>
          </a:bodyPr>
          <a:lstStyle/>
          <a:p>
            <a:pPr>
              <a:spcAft>
                <a:spcPts val="600"/>
              </a:spcAft>
            </a:pPr>
            <a:r>
              <a:rPr lang="tr-TR" sz="3200" dirty="0">
                <a:solidFill>
                  <a:srgbClr val="000000"/>
                </a:solidFill>
                <a:latin typeface="Arial" panose="020B0604020202020204" pitchFamily="34" charset="0"/>
                <a:cs typeface="Arial" panose="020B0604020202020204" pitchFamily="34" charset="0"/>
              </a:rPr>
              <a:t>Dua sözlükte yalvarma, yakarma, seslenme, dileme, istekte bulunma gibi anlamlara gelir. Dinî bir terim olarak dua; insanın bütün samimiyetiyle Allah’a (c.c.) yönelmesi, isteklerini Allah’a (c.c.) iletmesi, O’ndan yardım dilemesi ve O’na güvenip dayanmasıdır. İslam dinine göre sadece Allah’a (c.c.) dua edilir. Bu konu Kur’an-ı Kerim’de şöyle buyrulmaktadır: …</a:t>
            </a:r>
          </a:p>
          <a:p>
            <a:pPr>
              <a:spcAft>
                <a:spcPts val="600"/>
              </a:spcAft>
            </a:pPr>
            <a:r>
              <a:rPr lang="tr-TR" sz="3200" b="1" dirty="0">
                <a:solidFill>
                  <a:srgbClr val="000000"/>
                </a:solidFill>
                <a:latin typeface="Arial" panose="020B0604020202020204" pitchFamily="34" charset="0"/>
                <a:cs typeface="Arial" panose="020B0604020202020204" pitchFamily="34" charset="0"/>
              </a:rPr>
              <a:t>Bu parçada boş bırakılan yere aşağıdaki ayetlerden hangisi getirilmelidir?</a:t>
            </a:r>
          </a:p>
          <a:p>
            <a:pPr>
              <a:spcAft>
                <a:spcPts val="600"/>
              </a:spcAft>
            </a:pPr>
            <a:r>
              <a:rPr lang="tr-TR" sz="3200" dirty="0">
                <a:solidFill>
                  <a:srgbClr val="000000"/>
                </a:solidFill>
                <a:latin typeface="Arial" panose="020B0604020202020204" pitchFamily="34" charset="0"/>
                <a:cs typeface="Arial" panose="020B0604020202020204" pitchFamily="34" charset="0"/>
              </a:rPr>
              <a:t>A) “</a:t>
            </a:r>
            <a:r>
              <a:rPr lang="tr-TR" sz="3200" dirty="0" err="1">
                <a:solidFill>
                  <a:srgbClr val="000000"/>
                </a:solidFill>
                <a:latin typeface="Arial" panose="020B0604020202020204" pitchFamily="34" charset="0"/>
                <a:cs typeface="Arial" panose="020B0604020202020204" pitchFamily="34" charset="0"/>
              </a:rPr>
              <a:t>Rabb’inize</a:t>
            </a:r>
            <a:r>
              <a:rPr lang="tr-TR" sz="3200" dirty="0">
                <a:solidFill>
                  <a:srgbClr val="000000"/>
                </a:solidFill>
                <a:latin typeface="Arial" panose="020B0604020202020204" pitchFamily="34" charset="0"/>
                <a:cs typeface="Arial" panose="020B0604020202020204" pitchFamily="34" charset="0"/>
              </a:rPr>
              <a:t> yalvara yakara ve sessizce dua edin. Çünkü O haddi aşanları sevmez.”</a:t>
            </a:r>
          </a:p>
          <a:p>
            <a:pPr algn="r">
              <a:spcAft>
                <a:spcPts val="600"/>
              </a:spcAft>
            </a:pPr>
            <a:r>
              <a:rPr lang="tr-TR" sz="3200" dirty="0">
                <a:solidFill>
                  <a:srgbClr val="000000"/>
                </a:solidFill>
                <a:latin typeface="Arial" panose="020B0604020202020204" pitchFamily="34" charset="0"/>
                <a:cs typeface="Arial" panose="020B0604020202020204" pitchFamily="34" charset="0"/>
              </a:rPr>
              <a:t>(</a:t>
            </a:r>
            <a:r>
              <a:rPr lang="tr-TR" sz="3200" dirty="0" err="1">
                <a:solidFill>
                  <a:srgbClr val="000000"/>
                </a:solidFill>
                <a:latin typeface="Arial" panose="020B0604020202020204" pitchFamily="34" charset="0"/>
                <a:cs typeface="Arial" panose="020B0604020202020204" pitchFamily="34" charset="0"/>
              </a:rPr>
              <a:t>A’raf</a:t>
            </a:r>
            <a:r>
              <a:rPr lang="tr-TR" sz="3200" dirty="0">
                <a:solidFill>
                  <a:srgbClr val="000000"/>
                </a:solidFill>
                <a:latin typeface="Arial" panose="020B0604020202020204" pitchFamily="34" charset="0"/>
                <a:cs typeface="Arial" panose="020B0604020202020204" pitchFamily="34" charset="0"/>
              </a:rPr>
              <a:t> suresi, 55. ayet)</a:t>
            </a:r>
          </a:p>
          <a:p>
            <a:pPr>
              <a:spcAft>
                <a:spcPts val="600"/>
              </a:spcAft>
            </a:pPr>
            <a:r>
              <a:rPr lang="tr-TR" sz="3200" dirty="0">
                <a:solidFill>
                  <a:srgbClr val="000000"/>
                </a:solidFill>
                <a:latin typeface="Arial" panose="020B0604020202020204" pitchFamily="34" charset="0"/>
                <a:cs typeface="Arial" panose="020B0604020202020204" pitchFamily="34" charset="0"/>
              </a:rPr>
              <a:t>B) “Kullarım sana beni sorduklarında, (bilsinler ki) ben onlara çok yakınım. Bana dua edenlerin dualarını kabul ederim.”</a:t>
            </a:r>
          </a:p>
          <a:p>
            <a:pPr algn="r">
              <a:spcAft>
                <a:spcPts val="600"/>
              </a:spcAft>
            </a:pPr>
            <a:r>
              <a:rPr lang="tr-TR" sz="3200" dirty="0">
                <a:solidFill>
                  <a:srgbClr val="000000"/>
                </a:solidFill>
                <a:latin typeface="Arial" panose="020B0604020202020204" pitchFamily="34" charset="0"/>
                <a:cs typeface="Arial" panose="020B0604020202020204" pitchFamily="34" charset="0"/>
              </a:rPr>
              <a:t>(Bakara suresi, 186. ayet)</a:t>
            </a:r>
          </a:p>
          <a:p>
            <a:pPr>
              <a:spcAft>
                <a:spcPts val="600"/>
              </a:spcAft>
            </a:pPr>
            <a:r>
              <a:rPr lang="tr-TR" sz="3200" dirty="0">
                <a:solidFill>
                  <a:srgbClr val="000000"/>
                </a:solidFill>
                <a:latin typeface="Arial" panose="020B0604020202020204" pitchFamily="34" charset="0"/>
                <a:cs typeface="Arial" panose="020B0604020202020204" pitchFamily="34" charset="0"/>
              </a:rPr>
              <a:t>C) “El açıp yalvarmaya layık olan ancak O’dur…”</a:t>
            </a:r>
          </a:p>
          <a:p>
            <a:pPr algn="r">
              <a:spcAft>
                <a:spcPts val="600"/>
              </a:spcAft>
            </a:pPr>
            <a:r>
              <a:rPr lang="tr-TR" sz="3200" dirty="0">
                <a:solidFill>
                  <a:srgbClr val="000000"/>
                </a:solidFill>
                <a:latin typeface="Arial" panose="020B0604020202020204" pitchFamily="34" charset="0"/>
                <a:cs typeface="Arial" panose="020B0604020202020204" pitchFamily="34" charset="0"/>
              </a:rPr>
              <a:t>(</a:t>
            </a:r>
            <a:r>
              <a:rPr lang="tr-TR" sz="3200" dirty="0" err="1">
                <a:solidFill>
                  <a:srgbClr val="000000"/>
                </a:solidFill>
                <a:latin typeface="Arial" panose="020B0604020202020204" pitchFamily="34" charset="0"/>
                <a:cs typeface="Arial" panose="020B0604020202020204" pitchFamily="34" charset="0"/>
              </a:rPr>
              <a:t>Ra’d</a:t>
            </a:r>
            <a:r>
              <a:rPr lang="tr-TR" sz="3200" dirty="0">
                <a:solidFill>
                  <a:srgbClr val="000000"/>
                </a:solidFill>
                <a:latin typeface="Arial" panose="020B0604020202020204" pitchFamily="34" charset="0"/>
                <a:cs typeface="Arial" panose="020B0604020202020204" pitchFamily="34" charset="0"/>
              </a:rPr>
              <a:t> suresi, 14. ayet)</a:t>
            </a:r>
          </a:p>
          <a:p>
            <a:pPr>
              <a:spcAft>
                <a:spcPts val="600"/>
              </a:spcAft>
            </a:pPr>
            <a:r>
              <a:rPr lang="tr-TR" sz="3200" dirty="0">
                <a:solidFill>
                  <a:srgbClr val="000000"/>
                </a:solidFill>
                <a:latin typeface="Arial" panose="020B0604020202020204" pitchFamily="34" charset="0"/>
                <a:cs typeface="Arial" panose="020B0604020202020204" pitchFamily="34" charset="0"/>
              </a:rPr>
              <a:t>D) “</a:t>
            </a:r>
            <a:r>
              <a:rPr lang="tr-TR" sz="3200" dirty="0" err="1">
                <a:solidFill>
                  <a:srgbClr val="000000"/>
                </a:solidFill>
                <a:latin typeface="Arial" panose="020B0604020202020204" pitchFamily="34" charset="0"/>
                <a:cs typeface="Arial" panose="020B0604020202020204" pitchFamily="34" charset="0"/>
              </a:rPr>
              <a:t>Rabb’iniz</a:t>
            </a:r>
            <a:r>
              <a:rPr lang="tr-TR" sz="3200" dirty="0">
                <a:solidFill>
                  <a:srgbClr val="000000"/>
                </a:solidFill>
                <a:latin typeface="Arial" panose="020B0604020202020204" pitchFamily="34" charset="0"/>
                <a:cs typeface="Arial" panose="020B0604020202020204" pitchFamily="34" charset="0"/>
              </a:rPr>
              <a:t> şöyle buyurdu: Bana dua edin ki duanızı kabul edeyim.”</a:t>
            </a:r>
          </a:p>
          <a:p>
            <a:pPr algn="r">
              <a:spcAft>
                <a:spcPts val="600"/>
              </a:spcAft>
            </a:pPr>
            <a:r>
              <a:rPr lang="tr-TR" sz="3200" dirty="0">
                <a:solidFill>
                  <a:srgbClr val="000000"/>
                </a:solidFill>
                <a:latin typeface="Arial" panose="020B0604020202020204" pitchFamily="34" charset="0"/>
                <a:cs typeface="Arial" panose="020B0604020202020204" pitchFamily="34" charset="0"/>
              </a:rPr>
              <a:t>(</a:t>
            </a:r>
            <a:r>
              <a:rPr lang="tr-TR" sz="3200" dirty="0" err="1">
                <a:solidFill>
                  <a:srgbClr val="000000"/>
                </a:solidFill>
                <a:latin typeface="Arial" panose="020B0604020202020204" pitchFamily="34" charset="0"/>
                <a:cs typeface="Arial" panose="020B0604020202020204" pitchFamily="34" charset="0"/>
              </a:rPr>
              <a:t>Mü’min</a:t>
            </a:r>
            <a:r>
              <a:rPr lang="tr-TR" sz="3200" dirty="0">
                <a:solidFill>
                  <a:srgbClr val="000000"/>
                </a:solidFill>
                <a:latin typeface="Arial" panose="020B0604020202020204" pitchFamily="34" charset="0"/>
                <a:cs typeface="Arial" panose="020B0604020202020204" pitchFamily="34" charset="0"/>
              </a:rPr>
              <a:t> suresi, 60. ayet)</a:t>
            </a:r>
            <a:endParaRPr lang="en-US" sz="3200" dirty="0">
              <a:solidFill>
                <a:srgbClr val="000000"/>
              </a:solidFill>
              <a:latin typeface="Arial" panose="020B0604020202020204" pitchFamily="34" charset="0"/>
              <a:cs typeface="Arial" panose="020B0604020202020204" pitchFamily="34" charset="0"/>
            </a:endParaRPr>
          </a:p>
        </p:txBody>
      </p:sp>
      <p:sp>
        <p:nvSpPr>
          <p:cNvPr id="15" name="Metin kutusu 14">
            <a:extLst>
              <a:ext uri="{FF2B5EF4-FFF2-40B4-BE49-F238E27FC236}">
                <a16:creationId xmlns:a16="http://schemas.microsoft.com/office/drawing/2014/main" id="{5C4A15E4-8591-A207-63B5-D68113C0B465}"/>
              </a:ext>
            </a:extLst>
          </p:cNvPr>
          <p:cNvSpPr txBox="1"/>
          <p:nvPr/>
        </p:nvSpPr>
        <p:spPr>
          <a:xfrm>
            <a:off x="0" y="808536"/>
            <a:ext cx="6019800" cy="400110"/>
          </a:xfrm>
          <a:prstGeom prst="rect">
            <a:avLst/>
          </a:prstGeom>
          <a:solidFill>
            <a:srgbClr val="FFFF00"/>
          </a:solidFill>
        </p:spPr>
        <p:txBody>
          <a:bodyPr wrap="square" rtlCol="0">
            <a:spAutoFit/>
          </a:bodyPr>
          <a:lstStyle/>
          <a:p>
            <a:r>
              <a:rPr lang="tr-TR" sz="2000" b="1" dirty="0">
                <a:latin typeface="Arial" panose="020B0604020202020204" pitchFamily="34" charset="0"/>
                <a:cs typeface="Arial" panose="020B0604020202020204" pitchFamily="34" charset="0"/>
              </a:rPr>
              <a:t>  Bumerang</a:t>
            </a:r>
            <a:r>
              <a:rPr lang="tr-TR" sz="2000" dirty="0">
                <a:latin typeface="Arial" panose="020B0604020202020204" pitchFamily="34" charset="0"/>
                <a:cs typeface="Arial" panose="020B0604020202020204" pitchFamily="34" charset="0"/>
              </a:rPr>
              <a:t> / 1. Ünite / Kavratan Testler 5 / Soru 1</a:t>
            </a:r>
            <a:endParaRPr lang="en-US" sz="2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TextBox 6"/>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7" name="TextBox 7"/>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8" name="TextBox 8"/>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9" name="TextBox 9"/>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0" name="Freeform 10"/>
          <p:cNvSpPr/>
          <p:nvPr/>
        </p:nvSpPr>
        <p:spPr>
          <a:xfrm>
            <a:off x="716509" y="5829300"/>
            <a:ext cx="959891" cy="829106"/>
          </a:xfrm>
          <a:custGeom>
            <a:avLst/>
            <a:gdLst/>
            <a:ahLst/>
            <a:cxnLst/>
            <a:rect l="l" t="t" r="r" b="b"/>
            <a:pathLst>
              <a:path w="959891" h="829106">
                <a:moveTo>
                  <a:pt x="0" y="0"/>
                </a:moveTo>
                <a:lnTo>
                  <a:pt x="959892" y="0"/>
                </a:lnTo>
                <a:lnTo>
                  <a:pt x="959892" y="829106"/>
                </a:lnTo>
                <a:lnTo>
                  <a:pt x="0" y="8291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Metin kutusu 13">
            <a:extLst>
              <a:ext uri="{FF2B5EF4-FFF2-40B4-BE49-F238E27FC236}">
                <a16:creationId xmlns:a16="http://schemas.microsoft.com/office/drawing/2014/main" id="{F7AB2E80-37AA-B4AF-46FD-7313A943DD4E}"/>
              </a:ext>
            </a:extLst>
          </p:cNvPr>
          <p:cNvSpPr txBox="1"/>
          <p:nvPr/>
        </p:nvSpPr>
        <p:spPr>
          <a:xfrm>
            <a:off x="914400" y="1376769"/>
            <a:ext cx="17091545" cy="7201972"/>
          </a:xfrm>
          <a:prstGeom prst="rect">
            <a:avLst/>
          </a:prstGeom>
          <a:noFill/>
        </p:spPr>
        <p:txBody>
          <a:bodyPr wrap="square" rtlCol="0">
            <a:spAutoFit/>
          </a:bodyPr>
          <a:lstStyle/>
          <a:p>
            <a:r>
              <a:rPr lang="tr-TR" sz="3600" dirty="0">
                <a:solidFill>
                  <a:srgbClr val="000000"/>
                </a:solidFill>
                <a:latin typeface="Arial" panose="020B0604020202020204" pitchFamily="34" charset="0"/>
                <a:cs typeface="Arial" panose="020B0604020202020204" pitchFamily="34" charset="0"/>
              </a:rPr>
              <a:t>Allah (c.c.), kendisine dua ederek açılan bir kulun elini boş çevirmek</a:t>
            </a:r>
          </a:p>
          <a:p>
            <a:pPr>
              <a:spcAft>
                <a:spcPts val="600"/>
              </a:spcAft>
            </a:pPr>
            <a:r>
              <a:rPr lang="tr-TR" sz="3600" dirty="0">
                <a:solidFill>
                  <a:srgbClr val="000000"/>
                </a:solidFill>
                <a:latin typeface="Arial" panose="020B0604020202020204" pitchFamily="34" charset="0"/>
                <a:cs typeface="Arial" panose="020B0604020202020204" pitchFamily="34" charset="0"/>
              </a:rPr>
              <a:t>istemez. Bu sebeple de karşılık alıncaya kadar dua edilmesinde bir problem yoktur. Dua eden kişinin aceleci olmaması gerekir. Bir kere dua ettikten sonra sonuç almayan kişi dua etmeyi bırakmamalıdır. Her dua için muhakkak ki bir de geri dönüş vardır. Ancak bu dönüşler farklı şekillerde olabilir. Bu bağlamda; kulun duası kendisinin de göreceği şekilde kabul olur, ahirette verilmek üzere kendisine sevap yazılır veya günahları </a:t>
            </a:r>
            <a:r>
              <a:rPr lang="tr-TR" sz="3600" dirty="0" err="1">
                <a:solidFill>
                  <a:srgbClr val="000000"/>
                </a:solidFill>
                <a:latin typeface="Arial" panose="020B0604020202020204" pitchFamily="34" charset="0"/>
                <a:cs typeface="Arial" panose="020B0604020202020204" pitchFamily="34" charset="0"/>
              </a:rPr>
              <a:t>affolur</a:t>
            </a:r>
            <a:r>
              <a:rPr lang="tr-TR" sz="3600" dirty="0">
                <a:solidFill>
                  <a:srgbClr val="000000"/>
                </a:solidFill>
                <a:latin typeface="Arial" panose="020B0604020202020204" pitchFamily="34" charset="0"/>
                <a:cs typeface="Arial" panose="020B0604020202020204" pitchFamily="34" charset="0"/>
              </a:rPr>
              <a:t>.</a:t>
            </a:r>
          </a:p>
          <a:p>
            <a:pPr>
              <a:spcAft>
                <a:spcPts val="600"/>
              </a:spcAft>
            </a:pPr>
            <a:r>
              <a:rPr lang="tr-TR" sz="3600" b="1" dirty="0">
                <a:solidFill>
                  <a:srgbClr val="000000"/>
                </a:solidFill>
                <a:latin typeface="Arial" panose="020B0604020202020204" pitchFamily="34" charset="0"/>
                <a:cs typeface="Arial" panose="020B0604020202020204" pitchFamily="34" charset="0"/>
              </a:rPr>
              <a:t>Bu parça aşağıdaki sorulardan hangisine cevap niteliğindedir?</a:t>
            </a:r>
          </a:p>
          <a:p>
            <a:pPr>
              <a:spcAft>
                <a:spcPts val="600"/>
              </a:spcAft>
            </a:pPr>
            <a:r>
              <a:rPr lang="tr-TR" sz="3600" dirty="0">
                <a:solidFill>
                  <a:srgbClr val="000000"/>
                </a:solidFill>
                <a:latin typeface="Arial" panose="020B0604020202020204" pitchFamily="34" charset="0"/>
                <a:cs typeface="Arial" panose="020B0604020202020204" pitchFamily="34" charset="0"/>
              </a:rPr>
              <a:t>A) Duaya nasıl başlanmalıdır?</a:t>
            </a:r>
          </a:p>
          <a:p>
            <a:pPr>
              <a:spcAft>
                <a:spcPts val="600"/>
              </a:spcAft>
            </a:pPr>
            <a:r>
              <a:rPr lang="tr-TR" sz="3600" dirty="0">
                <a:solidFill>
                  <a:srgbClr val="000000"/>
                </a:solidFill>
                <a:latin typeface="Arial" panose="020B0604020202020204" pitchFamily="34" charset="0"/>
                <a:cs typeface="Arial" panose="020B0604020202020204" pitchFamily="34" charset="0"/>
              </a:rPr>
              <a:t>B) Dua etmeden önce tövbe edilmeli midir?</a:t>
            </a:r>
          </a:p>
          <a:p>
            <a:pPr>
              <a:spcAft>
                <a:spcPts val="600"/>
              </a:spcAft>
            </a:pPr>
            <a:r>
              <a:rPr lang="tr-TR" sz="3600" dirty="0">
                <a:solidFill>
                  <a:srgbClr val="000000"/>
                </a:solidFill>
                <a:latin typeface="Arial" panose="020B0604020202020204" pitchFamily="34" charset="0"/>
                <a:cs typeface="Arial" panose="020B0604020202020204" pitchFamily="34" charset="0"/>
              </a:rPr>
              <a:t>C) Dua ederken ölçülü mü olunmalıdır?</a:t>
            </a:r>
          </a:p>
          <a:p>
            <a:pPr>
              <a:spcAft>
                <a:spcPts val="600"/>
              </a:spcAft>
            </a:pPr>
            <a:r>
              <a:rPr lang="tr-TR" sz="3600" dirty="0">
                <a:solidFill>
                  <a:srgbClr val="000000"/>
                </a:solidFill>
                <a:latin typeface="Arial" panose="020B0604020202020204" pitchFamily="34" charset="0"/>
                <a:cs typeface="Arial" panose="020B0604020202020204" pitchFamily="34" charset="0"/>
              </a:rPr>
              <a:t>D) Duada ısrarcı olmak gerekir mi?</a:t>
            </a:r>
            <a:endParaRPr lang="en-US" sz="3600" dirty="0">
              <a:solidFill>
                <a:srgbClr val="000000"/>
              </a:solidFill>
              <a:latin typeface="Arial" panose="020B0604020202020204" pitchFamily="34" charset="0"/>
              <a:cs typeface="Arial" panose="020B0604020202020204" pitchFamily="34" charset="0"/>
            </a:endParaRPr>
          </a:p>
        </p:txBody>
      </p:sp>
      <p:sp>
        <p:nvSpPr>
          <p:cNvPr id="15" name="Metin kutusu 14">
            <a:extLst>
              <a:ext uri="{FF2B5EF4-FFF2-40B4-BE49-F238E27FC236}">
                <a16:creationId xmlns:a16="http://schemas.microsoft.com/office/drawing/2014/main" id="{5C4A15E4-8591-A207-63B5-D68113C0B465}"/>
              </a:ext>
            </a:extLst>
          </p:cNvPr>
          <p:cNvSpPr txBox="1"/>
          <p:nvPr/>
        </p:nvSpPr>
        <p:spPr>
          <a:xfrm>
            <a:off x="0" y="808536"/>
            <a:ext cx="6019800" cy="400110"/>
          </a:xfrm>
          <a:prstGeom prst="rect">
            <a:avLst/>
          </a:prstGeom>
          <a:solidFill>
            <a:srgbClr val="FFFF00"/>
          </a:solidFill>
        </p:spPr>
        <p:txBody>
          <a:bodyPr wrap="square" rtlCol="0">
            <a:spAutoFit/>
          </a:bodyPr>
          <a:lstStyle/>
          <a:p>
            <a:r>
              <a:rPr lang="tr-TR" sz="2000" b="1" dirty="0">
                <a:latin typeface="Arial" panose="020B0604020202020204" pitchFamily="34" charset="0"/>
                <a:cs typeface="Arial" panose="020B0604020202020204" pitchFamily="34" charset="0"/>
              </a:rPr>
              <a:t>  Bumerang</a:t>
            </a:r>
            <a:r>
              <a:rPr lang="tr-TR" sz="2000" dirty="0">
                <a:latin typeface="Arial" panose="020B0604020202020204" pitchFamily="34" charset="0"/>
                <a:cs typeface="Arial" panose="020B0604020202020204" pitchFamily="34" charset="0"/>
              </a:rPr>
              <a:t> / 1. Ünite / Kavratan Testler 5 / Soru 3</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1735009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792709" y="6134100"/>
            <a:ext cx="959891" cy="829106"/>
          </a:xfrm>
          <a:custGeom>
            <a:avLst/>
            <a:gdLst/>
            <a:ahLst/>
            <a:cxnLst/>
            <a:rect l="l" t="t" r="r" b="b"/>
            <a:pathLst>
              <a:path w="959891" h="829106">
                <a:moveTo>
                  <a:pt x="0" y="0"/>
                </a:moveTo>
                <a:lnTo>
                  <a:pt x="959891" y="0"/>
                </a:lnTo>
                <a:lnTo>
                  <a:pt x="959891" y="829106"/>
                </a:lnTo>
                <a:lnTo>
                  <a:pt x="0" y="82910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8" name="TextBox 8"/>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9" name="TextBox 9"/>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0" name="TextBox 10"/>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1" name="TextBox 11"/>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2" name="Metin kutusu 11">
            <a:extLst>
              <a:ext uri="{FF2B5EF4-FFF2-40B4-BE49-F238E27FC236}">
                <a16:creationId xmlns:a16="http://schemas.microsoft.com/office/drawing/2014/main" id="{435BD548-8E7C-249C-D9E2-5535B6429144}"/>
              </a:ext>
            </a:extLst>
          </p:cNvPr>
          <p:cNvSpPr txBox="1"/>
          <p:nvPr/>
        </p:nvSpPr>
        <p:spPr>
          <a:xfrm>
            <a:off x="914400" y="1376769"/>
            <a:ext cx="15773400" cy="7278916"/>
          </a:xfrm>
          <a:prstGeom prst="rect">
            <a:avLst/>
          </a:prstGeom>
          <a:noFill/>
        </p:spPr>
        <p:txBody>
          <a:bodyPr wrap="square" rtlCol="0">
            <a:spAutoFit/>
          </a:bodyPr>
          <a:lstStyle/>
          <a:p>
            <a:pPr>
              <a:spcAft>
                <a:spcPts val="600"/>
              </a:spcAft>
            </a:pPr>
            <a:r>
              <a:rPr lang="tr-TR" sz="4800" dirty="0">
                <a:solidFill>
                  <a:srgbClr val="000000"/>
                </a:solidFill>
                <a:latin typeface="Arial" panose="020B0604020202020204" pitchFamily="34" charset="0"/>
                <a:cs typeface="Arial" panose="020B0604020202020204" pitchFamily="34" charset="0"/>
              </a:rPr>
              <a:t>➠ Allah (c.c.) zihin açıklığı versin.</a:t>
            </a:r>
          </a:p>
          <a:p>
            <a:pPr>
              <a:spcAft>
                <a:spcPts val="600"/>
              </a:spcAft>
            </a:pPr>
            <a:r>
              <a:rPr lang="tr-TR" sz="4800" dirty="0">
                <a:solidFill>
                  <a:srgbClr val="000000"/>
                </a:solidFill>
                <a:latin typeface="Arial" panose="020B0604020202020204" pitchFamily="34" charset="0"/>
                <a:cs typeface="Arial" panose="020B0604020202020204" pitchFamily="34" charset="0"/>
              </a:rPr>
              <a:t>➠ Allah (c.c.) rahmet eylesin.</a:t>
            </a:r>
          </a:p>
          <a:p>
            <a:pPr>
              <a:spcAft>
                <a:spcPts val="600"/>
              </a:spcAft>
            </a:pPr>
            <a:r>
              <a:rPr lang="tr-TR" sz="4800" dirty="0">
                <a:solidFill>
                  <a:srgbClr val="000000"/>
                </a:solidFill>
                <a:latin typeface="Arial" panose="020B0604020202020204" pitchFamily="34" charset="0"/>
                <a:cs typeface="Arial" panose="020B0604020202020204" pitchFamily="34" charset="0"/>
              </a:rPr>
              <a:t>➠ Allah (c.c.) şifa versin.</a:t>
            </a:r>
          </a:p>
          <a:p>
            <a:pPr>
              <a:spcAft>
                <a:spcPts val="600"/>
              </a:spcAft>
            </a:pPr>
            <a:r>
              <a:rPr lang="tr-TR" sz="4800" b="1" dirty="0">
                <a:solidFill>
                  <a:srgbClr val="000000"/>
                </a:solidFill>
                <a:latin typeface="Arial" panose="020B0604020202020204" pitchFamily="34" charset="0"/>
                <a:cs typeface="Arial" panose="020B0604020202020204" pitchFamily="34" charset="0"/>
              </a:rPr>
              <a:t>Bu dualarla, aşağıdaki duaların yapıldığı olaylar eşleştirildiğinde hangisi dışarıda kalır?</a:t>
            </a:r>
          </a:p>
          <a:p>
            <a:pPr>
              <a:spcAft>
                <a:spcPts val="600"/>
              </a:spcAft>
            </a:pPr>
            <a:r>
              <a:rPr lang="tr-TR" sz="4800" dirty="0">
                <a:solidFill>
                  <a:srgbClr val="000000"/>
                </a:solidFill>
                <a:latin typeface="Arial" panose="020B0604020202020204" pitchFamily="34" charset="0"/>
                <a:cs typeface="Arial" panose="020B0604020202020204" pitchFamily="34" charset="0"/>
              </a:rPr>
              <a:t>A) Biri vefat ettiğinde </a:t>
            </a:r>
          </a:p>
          <a:p>
            <a:pPr>
              <a:spcAft>
                <a:spcPts val="600"/>
              </a:spcAft>
            </a:pPr>
            <a:r>
              <a:rPr lang="tr-TR" sz="4800" dirty="0">
                <a:solidFill>
                  <a:srgbClr val="000000"/>
                </a:solidFill>
                <a:latin typeface="Arial" panose="020B0604020202020204" pitchFamily="34" charset="0"/>
                <a:cs typeface="Arial" panose="020B0604020202020204" pitchFamily="34" charset="0"/>
              </a:rPr>
              <a:t>B) Birini yolcu ederken</a:t>
            </a:r>
          </a:p>
          <a:p>
            <a:pPr>
              <a:spcAft>
                <a:spcPts val="600"/>
              </a:spcAft>
            </a:pPr>
            <a:r>
              <a:rPr lang="tr-TR" sz="4800" dirty="0">
                <a:solidFill>
                  <a:srgbClr val="000000"/>
                </a:solidFill>
                <a:latin typeface="Arial" panose="020B0604020202020204" pitchFamily="34" charset="0"/>
                <a:cs typeface="Arial" panose="020B0604020202020204" pitchFamily="34" charset="0"/>
              </a:rPr>
              <a:t>C) Hasta ziyaret edildiğinde </a:t>
            </a:r>
          </a:p>
          <a:p>
            <a:pPr>
              <a:spcAft>
                <a:spcPts val="600"/>
              </a:spcAft>
            </a:pPr>
            <a:r>
              <a:rPr lang="tr-TR" sz="4800" dirty="0">
                <a:solidFill>
                  <a:srgbClr val="000000"/>
                </a:solidFill>
                <a:latin typeface="Arial" panose="020B0604020202020204" pitchFamily="34" charset="0"/>
                <a:cs typeface="Arial" panose="020B0604020202020204" pitchFamily="34" charset="0"/>
              </a:rPr>
              <a:t>D) Ders çalışırken</a:t>
            </a:r>
            <a:endParaRPr lang="en-US" sz="4800" dirty="0">
              <a:solidFill>
                <a:srgbClr val="000000"/>
              </a:solidFill>
              <a:latin typeface="Arial" panose="020B0604020202020204" pitchFamily="34" charset="0"/>
              <a:cs typeface="Arial" panose="020B0604020202020204" pitchFamily="34" charset="0"/>
            </a:endParaRPr>
          </a:p>
        </p:txBody>
      </p:sp>
      <p:sp>
        <p:nvSpPr>
          <p:cNvPr id="13" name="Metin kutusu 12">
            <a:extLst>
              <a:ext uri="{FF2B5EF4-FFF2-40B4-BE49-F238E27FC236}">
                <a16:creationId xmlns:a16="http://schemas.microsoft.com/office/drawing/2014/main" id="{067F4827-5D36-9D0E-256A-1B023E9D07C4}"/>
              </a:ext>
            </a:extLst>
          </p:cNvPr>
          <p:cNvSpPr txBox="1"/>
          <p:nvPr/>
        </p:nvSpPr>
        <p:spPr>
          <a:xfrm>
            <a:off x="0" y="808536"/>
            <a:ext cx="6019800" cy="400110"/>
          </a:xfrm>
          <a:prstGeom prst="rect">
            <a:avLst/>
          </a:prstGeom>
          <a:solidFill>
            <a:srgbClr val="FFFF00"/>
          </a:solidFill>
        </p:spPr>
        <p:txBody>
          <a:bodyPr wrap="square" rtlCol="0">
            <a:spAutoFit/>
          </a:bodyPr>
          <a:lstStyle/>
          <a:p>
            <a:r>
              <a:rPr lang="tr-TR" sz="2000" b="1" dirty="0">
                <a:latin typeface="Arial" panose="020B0604020202020204" pitchFamily="34" charset="0"/>
                <a:cs typeface="Arial" panose="020B0604020202020204" pitchFamily="34" charset="0"/>
              </a:rPr>
              <a:t>  Bumerang</a:t>
            </a:r>
            <a:r>
              <a:rPr lang="tr-TR" sz="2000" dirty="0">
                <a:latin typeface="Arial" panose="020B0604020202020204" pitchFamily="34" charset="0"/>
                <a:cs typeface="Arial" panose="020B0604020202020204" pitchFamily="34" charset="0"/>
              </a:rPr>
              <a:t> / 1. Ünite / Kavratan Testler 5 / Soru 5</a:t>
            </a:r>
            <a:endParaRPr lang="en-US" sz="20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TextBox 6"/>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7" name="TextBox 7"/>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8" name="TextBox 8"/>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9" name="TextBox 9"/>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0" name="TextBox 10"/>
          <p:cNvSpPr txBox="1"/>
          <p:nvPr/>
        </p:nvSpPr>
        <p:spPr>
          <a:xfrm>
            <a:off x="418999" y="2076733"/>
            <a:ext cx="17350569" cy="8209496"/>
          </a:xfrm>
          <a:prstGeom prst="rect">
            <a:avLst/>
          </a:prstGeom>
        </p:spPr>
        <p:txBody>
          <a:bodyPr lIns="0" tIns="0" rIns="0" bIns="0" rtlCol="0" anchor="t">
            <a:spAutoFit/>
          </a:bodyPr>
          <a:lstStyle/>
          <a:p>
            <a:pPr>
              <a:lnSpc>
                <a:spcPts val="4799"/>
              </a:lnSpc>
            </a:pPr>
            <a:r>
              <a:rPr lang="en-US" sz="3999" dirty="0" err="1">
                <a:solidFill>
                  <a:srgbClr val="000000"/>
                </a:solidFill>
                <a:latin typeface="Arial Bold"/>
              </a:rPr>
              <a:t>Aşağıda</a:t>
            </a:r>
            <a:r>
              <a:rPr lang="en-US" sz="3999" dirty="0">
                <a:solidFill>
                  <a:srgbClr val="000000"/>
                </a:solidFill>
                <a:latin typeface="Arial Bold"/>
              </a:rPr>
              <a:t> </a:t>
            </a:r>
            <a:r>
              <a:rPr lang="en-US" sz="3999" dirty="0" err="1">
                <a:solidFill>
                  <a:srgbClr val="000000"/>
                </a:solidFill>
                <a:latin typeface="Arial Bold"/>
              </a:rPr>
              <a:t>verilen</a:t>
            </a:r>
            <a:r>
              <a:rPr lang="en-US" sz="3999" dirty="0">
                <a:solidFill>
                  <a:srgbClr val="000000"/>
                </a:solidFill>
                <a:latin typeface="Arial Bold"/>
              </a:rPr>
              <a:t> </a:t>
            </a:r>
            <a:r>
              <a:rPr lang="en-US" sz="3999" dirty="0" err="1">
                <a:solidFill>
                  <a:srgbClr val="000000"/>
                </a:solidFill>
                <a:latin typeface="Arial Bold"/>
              </a:rPr>
              <a:t>cümlelerdeki</a:t>
            </a:r>
            <a:r>
              <a:rPr lang="en-US" sz="3999" dirty="0">
                <a:solidFill>
                  <a:srgbClr val="000000"/>
                </a:solidFill>
                <a:latin typeface="Arial Bold"/>
              </a:rPr>
              <a:t> </a:t>
            </a:r>
            <a:r>
              <a:rPr lang="en-US" sz="3999" dirty="0" err="1">
                <a:solidFill>
                  <a:srgbClr val="000000"/>
                </a:solidFill>
                <a:latin typeface="Arial Bold"/>
              </a:rPr>
              <a:t>noktalı</a:t>
            </a:r>
            <a:r>
              <a:rPr lang="en-US" sz="3999" dirty="0">
                <a:solidFill>
                  <a:srgbClr val="000000"/>
                </a:solidFill>
                <a:latin typeface="Arial Bold"/>
              </a:rPr>
              <a:t> </a:t>
            </a:r>
            <a:r>
              <a:rPr lang="en-US" sz="3999" dirty="0" err="1">
                <a:solidFill>
                  <a:srgbClr val="000000"/>
                </a:solidFill>
                <a:latin typeface="Arial Bold"/>
              </a:rPr>
              <a:t>yerlere</a:t>
            </a:r>
            <a:r>
              <a:rPr lang="en-US" sz="3999" dirty="0">
                <a:solidFill>
                  <a:srgbClr val="000000"/>
                </a:solidFill>
                <a:latin typeface="Arial Bold"/>
              </a:rPr>
              <a:t> </a:t>
            </a:r>
            <a:r>
              <a:rPr lang="en-US" sz="3999" dirty="0" err="1">
                <a:solidFill>
                  <a:srgbClr val="000000"/>
                </a:solidFill>
                <a:latin typeface="Arial Bold"/>
              </a:rPr>
              <a:t>uygun</a:t>
            </a:r>
            <a:r>
              <a:rPr lang="en-US" sz="3999" dirty="0">
                <a:solidFill>
                  <a:srgbClr val="000000"/>
                </a:solidFill>
                <a:latin typeface="Arial Bold"/>
              </a:rPr>
              <a:t> </a:t>
            </a:r>
            <a:r>
              <a:rPr lang="en-US" sz="3999" dirty="0" err="1">
                <a:solidFill>
                  <a:srgbClr val="000000"/>
                </a:solidFill>
                <a:latin typeface="Arial Bold"/>
              </a:rPr>
              <a:t>kelimeleri</a:t>
            </a:r>
            <a:r>
              <a:rPr lang="en-US" sz="3999" dirty="0">
                <a:solidFill>
                  <a:srgbClr val="000000"/>
                </a:solidFill>
                <a:latin typeface="Arial Bold"/>
              </a:rPr>
              <a:t> </a:t>
            </a:r>
            <a:r>
              <a:rPr lang="en-US" sz="3999" dirty="0" err="1">
                <a:solidFill>
                  <a:srgbClr val="000000"/>
                </a:solidFill>
                <a:latin typeface="Arial Bold"/>
              </a:rPr>
              <a:t>yazınız</a:t>
            </a:r>
            <a:r>
              <a:rPr lang="en-US" sz="3999" dirty="0">
                <a:solidFill>
                  <a:srgbClr val="000000"/>
                </a:solidFill>
                <a:latin typeface="Arial Bold"/>
              </a:rPr>
              <a:t>.</a:t>
            </a:r>
          </a:p>
          <a:p>
            <a:pPr>
              <a:lnSpc>
                <a:spcPts val="1800"/>
              </a:lnSpc>
            </a:pPr>
            <a:endParaRPr lang="en-US" sz="3999" dirty="0">
              <a:solidFill>
                <a:srgbClr val="000000"/>
              </a:solidFill>
              <a:latin typeface="Arial Bold"/>
            </a:endParaRPr>
          </a:p>
          <a:p>
            <a:pPr>
              <a:lnSpc>
                <a:spcPts val="4799"/>
              </a:lnSpc>
            </a:pPr>
            <a:r>
              <a:rPr lang="en-US" sz="3999" dirty="0">
                <a:solidFill>
                  <a:srgbClr val="000000"/>
                </a:solidFill>
                <a:latin typeface="Arial"/>
              </a:rPr>
              <a:t>•</a:t>
            </a:r>
            <a:r>
              <a:rPr lang="en-US" sz="3999" dirty="0" err="1">
                <a:solidFill>
                  <a:srgbClr val="000000"/>
                </a:solidFill>
                <a:latin typeface="Arial"/>
              </a:rPr>
              <a:t>Yemek</a:t>
            </a:r>
            <a:r>
              <a:rPr lang="en-US" sz="3999" dirty="0">
                <a:solidFill>
                  <a:srgbClr val="000000"/>
                </a:solidFill>
                <a:latin typeface="Arial"/>
              </a:rPr>
              <a:t> </a:t>
            </a:r>
            <a:r>
              <a:rPr lang="en-US" sz="3999" dirty="0" err="1">
                <a:solidFill>
                  <a:srgbClr val="000000"/>
                </a:solidFill>
                <a:latin typeface="Arial"/>
              </a:rPr>
              <a:t>yemeye</a:t>
            </a:r>
            <a:r>
              <a:rPr lang="en-US" sz="3999" dirty="0">
                <a:solidFill>
                  <a:srgbClr val="000000"/>
                </a:solidFill>
                <a:latin typeface="Arial"/>
              </a:rPr>
              <a:t> </a:t>
            </a:r>
            <a:r>
              <a:rPr lang="en-US" sz="3999" dirty="0" err="1">
                <a:solidFill>
                  <a:srgbClr val="000000"/>
                </a:solidFill>
                <a:latin typeface="Arial"/>
              </a:rPr>
              <a:t>başlamadan</a:t>
            </a:r>
            <a:r>
              <a:rPr lang="en-US" sz="3999" dirty="0">
                <a:solidFill>
                  <a:srgbClr val="000000"/>
                </a:solidFill>
                <a:latin typeface="Arial"/>
              </a:rPr>
              <a:t> </a:t>
            </a:r>
            <a:r>
              <a:rPr lang="en-US" sz="3999" dirty="0" err="1">
                <a:solidFill>
                  <a:srgbClr val="000000"/>
                </a:solidFill>
                <a:latin typeface="Arial"/>
              </a:rPr>
              <a:t>önce</a:t>
            </a:r>
            <a:r>
              <a:rPr lang="en-US" sz="3999" dirty="0">
                <a:solidFill>
                  <a:srgbClr val="000000"/>
                </a:solidFill>
                <a:latin typeface="Arial"/>
              </a:rPr>
              <a:t> </a:t>
            </a:r>
            <a:r>
              <a:rPr lang="en-US" sz="3999" dirty="0" err="1">
                <a:solidFill>
                  <a:srgbClr val="000000"/>
                </a:solidFill>
                <a:latin typeface="Arial"/>
              </a:rPr>
              <a:t>sofrada</a:t>
            </a:r>
            <a:r>
              <a:rPr lang="en-US" sz="3999" dirty="0">
                <a:solidFill>
                  <a:srgbClr val="000000"/>
                </a:solidFill>
                <a:latin typeface="Arial"/>
              </a:rPr>
              <a:t> </a:t>
            </a:r>
            <a:r>
              <a:rPr lang="en-US" sz="3999" dirty="0" err="1">
                <a:solidFill>
                  <a:srgbClr val="000000"/>
                </a:solidFill>
                <a:latin typeface="Arial"/>
              </a:rPr>
              <a:t>iken</a:t>
            </a:r>
            <a:endParaRPr lang="en-US" sz="3999" dirty="0">
              <a:solidFill>
                <a:srgbClr val="000000"/>
              </a:solidFill>
              <a:latin typeface="Arial"/>
            </a:endParaRPr>
          </a:p>
          <a:p>
            <a:pPr>
              <a:lnSpc>
                <a:spcPts val="4799"/>
              </a:lnSpc>
            </a:pPr>
            <a:r>
              <a:rPr lang="en-US" sz="3999" dirty="0">
                <a:solidFill>
                  <a:srgbClr val="000000"/>
                </a:solidFill>
                <a:latin typeface="Arial"/>
              </a:rPr>
              <a:t> ………………………………… </a:t>
            </a:r>
            <a:r>
              <a:rPr lang="en-US" sz="3999" dirty="0" err="1">
                <a:solidFill>
                  <a:srgbClr val="000000"/>
                </a:solidFill>
                <a:latin typeface="Arial"/>
              </a:rPr>
              <a:t>deriz</a:t>
            </a:r>
            <a:r>
              <a:rPr lang="en-US" sz="3999" dirty="0">
                <a:solidFill>
                  <a:srgbClr val="000000"/>
                </a:solidFill>
                <a:latin typeface="Arial"/>
              </a:rPr>
              <a:t>.</a:t>
            </a:r>
          </a:p>
          <a:p>
            <a:pPr>
              <a:lnSpc>
                <a:spcPts val="1800"/>
              </a:lnSpc>
            </a:pPr>
            <a:endParaRPr lang="en-US" sz="3999" dirty="0">
              <a:solidFill>
                <a:srgbClr val="000000"/>
              </a:solidFill>
              <a:latin typeface="Arial"/>
            </a:endParaRPr>
          </a:p>
          <a:p>
            <a:pPr>
              <a:lnSpc>
                <a:spcPts val="4799"/>
              </a:lnSpc>
            </a:pPr>
            <a:r>
              <a:rPr lang="en-US" sz="3999" dirty="0">
                <a:solidFill>
                  <a:srgbClr val="000000"/>
                </a:solidFill>
                <a:latin typeface="Arial"/>
              </a:rPr>
              <a:t>•</a:t>
            </a:r>
            <a:r>
              <a:rPr lang="en-US" sz="3999" dirty="0" err="1">
                <a:solidFill>
                  <a:srgbClr val="000000"/>
                </a:solidFill>
                <a:latin typeface="Arial"/>
              </a:rPr>
              <a:t>Yemek</a:t>
            </a:r>
            <a:r>
              <a:rPr lang="en-US" sz="3999" dirty="0">
                <a:solidFill>
                  <a:srgbClr val="000000"/>
                </a:solidFill>
                <a:latin typeface="Arial"/>
              </a:rPr>
              <a:t> </a:t>
            </a:r>
            <a:r>
              <a:rPr lang="en-US" sz="3999" dirty="0" err="1">
                <a:solidFill>
                  <a:srgbClr val="000000"/>
                </a:solidFill>
                <a:latin typeface="Arial"/>
              </a:rPr>
              <a:t>yedikten</a:t>
            </a:r>
            <a:r>
              <a:rPr lang="en-US" sz="3999" dirty="0">
                <a:solidFill>
                  <a:srgbClr val="000000"/>
                </a:solidFill>
                <a:latin typeface="Arial"/>
              </a:rPr>
              <a:t> </a:t>
            </a:r>
            <a:r>
              <a:rPr lang="en-US" sz="3999" dirty="0" err="1">
                <a:solidFill>
                  <a:srgbClr val="000000"/>
                </a:solidFill>
                <a:latin typeface="Arial"/>
              </a:rPr>
              <a:t>sonra</a:t>
            </a:r>
            <a:r>
              <a:rPr lang="en-US" sz="3999" dirty="0">
                <a:solidFill>
                  <a:srgbClr val="000000"/>
                </a:solidFill>
                <a:latin typeface="Arial"/>
              </a:rPr>
              <a:t> …………………… </a:t>
            </a:r>
            <a:r>
              <a:rPr lang="en-US" sz="3999" dirty="0" err="1">
                <a:solidFill>
                  <a:srgbClr val="000000"/>
                </a:solidFill>
                <a:latin typeface="Arial"/>
              </a:rPr>
              <a:t>deriz</a:t>
            </a:r>
            <a:r>
              <a:rPr lang="en-US" sz="3999" dirty="0">
                <a:solidFill>
                  <a:srgbClr val="000000"/>
                </a:solidFill>
                <a:latin typeface="Arial"/>
              </a:rPr>
              <a:t>. </a:t>
            </a:r>
          </a:p>
          <a:p>
            <a:pPr>
              <a:lnSpc>
                <a:spcPts val="1800"/>
              </a:lnSpc>
            </a:pPr>
            <a:endParaRPr lang="en-US" sz="3999" dirty="0">
              <a:solidFill>
                <a:srgbClr val="000000"/>
              </a:solidFill>
              <a:latin typeface="Arial"/>
            </a:endParaRPr>
          </a:p>
          <a:p>
            <a:pPr>
              <a:lnSpc>
                <a:spcPts val="4799"/>
              </a:lnSpc>
            </a:pPr>
            <a:r>
              <a:rPr lang="en-US" sz="3999" dirty="0">
                <a:solidFill>
                  <a:srgbClr val="000000"/>
                </a:solidFill>
                <a:latin typeface="Arial"/>
              </a:rPr>
              <a:t>•</a:t>
            </a:r>
            <a:r>
              <a:rPr lang="en-US" sz="3999" dirty="0" err="1">
                <a:solidFill>
                  <a:srgbClr val="000000"/>
                </a:solidFill>
                <a:latin typeface="Arial"/>
              </a:rPr>
              <a:t>Evden</a:t>
            </a:r>
            <a:r>
              <a:rPr lang="en-US" sz="3999" dirty="0">
                <a:solidFill>
                  <a:srgbClr val="000000"/>
                </a:solidFill>
                <a:latin typeface="Arial"/>
              </a:rPr>
              <a:t> </a:t>
            </a:r>
            <a:r>
              <a:rPr lang="en-US" sz="3999" dirty="0" err="1">
                <a:solidFill>
                  <a:srgbClr val="000000"/>
                </a:solidFill>
                <a:latin typeface="Arial"/>
              </a:rPr>
              <a:t>çıkarken</a:t>
            </a:r>
            <a:r>
              <a:rPr lang="en-US" sz="3999" dirty="0">
                <a:solidFill>
                  <a:srgbClr val="000000"/>
                </a:solidFill>
                <a:latin typeface="Arial"/>
              </a:rPr>
              <a:t> ……………………………… </a:t>
            </a:r>
            <a:r>
              <a:rPr lang="en-US" sz="3999" dirty="0" err="1">
                <a:solidFill>
                  <a:srgbClr val="000000"/>
                </a:solidFill>
                <a:latin typeface="Arial"/>
              </a:rPr>
              <a:t>deriz</a:t>
            </a:r>
            <a:r>
              <a:rPr lang="en-US" sz="3999" dirty="0">
                <a:solidFill>
                  <a:srgbClr val="000000"/>
                </a:solidFill>
                <a:latin typeface="Arial"/>
              </a:rPr>
              <a:t>. </a:t>
            </a:r>
          </a:p>
          <a:p>
            <a:pPr>
              <a:lnSpc>
                <a:spcPts val="1800"/>
              </a:lnSpc>
            </a:pPr>
            <a:endParaRPr lang="en-US" sz="3999" dirty="0">
              <a:solidFill>
                <a:srgbClr val="000000"/>
              </a:solidFill>
              <a:latin typeface="Arial"/>
            </a:endParaRPr>
          </a:p>
          <a:p>
            <a:pPr>
              <a:lnSpc>
                <a:spcPts val="4799"/>
              </a:lnSpc>
            </a:pPr>
            <a:r>
              <a:rPr lang="en-US" sz="3999" dirty="0">
                <a:solidFill>
                  <a:srgbClr val="000000"/>
                </a:solidFill>
                <a:latin typeface="Arial"/>
              </a:rPr>
              <a:t>•Yola </a:t>
            </a:r>
            <a:r>
              <a:rPr lang="en-US" sz="3999" dirty="0" err="1">
                <a:solidFill>
                  <a:srgbClr val="000000"/>
                </a:solidFill>
                <a:latin typeface="Arial"/>
              </a:rPr>
              <a:t>çıkan</a:t>
            </a:r>
            <a:r>
              <a:rPr lang="en-US" sz="3999" dirty="0">
                <a:solidFill>
                  <a:srgbClr val="000000"/>
                </a:solidFill>
                <a:latin typeface="Arial"/>
              </a:rPr>
              <a:t> </a:t>
            </a:r>
            <a:r>
              <a:rPr lang="en-US" sz="3999" dirty="0" err="1">
                <a:solidFill>
                  <a:srgbClr val="000000"/>
                </a:solidFill>
                <a:latin typeface="Arial"/>
              </a:rPr>
              <a:t>birine</a:t>
            </a:r>
            <a:r>
              <a:rPr lang="en-US" sz="3999" dirty="0">
                <a:solidFill>
                  <a:srgbClr val="000000"/>
                </a:solidFill>
                <a:latin typeface="Arial"/>
              </a:rPr>
              <a:t> ……………………… </a:t>
            </a:r>
            <a:r>
              <a:rPr lang="en-US" sz="3999" dirty="0" err="1">
                <a:solidFill>
                  <a:srgbClr val="000000"/>
                </a:solidFill>
                <a:latin typeface="Arial"/>
              </a:rPr>
              <a:t>deriz</a:t>
            </a:r>
            <a:r>
              <a:rPr lang="en-US" sz="3999" dirty="0">
                <a:solidFill>
                  <a:srgbClr val="000000"/>
                </a:solidFill>
                <a:latin typeface="Arial"/>
              </a:rPr>
              <a:t>. </a:t>
            </a:r>
          </a:p>
          <a:p>
            <a:pPr>
              <a:lnSpc>
                <a:spcPts val="600"/>
              </a:lnSpc>
            </a:pPr>
            <a:endParaRPr lang="en-US" sz="3999" dirty="0">
              <a:solidFill>
                <a:srgbClr val="000000"/>
              </a:solidFill>
              <a:latin typeface="Arial"/>
            </a:endParaRPr>
          </a:p>
          <a:p>
            <a:pPr>
              <a:lnSpc>
                <a:spcPts val="4799"/>
              </a:lnSpc>
            </a:pPr>
            <a:r>
              <a:rPr lang="en-US" sz="3999" dirty="0">
                <a:solidFill>
                  <a:srgbClr val="000000"/>
                </a:solidFill>
                <a:latin typeface="Arial"/>
              </a:rPr>
              <a:t>•</a:t>
            </a:r>
            <a:r>
              <a:rPr lang="en-US" sz="3999" dirty="0" err="1">
                <a:solidFill>
                  <a:srgbClr val="000000"/>
                </a:solidFill>
                <a:latin typeface="Arial"/>
              </a:rPr>
              <a:t>Sınava</a:t>
            </a:r>
            <a:r>
              <a:rPr lang="en-US" sz="3999" dirty="0">
                <a:solidFill>
                  <a:srgbClr val="000000"/>
                </a:solidFill>
                <a:latin typeface="Arial"/>
              </a:rPr>
              <a:t> </a:t>
            </a:r>
            <a:r>
              <a:rPr lang="en-US" sz="3999" dirty="0" err="1">
                <a:solidFill>
                  <a:srgbClr val="000000"/>
                </a:solidFill>
                <a:latin typeface="Arial"/>
              </a:rPr>
              <a:t>giren</a:t>
            </a:r>
            <a:r>
              <a:rPr lang="en-US" sz="3999" dirty="0">
                <a:solidFill>
                  <a:srgbClr val="000000"/>
                </a:solidFill>
                <a:latin typeface="Arial"/>
              </a:rPr>
              <a:t> </a:t>
            </a:r>
            <a:r>
              <a:rPr lang="en-US" sz="3999" dirty="0" err="1">
                <a:solidFill>
                  <a:srgbClr val="000000"/>
                </a:solidFill>
                <a:latin typeface="Arial"/>
              </a:rPr>
              <a:t>kişiye</a:t>
            </a:r>
            <a:r>
              <a:rPr lang="en-US" sz="3999" dirty="0">
                <a:solidFill>
                  <a:srgbClr val="000000"/>
                </a:solidFill>
                <a:latin typeface="Arial"/>
              </a:rPr>
              <a:t> …………………………...…………… </a:t>
            </a:r>
            <a:r>
              <a:rPr lang="en-US" sz="3999" dirty="0" err="1">
                <a:solidFill>
                  <a:srgbClr val="000000"/>
                </a:solidFill>
                <a:latin typeface="Arial"/>
              </a:rPr>
              <a:t>deriz</a:t>
            </a:r>
            <a:r>
              <a:rPr lang="en-US" sz="3999" dirty="0">
                <a:solidFill>
                  <a:srgbClr val="000000"/>
                </a:solidFill>
                <a:latin typeface="Arial"/>
              </a:rPr>
              <a:t>.</a:t>
            </a:r>
          </a:p>
          <a:p>
            <a:pPr>
              <a:lnSpc>
                <a:spcPts val="1800"/>
              </a:lnSpc>
            </a:pPr>
            <a:endParaRPr lang="en-US" sz="3999" dirty="0">
              <a:solidFill>
                <a:srgbClr val="000000"/>
              </a:solidFill>
              <a:latin typeface="Arial"/>
            </a:endParaRPr>
          </a:p>
          <a:p>
            <a:pPr>
              <a:lnSpc>
                <a:spcPts val="4799"/>
              </a:lnSpc>
            </a:pPr>
            <a:r>
              <a:rPr lang="en-US" sz="3999" dirty="0">
                <a:solidFill>
                  <a:srgbClr val="000000"/>
                </a:solidFill>
                <a:latin typeface="Arial"/>
              </a:rPr>
              <a:t>•Hasta </a:t>
            </a:r>
            <a:r>
              <a:rPr lang="en-US" sz="3999" dirty="0" err="1">
                <a:solidFill>
                  <a:srgbClr val="000000"/>
                </a:solidFill>
                <a:latin typeface="Arial"/>
              </a:rPr>
              <a:t>olan</a:t>
            </a:r>
            <a:r>
              <a:rPr lang="en-US" sz="3999" dirty="0">
                <a:solidFill>
                  <a:srgbClr val="000000"/>
                </a:solidFill>
                <a:latin typeface="Arial"/>
              </a:rPr>
              <a:t> </a:t>
            </a:r>
            <a:r>
              <a:rPr lang="en-US" sz="3999" dirty="0" err="1">
                <a:solidFill>
                  <a:srgbClr val="000000"/>
                </a:solidFill>
                <a:latin typeface="Arial"/>
              </a:rPr>
              <a:t>birine</a:t>
            </a:r>
            <a:r>
              <a:rPr lang="en-US" sz="3999" dirty="0">
                <a:solidFill>
                  <a:srgbClr val="000000"/>
                </a:solidFill>
                <a:latin typeface="Arial"/>
              </a:rPr>
              <a:t> …………………………..… </a:t>
            </a:r>
            <a:r>
              <a:rPr lang="en-US" sz="3999" dirty="0" err="1">
                <a:solidFill>
                  <a:srgbClr val="000000"/>
                </a:solidFill>
                <a:latin typeface="Arial"/>
              </a:rPr>
              <a:t>deriz</a:t>
            </a:r>
            <a:r>
              <a:rPr lang="en-US" sz="3999" dirty="0">
                <a:solidFill>
                  <a:srgbClr val="000000"/>
                </a:solidFill>
                <a:latin typeface="Arial"/>
              </a:rPr>
              <a:t>.</a:t>
            </a:r>
          </a:p>
          <a:p>
            <a:pPr>
              <a:lnSpc>
                <a:spcPts val="1800"/>
              </a:lnSpc>
            </a:pPr>
            <a:endParaRPr lang="en-US" sz="3999" dirty="0">
              <a:solidFill>
                <a:srgbClr val="000000"/>
              </a:solidFill>
              <a:latin typeface="Arial"/>
            </a:endParaRPr>
          </a:p>
          <a:p>
            <a:pPr>
              <a:lnSpc>
                <a:spcPts val="4799"/>
              </a:lnSpc>
            </a:pPr>
            <a:r>
              <a:rPr lang="en-US" sz="3999" dirty="0">
                <a:solidFill>
                  <a:srgbClr val="000000"/>
                </a:solidFill>
                <a:latin typeface="Arial"/>
              </a:rPr>
              <a:t>•</a:t>
            </a:r>
            <a:r>
              <a:rPr lang="en-US" sz="3999" dirty="0" err="1">
                <a:solidFill>
                  <a:srgbClr val="000000"/>
                </a:solidFill>
                <a:latin typeface="Arial"/>
              </a:rPr>
              <a:t>Zor</a:t>
            </a:r>
            <a:r>
              <a:rPr lang="en-US" sz="3999" dirty="0">
                <a:solidFill>
                  <a:srgbClr val="000000"/>
                </a:solidFill>
                <a:latin typeface="Arial"/>
              </a:rPr>
              <a:t> </a:t>
            </a:r>
            <a:r>
              <a:rPr lang="en-US" sz="3999" dirty="0" err="1">
                <a:solidFill>
                  <a:srgbClr val="000000"/>
                </a:solidFill>
                <a:latin typeface="Arial"/>
              </a:rPr>
              <a:t>durumda</a:t>
            </a:r>
            <a:r>
              <a:rPr lang="en-US" sz="3999" dirty="0">
                <a:solidFill>
                  <a:srgbClr val="000000"/>
                </a:solidFill>
                <a:latin typeface="Arial"/>
              </a:rPr>
              <a:t> </a:t>
            </a:r>
            <a:r>
              <a:rPr lang="en-US" sz="3999" dirty="0" err="1">
                <a:solidFill>
                  <a:srgbClr val="000000"/>
                </a:solidFill>
                <a:latin typeface="Arial"/>
              </a:rPr>
              <a:t>olana</a:t>
            </a:r>
            <a:r>
              <a:rPr lang="en-US" sz="3999" dirty="0">
                <a:solidFill>
                  <a:srgbClr val="000000"/>
                </a:solidFill>
                <a:latin typeface="Arial"/>
              </a:rPr>
              <a:t> …………………………..……… </a:t>
            </a:r>
            <a:r>
              <a:rPr lang="en-US" sz="3999" dirty="0" err="1">
                <a:solidFill>
                  <a:srgbClr val="000000"/>
                </a:solidFill>
                <a:latin typeface="Arial"/>
              </a:rPr>
              <a:t>deriz</a:t>
            </a:r>
            <a:r>
              <a:rPr lang="en-US" sz="3999" dirty="0">
                <a:solidFill>
                  <a:srgbClr val="000000"/>
                </a:solidFill>
                <a:latin typeface="Arial"/>
              </a:rPr>
              <a:t>.</a:t>
            </a:r>
          </a:p>
          <a:p>
            <a:pPr>
              <a:lnSpc>
                <a:spcPts val="4799"/>
              </a:lnSpc>
            </a:pPr>
            <a:endParaRPr lang="en-US" sz="3999" dirty="0">
              <a:solidFill>
                <a:srgbClr val="000000"/>
              </a:solidFill>
              <a:latin typeface="Arial"/>
            </a:endParaRPr>
          </a:p>
          <a:p>
            <a:pPr>
              <a:lnSpc>
                <a:spcPts val="4799"/>
              </a:lnSpc>
            </a:pPr>
            <a:endParaRPr lang="en-US" sz="3999" dirty="0">
              <a:solidFill>
                <a:srgbClr val="000000"/>
              </a:solidFill>
              <a:latin typeface="Arial"/>
            </a:endParaRPr>
          </a:p>
        </p:txBody>
      </p:sp>
      <p:sp>
        <p:nvSpPr>
          <p:cNvPr id="11" name="TextBox 11"/>
          <p:cNvSpPr txBox="1"/>
          <p:nvPr/>
        </p:nvSpPr>
        <p:spPr>
          <a:xfrm>
            <a:off x="268518" y="3344220"/>
            <a:ext cx="7180028" cy="755650"/>
          </a:xfrm>
          <a:prstGeom prst="rect">
            <a:avLst/>
          </a:prstGeom>
        </p:spPr>
        <p:txBody>
          <a:bodyPr lIns="0" tIns="0" rIns="0" bIns="0" rtlCol="0" anchor="t">
            <a:spAutoFit/>
          </a:bodyPr>
          <a:lstStyle/>
          <a:p>
            <a:pPr algn="ctr">
              <a:lnSpc>
                <a:spcPts val="5599"/>
              </a:lnSpc>
            </a:pPr>
            <a:r>
              <a:rPr lang="en-US" sz="3999" dirty="0">
                <a:solidFill>
                  <a:srgbClr val="CC0005"/>
                </a:solidFill>
                <a:latin typeface="Arial Bold"/>
              </a:rPr>
              <a:t>Bismillahirrahmanirrahim</a:t>
            </a:r>
          </a:p>
        </p:txBody>
      </p:sp>
      <p:sp>
        <p:nvSpPr>
          <p:cNvPr id="12" name="TextBox 12"/>
          <p:cNvSpPr txBox="1"/>
          <p:nvPr/>
        </p:nvSpPr>
        <p:spPr>
          <a:xfrm>
            <a:off x="6069657" y="4152900"/>
            <a:ext cx="3302943" cy="755650"/>
          </a:xfrm>
          <a:prstGeom prst="rect">
            <a:avLst/>
          </a:prstGeom>
        </p:spPr>
        <p:txBody>
          <a:bodyPr lIns="0" tIns="0" rIns="0" bIns="0" rtlCol="0" anchor="t">
            <a:spAutoFit/>
          </a:bodyPr>
          <a:lstStyle/>
          <a:p>
            <a:pPr algn="ctr">
              <a:lnSpc>
                <a:spcPts val="5599"/>
              </a:lnSpc>
            </a:pPr>
            <a:r>
              <a:rPr lang="en-US" sz="3999" dirty="0" err="1">
                <a:solidFill>
                  <a:srgbClr val="CC0005"/>
                </a:solidFill>
                <a:latin typeface="Arial Bold"/>
              </a:rPr>
              <a:t>Elhamdülillah</a:t>
            </a:r>
            <a:endParaRPr lang="en-US" sz="3999" dirty="0">
              <a:solidFill>
                <a:srgbClr val="CC0005"/>
              </a:solidFill>
              <a:latin typeface="Arial Bold"/>
            </a:endParaRPr>
          </a:p>
        </p:txBody>
      </p:sp>
      <p:sp>
        <p:nvSpPr>
          <p:cNvPr id="13" name="TextBox 13"/>
          <p:cNvSpPr txBox="1"/>
          <p:nvPr/>
        </p:nvSpPr>
        <p:spPr>
          <a:xfrm>
            <a:off x="4343400" y="4958755"/>
            <a:ext cx="5959231" cy="718145"/>
          </a:xfrm>
          <a:prstGeom prst="rect">
            <a:avLst/>
          </a:prstGeom>
        </p:spPr>
        <p:txBody>
          <a:bodyPr wrap="square" lIns="0" tIns="0" rIns="0" bIns="0" rtlCol="0" anchor="t">
            <a:spAutoFit/>
          </a:bodyPr>
          <a:lstStyle/>
          <a:p>
            <a:pPr algn="ctr">
              <a:lnSpc>
                <a:spcPts val="5599"/>
              </a:lnSpc>
            </a:pPr>
            <a:r>
              <a:rPr lang="en-US" sz="3999" dirty="0" err="1">
                <a:solidFill>
                  <a:srgbClr val="CC0005"/>
                </a:solidFill>
                <a:latin typeface="Arial Bold"/>
              </a:rPr>
              <a:t>Allah'a</a:t>
            </a:r>
            <a:r>
              <a:rPr lang="en-US" sz="3999" dirty="0">
                <a:solidFill>
                  <a:srgbClr val="CC0005"/>
                </a:solidFill>
                <a:latin typeface="Arial Bold"/>
              </a:rPr>
              <a:t> (c.c.) </a:t>
            </a:r>
            <a:r>
              <a:rPr lang="en-US" sz="3999" dirty="0" err="1">
                <a:solidFill>
                  <a:srgbClr val="CC0005"/>
                </a:solidFill>
                <a:latin typeface="Arial Bold"/>
              </a:rPr>
              <a:t>emanet</a:t>
            </a:r>
            <a:r>
              <a:rPr lang="en-US" sz="3999" dirty="0">
                <a:solidFill>
                  <a:srgbClr val="CC0005"/>
                </a:solidFill>
                <a:latin typeface="Arial Bold"/>
              </a:rPr>
              <a:t> </a:t>
            </a:r>
            <a:r>
              <a:rPr lang="en-US" sz="3999" dirty="0" err="1">
                <a:solidFill>
                  <a:srgbClr val="CC0005"/>
                </a:solidFill>
                <a:latin typeface="Arial Bold"/>
              </a:rPr>
              <a:t>ol</a:t>
            </a:r>
            <a:endParaRPr lang="en-US" sz="3999" dirty="0">
              <a:solidFill>
                <a:srgbClr val="CC0005"/>
              </a:solidFill>
              <a:latin typeface="Arial Bold"/>
            </a:endParaRPr>
          </a:p>
        </p:txBody>
      </p:sp>
      <p:sp>
        <p:nvSpPr>
          <p:cNvPr id="14" name="TextBox 14"/>
          <p:cNvSpPr txBox="1"/>
          <p:nvPr/>
        </p:nvSpPr>
        <p:spPr>
          <a:xfrm>
            <a:off x="4648200" y="7353300"/>
            <a:ext cx="5773791" cy="718145"/>
          </a:xfrm>
          <a:prstGeom prst="rect">
            <a:avLst/>
          </a:prstGeom>
        </p:spPr>
        <p:txBody>
          <a:bodyPr wrap="square" lIns="0" tIns="0" rIns="0" bIns="0" rtlCol="0" anchor="t">
            <a:spAutoFit/>
          </a:bodyPr>
          <a:lstStyle/>
          <a:p>
            <a:pPr algn="ctr">
              <a:lnSpc>
                <a:spcPts val="5599"/>
              </a:lnSpc>
            </a:pPr>
            <a:r>
              <a:rPr lang="en-US" sz="3999" dirty="0">
                <a:solidFill>
                  <a:srgbClr val="CC0005"/>
                </a:solidFill>
                <a:latin typeface="Arial Bold"/>
              </a:rPr>
              <a:t>Allah (c.c.) </a:t>
            </a:r>
            <a:r>
              <a:rPr lang="en-US" sz="3999" dirty="0" err="1">
                <a:solidFill>
                  <a:srgbClr val="CC0005"/>
                </a:solidFill>
                <a:latin typeface="Arial Bold"/>
              </a:rPr>
              <a:t>şifa</a:t>
            </a:r>
            <a:r>
              <a:rPr lang="en-US" sz="3999" dirty="0">
                <a:solidFill>
                  <a:srgbClr val="CC0005"/>
                </a:solidFill>
                <a:latin typeface="Arial Bold"/>
              </a:rPr>
              <a:t> </a:t>
            </a:r>
            <a:r>
              <a:rPr lang="en-US" sz="3999" dirty="0" err="1">
                <a:solidFill>
                  <a:srgbClr val="CC0005"/>
                </a:solidFill>
                <a:latin typeface="Arial Bold"/>
              </a:rPr>
              <a:t>versin</a:t>
            </a:r>
            <a:endParaRPr lang="en-US" sz="3999" dirty="0">
              <a:solidFill>
                <a:srgbClr val="CC0005"/>
              </a:solidFill>
              <a:latin typeface="Arial Bold"/>
            </a:endParaRPr>
          </a:p>
        </p:txBody>
      </p:sp>
      <p:sp>
        <p:nvSpPr>
          <p:cNvPr id="15" name="TextBox 15"/>
          <p:cNvSpPr txBox="1"/>
          <p:nvPr/>
        </p:nvSpPr>
        <p:spPr>
          <a:xfrm>
            <a:off x="4626992" y="5829300"/>
            <a:ext cx="4036963" cy="755650"/>
          </a:xfrm>
          <a:prstGeom prst="rect">
            <a:avLst/>
          </a:prstGeom>
        </p:spPr>
        <p:txBody>
          <a:bodyPr lIns="0" tIns="0" rIns="0" bIns="0" rtlCol="0" anchor="t">
            <a:spAutoFit/>
          </a:bodyPr>
          <a:lstStyle/>
          <a:p>
            <a:pPr algn="ctr">
              <a:lnSpc>
                <a:spcPts val="5599"/>
              </a:lnSpc>
            </a:pPr>
            <a:r>
              <a:rPr lang="en-US" sz="3999" dirty="0" err="1">
                <a:solidFill>
                  <a:srgbClr val="CC0005"/>
                </a:solidFill>
                <a:latin typeface="Arial Bold"/>
              </a:rPr>
              <a:t>Yolun</a:t>
            </a:r>
            <a:r>
              <a:rPr lang="en-US" sz="3999" dirty="0">
                <a:solidFill>
                  <a:srgbClr val="CC0005"/>
                </a:solidFill>
                <a:latin typeface="Arial Bold"/>
              </a:rPr>
              <a:t> </a:t>
            </a:r>
            <a:r>
              <a:rPr lang="en-US" sz="3999" dirty="0" err="1">
                <a:solidFill>
                  <a:srgbClr val="CC0005"/>
                </a:solidFill>
                <a:latin typeface="Arial Bold"/>
              </a:rPr>
              <a:t>açık</a:t>
            </a:r>
            <a:r>
              <a:rPr lang="en-US" sz="3999" dirty="0">
                <a:solidFill>
                  <a:srgbClr val="CC0005"/>
                </a:solidFill>
                <a:latin typeface="Arial Bold"/>
              </a:rPr>
              <a:t> </a:t>
            </a:r>
            <a:r>
              <a:rPr lang="en-US" sz="3999" dirty="0" err="1">
                <a:solidFill>
                  <a:srgbClr val="CC0005"/>
                </a:solidFill>
                <a:latin typeface="Arial Bold"/>
              </a:rPr>
              <a:t>olsun</a:t>
            </a:r>
            <a:endParaRPr lang="en-US" sz="3999" dirty="0">
              <a:solidFill>
                <a:srgbClr val="CC0005"/>
              </a:solidFill>
              <a:latin typeface="Arial Bold"/>
            </a:endParaRPr>
          </a:p>
        </p:txBody>
      </p:sp>
      <p:sp>
        <p:nvSpPr>
          <p:cNvPr id="16" name="TextBox 16"/>
          <p:cNvSpPr txBox="1"/>
          <p:nvPr/>
        </p:nvSpPr>
        <p:spPr>
          <a:xfrm>
            <a:off x="5154585" y="6515100"/>
            <a:ext cx="7368629" cy="755650"/>
          </a:xfrm>
          <a:prstGeom prst="rect">
            <a:avLst/>
          </a:prstGeom>
        </p:spPr>
        <p:txBody>
          <a:bodyPr lIns="0" tIns="0" rIns="0" bIns="0" rtlCol="0" anchor="t">
            <a:spAutoFit/>
          </a:bodyPr>
          <a:lstStyle/>
          <a:p>
            <a:pPr algn="ctr">
              <a:lnSpc>
                <a:spcPts val="5599"/>
              </a:lnSpc>
            </a:pPr>
            <a:r>
              <a:rPr lang="en-US" sz="3999" dirty="0">
                <a:solidFill>
                  <a:srgbClr val="CC0005"/>
                </a:solidFill>
                <a:latin typeface="Arial Bold"/>
              </a:rPr>
              <a:t>Allah (c.c.) </a:t>
            </a:r>
            <a:r>
              <a:rPr lang="en-US" sz="3999" dirty="0" err="1">
                <a:solidFill>
                  <a:srgbClr val="CC0005"/>
                </a:solidFill>
                <a:latin typeface="Arial Bold"/>
              </a:rPr>
              <a:t>zihin</a:t>
            </a:r>
            <a:r>
              <a:rPr lang="en-US" sz="3999" dirty="0">
                <a:solidFill>
                  <a:srgbClr val="CC0005"/>
                </a:solidFill>
                <a:latin typeface="Arial Bold"/>
              </a:rPr>
              <a:t> </a:t>
            </a:r>
            <a:r>
              <a:rPr lang="en-US" sz="3999" dirty="0" err="1">
                <a:solidFill>
                  <a:srgbClr val="CC0005"/>
                </a:solidFill>
                <a:latin typeface="Arial Bold"/>
              </a:rPr>
              <a:t>açıklığı</a:t>
            </a:r>
            <a:r>
              <a:rPr lang="en-US" sz="3999" dirty="0">
                <a:solidFill>
                  <a:srgbClr val="CC0005"/>
                </a:solidFill>
                <a:latin typeface="Arial Bold"/>
              </a:rPr>
              <a:t> </a:t>
            </a:r>
            <a:r>
              <a:rPr lang="en-US" sz="3999" dirty="0" err="1">
                <a:solidFill>
                  <a:srgbClr val="CC0005"/>
                </a:solidFill>
                <a:latin typeface="Arial Bold"/>
              </a:rPr>
              <a:t>versin</a:t>
            </a:r>
            <a:endParaRPr lang="en-US" sz="3999" dirty="0">
              <a:solidFill>
                <a:srgbClr val="CC0005"/>
              </a:solidFill>
              <a:latin typeface="Arial Bold"/>
            </a:endParaRPr>
          </a:p>
        </p:txBody>
      </p:sp>
      <p:sp>
        <p:nvSpPr>
          <p:cNvPr id="17" name="TextBox 17"/>
          <p:cNvSpPr txBox="1"/>
          <p:nvPr/>
        </p:nvSpPr>
        <p:spPr>
          <a:xfrm>
            <a:off x="5154585" y="8197850"/>
            <a:ext cx="6605736" cy="755650"/>
          </a:xfrm>
          <a:prstGeom prst="rect">
            <a:avLst/>
          </a:prstGeom>
        </p:spPr>
        <p:txBody>
          <a:bodyPr lIns="0" tIns="0" rIns="0" bIns="0" rtlCol="0" anchor="t">
            <a:spAutoFit/>
          </a:bodyPr>
          <a:lstStyle/>
          <a:p>
            <a:pPr algn="ctr">
              <a:lnSpc>
                <a:spcPts val="5599"/>
              </a:lnSpc>
            </a:pPr>
            <a:r>
              <a:rPr lang="en-US" sz="3999" dirty="0">
                <a:solidFill>
                  <a:srgbClr val="CC0005"/>
                </a:solidFill>
                <a:latin typeface="Arial Bold"/>
              </a:rPr>
              <a:t>Allah (c.c.) </a:t>
            </a:r>
            <a:r>
              <a:rPr lang="en-US" sz="3999" dirty="0" err="1">
                <a:solidFill>
                  <a:srgbClr val="CC0005"/>
                </a:solidFill>
                <a:latin typeface="Arial Bold"/>
              </a:rPr>
              <a:t>yardımcın</a:t>
            </a:r>
            <a:r>
              <a:rPr lang="en-US" sz="3999" dirty="0">
                <a:solidFill>
                  <a:srgbClr val="CC0005"/>
                </a:solidFill>
                <a:latin typeface="Arial Bold"/>
              </a:rPr>
              <a:t> </a:t>
            </a:r>
            <a:r>
              <a:rPr lang="en-US" sz="3999" dirty="0" err="1">
                <a:solidFill>
                  <a:srgbClr val="CC0005"/>
                </a:solidFill>
                <a:latin typeface="Arial Bold"/>
              </a:rPr>
              <a:t>olsun</a:t>
            </a:r>
            <a:endParaRPr lang="en-US" sz="3999" dirty="0">
              <a:solidFill>
                <a:srgbClr val="CC0005"/>
              </a:solidFill>
              <a:latin typeface="Arial Bold"/>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5">
                                            <p:txEl>
                                              <p:pRg st="0" end="0"/>
                                            </p:txEl>
                                          </p:spTgt>
                                        </p:tgtEl>
                                        <p:attrNameLst>
                                          <p:attrName>style.visibility</p:attrName>
                                        </p:attrNameLst>
                                      </p:cBhvr>
                                      <p:to>
                                        <p:strVal val="visible"/>
                                      </p:to>
                                    </p:set>
                                    <p:anim calcmode="lin" valueType="num">
                                      <p:cBhvr additive="base">
                                        <p:cTn id="2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6">
                                            <p:txEl>
                                              <p:pRg st="0" end="0"/>
                                            </p:txEl>
                                          </p:spTgt>
                                        </p:tgtEl>
                                        <p:attrNameLst>
                                          <p:attrName>style.visibility</p:attrName>
                                        </p:attrNameLst>
                                      </p:cBhvr>
                                      <p:to>
                                        <p:strVal val="visible"/>
                                      </p:to>
                                    </p:set>
                                    <p:anim calcmode="lin" valueType="num">
                                      <p:cBhvr additive="base">
                                        <p:cTn id="31" dur="500" fill="hold"/>
                                        <p:tgtEl>
                                          <p:spTgt spid="16">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1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4">
                                            <p:txEl>
                                              <p:pRg st="0" end="0"/>
                                            </p:txEl>
                                          </p:spTgt>
                                        </p:tgtEl>
                                        <p:attrNameLst>
                                          <p:attrName>style.visibility</p:attrName>
                                        </p:attrNameLst>
                                      </p:cBhvr>
                                      <p:to>
                                        <p:strVal val="visible"/>
                                      </p:to>
                                    </p:set>
                                    <p:anim calcmode="lin" valueType="num">
                                      <p:cBhvr additive="base">
                                        <p:cTn id="37"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7">
                                            <p:txEl>
                                              <p:pRg st="0" end="0"/>
                                            </p:txEl>
                                          </p:spTgt>
                                        </p:tgtEl>
                                        <p:attrNameLst>
                                          <p:attrName>style.visibility</p:attrName>
                                        </p:attrNameLst>
                                      </p:cBhvr>
                                      <p:to>
                                        <p:strVal val="visible"/>
                                      </p:to>
                                    </p:set>
                                    <p:anim calcmode="lin" valueType="num">
                                      <p:cBhvr additive="base">
                                        <p:cTn id="43"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391111" y="2273951"/>
            <a:ext cx="4255561" cy="3407995"/>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Freeform 7"/>
          <p:cNvSpPr/>
          <p:nvPr/>
        </p:nvSpPr>
        <p:spPr>
          <a:xfrm>
            <a:off x="391111" y="5880742"/>
            <a:ext cx="4255561" cy="3407995"/>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8" name="Freeform 8"/>
          <p:cNvSpPr/>
          <p:nvPr/>
        </p:nvSpPr>
        <p:spPr>
          <a:xfrm>
            <a:off x="4808596" y="2273951"/>
            <a:ext cx="4255561" cy="3407995"/>
          </a:xfrm>
          <a:custGeom>
            <a:avLst/>
            <a:gdLst/>
            <a:ahLst/>
            <a:cxnLst/>
            <a:rect l="l" t="t" r="r" b="b"/>
            <a:pathLst>
              <a:path w="4255561" h="3407995">
                <a:moveTo>
                  <a:pt x="0" y="0"/>
                </a:moveTo>
                <a:lnTo>
                  <a:pt x="4255561" y="0"/>
                </a:lnTo>
                <a:lnTo>
                  <a:pt x="4255561"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9" name="Freeform 9"/>
          <p:cNvSpPr/>
          <p:nvPr/>
        </p:nvSpPr>
        <p:spPr>
          <a:xfrm>
            <a:off x="4808596" y="5880742"/>
            <a:ext cx="4255561" cy="3407995"/>
          </a:xfrm>
          <a:custGeom>
            <a:avLst/>
            <a:gdLst/>
            <a:ahLst/>
            <a:cxnLst/>
            <a:rect l="l" t="t" r="r" b="b"/>
            <a:pathLst>
              <a:path w="4255561" h="3407995">
                <a:moveTo>
                  <a:pt x="0" y="0"/>
                </a:moveTo>
                <a:lnTo>
                  <a:pt x="4255561" y="0"/>
                </a:lnTo>
                <a:lnTo>
                  <a:pt x="4255561"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0" name="Freeform 10"/>
          <p:cNvSpPr/>
          <p:nvPr/>
        </p:nvSpPr>
        <p:spPr>
          <a:xfrm>
            <a:off x="9226082" y="2273951"/>
            <a:ext cx="4255561" cy="3407995"/>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1" name="Freeform 11"/>
          <p:cNvSpPr/>
          <p:nvPr/>
        </p:nvSpPr>
        <p:spPr>
          <a:xfrm>
            <a:off x="9226082" y="5880742"/>
            <a:ext cx="4255561" cy="3407995"/>
          </a:xfrm>
          <a:custGeom>
            <a:avLst/>
            <a:gdLst/>
            <a:ahLst/>
            <a:cxnLst/>
            <a:rect l="l" t="t" r="r" b="b"/>
            <a:pathLst>
              <a:path w="4255561" h="3407995">
                <a:moveTo>
                  <a:pt x="0" y="0"/>
                </a:moveTo>
                <a:lnTo>
                  <a:pt x="4255560" y="0"/>
                </a:lnTo>
                <a:lnTo>
                  <a:pt x="4255560"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2" name="Freeform 12"/>
          <p:cNvSpPr/>
          <p:nvPr/>
        </p:nvSpPr>
        <p:spPr>
          <a:xfrm>
            <a:off x="13643567" y="2273951"/>
            <a:ext cx="4255561" cy="3407995"/>
          </a:xfrm>
          <a:custGeom>
            <a:avLst/>
            <a:gdLst/>
            <a:ahLst/>
            <a:cxnLst/>
            <a:rect l="l" t="t" r="r" b="b"/>
            <a:pathLst>
              <a:path w="4255561" h="3407995">
                <a:moveTo>
                  <a:pt x="0" y="0"/>
                </a:moveTo>
                <a:lnTo>
                  <a:pt x="4255561" y="0"/>
                </a:lnTo>
                <a:lnTo>
                  <a:pt x="4255561"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3" name="Freeform 13"/>
          <p:cNvSpPr/>
          <p:nvPr/>
        </p:nvSpPr>
        <p:spPr>
          <a:xfrm>
            <a:off x="13643567" y="5880742"/>
            <a:ext cx="4255561" cy="3407995"/>
          </a:xfrm>
          <a:custGeom>
            <a:avLst/>
            <a:gdLst/>
            <a:ahLst/>
            <a:cxnLst/>
            <a:rect l="l" t="t" r="r" b="b"/>
            <a:pathLst>
              <a:path w="4255561" h="3407995">
                <a:moveTo>
                  <a:pt x="0" y="0"/>
                </a:moveTo>
                <a:lnTo>
                  <a:pt x="4255561" y="0"/>
                </a:lnTo>
                <a:lnTo>
                  <a:pt x="4255561" y="3407994"/>
                </a:lnTo>
                <a:lnTo>
                  <a:pt x="0" y="340799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TextBox 14"/>
          <p:cNvSpPr txBox="1"/>
          <p:nvPr/>
        </p:nvSpPr>
        <p:spPr>
          <a:xfrm>
            <a:off x="1657876" y="3750146"/>
            <a:ext cx="2579545" cy="936154"/>
          </a:xfrm>
          <a:prstGeom prst="rect">
            <a:avLst/>
          </a:prstGeom>
        </p:spPr>
        <p:txBody>
          <a:bodyPr wrap="square" lIns="0" tIns="0" rIns="0" bIns="0" rtlCol="0" anchor="t">
            <a:spAutoFit/>
          </a:bodyPr>
          <a:lstStyle/>
          <a:p>
            <a:pPr algn="ctr">
              <a:lnSpc>
                <a:spcPts val="7279"/>
              </a:lnSpc>
            </a:pPr>
            <a:r>
              <a:rPr lang="tr-TR" sz="5000" dirty="0">
                <a:solidFill>
                  <a:srgbClr val="000000"/>
                </a:solidFill>
                <a:latin typeface="Arial Bold"/>
              </a:rPr>
              <a:t>İRTİBAT</a:t>
            </a:r>
            <a:endParaRPr lang="en-US" sz="5000" dirty="0">
              <a:solidFill>
                <a:srgbClr val="000000"/>
              </a:solidFill>
              <a:latin typeface="Arial Bold"/>
            </a:endParaRPr>
          </a:p>
        </p:txBody>
      </p:sp>
      <p:sp>
        <p:nvSpPr>
          <p:cNvPr id="15" name="TextBox 15"/>
          <p:cNvSpPr txBox="1"/>
          <p:nvPr/>
        </p:nvSpPr>
        <p:spPr>
          <a:xfrm>
            <a:off x="5715000" y="3750146"/>
            <a:ext cx="3166365" cy="936154"/>
          </a:xfrm>
          <a:prstGeom prst="rect">
            <a:avLst/>
          </a:prstGeom>
        </p:spPr>
        <p:txBody>
          <a:bodyPr wrap="square" lIns="0" tIns="0" rIns="0" bIns="0" rtlCol="0" anchor="t">
            <a:spAutoFit/>
          </a:bodyPr>
          <a:lstStyle/>
          <a:p>
            <a:pPr algn="ctr">
              <a:lnSpc>
                <a:spcPts val="7279"/>
              </a:lnSpc>
            </a:pPr>
            <a:r>
              <a:rPr lang="tr-TR" sz="5199" dirty="0">
                <a:solidFill>
                  <a:srgbClr val="000000"/>
                </a:solidFill>
                <a:latin typeface="Arial Bold"/>
              </a:rPr>
              <a:t>İBADET</a:t>
            </a:r>
            <a:endParaRPr lang="en-US" sz="5199" dirty="0">
              <a:solidFill>
                <a:srgbClr val="000000"/>
              </a:solidFill>
              <a:latin typeface="Arial Bold"/>
            </a:endParaRPr>
          </a:p>
        </p:txBody>
      </p:sp>
      <p:sp>
        <p:nvSpPr>
          <p:cNvPr id="16" name="TextBox 16"/>
          <p:cNvSpPr txBox="1"/>
          <p:nvPr/>
        </p:nvSpPr>
        <p:spPr>
          <a:xfrm>
            <a:off x="9990881" y="3750146"/>
            <a:ext cx="3093889" cy="936154"/>
          </a:xfrm>
          <a:prstGeom prst="rect">
            <a:avLst/>
          </a:prstGeom>
        </p:spPr>
        <p:txBody>
          <a:bodyPr wrap="square" lIns="0" tIns="0" rIns="0" bIns="0" rtlCol="0" anchor="t">
            <a:spAutoFit/>
          </a:bodyPr>
          <a:lstStyle/>
          <a:p>
            <a:pPr algn="ctr">
              <a:lnSpc>
                <a:spcPts val="7279"/>
              </a:lnSpc>
            </a:pPr>
            <a:r>
              <a:rPr lang="tr-TR" sz="5199" dirty="0">
                <a:solidFill>
                  <a:srgbClr val="000000"/>
                </a:solidFill>
                <a:latin typeface="Arial Bold"/>
              </a:rPr>
              <a:t>İSTEMEK</a:t>
            </a:r>
            <a:endParaRPr lang="en-US" sz="5199" dirty="0">
              <a:solidFill>
                <a:srgbClr val="000000"/>
              </a:solidFill>
              <a:latin typeface="Arial Bold"/>
            </a:endParaRPr>
          </a:p>
        </p:txBody>
      </p:sp>
      <p:sp>
        <p:nvSpPr>
          <p:cNvPr id="17" name="TextBox 17"/>
          <p:cNvSpPr txBox="1"/>
          <p:nvPr/>
        </p:nvSpPr>
        <p:spPr>
          <a:xfrm>
            <a:off x="13845698" y="3667119"/>
            <a:ext cx="4414168" cy="936154"/>
          </a:xfrm>
          <a:prstGeom prst="rect">
            <a:avLst/>
          </a:prstGeom>
        </p:spPr>
        <p:txBody>
          <a:bodyPr wrap="square" lIns="0" tIns="0" rIns="0" bIns="0" rtlCol="0" anchor="t">
            <a:spAutoFit/>
          </a:bodyPr>
          <a:lstStyle/>
          <a:p>
            <a:pPr algn="ctr">
              <a:lnSpc>
                <a:spcPts val="7279"/>
              </a:lnSpc>
            </a:pPr>
            <a:r>
              <a:rPr lang="tr-TR" sz="4000" dirty="0">
                <a:solidFill>
                  <a:srgbClr val="000000"/>
                </a:solidFill>
                <a:latin typeface="Arial Bold"/>
              </a:rPr>
              <a:t>YALVARMAK</a:t>
            </a:r>
            <a:endParaRPr lang="en-US" sz="4000" dirty="0">
              <a:solidFill>
                <a:srgbClr val="000000"/>
              </a:solidFill>
              <a:latin typeface="Arial Bold"/>
            </a:endParaRPr>
          </a:p>
        </p:txBody>
      </p:sp>
      <p:sp>
        <p:nvSpPr>
          <p:cNvPr id="18" name="TextBox 18"/>
          <p:cNvSpPr txBox="1"/>
          <p:nvPr/>
        </p:nvSpPr>
        <p:spPr>
          <a:xfrm>
            <a:off x="1639049" y="7301195"/>
            <a:ext cx="2274987" cy="884794"/>
          </a:xfrm>
          <a:prstGeom prst="rect">
            <a:avLst/>
          </a:prstGeom>
        </p:spPr>
        <p:txBody>
          <a:bodyPr lIns="0" tIns="0" rIns="0" bIns="0" rtlCol="0" anchor="t">
            <a:spAutoFit/>
          </a:bodyPr>
          <a:lstStyle/>
          <a:p>
            <a:pPr algn="ctr">
              <a:lnSpc>
                <a:spcPts val="7279"/>
              </a:lnSpc>
            </a:pPr>
            <a:r>
              <a:rPr lang="tr-TR" sz="5199" dirty="0">
                <a:solidFill>
                  <a:srgbClr val="000000"/>
                </a:solidFill>
                <a:latin typeface="Arial Bold"/>
              </a:rPr>
              <a:t>DUA</a:t>
            </a:r>
            <a:endParaRPr lang="en-US" sz="5199" dirty="0">
              <a:solidFill>
                <a:srgbClr val="000000"/>
              </a:solidFill>
              <a:latin typeface="Arial Bold"/>
            </a:endParaRPr>
          </a:p>
        </p:txBody>
      </p:sp>
      <p:sp>
        <p:nvSpPr>
          <p:cNvPr id="19" name="TextBox 19"/>
          <p:cNvSpPr txBox="1"/>
          <p:nvPr/>
        </p:nvSpPr>
        <p:spPr>
          <a:xfrm>
            <a:off x="6019726" y="7342906"/>
            <a:ext cx="2508166" cy="936154"/>
          </a:xfrm>
          <a:prstGeom prst="rect">
            <a:avLst/>
          </a:prstGeom>
        </p:spPr>
        <p:txBody>
          <a:bodyPr wrap="square" lIns="0" tIns="0" rIns="0" bIns="0" rtlCol="0" anchor="t">
            <a:spAutoFit/>
          </a:bodyPr>
          <a:lstStyle/>
          <a:p>
            <a:pPr algn="ctr">
              <a:lnSpc>
                <a:spcPts val="7279"/>
              </a:lnSpc>
            </a:pPr>
            <a:r>
              <a:rPr lang="tr-TR" sz="5199" dirty="0">
                <a:solidFill>
                  <a:srgbClr val="000000"/>
                </a:solidFill>
                <a:latin typeface="Arial Bold"/>
              </a:rPr>
              <a:t>ŞÜKÜR</a:t>
            </a:r>
            <a:endParaRPr lang="en-US" sz="5199" dirty="0">
              <a:solidFill>
                <a:srgbClr val="000000"/>
              </a:solidFill>
              <a:latin typeface="Arial Bold"/>
            </a:endParaRPr>
          </a:p>
        </p:txBody>
      </p:sp>
      <p:sp>
        <p:nvSpPr>
          <p:cNvPr id="20" name="TextBox 20"/>
          <p:cNvSpPr txBox="1"/>
          <p:nvPr/>
        </p:nvSpPr>
        <p:spPr>
          <a:xfrm>
            <a:off x="10244807" y="7342906"/>
            <a:ext cx="2937863" cy="936154"/>
          </a:xfrm>
          <a:prstGeom prst="rect">
            <a:avLst/>
          </a:prstGeom>
        </p:spPr>
        <p:txBody>
          <a:bodyPr wrap="square" lIns="0" tIns="0" rIns="0" bIns="0" rtlCol="0" anchor="t">
            <a:spAutoFit/>
          </a:bodyPr>
          <a:lstStyle/>
          <a:p>
            <a:pPr algn="ctr">
              <a:lnSpc>
                <a:spcPts val="7279"/>
              </a:lnSpc>
            </a:pPr>
            <a:r>
              <a:rPr lang="tr-TR" sz="5199" dirty="0">
                <a:solidFill>
                  <a:srgbClr val="000000"/>
                </a:solidFill>
                <a:latin typeface="Arial Bold"/>
              </a:rPr>
              <a:t>İLETİŞİM</a:t>
            </a:r>
            <a:endParaRPr lang="en-US" sz="5199" dirty="0">
              <a:solidFill>
                <a:srgbClr val="000000"/>
              </a:solidFill>
              <a:latin typeface="Arial Bold"/>
            </a:endParaRPr>
          </a:p>
        </p:txBody>
      </p:sp>
      <p:sp>
        <p:nvSpPr>
          <p:cNvPr id="21" name="TextBox 21"/>
          <p:cNvSpPr txBox="1"/>
          <p:nvPr/>
        </p:nvSpPr>
        <p:spPr>
          <a:xfrm>
            <a:off x="15278472" y="7382906"/>
            <a:ext cx="1724323" cy="884794"/>
          </a:xfrm>
          <a:prstGeom prst="rect">
            <a:avLst/>
          </a:prstGeom>
        </p:spPr>
        <p:txBody>
          <a:bodyPr lIns="0" tIns="0" rIns="0" bIns="0" rtlCol="0" anchor="t">
            <a:spAutoFit/>
          </a:bodyPr>
          <a:lstStyle/>
          <a:p>
            <a:pPr algn="ctr">
              <a:lnSpc>
                <a:spcPts val="7279"/>
              </a:lnSpc>
            </a:pPr>
            <a:r>
              <a:rPr lang="tr-TR" sz="5199" dirty="0">
                <a:solidFill>
                  <a:srgbClr val="000000"/>
                </a:solidFill>
                <a:latin typeface="Arial Bold"/>
              </a:rPr>
              <a:t>ÂMİN</a:t>
            </a:r>
            <a:endParaRPr lang="en-US" sz="5199" dirty="0">
              <a:solidFill>
                <a:srgbClr val="000000"/>
              </a:solidFill>
              <a:latin typeface="Arial Bold"/>
            </a:endParaRPr>
          </a:p>
        </p:txBody>
      </p:sp>
      <p:sp>
        <p:nvSpPr>
          <p:cNvPr id="25" name="TextBox 25"/>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26" name="TextBox 26"/>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27" name="TextBox 27"/>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28" name="TextBox 28"/>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29" name="TextBox 29"/>
          <p:cNvSpPr txBox="1"/>
          <p:nvPr/>
        </p:nvSpPr>
        <p:spPr>
          <a:xfrm>
            <a:off x="1028700" y="1246753"/>
            <a:ext cx="17350569"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Harfleri karışık olarak verilen kavramları tahmin edelim.</a:t>
            </a:r>
          </a:p>
        </p:txBody>
      </p:sp>
      <p:sp>
        <p:nvSpPr>
          <p:cNvPr id="57" name="Yuvarlatılmış Dikdörtgen 56"/>
          <p:cNvSpPr/>
          <p:nvPr/>
        </p:nvSpPr>
        <p:spPr>
          <a:xfrm>
            <a:off x="9959724" y="3736459"/>
            <a:ext cx="3266392" cy="873641"/>
          </a:xfrm>
          <a:prstGeom prst="roundRect">
            <a:avLst/>
          </a:prstGeom>
          <a:solidFill>
            <a:srgbClr val="FC8F00"/>
          </a:solidFill>
          <a:ln>
            <a:noFill/>
          </a:ln>
          <a:effectLst>
            <a:softEdge rad="38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000" b="1" dirty="0">
                <a:solidFill>
                  <a:schemeClr val="tx1"/>
                </a:solidFill>
                <a:latin typeface="Arial" panose="020B0604020202020204" pitchFamily="34" charset="0"/>
                <a:cs typeface="Arial" panose="020B0604020202020204" pitchFamily="34" charset="0"/>
              </a:rPr>
              <a:t>KEMETİS</a:t>
            </a:r>
          </a:p>
        </p:txBody>
      </p:sp>
      <p:sp>
        <p:nvSpPr>
          <p:cNvPr id="58" name="Yuvarlatılmış Dikdörtgen 57"/>
          <p:cNvSpPr/>
          <p:nvPr/>
        </p:nvSpPr>
        <p:spPr>
          <a:xfrm>
            <a:off x="1153208" y="3797732"/>
            <a:ext cx="3266392" cy="873641"/>
          </a:xfrm>
          <a:prstGeom prst="roundRect">
            <a:avLst/>
          </a:prstGeom>
          <a:solidFill>
            <a:srgbClr val="FC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000" b="1" dirty="0">
                <a:solidFill>
                  <a:schemeClr val="tx1"/>
                </a:solidFill>
                <a:latin typeface="Arial" panose="020B0604020202020204" pitchFamily="34" charset="0"/>
                <a:cs typeface="Arial" panose="020B0604020202020204" pitchFamily="34" charset="0"/>
              </a:rPr>
              <a:t>TABİRİT</a:t>
            </a:r>
          </a:p>
        </p:txBody>
      </p:sp>
      <p:sp>
        <p:nvSpPr>
          <p:cNvPr id="59" name="Yuvarlatılmış Dikdörtgen 58"/>
          <p:cNvSpPr/>
          <p:nvPr/>
        </p:nvSpPr>
        <p:spPr>
          <a:xfrm>
            <a:off x="5562600" y="3797731"/>
            <a:ext cx="3266392" cy="873641"/>
          </a:xfrm>
          <a:prstGeom prst="roundRect">
            <a:avLst/>
          </a:prstGeom>
          <a:solidFill>
            <a:srgbClr val="FC8F00"/>
          </a:soli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000" b="1" dirty="0">
                <a:solidFill>
                  <a:schemeClr val="tx1"/>
                </a:solidFill>
                <a:latin typeface="Arial" panose="020B0604020202020204" pitchFamily="34" charset="0"/>
                <a:cs typeface="Arial" panose="020B0604020202020204" pitchFamily="34" charset="0"/>
              </a:rPr>
              <a:t>TABİDE</a:t>
            </a:r>
          </a:p>
        </p:txBody>
      </p:sp>
      <p:sp>
        <p:nvSpPr>
          <p:cNvPr id="60" name="Yuvarlatılmış Dikdörtgen 59"/>
          <p:cNvSpPr/>
          <p:nvPr/>
        </p:nvSpPr>
        <p:spPr>
          <a:xfrm>
            <a:off x="14325600" y="3789881"/>
            <a:ext cx="3427992" cy="690630"/>
          </a:xfrm>
          <a:prstGeom prst="roundRect">
            <a:avLst/>
          </a:prstGeom>
          <a:solidFill>
            <a:srgbClr val="FC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4000" b="1" dirty="0">
                <a:solidFill>
                  <a:schemeClr val="tx1"/>
                </a:solidFill>
                <a:latin typeface="Arial" panose="020B0604020202020204" pitchFamily="34" charset="0"/>
                <a:cs typeface="Arial" panose="020B0604020202020204" pitchFamily="34" charset="0"/>
              </a:rPr>
              <a:t>LAVMAYKAR</a:t>
            </a:r>
          </a:p>
        </p:txBody>
      </p:sp>
      <p:sp>
        <p:nvSpPr>
          <p:cNvPr id="61" name="Yuvarlatılmış Dikdörtgen 60"/>
          <p:cNvSpPr/>
          <p:nvPr/>
        </p:nvSpPr>
        <p:spPr>
          <a:xfrm>
            <a:off x="1153208" y="7346866"/>
            <a:ext cx="3266392" cy="873641"/>
          </a:xfrm>
          <a:prstGeom prst="roundRect">
            <a:avLst/>
          </a:prstGeom>
          <a:solidFill>
            <a:srgbClr val="FC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000" b="1" dirty="0">
                <a:solidFill>
                  <a:schemeClr val="tx1"/>
                </a:solidFill>
                <a:latin typeface="Arial" panose="020B0604020202020204" pitchFamily="34" charset="0"/>
                <a:cs typeface="Arial" panose="020B0604020202020204" pitchFamily="34" charset="0"/>
              </a:rPr>
              <a:t>ADU</a:t>
            </a:r>
          </a:p>
        </p:txBody>
      </p:sp>
      <p:sp>
        <p:nvSpPr>
          <p:cNvPr id="62" name="Yuvarlatılmış Dikdörtgen 61"/>
          <p:cNvSpPr/>
          <p:nvPr/>
        </p:nvSpPr>
        <p:spPr>
          <a:xfrm>
            <a:off x="5527185" y="7379366"/>
            <a:ext cx="3266392" cy="873641"/>
          </a:xfrm>
          <a:prstGeom prst="roundRect">
            <a:avLst/>
          </a:prstGeom>
          <a:solidFill>
            <a:srgbClr val="FC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000" b="1" dirty="0">
                <a:solidFill>
                  <a:schemeClr val="tx1"/>
                </a:solidFill>
                <a:latin typeface="Arial" panose="020B0604020202020204" pitchFamily="34" charset="0"/>
                <a:cs typeface="Arial" panose="020B0604020202020204" pitchFamily="34" charset="0"/>
              </a:rPr>
              <a:t>KÜRŞÜ</a:t>
            </a:r>
          </a:p>
        </p:txBody>
      </p:sp>
      <p:sp>
        <p:nvSpPr>
          <p:cNvPr id="63" name="Yuvarlatılmış Dikdörtgen 62"/>
          <p:cNvSpPr/>
          <p:nvPr/>
        </p:nvSpPr>
        <p:spPr>
          <a:xfrm>
            <a:off x="10004707" y="7353300"/>
            <a:ext cx="3266392" cy="873641"/>
          </a:xfrm>
          <a:prstGeom prst="roundRect">
            <a:avLst/>
          </a:prstGeom>
          <a:solidFill>
            <a:srgbClr val="FC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000" b="1" dirty="0">
                <a:solidFill>
                  <a:schemeClr val="tx1"/>
                </a:solidFill>
                <a:latin typeface="Arial" panose="020B0604020202020204" pitchFamily="34" charset="0"/>
                <a:cs typeface="Arial" panose="020B0604020202020204" pitchFamily="34" charset="0"/>
              </a:rPr>
              <a:t>İŞİMTELİ</a:t>
            </a:r>
          </a:p>
        </p:txBody>
      </p:sp>
      <p:sp>
        <p:nvSpPr>
          <p:cNvPr id="64" name="Yuvarlatılmış Dikdörtgen 63"/>
          <p:cNvSpPr/>
          <p:nvPr/>
        </p:nvSpPr>
        <p:spPr>
          <a:xfrm>
            <a:off x="14401800" y="7346866"/>
            <a:ext cx="3266392" cy="873641"/>
          </a:xfrm>
          <a:prstGeom prst="roundRect">
            <a:avLst/>
          </a:prstGeom>
          <a:solidFill>
            <a:srgbClr val="FC8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000" b="1" dirty="0">
                <a:solidFill>
                  <a:schemeClr val="tx1"/>
                </a:solidFill>
                <a:latin typeface="Arial" panose="020B0604020202020204" pitchFamily="34" charset="0"/>
                <a:cs typeface="Arial" panose="020B0604020202020204" pitchFamily="34" charset="0"/>
              </a:rPr>
              <a:t>MÂİN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58"/>
                                        </p:tgtEl>
                                        <p:attrNameLst>
                                          <p:attrName>ppt_x</p:attrName>
                                        </p:attrNameLst>
                                      </p:cBhvr>
                                      <p:tavLst>
                                        <p:tav tm="0">
                                          <p:val>
                                            <p:strVal val="ppt_x"/>
                                          </p:val>
                                        </p:tav>
                                        <p:tav tm="100000">
                                          <p:val>
                                            <p:strVal val="ppt_x"/>
                                          </p:val>
                                        </p:tav>
                                      </p:tavLst>
                                    </p:anim>
                                    <p:anim calcmode="lin" valueType="num">
                                      <p:cBhvr additive="base">
                                        <p:cTn id="7" dur="500"/>
                                        <p:tgtEl>
                                          <p:spTgt spid="58"/>
                                        </p:tgtEl>
                                        <p:attrNameLst>
                                          <p:attrName>ppt_y</p:attrName>
                                        </p:attrNameLst>
                                      </p:cBhvr>
                                      <p:tavLst>
                                        <p:tav tm="0">
                                          <p:val>
                                            <p:strVal val="ppt_y"/>
                                          </p:val>
                                        </p:tav>
                                        <p:tav tm="100000">
                                          <p:val>
                                            <p:strVal val="1+ppt_h/2"/>
                                          </p:val>
                                        </p:tav>
                                      </p:tavLst>
                                    </p:anim>
                                    <p:set>
                                      <p:cBhvr>
                                        <p:cTn id="8" dur="1" fill="hold">
                                          <p:stCondLst>
                                            <p:cond delay="499"/>
                                          </p:stCondLst>
                                        </p:cTn>
                                        <p:tgtEl>
                                          <p:spTgt spid="58"/>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xit" presetSubtype="4" fill="hold" grpId="0" nodeType="clickEffect">
                                  <p:stCondLst>
                                    <p:cond delay="0"/>
                                  </p:stCondLst>
                                  <p:childTnLst>
                                    <p:anim calcmode="lin" valueType="num">
                                      <p:cBhvr additive="base">
                                        <p:cTn id="12" dur="500"/>
                                        <p:tgtEl>
                                          <p:spTgt spid="59"/>
                                        </p:tgtEl>
                                        <p:attrNameLst>
                                          <p:attrName>ppt_x</p:attrName>
                                        </p:attrNameLst>
                                      </p:cBhvr>
                                      <p:tavLst>
                                        <p:tav tm="0">
                                          <p:val>
                                            <p:strVal val="ppt_x"/>
                                          </p:val>
                                        </p:tav>
                                        <p:tav tm="100000">
                                          <p:val>
                                            <p:strVal val="ppt_x"/>
                                          </p:val>
                                        </p:tav>
                                      </p:tavLst>
                                    </p:anim>
                                    <p:anim calcmode="lin" valueType="num">
                                      <p:cBhvr additive="base">
                                        <p:cTn id="13" dur="500"/>
                                        <p:tgtEl>
                                          <p:spTgt spid="59"/>
                                        </p:tgtEl>
                                        <p:attrNameLst>
                                          <p:attrName>ppt_y</p:attrName>
                                        </p:attrNameLst>
                                      </p:cBhvr>
                                      <p:tavLst>
                                        <p:tav tm="0">
                                          <p:val>
                                            <p:strVal val="ppt_y"/>
                                          </p:val>
                                        </p:tav>
                                        <p:tav tm="100000">
                                          <p:val>
                                            <p:strVal val="1+ppt_h/2"/>
                                          </p:val>
                                        </p:tav>
                                      </p:tavLst>
                                    </p:anim>
                                    <p:set>
                                      <p:cBhvr>
                                        <p:cTn id="14" dur="1" fill="hold">
                                          <p:stCondLst>
                                            <p:cond delay="499"/>
                                          </p:stCondLst>
                                        </p:cTn>
                                        <p:tgtEl>
                                          <p:spTgt spid="5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grpId="0" nodeType="clickEffect">
                                  <p:stCondLst>
                                    <p:cond delay="0"/>
                                  </p:stCondLst>
                                  <p:childTnLst>
                                    <p:anim calcmode="lin" valueType="num">
                                      <p:cBhvr additive="base">
                                        <p:cTn id="18" dur="500"/>
                                        <p:tgtEl>
                                          <p:spTgt spid="57"/>
                                        </p:tgtEl>
                                        <p:attrNameLst>
                                          <p:attrName>ppt_x</p:attrName>
                                        </p:attrNameLst>
                                      </p:cBhvr>
                                      <p:tavLst>
                                        <p:tav tm="0">
                                          <p:val>
                                            <p:strVal val="ppt_x"/>
                                          </p:val>
                                        </p:tav>
                                        <p:tav tm="100000">
                                          <p:val>
                                            <p:strVal val="ppt_x"/>
                                          </p:val>
                                        </p:tav>
                                      </p:tavLst>
                                    </p:anim>
                                    <p:anim calcmode="lin" valueType="num">
                                      <p:cBhvr additive="base">
                                        <p:cTn id="19" dur="500"/>
                                        <p:tgtEl>
                                          <p:spTgt spid="57"/>
                                        </p:tgtEl>
                                        <p:attrNameLst>
                                          <p:attrName>ppt_y</p:attrName>
                                        </p:attrNameLst>
                                      </p:cBhvr>
                                      <p:tavLst>
                                        <p:tav tm="0">
                                          <p:val>
                                            <p:strVal val="ppt_y"/>
                                          </p:val>
                                        </p:tav>
                                        <p:tav tm="100000">
                                          <p:val>
                                            <p:strVal val="1+ppt_h/2"/>
                                          </p:val>
                                        </p:tav>
                                      </p:tavLst>
                                    </p:anim>
                                    <p:set>
                                      <p:cBhvr>
                                        <p:cTn id="20" dur="1" fill="hold">
                                          <p:stCondLst>
                                            <p:cond delay="499"/>
                                          </p:stCondLst>
                                        </p:cTn>
                                        <p:tgtEl>
                                          <p:spTgt spid="57"/>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 presetClass="exit" presetSubtype="4" fill="hold" grpId="0" nodeType="clickEffect">
                                  <p:stCondLst>
                                    <p:cond delay="0"/>
                                  </p:stCondLst>
                                  <p:childTnLst>
                                    <p:anim calcmode="lin" valueType="num">
                                      <p:cBhvr additive="base">
                                        <p:cTn id="24" dur="500"/>
                                        <p:tgtEl>
                                          <p:spTgt spid="60"/>
                                        </p:tgtEl>
                                        <p:attrNameLst>
                                          <p:attrName>ppt_x</p:attrName>
                                        </p:attrNameLst>
                                      </p:cBhvr>
                                      <p:tavLst>
                                        <p:tav tm="0">
                                          <p:val>
                                            <p:strVal val="ppt_x"/>
                                          </p:val>
                                        </p:tav>
                                        <p:tav tm="100000">
                                          <p:val>
                                            <p:strVal val="ppt_x"/>
                                          </p:val>
                                        </p:tav>
                                      </p:tavLst>
                                    </p:anim>
                                    <p:anim calcmode="lin" valueType="num">
                                      <p:cBhvr additive="base">
                                        <p:cTn id="25" dur="500"/>
                                        <p:tgtEl>
                                          <p:spTgt spid="60"/>
                                        </p:tgtEl>
                                        <p:attrNameLst>
                                          <p:attrName>ppt_y</p:attrName>
                                        </p:attrNameLst>
                                      </p:cBhvr>
                                      <p:tavLst>
                                        <p:tav tm="0">
                                          <p:val>
                                            <p:strVal val="ppt_y"/>
                                          </p:val>
                                        </p:tav>
                                        <p:tav tm="100000">
                                          <p:val>
                                            <p:strVal val="1+ppt_h/2"/>
                                          </p:val>
                                        </p:tav>
                                      </p:tavLst>
                                    </p:anim>
                                    <p:set>
                                      <p:cBhvr>
                                        <p:cTn id="26" dur="1" fill="hold">
                                          <p:stCondLst>
                                            <p:cond delay="499"/>
                                          </p:stCondLst>
                                        </p:cTn>
                                        <p:tgtEl>
                                          <p:spTgt spid="60"/>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grpId="0" nodeType="clickEffect">
                                  <p:stCondLst>
                                    <p:cond delay="0"/>
                                  </p:stCondLst>
                                  <p:childTnLst>
                                    <p:anim calcmode="lin" valueType="num">
                                      <p:cBhvr additive="base">
                                        <p:cTn id="30" dur="500"/>
                                        <p:tgtEl>
                                          <p:spTgt spid="61"/>
                                        </p:tgtEl>
                                        <p:attrNameLst>
                                          <p:attrName>ppt_x</p:attrName>
                                        </p:attrNameLst>
                                      </p:cBhvr>
                                      <p:tavLst>
                                        <p:tav tm="0">
                                          <p:val>
                                            <p:strVal val="ppt_x"/>
                                          </p:val>
                                        </p:tav>
                                        <p:tav tm="100000">
                                          <p:val>
                                            <p:strVal val="ppt_x"/>
                                          </p:val>
                                        </p:tav>
                                      </p:tavLst>
                                    </p:anim>
                                    <p:anim calcmode="lin" valueType="num">
                                      <p:cBhvr additive="base">
                                        <p:cTn id="31" dur="500"/>
                                        <p:tgtEl>
                                          <p:spTgt spid="61"/>
                                        </p:tgtEl>
                                        <p:attrNameLst>
                                          <p:attrName>ppt_y</p:attrName>
                                        </p:attrNameLst>
                                      </p:cBhvr>
                                      <p:tavLst>
                                        <p:tav tm="0">
                                          <p:val>
                                            <p:strVal val="ppt_y"/>
                                          </p:val>
                                        </p:tav>
                                        <p:tav tm="100000">
                                          <p:val>
                                            <p:strVal val="1+ppt_h/2"/>
                                          </p:val>
                                        </p:tav>
                                      </p:tavLst>
                                    </p:anim>
                                    <p:set>
                                      <p:cBhvr>
                                        <p:cTn id="32" dur="1" fill="hold">
                                          <p:stCondLst>
                                            <p:cond delay="499"/>
                                          </p:stCondLst>
                                        </p:cTn>
                                        <p:tgtEl>
                                          <p:spTgt spid="61"/>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xit" presetSubtype="4" fill="hold" grpId="0" nodeType="clickEffect">
                                  <p:stCondLst>
                                    <p:cond delay="0"/>
                                  </p:stCondLst>
                                  <p:childTnLst>
                                    <p:anim calcmode="lin" valueType="num">
                                      <p:cBhvr additive="base">
                                        <p:cTn id="36" dur="500"/>
                                        <p:tgtEl>
                                          <p:spTgt spid="62"/>
                                        </p:tgtEl>
                                        <p:attrNameLst>
                                          <p:attrName>ppt_x</p:attrName>
                                        </p:attrNameLst>
                                      </p:cBhvr>
                                      <p:tavLst>
                                        <p:tav tm="0">
                                          <p:val>
                                            <p:strVal val="ppt_x"/>
                                          </p:val>
                                        </p:tav>
                                        <p:tav tm="100000">
                                          <p:val>
                                            <p:strVal val="ppt_x"/>
                                          </p:val>
                                        </p:tav>
                                      </p:tavLst>
                                    </p:anim>
                                    <p:anim calcmode="lin" valueType="num">
                                      <p:cBhvr additive="base">
                                        <p:cTn id="37" dur="500"/>
                                        <p:tgtEl>
                                          <p:spTgt spid="62"/>
                                        </p:tgtEl>
                                        <p:attrNameLst>
                                          <p:attrName>ppt_y</p:attrName>
                                        </p:attrNameLst>
                                      </p:cBhvr>
                                      <p:tavLst>
                                        <p:tav tm="0">
                                          <p:val>
                                            <p:strVal val="ppt_y"/>
                                          </p:val>
                                        </p:tav>
                                        <p:tav tm="100000">
                                          <p:val>
                                            <p:strVal val="1+ppt_h/2"/>
                                          </p:val>
                                        </p:tav>
                                      </p:tavLst>
                                    </p:anim>
                                    <p:set>
                                      <p:cBhvr>
                                        <p:cTn id="38" dur="1" fill="hold">
                                          <p:stCondLst>
                                            <p:cond delay="499"/>
                                          </p:stCondLst>
                                        </p:cTn>
                                        <p:tgtEl>
                                          <p:spTgt spid="6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2" presetClass="exit" presetSubtype="4" fill="hold" grpId="0" nodeType="clickEffect">
                                  <p:stCondLst>
                                    <p:cond delay="0"/>
                                  </p:stCondLst>
                                  <p:childTnLst>
                                    <p:anim calcmode="lin" valueType="num">
                                      <p:cBhvr additive="base">
                                        <p:cTn id="42" dur="500"/>
                                        <p:tgtEl>
                                          <p:spTgt spid="63"/>
                                        </p:tgtEl>
                                        <p:attrNameLst>
                                          <p:attrName>ppt_x</p:attrName>
                                        </p:attrNameLst>
                                      </p:cBhvr>
                                      <p:tavLst>
                                        <p:tav tm="0">
                                          <p:val>
                                            <p:strVal val="ppt_x"/>
                                          </p:val>
                                        </p:tav>
                                        <p:tav tm="100000">
                                          <p:val>
                                            <p:strVal val="ppt_x"/>
                                          </p:val>
                                        </p:tav>
                                      </p:tavLst>
                                    </p:anim>
                                    <p:anim calcmode="lin" valueType="num">
                                      <p:cBhvr additive="base">
                                        <p:cTn id="43" dur="500"/>
                                        <p:tgtEl>
                                          <p:spTgt spid="63"/>
                                        </p:tgtEl>
                                        <p:attrNameLst>
                                          <p:attrName>ppt_y</p:attrName>
                                        </p:attrNameLst>
                                      </p:cBhvr>
                                      <p:tavLst>
                                        <p:tav tm="0">
                                          <p:val>
                                            <p:strVal val="ppt_y"/>
                                          </p:val>
                                        </p:tav>
                                        <p:tav tm="100000">
                                          <p:val>
                                            <p:strVal val="1+ppt_h/2"/>
                                          </p:val>
                                        </p:tav>
                                      </p:tavLst>
                                    </p:anim>
                                    <p:set>
                                      <p:cBhvr>
                                        <p:cTn id="44" dur="1" fill="hold">
                                          <p:stCondLst>
                                            <p:cond delay="499"/>
                                          </p:stCondLst>
                                        </p:cTn>
                                        <p:tgtEl>
                                          <p:spTgt spid="6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 presetClass="exit" presetSubtype="4" fill="hold" grpId="0" nodeType="clickEffect">
                                  <p:stCondLst>
                                    <p:cond delay="0"/>
                                  </p:stCondLst>
                                  <p:childTnLst>
                                    <p:anim calcmode="lin" valueType="num">
                                      <p:cBhvr additive="base">
                                        <p:cTn id="48" dur="500"/>
                                        <p:tgtEl>
                                          <p:spTgt spid="64"/>
                                        </p:tgtEl>
                                        <p:attrNameLst>
                                          <p:attrName>ppt_x</p:attrName>
                                        </p:attrNameLst>
                                      </p:cBhvr>
                                      <p:tavLst>
                                        <p:tav tm="0">
                                          <p:val>
                                            <p:strVal val="ppt_x"/>
                                          </p:val>
                                        </p:tav>
                                        <p:tav tm="100000">
                                          <p:val>
                                            <p:strVal val="ppt_x"/>
                                          </p:val>
                                        </p:tav>
                                      </p:tavLst>
                                    </p:anim>
                                    <p:anim calcmode="lin" valueType="num">
                                      <p:cBhvr additive="base">
                                        <p:cTn id="49" dur="500"/>
                                        <p:tgtEl>
                                          <p:spTgt spid="64"/>
                                        </p:tgtEl>
                                        <p:attrNameLst>
                                          <p:attrName>ppt_y</p:attrName>
                                        </p:attrNameLst>
                                      </p:cBhvr>
                                      <p:tavLst>
                                        <p:tav tm="0">
                                          <p:val>
                                            <p:strVal val="ppt_y"/>
                                          </p:val>
                                        </p:tav>
                                        <p:tav tm="100000">
                                          <p:val>
                                            <p:strVal val="1+ppt_h/2"/>
                                          </p:val>
                                        </p:tav>
                                      </p:tavLst>
                                    </p:anim>
                                    <p:set>
                                      <p:cBhvr>
                                        <p:cTn id="50" dur="1" fill="hold">
                                          <p:stCondLst>
                                            <p:cond delay="499"/>
                                          </p:stCondLst>
                                        </p:cTn>
                                        <p:tgtEl>
                                          <p:spTgt spid="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2" grpId="0" animBg="1"/>
      <p:bldP spid="63" grpId="0" animBg="1"/>
      <p:bldP spid="6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rot="-286047">
            <a:off x="-1202947" y="7769564"/>
            <a:ext cx="3525915" cy="2563538"/>
          </a:xfrm>
          <a:custGeom>
            <a:avLst/>
            <a:gdLst/>
            <a:ahLst/>
            <a:cxnLst/>
            <a:rect l="l" t="t" r="r" b="b"/>
            <a:pathLst>
              <a:path w="3525915" h="2563538">
                <a:moveTo>
                  <a:pt x="0" y="0"/>
                </a:moveTo>
                <a:lnTo>
                  <a:pt x="3525916" y="0"/>
                </a:lnTo>
                <a:lnTo>
                  <a:pt x="3525916" y="2563538"/>
                </a:lnTo>
                <a:lnTo>
                  <a:pt x="0" y="25635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15400081" y="8298216"/>
            <a:ext cx="1970968" cy="1372511"/>
          </a:xfrm>
          <a:custGeom>
            <a:avLst/>
            <a:gdLst/>
            <a:ahLst/>
            <a:cxnLst/>
            <a:rect l="l" t="t" r="r" b="b"/>
            <a:pathLst>
              <a:path w="1970968" h="1372511">
                <a:moveTo>
                  <a:pt x="0" y="0"/>
                </a:moveTo>
                <a:lnTo>
                  <a:pt x="1970968" y="0"/>
                </a:lnTo>
                <a:lnTo>
                  <a:pt x="1970968" y="1372510"/>
                </a:lnTo>
                <a:lnTo>
                  <a:pt x="0" y="137251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tr-TR"/>
          </a:p>
        </p:txBody>
      </p:sp>
      <p:grpSp>
        <p:nvGrpSpPr>
          <p:cNvPr id="4" name="Group 4"/>
          <p:cNvGrpSpPr/>
          <p:nvPr/>
        </p:nvGrpSpPr>
        <p:grpSpPr>
          <a:xfrm>
            <a:off x="17259300" y="7405129"/>
            <a:ext cx="1786175" cy="1786175"/>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13A6A1"/>
            </a:solidFill>
          </p:spPr>
          <p:txBody>
            <a:bodyPr/>
            <a:lstStyle/>
            <a:p>
              <a:endParaRPr lang="tr-TR"/>
            </a:p>
          </p:txBody>
        </p:sp>
        <p:sp>
          <p:nvSpPr>
            <p:cNvPr id="6" name="TextBox 6"/>
            <p:cNvSpPr txBox="1"/>
            <p:nvPr/>
          </p:nvSpPr>
          <p:spPr>
            <a:xfrm>
              <a:off x="76200" y="19050"/>
              <a:ext cx="660400" cy="717550"/>
            </a:xfrm>
            <a:prstGeom prst="rect">
              <a:avLst/>
            </a:prstGeom>
          </p:spPr>
          <p:txBody>
            <a:bodyPr lIns="50800" tIns="50800" rIns="50800" bIns="50800" rtlCol="0" anchor="ctr"/>
            <a:lstStyle/>
            <a:p>
              <a:pPr algn="ctr">
                <a:lnSpc>
                  <a:spcPts val="3674"/>
                </a:lnSpc>
              </a:pPr>
              <a:endParaRPr/>
            </a:p>
          </p:txBody>
        </p:sp>
      </p:grpSp>
      <p:sp>
        <p:nvSpPr>
          <p:cNvPr id="7" name="Freeform 7"/>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6"/>
            <a:stretch>
              <a:fillRect t="-378581" b="-1548539"/>
            </a:stretch>
          </a:blipFill>
        </p:spPr>
        <p:txBody>
          <a:bodyPr/>
          <a:lstStyle/>
          <a:p>
            <a:endParaRPr lang="tr-TR"/>
          </a:p>
        </p:txBody>
      </p:sp>
      <p:sp>
        <p:nvSpPr>
          <p:cNvPr id="8" name="Freeform 8"/>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9" name="Freeform 9"/>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6"/>
            <a:stretch>
              <a:fillRect l="-762" t="-1370969" r="-762" b="-337803"/>
            </a:stretch>
          </a:blipFill>
        </p:spPr>
        <p:txBody>
          <a:bodyPr/>
          <a:lstStyle/>
          <a:p>
            <a:endParaRPr lang="tr-TR"/>
          </a:p>
        </p:txBody>
      </p:sp>
      <p:sp>
        <p:nvSpPr>
          <p:cNvPr id="10" name="Freeform 10"/>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1" name="Freeform 11"/>
          <p:cNvSpPr/>
          <p:nvPr/>
        </p:nvSpPr>
        <p:spPr>
          <a:xfrm flipH="1">
            <a:off x="343093" y="2121551"/>
            <a:ext cx="4484796" cy="4114800"/>
          </a:xfrm>
          <a:custGeom>
            <a:avLst/>
            <a:gdLst/>
            <a:ahLst/>
            <a:cxnLst/>
            <a:rect l="l" t="t" r="r" b="b"/>
            <a:pathLst>
              <a:path w="4484796" h="4114800">
                <a:moveTo>
                  <a:pt x="4484795" y="0"/>
                </a:moveTo>
                <a:lnTo>
                  <a:pt x="0" y="0"/>
                </a:lnTo>
                <a:lnTo>
                  <a:pt x="0" y="4114800"/>
                </a:lnTo>
                <a:lnTo>
                  <a:pt x="4484795" y="4114800"/>
                </a:lnTo>
                <a:lnTo>
                  <a:pt x="4484795"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tr-TR"/>
          </a:p>
        </p:txBody>
      </p:sp>
      <p:sp>
        <p:nvSpPr>
          <p:cNvPr id="12" name="Freeform 12"/>
          <p:cNvSpPr/>
          <p:nvPr/>
        </p:nvSpPr>
        <p:spPr>
          <a:xfrm>
            <a:off x="301108" y="6716232"/>
            <a:ext cx="2592211" cy="2442866"/>
          </a:xfrm>
          <a:custGeom>
            <a:avLst/>
            <a:gdLst/>
            <a:ahLst/>
            <a:cxnLst/>
            <a:rect l="l" t="t" r="r" b="b"/>
            <a:pathLst>
              <a:path w="2592211" h="2442866">
                <a:moveTo>
                  <a:pt x="0" y="0"/>
                </a:moveTo>
                <a:lnTo>
                  <a:pt x="2592211" y="0"/>
                </a:lnTo>
                <a:lnTo>
                  <a:pt x="2592211" y="2442865"/>
                </a:lnTo>
                <a:lnTo>
                  <a:pt x="0" y="24428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tr-TR"/>
          </a:p>
        </p:txBody>
      </p:sp>
      <p:grpSp>
        <p:nvGrpSpPr>
          <p:cNvPr id="13" name="Group 13"/>
          <p:cNvGrpSpPr>
            <a:grpSpLocks noChangeAspect="1"/>
          </p:cNvGrpSpPr>
          <p:nvPr/>
        </p:nvGrpSpPr>
        <p:grpSpPr>
          <a:xfrm>
            <a:off x="0" y="6750930"/>
            <a:ext cx="2408177" cy="2408167"/>
            <a:chOff x="0" y="0"/>
            <a:chExt cx="6350000" cy="6349975"/>
          </a:xfrm>
        </p:grpSpPr>
        <p:sp>
          <p:nvSpPr>
            <p:cNvPr id="14" name="Freeform 14"/>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5"/>
              <a:stretch>
                <a:fillRect l="-8795" r="-41297"/>
              </a:stretch>
            </a:blipFill>
          </p:spPr>
          <p:txBody>
            <a:bodyPr/>
            <a:lstStyle/>
            <a:p>
              <a:endParaRPr lang="tr-TR"/>
            </a:p>
          </p:txBody>
        </p:sp>
      </p:grpSp>
      <p:sp>
        <p:nvSpPr>
          <p:cNvPr id="15" name="TextBox 15"/>
          <p:cNvSpPr txBox="1"/>
          <p:nvPr/>
        </p:nvSpPr>
        <p:spPr>
          <a:xfrm>
            <a:off x="2893319" y="6263953"/>
            <a:ext cx="14062338" cy="2984500"/>
          </a:xfrm>
          <a:prstGeom prst="rect">
            <a:avLst/>
          </a:prstGeom>
        </p:spPr>
        <p:txBody>
          <a:bodyPr lIns="0" tIns="0" rIns="0" bIns="0" rtlCol="0" anchor="t">
            <a:spAutoFit/>
          </a:bodyPr>
          <a:lstStyle/>
          <a:p>
            <a:pPr>
              <a:lnSpc>
                <a:spcPts val="7699"/>
              </a:lnSpc>
            </a:pPr>
            <a:r>
              <a:rPr lang="en-US" sz="5499">
                <a:solidFill>
                  <a:srgbClr val="000000"/>
                </a:solidFill>
                <a:latin typeface="Arial"/>
              </a:rPr>
              <a:t>İbadet çeşitlerinden biri olan dua, insanın Allah’la (c.c.) iletişim kurmasıdır. İnsan, dua ederek iç dünyasını Rabb’ine (c.c.) açar.</a:t>
            </a:r>
          </a:p>
        </p:txBody>
      </p:sp>
      <p:sp>
        <p:nvSpPr>
          <p:cNvPr id="16" name="TextBox 16"/>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7" name="TextBox 17"/>
          <p:cNvSpPr txBox="1"/>
          <p:nvPr/>
        </p:nvSpPr>
        <p:spPr>
          <a:xfrm>
            <a:off x="5407736" y="1912001"/>
            <a:ext cx="10296201" cy="3956050"/>
          </a:xfrm>
          <a:prstGeom prst="rect">
            <a:avLst/>
          </a:prstGeom>
        </p:spPr>
        <p:txBody>
          <a:bodyPr lIns="0" tIns="0" rIns="0" bIns="0" rtlCol="0" anchor="t">
            <a:spAutoFit/>
          </a:bodyPr>
          <a:lstStyle/>
          <a:p>
            <a:pPr>
              <a:lnSpc>
                <a:spcPts val="7699"/>
              </a:lnSpc>
            </a:pPr>
            <a:r>
              <a:rPr lang="en-US" sz="5499">
                <a:solidFill>
                  <a:srgbClr val="000000"/>
                </a:solidFill>
                <a:latin typeface="Arial"/>
              </a:rPr>
              <a:t>Allah’ın (c.c.) rızasını kazanmak için emirlerini yerine getirip yasaklarından kaçınmaya ibadet denir.</a:t>
            </a:r>
          </a:p>
        </p:txBody>
      </p:sp>
      <p:sp>
        <p:nvSpPr>
          <p:cNvPr id="18" name="TextBox 18"/>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19" name="TextBox 19"/>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20" name="TextBox 20"/>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21" name="TextBox 21"/>
          <p:cNvSpPr txBox="1"/>
          <p:nvPr/>
        </p:nvSpPr>
        <p:spPr>
          <a:xfrm>
            <a:off x="343093" y="896524"/>
            <a:ext cx="12902777" cy="630555"/>
          </a:xfrm>
          <a:prstGeom prst="rect">
            <a:avLst/>
          </a:prstGeom>
        </p:spPr>
        <p:txBody>
          <a:bodyPr lIns="0" tIns="0" rIns="0" bIns="0" rtlCol="0" anchor="t">
            <a:spAutoFit/>
          </a:bodyPr>
          <a:lstStyle/>
          <a:p>
            <a:pPr>
              <a:lnSpc>
                <a:spcPts val="4620"/>
              </a:lnSpc>
            </a:pPr>
            <a:r>
              <a:rPr lang="en-US" sz="3300">
                <a:solidFill>
                  <a:srgbClr val="365C7C"/>
                </a:solidFill>
                <a:latin typeface="Arial Bold"/>
              </a:rPr>
              <a:t>6. Allah (c.c.) ile İrtibat: Dua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2428451" y="195962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1028700" y="1084828"/>
            <a:ext cx="17350569"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Haydi kelime oyunu oynayalım.</a:t>
            </a:r>
          </a:p>
        </p:txBody>
      </p:sp>
      <p:sp>
        <p:nvSpPr>
          <p:cNvPr id="12" name="TextBox 12"/>
          <p:cNvSpPr txBox="1"/>
          <p:nvPr/>
        </p:nvSpPr>
        <p:spPr>
          <a:xfrm>
            <a:off x="1028700" y="6483801"/>
            <a:ext cx="14654456" cy="2870200"/>
          </a:xfrm>
          <a:prstGeom prst="rect">
            <a:avLst/>
          </a:prstGeom>
        </p:spPr>
        <p:txBody>
          <a:bodyPr lIns="0" tIns="0" rIns="0" bIns="0" rtlCol="0" anchor="t">
            <a:spAutoFit/>
          </a:bodyPr>
          <a:lstStyle/>
          <a:p>
            <a:pPr>
              <a:lnSpc>
                <a:spcPts val="5599"/>
              </a:lnSpc>
            </a:pPr>
            <a:r>
              <a:rPr lang="en-US" sz="3999">
                <a:solidFill>
                  <a:srgbClr val="000000"/>
                </a:solidFill>
                <a:latin typeface="Arial"/>
              </a:rPr>
              <a:t>• Tanımdan yola çıkarak kavram tahmini yapıyoruz.</a:t>
            </a:r>
          </a:p>
          <a:p>
            <a:pPr>
              <a:lnSpc>
                <a:spcPts val="2800"/>
              </a:lnSpc>
            </a:pPr>
            <a:endParaRPr lang="en-US" sz="3999">
              <a:solidFill>
                <a:srgbClr val="000000"/>
              </a:solidFill>
              <a:latin typeface="Arial"/>
            </a:endParaRPr>
          </a:p>
          <a:p>
            <a:pPr>
              <a:lnSpc>
                <a:spcPts val="5599"/>
              </a:lnSpc>
            </a:pPr>
            <a:r>
              <a:rPr lang="en-US" sz="3999">
                <a:solidFill>
                  <a:srgbClr val="000000"/>
                </a:solidFill>
                <a:latin typeface="Arial"/>
              </a:rPr>
              <a:t>• Almak istediğimiz her harf için bir defa tıklıyoruz.</a:t>
            </a:r>
          </a:p>
          <a:p>
            <a:pPr>
              <a:lnSpc>
                <a:spcPts val="2800"/>
              </a:lnSpc>
            </a:pPr>
            <a:endParaRPr lang="en-US" sz="3999">
              <a:solidFill>
                <a:srgbClr val="000000"/>
              </a:solidFill>
              <a:latin typeface="Arial"/>
            </a:endParaRPr>
          </a:p>
          <a:p>
            <a:pPr>
              <a:lnSpc>
                <a:spcPts val="5599"/>
              </a:lnSpc>
            </a:pPr>
            <a:r>
              <a:rPr lang="en-US" sz="3999">
                <a:solidFill>
                  <a:srgbClr val="000000"/>
                </a:solidFill>
                <a:latin typeface="Arial"/>
              </a:rPr>
              <a:t>• Her bir kutu 10 puan değerindedir.</a:t>
            </a:r>
          </a:p>
        </p:txBody>
      </p:sp>
      <p:sp>
        <p:nvSpPr>
          <p:cNvPr id="13" name="Freeform 13"/>
          <p:cNvSpPr/>
          <p:nvPr/>
        </p:nvSpPr>
        <p:spPr>
          <a:xfrm>
            <a:off x="4695480" y="195962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Freeform 14"/>
          <p:cNvSpPr/>
          <p:nvPr/>
        </p:nvSpPr>
        <p:spPr>
          <a:xfrm>
            <a:off x="6962090" y="195962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5" name="Freeform 15"/>
          <p:cNvSpPr/>
          <p:nvPr/>
        </p:nvSpPr>
        <p:spPr>
          <a:xfrm>
            <a:off x="9229383" y="1975595"/>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6" name="Freeform 16"/>
          <p:cNvSpPr/>
          <p:nvPr/>
        </p:nvSpPr>
        <p:spPr>
          <a:xfrm>
            <a:off x="11496413" y="1975595"/>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7" name="Freeform 17"/>
          <p:cNvSpPr/>
          <p:nvPr/>
        </p:nvSpPr>
        <p:spPr>
          <a:xfrm>
            <a:off x="13763706" y="195962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8" name="Freeform 18"/>
          <p:cNvSpPr/>
          <p:nvPr/>
        </p:nvSpPr>
        <p:spPr>
          <a:xfrm>
            <a:off x="3647481" y="4149242"/>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9" name="Freeform 19"/>
          <p:cNvSpPr/>
          <p:nvPr/>
        </p:nvSpPr>
        <p:spPr>
          <a:xfrm>
            <a:off x="5914510" y="4149242"/>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0" name="Freeform 20"/>
          <p:cNvSpPr/>
          <p:nvPr/>
        </p:nvSpPr>
        <p:spPr>
          <a:xfrm>
            <a:off x="8181120" y="4149242"/>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1" name="Freeform 21"/>
          <p:cNvSpPr/>
          <p:nvPr/>
        </p:nvSpPr>
        <p:spPr>
          <a:xfrm>
            <a:off x="10448413" y="4165211"/>
            <a:ext cx="2095843" cy="2000657"/>
          </a:xfrm>
          <a:custGeom>
            <a:avLst/>
            <a:gdLst/>
            <a:ahLst/>
            <a:cxnLst/>
            <a:rect l="l" t="t" r="r" b="b"/>
            <a:pathLst>
              <a:path w="2095843" h="2000657">
                <a:moveTo>
                  <a:pt x="0" y="0"/>
                </a:moveTo>
                <a:lnTo>
                  <a:pt x="2095844" y="0"/>
                </a:lnTo>
                <a:lnTo>
                  <a:pt x="2095844" y="2000658"/>
                </a:lnTo>
                <a:lnTo>
                  <a:pt x="0" y="20006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2" name="Freeform 22"/>
          <p:cNvSpPr/>
          <p:nvPr/>
        </p:nvSpPr>
        <p:spPr>
          <a:xfrm>
            <a:off x="12715443" y="4165211"/>
            <a:ext cx="2095843" cy="2000657"/>
          </a:xfrm>
          <a:custGeom>
            <a:avLst/>
            <a:gdLst/>
            <a:ahLst/>
            <a:cxnLst/>
            <a:rect l="l" t="t" r="r" b="b"/>
            <a:pathLst>
              <a:path w="2095843" h="2000657">
                <a:moveTo>
                  <a:pt x="0" y="0"/>
                </a:moveTo>
                <a:lnTo>
                  <a:pt x="2095843" y="0"/>
                </a:lnTo>
                <a:lnTo>
                  <a:pt x="2095843" y="2000658"/>
                </a:lnTo>
                <a:lnTo>
                  <a:pt x="0" y="200065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23" name="TextBox 23"/>
          <p:cNvSpPr txBox="1"/>
          <p:nvPr/>
        </p:nvSpPr>
        <p:spPr>
          <a:xfrm>
            <a:off x="3295100" y="2555757"/>
            <a:ext cx="476845"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K</a:t>
            </a:r>
          </a:p>
        </p:txBody>
      </p:sp>
      <p:sp>
        <p:nvSpPr>
          <p:cNvPr id="24" name="TextBox 24"/>
          <p:cNvSpPr txBox="1"/>
          <p:nvPr/>
        </p:nvSpPr>
        <p:spPr>
          <a:xfrm>
            <a:off x="5599336" y="2555757"/>
            <a:ext cx="440531"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E</a:t>
            </a:r>
          </a:p>
        </p:txBody>
      </p:sp>
      <p:sp>
        <p:nvSpPr>
          <p:cNvPr id="25" name="TextBox 25"/>
          <p:cNvSpPr txBox="1"/>
          <p:nvPr/>
        </p:nvSpPr>
        <p:spPr>
          <a:xfrm>
            <a:off x="7885210" y="2555757"/>
            <a:ext cx="403622"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L</a:t>
            </a:r>
          </a:p>
        </p:txBody>
      </p:sp>
      <p:sp>
        <p:nvSpPr>
          <p:cNvPr id="26" name="TextBox 26"/>
          <p:cNvSpPr txBox="1"/>
          <p:nvPr/>
        </p:nvSpPr>
        <p:spPr>
          <a:xfrm>
            <a:off x="10261804" y="2555757"/>
            <a:ext cx="183654"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İ</a:t>
            </a:r>
          </a:p>
        </p:txBody>
      </p:sp>
      <p:sp>
        <p:nvSpPr>
          <p:cNvPr id="27" name="TextBox 27"/>
          <p:cNvSpPr txBox="1"/>
          <p:nvPr/>
        </p:nvSpPr>
        <p:spPr>
          <a:xfrm>
            <a:off x="12345816" y="2555757"/>
            <a:ext cx="550218"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M</a:t>
            </a:r>
          </a:p>
        </p:txBody>
      </p:sp>
      <p:sp>
        <p:nvSpPr>
          <p:cNvPr id="28" name="TextBox 28"/>
          <p:cNvSpPr txBox="1"/>
          <p:nvPr/>
        </p:nvSpPr>
        <p:spPr>
          <a:xfrm>
            <a:off x="14667688" y="2555757"/>
            <a:ext cx="440531"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E</a:t>
            </a:r>
          </a:p>
        </p:txBody>
      </p:sp>
      <p:sp>
        <p:nvSpPr>
          <p:cNvPr id="29" name="TextBox 29"/>
          <p:cNvSpPr txBox="1"/>
          <p:nvPr/>
        </p:nvSpPr>
        <p:spPr>
          <a:xfrm>
            <a:off x="4495601" y="4743761"/>
            <a:ext cx="513904"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O</a:t>
            </a:r>
          </a:p>
        </p:txBody>
      </p:sp>
      <p:sp>
        <p:nvSpPr>
          <p:cNvPr id="30" name="TextBox 30"/>
          <p:cNvSpPr txBox="1"/>
          <p:nvPr/>
        </p:nvSpPr>
        <p:spPr>
          <a:xfrm>
            <a:off x="6818366" y="4743761"/>
            <a:ext cx="440531"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Y</a:t>
            </a:r>
          </a:p>
        </p:txBody>
      </p:sp>
      <p:sp>
        <p:nvSpPr>
          <p:cNvPr id="31" name="TextBox 31"/>
          <p:cNvSpPr txBox="1"/>
          <p:nvPr/>
        </p:nvSpPr>
        <p:spPr>
          <a:xfrm>
            <a:off x="9067628" y="4743761"/>
            <a:ext cx="476845"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U</a:t>
            </a:r>
          </a:p>
        </p:txBody>
      </p:sp>
      <p:sp>
        <p:nvSpPr>
          <p:cNvPr id="32" name="TextBox 32"/>
          <p:cNvSpPr txBox="1"/>
          <p:nvPr/>
        </p:nvSpPr>
        <p:spPr>
          <a:xfrm>
            <a:off x="11334238" y="4743761"/>
            <a:ext cx="476845"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N</a:t>
            </a:r>
          </a:p>
        </p:txBody>
      </p:sp>
      <p:sp>
        <p:nvSpPr>
          <p:cNvPr id="33" name="TextBox 33"/>
          <p:cNvSpPr txBox="1"/>
          <p:nvPr/>
        </p:nvSpPr>
        <p:spPr>
          <a:xfrm>
            <a:off x="13601532" y="4743761"/>
            <a:ext cx="476845" cy="991870"/>
          </a:xfrm>
          <a:prstGeom prst="rect">
            <a:avLst/>
          </a:prstGeom>
        </p:spPr>
        <p:txBody>
          <a:bodyPr lIns="0" tIns="0" rIns="0" bIns="0" rtlCol="0" anchor="t">
            <a:spAutoFit/>
          </a:bodyPr>
          <a:lstStyle/>
          <a:p>
            <a:pPr algn="ctr">
              <a:lnSpc>
                <a:spcPts val="7279"/>
              </a:lnSpc>
            </a:pPr>
            <a:r>
              <a:rPr lang="en-US" sz="5199">
                <a:solidFill>
                  <a:srgbClr val="000000"/>
                </a:solidFill>
                <a:latin typeface="Arial Bold"/>
              </a:rPr>
              <a:t>U</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681886" y="1100069"/>
            <a:ext cx="2789471" cy="1363354"/>
          </a:xfrm>
          <a:custGeom>
            <a:avLst/>
            <a:gdLst/>
            <a:ahLst/>
            <a:cxnLst/>
            <a:rect l="l" t="t" r="r" b="b"/>
            <a:pathLst>
              <a:path w="2789471" h="1363354">
                <a:moveTo>
                  <a:pt x="0" y="0"/>
                </a:moveTo>
                <a:lnTo>
                  <a:pt x="2789471" y="0"/>
                </a:lnTo>
                <a:lnTo>
                  <a:pt x="2789471" y="1363354"/>
                </a:lnTo>
                <a:lnTo>
                  <a:pt x="0" y="136335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1028700" y="1246753"/>
            <a:ext cx="2442657"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40 puan</a:t>
            </a:r>
          </a:p>
        </p:txBody>
      </p:sp>
      <p:sp>
        <p:nvSpPr>
          <p:cNvPr id="12" name="TextBox 12"/>
          <p:cNvSpPr txBox="1"/>
          <p:nvPr/>
        </p:nvSpPr>
        <p:spPr>
          <a:xfrm>
            <a:off x="1028700" y="5138302"/>
            <a:ext cx="13245869" cy="1915795"/>
          </a:xfrm>
          <a:prstGeom prst="rect">
            <a:avLst/>
          </a:prstGeom>
        </p:spPr>
        <p:txBody>
          <a:bodyPr lIns="0" tIns="0" rIns="0" bIns="0" rtlCol="0" anchor="t">
            <a:spAutoFit/>
          </a:bodyPr>
          <a:lstStyle/>
          <a:p>
            <a:pPr>
              <a:lnSpc>
                <a:spcPts val="7279"/>
              </a:lnSpc>
            </a:pPr>
            <a:r>
              <a:rPr lang="en-US" sz="5199">
                <a:solidFill>
                  <a:srgbClr val="000000"/>
                </a:solidFill>
                <a:latin typeface="Arial"/>
              </a:rPr>
              <a:t>KABUL ET, KABUL EYLE ANLAMINDAKİ İFADE</a:t>
            </a:r>
          </a:p>
        </p:txBody>
      </p:sp>
      <p:sp>
        <p:nvSpPr>
          <p:cNvPr id="13" name="Freeform 13"/>
          <p:cNvSpPr/>
          <p:nvPr/>
        </p:nvSpPr>
        <p:spPr>
          <a:xfrm>
            <a:off x="1028700"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4" name="Freeform 14"/>
          <p:cNvSpPr/>
          <p:nvPr/>
        </p:nvSpPr>
        <p:spPr>
          <a:xfrm>
            <a:off x="329572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5" name="Freeform 15"/>
          <p:cNvSpPr/>
          <p:nvPr/>
        </p:nvSpPr>
        <p:spPr>
          <a:xfrm>
            <a:off x="556233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6" name="Freeform 16"/>
          <p:cNvSpPr/>
          <p:nvPr/>
        </p:nvSpPr>
        <p:spPr>
          <a:xfrm>
            <a:off x="7829633" y="2718545"/>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7" name="TextBox 17"/>
          <p:cNvSpPr txBox="1"/>
          <p:nvPr/>
        </p:nvSpPr>
        <p:spPr>
          <a:xfrm>
            <a:off x="1904077" y="3314700"/>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Â</a:t>
            </a:r>
          </a:p>
        </p:txBody>
      </p:sp>
      <p:sp>
        <p:nvSpPr>
          <p:cNvPr id="18" name="TextBox 18"/>
          <p:cNvSpPr txBox="1"/>
          <p:nvPr/>
        </p:nvSpPr>
        <p:spPr>
          <a:xfrm>
            <a:off x="4153470" y="3270755"/>
            <a:ext cx="550218"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M</a:t>
            </a:r>
          </a:p>
        </p:txBody>
      </p:sp>
      <p:sp>
        <p:nvSpPr>
          <p:cNvPr id="19" name="TextBox 19"/>
          <p:cNvSpPr txBox="1"/>
          <p:nvPr/>
        </p:nvSpPr>
        <p:spPr>
          <a:xfrm>
            <a:off x="6604171" y="3308855"/>
            <a:ext cx="183654"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İ</a:t>
            </a:r>
          </a:p>
        </p:txBody>
      </p:sp>
      <p:sp>
        <p:nvSpPr>
          <p:cNvPr id="20" name="TextBox 20"/>
          <p:cNvSpPr txBox="1"/>
          <p:nvPr/>
        </p:nvSpPr>
        <p:spPr>
          <a:xfrm>
            <a:off x="8724186" y="32707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500" fill="hold"/>
                                        <p:tgtEl>
                                          <p:spTgt spid="20"/>
                                        </p:tgtEl>
                                        <p:attrNameLst>
                                          <p:attrName>ppt_x</p:attrName>
                                        </p:attrNameLst>
                                      </p:cBhvr>
                                      <p:tavLst>
                                        <p:tav tm="0">
                                          <p:val>
                                            <p:strVal val="#ppt_x"/>
                                          </p:val>
                                        </p:tav>
                                        <p:tav tm="100000">
                                          <p:val>
                                            <p:strVal val="#ppt_x"/>
                                          </p:val>
                                        </p:tav>
                                      </p:tavLst>
                                    </p:anim>
                                    <p:anim calcmode="lin" valueType="num">
                                      <p:cBhvr additive="base">
                                        <p:cTn id="2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1028700"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1028700" y="5319277"/>
            <a:ext cx="14844049" cy="1915795"/>
          </a:xfrm>
          <a:prstGeom prst="rect">
            <a:avLst/>
          </a:prstGeom>
        </p:spPr>
        <p:txBody>
          <a:bodyPr lIns="0" tIns="0" rIns="0" bIns="0" rtlCol="0" anchor="t">
            <a:spAutoFit/>
          </a:bodyPr>
          <a:lstStyle/>
          <a:p>
            <a:pPr>
              <a:lnSpc>
                <a:spcPts val="7279"/>
              </a:lnSpc>
            </a:pPr>
            <a:r>
              <a:rPr lang="en-US" sz="5199">
                <a:solidFill>
                  <a:srgbClr val="000000"/>
                </a:solidFill>
                <a:latin typeface="Arial"/>
              </a:rPr>
              <a:t>ALLAH’A (C.C.) TEŞEKKÜR ETMEYİ İFADE EDEN KAVRAM</a:t>
            </a:r>
          </a:p>
        </p:txBody>
      </p:sp>
      <p:sp>
        <p:nvSpPr>
          <p:cNvPr id="12" name="Freeform 12"/>
          <p:cNvSpPr/>
          <p:nvPr/>
        </p:nvSpPr>
        <p:spPr>
          <a:xfrm>
            <a:off x="329572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3" name="Freeform 13"/>
          <p:cNvSpPr/>
          <p:nvPr/>
        </p:nvSpPr>
        <p:spPr>
          <a:xfrm>
            <a:off x="556233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Freeform 14"/>
          <p:cNvSpPr/>
          <p:nvPr/>
        </p:nvSpPr>
        <p:spPr>
          <a:xfrm>
            <a:off x="7829633" y="2718545"/>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5" name="Freeform 15"/>
          <p:cNvSpPr/>
          <p:nvPr/>
        </p:nvSpPr>
        <p:spPr>
          <a:xfrm>
            <a:off x="10096662" y="2718545"/>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6" name="Freeform 16"/>
          <p:cNvSpPr/>
          <p:nvPr/>
        </p:nvSpPr>
        <p:spPr>
          <a:xfrm>
            <a:off x="681886" y="1100069"/>
            <a:ext cx="2789471" cy="1363354"/>
          </a:xfrm>
          <a:custGeom>
            <a:avLst/>
            <a:gdLst/>
            <a:ahLst/>
            <a:cxnLst/>
            <a:rect l="l" t="t" r="r" b="b"/>
            <a:pathLst>
              <a:path w="2789471" h="1363354">
                <a:moveTo>
                  <a:pt x="0" y="0"/>
                </a:moveTo>
                <a:lnTo>
                  <a:pt x="2789471" y="0"/>
                </a:lnTo>
                <a:lnTo>
                  <a:pt x="2789471" y="1363354"/>
                </a:lnTo>
                <a:lnTo>
                  <a:pt x="0" y="13633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7" name="TextBox 17"/>
          <p:cNvSpPr txBox="1"/>
          <p:nvPr/>
        </p:nvSpPr>
        <p:spPr>
          <a:xfrm>
            <a:off x="1028700" y="1246753"/>
            <a:ext cx="2442657"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50 puan</a:t>
            </a:r>
          </a:p>
        </p:txBody>
      </p:sp>
      <p:sp>
        <p:nvSpPr>
          <p:cNvPr id="18" name="TextBox 18"/>
          <p:cNvSpPr txBox="1"/>
          <p:nvPr/>
        </p:nvSpPr>
        <p:spPr>
          <a:xfrm>
            <a:off x="1922234" y="3232655"/>
            <a:ext cx="440531"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Ş</a:t>
            </a:r>
          </a:p>
        </p:txBody>
      </p:sp>
      <p:sp>
        <p:nvSpPr>
          <p:cNvPr id="19" name="TextBox 19"/>
          <p:cNvSpPr txBox="1"/>
          <p:nvPr/>
        </p:nvSpPr>
        <p:spPr>
          <a:xfrm>
            <a:off x="4190156" y="328980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Ü</a:t>
            </a:r>
          </a:p>
        </p:txBody>
      </p:sp>
      <p:sp>
        <p:nvSpPr>
          <p:cNvPr id="20" name="TextBox 20"/>
          <p:cNvSpPr txBox="1"/>
          <p:nvPr/>
        </p:nvSpPr>
        <p:spPr>
          <a:xfrm>
            <a:off x="6457576"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K</a:t>
            </a:r>
          </a:p>
        </p:txBody>
      </p:sp>
      <p:sp>
        <p:nvSpPr>
          <p:cNvPr id="21" name="TextBox 21"/>
          <p:cNvSpPr txBox="1"/>
          <p:nvPr/>
        </p:nvSpPr>
        <p:spPr>
          <a:xfrm>
            <a:off x="8724186" y="328980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Ü</a:t>
            </a:r>
          </a:p>
        </p:txBody>
      </p:sp>
      <p:sp>
        <p:nvSpPr>
          <p:cNvPr id="22" name="TextBox 22"/>
          <p:cNvSpPr txBox="1"/>
          <p:nvPr/>
        </p:nvSpPr>
        <p:spPr>
          <a:xfrm>
            <a:off x="10991479"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1028700"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1035248" y="5138302"/>
            <a:ext cx="13245869" cy="2839720"/>
          </a:xfrm>
          <a:prstGeom prst="rect">
            <a:avLst/>
          </a:prstGeom>
        </p:spPr>
        <p:txBody>
          <a:bodyPr lIns="0" tIns="0" rIns="0" bIns="0" rtlCol="0" anchor="t">
            <a:spAutoFit/>
          </a:bodyPr>
          <a:lstStyle/>
          <a:p>
            <a:pPr>
              <a:lnSpc>
                <a:spcPts val="7279"/>
              </a:lnSpc>
            </a:pPr>
            <a:r>
              <a:rPr lang="en-US" sz="5199">
                <a:solidFill>
                  <a:srgbClr val="000000"/>
                </a:solidFill>
                <a:latin typeface="Arial"/>
              </a:rPr>
              <a:t>ALLAH’IN (C.C.) RIZASINI KAZANMAK İÇİN EMİRLERİNİ YERİNE GETİRİP YASAKLARINDAN KAÇINMAYA</a:t>
            </a:r>
          </a:p>
        </p:txBody>
      </p:sp>
      <p:sp>
        <p:nvSpPr>
          <p:cNvPr id="12" name="Freeform 12"/>
          <p:cNvSpPr/>
          <p:nvPr/>
        </p:nvSpPr>
        <p:spPr>
          <a:xfrm>
            <a:off x="329572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3" name="Freeform 13"/>
          <p:cNvSpPr/>
          <p:nvPr/>
        </p:nvSpPr>
        <p:spPr>
          <a:xfrm>
            <a:off x="556233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Freeform 14"/>
          <p:cNvSpPr/>
          <p:nvPr/>
        </p:nvSpPr>
        <p:spPr>
          <a:xfrm>
            <a:off x="7829633" y="2718545"/>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5" name="Freeform 15"/>
          <p:cNvSpPr/>
          <p:nvPr/>
        </p:nvSpPr>
        <p:spPr>
          <a:xfrm>
            <a:off x="10096662" y="2718545"/>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6" name="Freeform 16"/>
          <p:cNvSpPr/>
          <p:nvPr/>
        </p:nvSpPr>
        <p:spPr>
          <a:xfrm>
            <a:off x="12363956"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7" name="Freeform 17"/>
          <p:cNvSpPr/>
          <p:nvPr/>
        </p:nvSpPr>
        <p:spPr>
          <a:xfrm>
            <a:off x="681886" y="1100069"/>
            <a:ext cx="2789471" cy="1363354"/>
          </a:xfrm>
          <a:custGeom>
            <a:avLst/>
            <a:gdLst/>
            <a:ahLst/>
            <a:cxnLst/>
            <a:rect l="l" t="t" r="r" b="b"/>
            <a:pathLst>
              <a:path w="2789471" h="1363354">
                <a:moveTo>
                  <a:pt x="0" y="0"/>
                </a:moveTo>
                <a:lnTo>
                  <a:pt x="2789471" y="0"/>
                </a:lnTo>
                <a:lnTo>
                  <a:pt x="2789471" y="1363354"/>
                </a:lnTo>
                <a:lnTo>
                  <a:pt x="0" y="13633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8" name="TextBox 18"/>
          <p:cNvSpPr txBox="1"/>
          <p:nvPr/>
        </p:nvSpPr>
        <p:spPr>
          <a:xfrm>
            <a:off x="1028700" y="1246753"/>
            <a:ext cx="2442657"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60 puan</a:t>
            </a:r>
          </a:p>
        </p:txBody>
      </p:sp>
      <p:sp>
        <p:nvSpPr>
          <p:cNvPr id="19" name="TextBox 19"/>
          <p:cNvSpPr txBox="1"/>
          <p:nvPr/>
        </p:nvSpPr>
        <p:spPr>
          <a:xfrm>
            <a:off x="2050673" y="3333502"/>
            <a:ext cx="183654"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İ</a:t>
            </a:r>
          </a:p>
        </p:txBody>
      </p:sp>
      <p:sp>
        <p:nvSpPr>
          <p:cNvPr id="20" name="TextBox 20"/>
          <p:cNvSpPr txBox="1"/>
          <p:nvPr/>
        </p:nvSpPr>
        <p:spPr>
          <a:xfrm>
            <a:off x="4190156"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B</a:t>
            </a:r>
          </a:p>
        </p:txBody>
      </p:sp>
      <p:sp>
        <p:nvSpPr>
          <p:cNvPr id="21" name="TextBox 21"/>
          <p:cNvSpPr txBox="1"/>
          <p:nvPr/>
        </p:nvSpPr>
        <p:spPr>
          <a:xfrm>
            <a:off x="6457576"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A</a:t>
            </a:r>
          </a:p>
        </p:txBody>
      </p:sp>
      <p:sp>
        <p:nvSpPr>
          <p:cNvPr id="22" name="TextBox 22"/>
          <p:cNvSpPr txBox="1"/>
          <p:nvPr/>
        </p:nvSpPr>
        <p:spPr>
          <a:xfrm>
            <a:off x="8724186"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D</a:t>
            </a:r>
          </a:p>
        </p:txBody>
      </p:sp>
      <p:sp>
        <p:nvSpPr>
          <p:cNvPr id="23" name="TextBox 23"/>
          <p:cNvSpPr txBox="1"/>
          <p:nvPr/>
        </p:nvSpPr>
        <p:spPr>
          <a:xfrm>
            <a:off x="11009636" y="3232655"/>
            <a:ext cx="440531"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E</a:t>
            </a:r>
          </a:p>
        </p:txBody>
      </p:sp>
      <p:sp>
        <p:nvSpPr>
          <p:cNvPr id="24" name="TextBox 24"/>
          <p:cNvSpPr txBox="1"/>
          <p:nvPr/>
        </p:nvSpPr>
        <p:spPr>
          <a:xfrm>
            <a:off x="13295917" y="3232655"/>
            <a:ext cx="403622"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500" fill="hold"/>
                                        <p:tgtEl>
                                          <p:spTgt spid="23"/>
                                        </p:tgtEl>
                                        <p:attrNameLst>
                                          <p:attrName>ppt_x</p:attrName>
                                        </p:attrNameLst>
                                      </p:cBhvr>
                                      <p:tavLst>
                                        <p:tav tm="0">
                                          <p:val>
                                            <p:strVal val="#ppt_x"/>
                                          </p:val>
                                        </p:tav>
                                        <p:tav tm="100000">
                                          <p:val>
                                            <p:strVal val="#ppt_x"/>
                                          </p:val>
                                        </p:tav>
                                      </p:tavLst>
                                    </p:anim>
                                    <p:anim calcmode="lin" valueType="num">
                                      <p:cBhvr additive="base">
                                        <p:cTn id="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additive="base">
                                        <p:cTn id="13" dur="500" fill="hold"/>
                                        <p:tgtEl>
                                          <p:spTgt spid="24"/>
                                        </p:tgtEl>
                                        <p:attrNameLst>
                                          <p:attrName>ppt_x</p:attrName>
                                        </p:attrNameLst>
                                      </p:cBhvr>
                                      <p:tavLst>
                                        <p:tav tm="0">
                                          <p:val>
                                            <p:strVal val="#ppt_x"/>
                                          </p:val>
                                        </p:tav>
                                        <p:tav tm="100000">
                                          <p:val>
                                            <p:strVal val="#ppt_x"/>
                                          </p:val>
                                        </p:tav>
                                      </p:tavLst>
                                    </p:anim>
                                    <p:anim calcmode="lin" valueType="num">
                                      <p:cBhvr additive="base">
                                        <p:cTn id="1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 calcmode="lin" valueType="num">
                                      <p:cBhvr additive="base">
                                        <p:cTn id="25" dur="500" fill="hold"/>
                                        <p:tgtEl>
                                          <p:spTgt spid="21"/>
                                        </p:tgtEl>
                                        <p:attrNameLst>
                                          <p:attrName>ppt_x</p:attrName>
                                        </p:attrNameLst>
                                      </p:cBhvr>
                                      <p:tavLst>
                                        <p:tav tm="0">
                                          <p:val>
                                            <p:strVal val="#ppt_x"/>
                                          </p:val>
                                        </p:tav>
                                        <p:tav tm="100000">
                                          <p:val>
                                            <p:strVal val="#ppt_x"/>
                                          </p:val>
                                        </p:tav>
                                      </p:tavLst>
                                    </p:anim>
                                    <p:anim calcmode="lin" valueType="num">
                                      <p:cBhvr additive="base">
                                        <p:cTn id="2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xEl>
                                              <p:pRg st="0" end="0"/>
                                            </p:txEl>
                                          </p:spTgt>
                                        </p:tgtEl>
                                        <p:attrNameLst>
                                          <p:attrName>style.visibility</p:attrName>
                                        </p:attrNameLst>
                                      </p:cBhvr>
                                      <p:to>
                                        <p:strVal val="visible"/>
                                      </p:to>
                                    </p:set>
                                    <p:anim calcmode="lin" valueType="num">
                                      <p:cBhvr additive="base">
                                        <p:cTn id="3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additive="base">
                                        <p:cTn id="37" dur="500" fill="hold"/>
                                        <p:tgtEl>
                                          <p:spTgt spid="22"/>
                                        </p:tgtEl>
                                        <p:attrNameLst>
                                          <p:attrName>ppt_x</p:attrName>
                                        </p:attrNameLst>
                                      </p:cBhvr>
                                      <p:tavLst>
                                        <p:tav tm="0">
                                          <p:val>
                                            <p:strVal val="#ppt_x"/>
                                          </p:val>
                                        </p:tav>
                                        <p:tav tm="100000">
                                          <p:val>
                                            <p:strVal val="#ppt_x"/>
                                          </p:val>
                                        </p:tav>
                                      </p:tavLst>
                                    </p:anim>
                                    <p:anim calcmode="lin" valueType="num">
                                      <p:cBhvr additive="base">
                                        <p:cTn id="3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1028700"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1028700" y="5138302"/>
            <a:ext cx="14958500" cy="1915795"/>
          </a:xfrm>
          <a:prstGeom prst="rect">
            <a:avLst/>
          </a:prstGeom>
        </p:spPr>
        <p:txBody>
          <a:bodyPr lIns="0" tIns="0" rIns="0" bIns="0" rtlCol="0" anchor="t">
            <a:spAutoFit/>
          </a:bodyPr>
          <a:lstStyle/>
          <a:p>
            <a:pPr>
              <a:lnSpc>
                <a:spcPts val="7279"/>
              </a:lnSpc>
            </a:pPr>
            <a:r>
              <a:rPr lang="en-US" sz="5199">
                <a:solidFill>
                  <a:srgbClr val="000000"/>
                </a:solidFill>
                <a:latin typeface="Arial"/>
              </a:rPr>
              <a:t>İLETİŞİM, BAĞLANTI, BAĞ KURMA, İLETME YOLU</a:t>
            </a:r>
          </a:p>
        </p:txBody>
      </p:sp>
      <p:sp>
        <p:nvSpPr>
          <p:cNvPr id="12" name="Freeform 12"/>
          <p:cNvSpPr/>
          <p:nvPr/>
        </p:nvSpPr>
        <p:spPr>
          <a:xfrm>
            <a:off x="329572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3" name="Freeform 13"/>
          <p:cNvSpPr/>
          <p:nvPr/>
        </p:nvSpPr>
        <p:spPr>
          <a:xfrm>
            <a:off x="5562339" y="2702576"/>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Freeform 14"/>
          <p:cNvSpPr/>
          <p:nvPr/>
        </p:nvSpPr>
        <p:spPr>
          <a:xfrm>
            <a:off x="7829633" y="2718545"/>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5" name="Freeform 15"/>
          <p:cNvSpPr/>
          <p:nvPr/>
        </p:nvSpPr>
        <p:spPr>
          <a:xfrm>
            <a:off x="10096662" y="2718545"/>
            <a:ext cx="2095843" cy="2000657"/>
          </a:xfrm>
          <a:custGeom>
            <a:avLst/>
            <a:gdLst/>
            <a:ahLst/>
            <a:cxnLst/>
            <a:rect l="l" t="t" r="r" b="b"/>
            <a:pathLst>
              <a:path w="2095843" h="2000657">
                <a:moveTo>
                  <a:pt x="0" y="0"/>
                </a:moveTo>
                <a:lnTo>
                  <a:pt x="2095844" y="0"/>
                </a:lnTo>
                <a:lnTo>
                  <a:pt x="2095844"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6" name="Freeform 16"/>
          <p:cNvSpPr/>
          <p:nvPr/>
        </p:nvSpPr>
        <p:spPr>
          <a:xfrm>
            <a:off x="12363956"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7" name="Freeform 17"/>
          <p:cNvSpPr/>
          <p:nvPr/>
        </p:nvSpPr>
        <p:spPr>
          <a:xfrm>
            <a:off x="14631249" y="2702576"/>
            <a:ext cx="2095843" cy="2000657"/>
          </a:xfrm>
          <a:custGeom>
            <a:avLst/>
            <a:gdLst/>
            <a:ahLst/>
            <a:cxnLst/>
            <a:rect l="l" t="t" r="r" b="b"/>
            <a:pathLst>
              <a:path w="2095843" h="2000657">
                <a:moveTo>
                  <a:pt x="0" y="0"/>
                </a:moveTo>
                <a:lnTo>
                  <a:pt x="2095843" y="0"/>
                </a:lnTo>
                <a:lnTo>
                  <a:pt x="2095843" y="2000657"/>
                </a:lnTo>
                <a:lnTo>
                  <a:pt x="0" y="200065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8" name="Freeform 18"/>
          <p:cNvSpPr/>
          <p:nvPr/>
        </p:nvSpPr>
        <p:spPr>
          <a:xfrm>
            <a:off x="681886" y="1100069"/>
            <a:ext cx="2789471" cy="1363354"/>
          </a:xfrm>
          <a:custGeom>
            <a:avLst/>
            <a:gdLst/>
            <a:ahLst/>
            <a:cxnLst/>
            <a:rect l="l" t="t" r="r" b="b"/>
            <a:pathLst>
              <a:path w="2789471" h="1363354">
                <a:moveTo>
                  <a:pt x="0" y="0"/>
                </a:moveTo>
                <a:lnTo>
                  <a:pt x="2789471" y="0"/>
                </a:lnTo>
                <a:lnTo>
                  <a:pt x="2789471" y="1363354"/>
                </a:lnTo>
                <a:lnTo>
                  <a:pt x="0" y="136335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19" name="TextBox 19"/>
          <p:cNvSpPr txBox="1"/>
          <p:nvPr/>
        </p:nvSpPr>
        <p:spPr>
          <a:xfrm>
            <a:off x="1028700" y="1246753"/>
            <a:ext cx="2442657"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70 puan</a:t>
            </a:r>
          </a:p>
        </p:txBody>
      </p:sp>
      <p:sp>
        <p:nvSpPr>
          <p:cNvPr id="20" name="TextBox 20"/>
          <p:cNvSpPr txBox="1"/>
          <p:nvPr/>
        </p:nvSpPr>
        <p:spPr>
          <a:xfrm>
            <a:off x="2050673" y="3389630"/>
            <a:ext cx="183654"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İ</a:t>
            </a:r>
          </a:p>
        </p:txBody>
      </p:sp>
      <p:sp>
        <p:nvSpPr>
          <p:cNvPr id="21" name="TextBox 21"/>
          <p:cNvSpPr txBox="1"/>
          <p:nvPr/>
        </p:nvSpPr>
        <p:spPr>
          <a:xfrm>
            <a:off x="4190156"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R</a:t>
            </a:r>
          </a:p>
        </p:txBody>
      </p:sp>
      <p:sp>
        <p:nvSpPr>
          <p:cNvPr id="22" name="TextBox 22"/>
          <p:cNvSpPr txBox="1"/>
          <p:nvPr/>
        </p:nvSpPr>
        <p:spPr>
          <a:xfrm>
            <a:off x="6494187" y="3232655"/>
            <a:ext cx="403622"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T</a:t>
            </a:r>
          </a:p>
        </p:txBody>
      </p:sp>
      <p:sp>
        <p:nvSpPr>
          <p:cNvPr id="23" name="TextBox 23"/>
          <p:cNvSpPr txBox="1"/>
          <p:nvPr/>
        </p:nvSpPr>
        <p:spPr>
          <a:xfrm>
            <a:off x="8870781" y="3389630"/>
            <a:ext cx="183654"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İ</a:t>
            </a:r>
          </a:p>
        </p:txBody>
      </p:sp>
      <p:sp>
        <p:nvSpPr>
          <p:cNvPr id="24" name="TextBox 24"/>
          <p:cNvSpPr txBox="1"/>
          <p:nvPr/>
        </p:nvSpPr>
        <p:spPr>
          <a:xfrm>
            <a:off x="10991479"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B</a:t>
            </a:r>
          </a:p>
        </p:txBody>
      </p:sp>
      <p:sp>
        <p:nvSpPr>
          <p:cNvPr id="25" name="TextBox 25"/>
          <p:cNvSpPr txBox="1"/>
          <p:nvPr/>
        </p:nvSpPr>
        <p:spPr>
          <a:xfrm>
            <a:off x="13259306" y="3232655"/>
            <a:ext cx="476845"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A</a:t>
            </a:r>
          </a:p>
        </p:txBody>
      </p:sp>
      <p:sp>
        <p:nvSpPr>
          <p:cNvPr id="26" name="TextBox 26"/>
          <p:cNvSpPr txBox="1"/>
          <p:nvPr/>
        </p:nvSpPr>
        <p:spPr>
          <a:xfrm>
            <a:off x="15565124" y="3232655"/>
            <a:ext cx="403622" cy="991870"/>
          </a:xfrm>
          <a:prstGeom prst="rect">
            <a:avLst/>
          </a:prstGeom>
        </p:spPr>
        <p:txBody>
          <a:bodyPr lIns="0" tIns="0" rIns="0" bIns="0" rtlCol="0" anchor="t">
            <a:spAutoFit/>
          </a:bodyPr>
          <a:lstStyle/>
          <a:p>
            <a:pPr algn="ctr">
              <a:lnSpc>
                <a:spcPts val="7279"/>
              </a:lnSpc>
            </a:pPr>
            <a:r>
              <a:rPr lang="en-US" sz="5199" dirty="0">
                <a:solidFill>
                  <a:srgbClr val="000000"/>
                </a:solidFill>
                <a:latin typeface="Arial Bold"/>
              </a:rPr>
              <a:t>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ppt_x"/>
                                          </p:val>
                                        </p:tav>
                                        <p:tav tm="100000">
                                          <p:val>
                                            <p:strVal val="#ppt_x"/>
                                          </p:val>
                                        </p:tav>
                                      </p:tavLst>
                                    </p:anim>
                                    <p:anim calcmode="lin" valueType="num">
                                      <p:cBhvr additive="base">
                                        <p:cTn id="1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 calcmode="lin" valueType="num">
                                      <p:cBhvr additive="base">
                                        <p:cTn id="25" dur="500" fill="hold"/>
                                        <p:tgtEl>
                                          <p:spTgt spid="20"/>
                                        </p:tgtEl>
                                        <p:attrNameLst>
                                          <p:attrName>ppt_x</p:attrName>
                                        </p:attrNameLst>
                                      </p:cBhvr>
                                      <p:tavLst>
                                        <p:tav tm="0">
                                          <p:val>
                                            <p:strVal val="#ppt_x"/>
                                          </p:val>
                                        </p:tav>
                                        <p:tav tm="100000">
                                          <p:val>
                                            <p:strVal val="#ppt_x"/>
                                          </p:val>
                                        </p:tav>
                                      </p:tavLst>
                                    </p:anim>
                                    <p:anim calcmode="lin" valueType="num">
                                      <p:cBhvr additive="base">
                                        <p:cTn id="2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 calcmode="lin" valueType="num">
                                      <p:cBhvr additive="base">
                                        <p:cTn id="37" dur="500" fill="hold"/>
                                        <p:tgtEl>
                                          <p:spTgt spid="21"/>
                                        </p:tgtEl>
                                        <p:attrNameLst>
                                          <p:attrName>ppt_x</p:attrName>
                                        </p:attrNameLst>
                                      </p:cBhvr>
                                      <p:tavLst>
                                        <p:tav tm="0">
                                          <p:val>
                                            <p:strVal val="#ppt_x"/>
                                          </p:val>
                                        </p:tav>
                                        <p:tav tm="100000">
                                          <p:val>
                                            <p:strVal val="#ppt_x"/>
                                          </p:val>
                                        </p:tav>
                                      </p:tavLst>
                                    </p:anim>
                                    <p:anim calcmode="lin" valueType="num">
                                      <p:cBhvr additive="base">
                                        <p:cTn id="3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additive="base">
                                        <p:cTn id="43" dur="500" fill="hold"/>
                                        <p:tgtEl>
                                          <p:spTgt spid="24"/>
                                        </p:tgtEl>
                                        <p:attrNameLst>
                                          <p:attrName>ppt_x</p:attrName>
                                        </p:attrNameLst>
                                      </p:cBhvr>
                                      <p:tavLst>
                                        <p:tav tm="0">
                                          <p:val>
                                            <p:strVal val="#ppt_x"/>
                                          </p:val>
                                        </p:tav>
                                        <p:tav tm="100000">
                                          <p:val>
                                            <p:strVal val="#ppt_x"/>
                                          </p:val>
                                        </p:tav>
                                      </p:tavLst>
                                    </p:anim>
                                    <p:anim calcmode="lin" valueType="num">
                                      <p:cBhvr additive="base">
                                        <p:cTn id="44"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5178907" y="2542153"/>
            <a:ext cx="7315200" cy="1591056"/>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TextBox 7"/>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8" name="TextBox 8"/>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9" name="TextBox 9"/>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1028700" y="1246753"/>
            <a:ext cx="17350569" cy="676275"/>
          </a:xfrm>
          <a:prstGeom prst="rect">
            <a:avLst/>
          </a:prstGeom>
        </p:spPr>
        <p:txBody>
          <a:bodyPr lIns="0" tIns="0" rIns="0" bIns="0" rtlCol="0" anchor="t">
            <a:spAutoFit/>
          </a:bodyPr>
          <a:lstStyle/>
          <a:p>
            <a:pPr>
              <a:lnSpc>
                <a:spcPts val="4799"/>
              </a:lnSpc>
            </a:pPr>
            <a:r>
              <a:rPr lang="en-US" sz="3999">
                <a:solidFill>
                  <a:srgbClr val="000000"/>
                </a:solidFill>
                <a:latin typeface="Arial Bold"/>
              </a:rPr>
              <a:t>HAZIRLAYANLAR</a:t>
            </a:r>
          </a:p>
        </p:txBody>
      </p:sp>
      <p:sp>
        <p:nvSpPr>
          <p:cNvPr id="12" name="TextBox 12"/>
          <p:cNvSpPr txBox="1"/>
          <p:nvPr/>
        </p:nvSpPr>
        <p:spPr>
          <a:xfrm>
            <a:off x="8080363" y="3072795"/>
            <a:ext cx="6425105" cy="673100"/>
          </a:xfrm>
          <a:prstGeom prst="rect">
            <a:avLst/>
          </a:prstGeom>
        </p:spPr>
        <p:txBody>
          <a:bodyPr lIns="0" tIns="0" rIns="0" bIns="0" rtlCol="0" anchor="t">
            <a:spAutoFit/>
          </a:bodyPr>
          <a:lstStyle/>
          <a:p>
            <a:pPr>
              <a:lnSpc>
                <a:spcPts val="4900"/>
              </a:lnSpc>
            </a:pPr>
            <a:r>
              <a:rPr lang="en-US" sz="3500" dirty="0" err="1">
                <a:solidFill>
                  <a:srgbClr val="000000"/>
                </a:solidFill>
                <a:latin typeface="Arial"/>
              </a:rPr>
              <a:t>Mikail</a:t>
            </a:r>
            <a:r>
              <a:rPr lang="en-US" sz="3500" dirty="0">
                <a:solidFill>
                  <a:srgbClr val="000000"/>
                </a:solidFill>
                <a:latin typeface="Arial"/>
              </a:rPr>
              <a:t> OKUMUŞ</a:t>
            </a:r>
          </a:p>
        </p:txBody>
      </p:sp>
      <p:sp>
        <p:nvSpPr>
          <p:cNvPr id="13" name="Freeform 13"/>
          <p:cNvSpPr/>
          <p:nvPr/>
        </p:nvSpPr>
        <p:spPr>
          <a:xfrm>
            <a:off x="5178907" y="4387085"/>
            <a:ext cx="7315200" cy="1591056"/>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4" name="Freeform 14"/>
          <p:cNvSpPr/>
          <p:nvPr/>
        </p:nvSpPr>
        <p:spPr>
          <a:xfrm>
            <a:off x="5178907" y="6235316"/>
            <a:ext cx="7315200" cy="1591056"/>
          </a:xfrm>
          <a:custGeom>
            <a:avLst/>
            <a:gdLst/>
            <a:ahLst/>
            <a:cxnLst/>
            <a:rect l="l" t="t" r="r" b="b"/>
            <a:pathLst>
              <a:path w="7315200" h="1591056">
                <a:moveTo>
                  <a:pt x="0" y="0"/>
                </a:moveTo>
                <a:lnTo>
                  <a:pt x="7315200" y="0"/>
                </a:lnTo>
                <a:lnTo>
                  <a:pt x="7315200" y="1591056"/>
                </a:lnTo>
                <a:lnTo>
                  <a:pt x="0" y="15910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15" name="TextBox 15"/>
          <p:cNvSpPr txBox="1"/>
          <p:nvPr/>
        </p:nvSpPr>
        <p:spPr>
          <a:xfrm>
            <a:off x="8080363" y="4849318"/>
            <a:ext cx="6425105" cy="673100"/>
          </a:xfrm>
          <a:prstGeom prst="rect">
            <a:avLst/>
          </a:prstGeom>
        </p:spPr>
        <p:txBody>
          <a:bodyPr lIns="0" tIns="0" rIns="0" bIns="0" rtlCol="0" anchor="t">
            <a:spAutoFit/>
          </a:bodyPr>
          <a:lstStyle/>
          <a:p>
            <a:pPr>
              <a:lnSpc>
                <a:spcPts val="4900"/>
              </a:lnSpc>
            </a:pPr>
            <a:r>
              <a:rPr lang="en-US" sz="3500" dirty="0" err="1">
                <a:solidFill>
                  <a:srgbClr val="000000"/>
                </a:solidFill>
                <a:latin typeface="Arial"/>
              </a:rPr>
              <a:t>Adem</a:t>
            </a:r>
            <a:r>
              <a:rPr lang="en-US" sz="3500" dirty="0">
                <a:solidFill>
                  <a:srgbClr val="000000"/>
                </a:solidFill>
                <a:latin typeface="Arial"/>
              </a:rPr>
              <a:t> USTAOĞLU</a:t>
            </a:r>
          </a:p>
        </p:txBody>
      </p:sp>
      <p:sp>
        <p:nvSpPr>
          <p:cNvPr id="16" name="TextBox 16"/>
          <p:cNvSpPr txBox="1"/>
          <p:nvPr/>
        </p:nvSpPr>
        <p:spPr>
          <a:xfrm>
            <a:off x="8080363" y="6692516"/>
            <a:ext cx="6425105" cy="673100"/>
          </a:xfrm>
          <a:prstGeom prst="rect">
            <a:avLst/>
          </a:prstGeom>
        </p:spPr>
        <p:txBody>
          <a:bodyPr lIns="0" tIns="0" rIns="0" bIns="0" rtlCol="0" anchor="t">
            <a:spAutoFit/>
          </a:bodyPr>
          <a:lstStyle/>
          <a:p>
            <a:pPr>
              <a:lnSpc>
                <a:spcPts val="4900"/>
              </a:lnSpc>
            </a:pPr>
            <a:r>
              <a:rPr lang="en-US" sz="3500" dirty="0">
                <a:solidFill>
                  <a:srgbClr val="000000"/>
                </a:solidFill>
                <a:latin typeface="Arial"/>
              </a:rPr>
              <a:t>Ekrem BALCI</a:t>
            </a:r>
          </a:p>
        </p:txBody>
      </p:sp>
      <p:grpSp>
        <p:nvGrpSpPr>
          <p:cNvPr id="17" name="Grup 16">
            <a:extLst>
              <a:ext uri="{FF2B5EF4-FFF2-40B4-BE49-F238E27FC236}">
                <a16:creationId xmlns:a16="http://schemas.microsoft.com/office/drawing/2014/main" id="{68E3A362-AEDB-AD03-2217-5F41253EB0F9}"/>
              </a:ext>
            </a:extLst>
          </p:cNvPr>
          <p:cNvGrpSpPr/>
          <p:nvPr/>
        </p:nvGrpSpPr>
        <p:grpSpPr>
          <a:xfrm>
            <a:off x="-1" y="8013647"/>
            <a:ext cx="18288001" cy="1397053"/>
            <a:chOff x="0" y="5372597"/>
            <a:chExt cx="12119971" cy="925867"/>
          </a:xfrm>
        </p:grpSpPr>
        <p:sp>
          <p:nvSpPr>
            <p:cNvPr id="18" name="Dikdörtgen 17">
              <a:extLst>
                <a:ext uri="{FF2B5EF4-FFF2-40B4-BE49-F238E27FC236}">
                  <a16:creationId xmlns:a16="http://schemas.microsoft.com/office/drawing/2014/main" id="{D39A1BF3-2659-5011-B0AD-BF02DBD1AFDD}"/>
                </a:ext>
              </a:extLst>
            </p:cNvPr>
            <p:cNvSpPr/>
            <p:nvPr/>
          </p:nvSpPr>
          <p:spPr>
            <a:xfrm>
              <a:off x="0" y="5400838"/>
              <a:ext cx="12119971" cy="897626"/>
            </a:xfrm>
            <a:prstGeom prst="rect">
              <a:avLst/>
            </a:prstGeom>
            <a:solidFill>
              <a:srgbClr val="FF0000">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tr-TR"/>
            </a:p>
          </p:txBody>
        </p:sp>
        <p:sp>
          <p:nvSpPr>
            <p:cNvPr id="19" name="Metin kutusu 9">
              <a:extLst>
                <a:ext uri="{FF2B5EF4-FFF2-40B4-BE49-F238E27FC236}">
                  <a16:creationId xmlns:a16="http://schemas.microsoft.com/office/drawing/2014/main" id="{94FF7D3A-7C95-A0DB-8262-89C48E38A27A}"/>
                </a:ext>
              </a:extLst>
            </p:cNvPr>
            <p:cNvSpPr txBox="1"/>
            <p:nvPr/>
          </p:nvSpPr>
          <p:spPr>
            <a:xfrm>
              <a:off x="1154628" y="5372597"/>
              <a:ext cx="9882744" cy="91787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tr-TR" sz="2100" dirty="0">
                  <a:latin typeface="Arial" panose="020B0604020202020204" pitchFamily="34" charset="0"/>
                  <a:cs typeface="Arial" panose="020B0604020202020204" pitchFamily="34" charset="0"/>
                </a:rPr>
                <a:t>Bu içerik öğretmen ve öğrencilerin ücretsiz olarak kullanımına sunulmuştur. </a:t>
              </a:r>
            </a:p>
            <a:p>
              <a:pPr algn="ctr"/>
              <a:r>
                <a:rPr lang="tr-TR" sz="2100" dirty="0">
                  <a:latin typeface="Arial" panose="020B0604020202020204" pitchFamily="34" charset="0"/>
                  <a:cs typeface="Arial" panose="020B0604020202020204" pitchFamily="34" charset="0"/>
                </a:rPr>
                <a:t>Dosyanın tamamının veya bir kısmının kopyalanması ve herhangi bir sitede yayınlanması kesinlikle yasaktır. </a:t>
              </a:r>
            </a:p>
            <a:p>
              <a:pPr algn="ctr"/>
              <a:r>
                <a:rPr lang="tr-TR" sz="2100" dirty="0">
                  <a:latin typeface="Arial" panose="020B0604020202020204" pitchFamily="34" charset="0"/>
                  <a:cs typeface="Arial" panose="020B0604020202020204" pitchFamily="34" charset="0"/>
                </a:rPr>
                <a:t>Bu kuralı ihlal eden şahıslara yönelik yasal işlem başlatılacaktır. </a:t>
              </a:r>
            </a:p>
            <a:p>
              <a:pPr algn="ctr"/>
              <a:r>
                <a:rPr lang="tr-TR" sz="2100" b="1" dirty="0">
                  <a:latin typeface="Arial" panose="020B0604020202020204" pitchFamily="34" charset="0"/>
                  <a:cs typeface="Arial" panose="020B0604020202020204" pitchFamily="34" charset="0"/>
                </a:rPr>
                <a:t>Bu dosyanın tüm hakları </a:t>
              </a:r>
              <a:r>
                <a:rPr lang="tr-TR" sz="2100" b="1" dirty="0" err="1">
                  <a:latin typeface="Arial" panose="020B0604020202020204" pitchFamily="34" charset="0"/>
                  <a:cs typeface="Arial" panose="020B0604020202020204" pitchFamily="34" charset="0"/>
                </a:rPr>
                <a:t>mikailokumus.com'a</a:t>
              </a:r>
              <a:r>
                <a:rPr lang="tr-TR" sz="2100" b="1" dirty="0">
                  <a:latin typeface="Arial" panose="020B0604020202020204" pitchFamily="34" charset="0"/>
                  <a:cs typeface="Arial" panose="020B0604020202020204" pitchFamily="34" charset="0"/>
                </a:rPr>
                <a:t> aittir.</a:t>
              </a:r>
            </a:p>
          </p:txBody>
        </p:sp>
        <p:pic>
          <p:nvPicPr>
            <p:cNvPr id="20" name="Resim 19" descr="daire, ekran görüntüsü, grafik, yaratıcılık içeren bir resim&#10;&#10;Açıklama otomatik olarak oluşturuldu">
              <a:extLst>
                <a:ext uri="{FF2B5EF4-FFF2-40B4-BE49-F238E27FC236}">
                  <a16:creationId xmlns:a16="http://schemas.microsoft.com/office/drawing/2014/main" id="{1024586F-D879-86EB-1F86-8EB09AFA28D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236794" y="5471988"/>
              <a:ext cx="755784" cy="755784"/>
            </a:xfrm>
            <a:prstGeom prst="rect">
              <a:avLst/>
            </a:prstGeom>
          </p:spPr>
        </p:pic>
        <p:pic>
          <p:nvPicPr>
            <p:cNvPr id="21" name="Resim 20" descr="daire, ekran görüntüsü, grafik, yaratıcılık içeren bir resim&#10;&#10;Açıklama otomatik olarak oluşturuldu">
              <a:extLst>
                <a:ext uri="{FF2B5EF4-FFF2-40B4-BE49-F238E27FC236}">
                  <a16:creationId xmlns:a16="http://schemas.microsoft.com/office/drawing/2014/main" id="{52A1B320-868C-2B14-9CEB-B96C72EC03F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9422" y="5471758"/>
              <a:ext cx="755784" cy="755784"/>
            </a:xfrm>
            <a:prstGeom prst="rect">
              <a:avLst/>
            </a:prstGeom>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500" fill="hold"/>
                                        <p:tgtEl>
                                          <p:spTgt spid="15"/>
                                        </p:tgtEl>
                                        <p:attrNameLst>
                                          <p:attrName>ppt_x</p:attrName>
                                        </p:attrNameLst>
                                      </p:cBhvr>
                                      <p:tavLst>
                                        <p:tav tm="0">
                                          <p:val>
                                            <p:strVal val="#ppt_x"/>
                                          </p:val>
                                        </p:tav>
                                        <p:tav tm="100000">
                                          <p:val>
                                            <p:strVal val="#ppt_x"/>
                                          </p:val>
                                        </p:tav>
                                      </p:tavLst>
                                    </p:anim>
                                    <p:anim calcmode="lin" valueType="num">
                                      <p:cBhvr additive="base">
                                        <p:cTn id="18" dur="500" fill="hold"/>
                                        <p:tgtEl>
                                          <p:spTgt spid="1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2" grpId="0"/>
      <p:bldP spid="13" grpId="0" animBg="1"/>
      <p:bldP spid="14" grpId="0" animBg="1"/>
      <p:bldP spid="15" grpId="0"/>
      <p:bldP spid="1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139523" y="9638978"/>
            <a:ext cx="18567045" cy="648022"/>
          </a:xfrm>
          <a:custGeom>
            <a:avLst/>
            <a:gdLst/>
            <a:ahLst/>
            <a:cxnLst/>
            <a:rect l="l" t="t" r="r" b="b"/>
            <a:pathLst>
              <a:path w="18567045" h="648022">
                <a:moveTo>
                  <a:pt x="0" y="0"/>
                </a:moveTo>
                <a:lnTo>
                  <a:pt x="18567046" y="0"/>
                </a:lnTo>
                <a:lnTo>
                  <a:pt x="18567046"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564414"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139523"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144935" y="78546"/>
            <a:ext cx="2721488" cy="1544445"/>
          </a:xfrm>
          <a:custGeom>
            <a:avLst/>
            <a:gdLst/>
            <a:ahLst/>
            <a:cxnLst/>
            <a:rect l="l" t="t" r="r" b="b"/>
            <a:pathLst>
              <a:path w="2721488" h="1544445">
                <a:moveTo>
                  <a:pt x="0" y="0"/>
                </a:moveTo>
                <a:lnTo>
                  <a:pt x="2721488" y="0"/>
                </a:lnTo>
                <a:lnTo>
                  <a:pt x="2721488"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rot="763830">
            <a:off x="349547" y="2183839"/>
            <a:ext cx="5151939" cy="2878646"/>
          </a:xfrm>
          <a:custGeom>
            <a:avLst/>
            <a:gdLst/>
            <a:ahLst/>
            <a:cxnLst/>
            <a:rect l="l" t="t" r="r" b="b"/>
            <a:pathLst>
              <a:path w="5151939" h="2878646">
                <a:moveTo>
                  <a:pt x="0" y="0"/>
                </a:moveTo>
                <a:lnTo>
                  <a:pt x="5151939" y="0"/>
                </a:lnTo>
                <a:lnTo>
                  <a:pt x="5151939" y="2878645"/>
                </a:lnTo>
                <a:lnTo>
                  <a:pt x="0" y="2878645"/>
                </a:lnTo>
                <a:lnTo>
                  <a:pt x="0" y="0"/>
                </a:lnTo>
                <a:close/>
              </a:path>
            </a:pathLst>
          </a:custGeom>
          <a:blipFill>
            <a:blip r:embed="rId7">
              <a:alphaModFix amt="80000"/>
            </a:blip>
            <a:stretch>
              <a:fillRect/>
            </a:stretch>
          </a:blipFill>
        </p:spPr>
        <p:txBody>
          <a:bodyPr/>
          <a:lstStyle/>
          <a:p>
            <a:endParaRPr lang="tr-TR"/>
          </a:p>
        </p:txBody>
      </p:sp>
      <p:sp>
        <p:nvSpPr>
          <p:cNvPr id="7" name="TextBox 7"/>
          <p:cNvSpPr txBox="1"/>
          <p:nvPr/>
        </p:nvSpPr>
        <p:spPr>
          <a:xfrm>
            <a:off x="2738106" y="1177920"/>
            <a:ext cx="12811788" cy="1041400"/>
          </a:xfrm>
          <a:prstGeom prst="rect">
            <a:avLst/>
          </a:prstGeom>
        </p:spPr>
        <p:txBody>
          <a:bodyPr lIns="0" tIns="0" rIns="0" bIns="0" rtlCol="0" anchor="t">
            <a:spAutoFit/>
          </a:bodyPr>
          <a:lstStyle/>
          <a:p>
            <a:pPr algn="ctr">
              <a:lnSpc>
                <a:spcPts val="7699"/>
              </a:lnSpc>
            </a:pPr>
            <a:r>
              <a:rPr lang="en-US" sz="5499">
                <a:solidFill>
                  <a:srgbClr val="000000"/>
                </a:solidFill>
                <a:latin typeface="Arial Bold"/>
              </a:rPr>
              <a:t>Duanın Kelime Anlamları</a:t>
            </a:r>
          </a:p>
        </p:txBody>
      </p:sp>
      <p:sp>
        <p:nvSpPr>
          <p:cNvPr id="8" name="TextBox 8"/>
          <p:cNvSpPr txBox="1"/>
          <p:nvPr/>
        </p:nvSpPr>
        <p:spPr>
          <a:xfrm>
            <a:off x="15270084"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9" name="TextBox 9"/>
          <p:cNvSpPr txBox="1"/>
          <p:nvPr/>
        </p:nvSpPr>
        <p:spPr>
          <a:xfrm>
            <a:off x="15733227"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0" name="TextBox 10"/>
          <p:cNvSpPr txBox="1"/>
          <p:nvPr/>
        </p:nvSpPr>
        <p:spPr>
          <a:xfrm>
            <a:off x="203570"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1" name="TextBox 11"/>
          <p:cNvSpPr txBox="1"/>
          <p:nvPr/>
        </p:nvSpPr>
        <p:spPr>
          <a:xfrm>
            <a:off x="356343"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2" name="Freeform 12"/>
          <p:cNvSpPr/>
          <p:nvPr/>
        </p:nvSpPr>
        <p:spPr>
          <a:xfrm rot="763830">
            <a:off x="6568031" y="4069060"/>
            <a:ext cx="5151939" cy="2878646"/>
          </a:xfrm>
          <a:custGeom>
            <a:avLst/>
            <a:gdLst/>
            <a:ahLst/>
            <a:cxnLst/>
            <a:rect l="l" t="t" r="r" b="b"/>
            <a:pathLst>
              <a:path w="5151939" h="2878646">
                <a:moveTo>
                  <a:pt x="0" y="0"/>
                </a:moveTo>
                <a:lnTo>
                  <a:pt x="5151938" y="0"/>
                </a:lnTo>
                <a:lnTo>
                  <a:pt x="5151938" y="2878645"/>
                </a:lnTo>
                <a:lnTo>
                  <a:pt x="0" y="2878645"/>
                </a:lnTo>
                <a:lnTo>
                  <a:pt x="0" y="0"/>
                </a:lnTo>
                <a:close/>
              </a:path>
            </a:pathLst>
          </a:custGeom>
          <a:blipFill>
            <a:blip r:embed="rId7">
              <a:alphaModFix amt="80000"/>
            </a:blip>
            <a:stretch>
              <a:fillRect/>
            </a:stretch>
          </a:blipFill>
        </p:spPr>
        <p:txBody>
          <a:bodyPr/>
          <a:lstStyle/>
          <a:p>
            <a:endParaRPr lang="tr-TR"/>
          </a:p>
        </p:txBody>
      </p:sp>
      <p:sp>
        <p:nvSpPr>
          <p:cNvPr id="13" name="Freeform 13"/>
          <p:cNvSpPr/>
          <p:nvPr/>
        </p:nvSpPr>
        <p:spPr>
          <a:xfrm rot="763830">
            <a:off x="9729618" y="6091698"/>
            <a:ext cx="5151939" cy="2878646"/>
          </a:xfrm>
          <a:custGeom>
            <a:avLst/>
            <a:gdLst/>
            <a:ahLst/>
            <a:cxnLst/>
            <a:rect l="l" t="t" r="r" b="b"/>
            <a:pathLst>
              <a:path w="5151939" h="2878646">
                <a:moveTo>
                  <a:pt x="0" y="0"/>
                </a:moveTo>
                <a:lnTo>
                  <a:pt x="5151939" y="0"/>
                </a:lnTo>
                <a:lnTo>
                  <a:pt x="5151939" y="2878646"/>
                </a:lnTo>
                <a:lnTo>
                  <a:pt x="0" y="2878646"/>
                </a:lnTo>
                <a:lnTo>
                  <a:pt x="0" y="0"/>
                </a:lnTo>
                <a:close/>
              </a:path>
            </a:pathLst>
          </a:custGeom>
          <a:blipFill>
            <a:blip r:embed="rId7">
              <a:alphaModFix amt="80000"/>
            </a:blip>
            <a:stretch>
              <a:fillRect/>
            </a:stretch>
          </a:blipFill>
        </p:spPr>
        <p:txBody>
          <a:bodyPr/>
          <a:lstStyle/>
          <a:p>
            <a:endParaRPr lang="tr-TR"/>
          </a:p>
        </p:txBody>
      </p:sp>
      <p:sp>
        <p:nvSpPr>
          <p:cNvPr id="14" name="TextBox 14"/>
          <p:cNvSpPr txBox="1"/>
          <p:nvPr/>
        </p:nvSpPr>
        <p:spPr>
          <a:xfrm>
            <a:off x="6971081" y="4648037"/>
            <a:ext cx="4345837" cy="1041400"/>
          </a:xfrm>
          <a:prstGeom prst="rect">
            <a:avLst/>
          </a:prstGeom>
        </p:spPr>
        <p:txBody>
          <a:bodyPr lIns="0" tIns="0" rIns="0" bIns="0" rtlCol="0" anchor="t">
            <a:spAutoFit/>
          </a:bodyPr>
          <a:lstStyle/>
          <a:p>
            <a:pPr algn="ctr">
              <a:lnSpc>
                <a:spcPts val="7699"/>
              </a:lnSpc>
            </a:pPr>
            <a:r>
              <a:rPr lang="en-US" sz="5499" dirty="0" err="1">
                <a:solidFill>
                  <a:srgbClr val="000000"/>
                </a:solidFill>
                <a:latin typeface="Arial"/>
              </a:rPr>
              <a:t>ibadet</a:t>
            </a:r>
            <a:r>
              <a:rPr lang="en-US" sz="5499" dirty="0">
                <a:solidFill>
                  <a:srgbClr val="000000"/>
                </a:solidFill>
                <a:latin typeface="Arial"/>
              </a:rPr>
              <a:t> </a:t>
            </a:r>
            <a:r>
              <a:rPr lang="en-US" sz="5499" dirty="0" err="1">
                <a:solidFill>
                  <a:srgbClr val="000000"/>
                </a:solidFill>
                <a:latin typeface="Arial"/>
              </a:rPr>
              <a:t>etmek</a:t>
            </a:r>
            <a:endParaRPr lang="en-US" sz="5499" dirty="0">
              <a:solidFill>
                <a:srgbClr val="000000"/>
              </a:solidFill>
              <a:latin typeface="Arial"/>
            </a:endParaRPr>
          </a:p>
        </p:txBody>
      </p:sp>
      <p:sp>
        <p:nvSpPr>
          <p:cNvPr id="15" name="TextBox 15"/>
          <p:cNvSpPr txBox="1"/>
          <p:nvPr/>
        </p:nvSpPr>
        <p:spPr>
          <a:xfrm>
            <a:off x="821929" y="2911312"/>
            <a:ext cx="4345837" cy="1041400"/>
          </a:xfrm>
          <a:prstGeom prst="rect">
            <a:avLst/>
          </a:prstGeom>
        </p:spPr>
        <p:txBody>
          <a:bodyPr lIns="0" tIns="0" rIns="0" bIns="0" rtlCol="0" anchor="t">
            <a:spAutoFit/>
          </a:bodyPr>
          <a:lstStyle/>
          <a:p>
            <a:pPr algn="ctr">
              <a:lnSpc>
                <a:spcPts val="7699"/>
              </a:lnSpc>
            </a:pPr>
            <a:r>
              <a:rPr lang="en-US" sz="5499" dirty="0" err="1">
                <a:solidFill>
                  <a:srgbClr val="000000"/>
                </a:solidFill>
                <a:latin typeface="Arial"/>
              </a:rPr>
              <a:t>yalvarmak</a:t>
            </a:r>
            <a:endParaRPr lang="en-US" sz="5499" dirty="0">
              <a:solidFill>
                <a:srgbClr val="000000"/>
              </a:solidFill>
              <a:latin typeface="Arial"/>
            </a:endParaRPr>
          </a:p>
        </p:txBody>
      </p:sp>
      <p:sp>
        <p:nvSpPr>
          <p:cNvPr id="16" name="Freeform 16"/>
          <p:cNvSpPr/>
          <p:nvPr/>
        </p:nvSpPr>
        <p:spPr>
          <a:xfrm rot="763830">
            <a:off x="6568031" y="2155264"/>
            <a:ext cx="5151939" cy="2878646"/>
          </a:xfrm>
          <a:custGeom>
            <a:avLst/>
            <a:gdLst/>
            <a:ahLst/>
            <a:cxnLst/>
            <a:rect l="l" t="t" r="r" b="b"/>
            <a:pathLst>
              <a:path w="5151939" h="2878646">
                <a:moveTo>
                  <a:pt x="0" y="0"/>
                </a:moveTo>
                <a:lnTo>
                  <a:pt x="5151938" y="0"/>
                </a:lnTo>
                <a:lnTo>
                  <a:pt x="5151938" y="2878645"/>
                </a:lnTo>
                <a:lnTo>
                  <a:pt x="0" y="2878645"/>
                </a:lnTo>
                <a:lnTo>
                  <a:pt x="0" y="0"/>
                </a:lnTo>
                <a:close/>
              </a:path>
            </a:pathLst>
          </a:custGeom>
          <a:blipFill>
            <a:blip r:embed="rId7">
              <a:alphaModFix amt="80000"/>
            </a:blip>
            <a:stretch>
              <a:fillRect/>
            </a:stretch>
          </a:blipFill>
        </p:spPr>
        <p:txBody>
          <a:bodyPr/>
          <a:lstStyle/>
          <a:p>
            <a:endParaRPr lang="tr-TR"/>
          </a:p>
        </p:txBody>
      </p:sp>
      <p:sp>
        <p:nvSpPr>
          <p:cNvPr id="17" name="TextBox 17"/>
          <p:cNvSpPr txBox="1"/>
          <p:nvPr/>
        </p:nvSpPr>
        <p:spPr>
          <a:xfrm>
            <a:off x="6971081" y="2911312"/>
            <a:ext cx="4345837" cy="1041400"/>
          </a:xfrm>
          <a:prstGeom prst="rect">
            <a:avLst/>
          </a:prstGeom>
        </p:spPr>
        <p:txBody>
          <a:bodyPr lIns="0" tIns="0" rIns="0" bIns="0" rtlCol="0" anchor="t">
            <a:spAutoFit/>
          </a:bodyPr>
          <a:lstStyle/>
          <a:p>
            <a:pPr algn="ctr">
              <a:lnSpc>
                <a:spcPts val="7699"/>
              </a:lnSpc>
            </a:pPr>
            <a:r>
              <a:rPr lang="en-US" sz="5499" dirty="0" err="1">
                <a:solidFill>
                  <a:srgbClr val="000000"/>
                </a:solidFill>
                <a:latin typeface="Arial"/>
              </a:rPr>
              <a:t>seslenmek</a:t>
            </a:r>
            <a:endParaRPr lang="en-US" sz="5499" dirty="0">
              <a:solidFill>
                <a:srgbClr val="000000"/>
              </a:solidFill>
              <a:latin typeface="Arial"/>
            </a:endParaRPr>
          </a:p>
        </p:txBody>
      </p:sp>
      <p:sp>
        <p:nvSpPr>
          <p:cNvPr id="18" name="Freeform 18"/>
          <p:cNvSpPr/>
          <p:nvPr/>
        </p:nvSpPr>
        <p:spPr>
          <a:xfrm rot="763830">
            <a:off x="12694114" y="2148506"/>
            <a:ext cx="5151939" cy="2878646"/>
          </a:xfrm>
          <a:custGeom>
            <a:avLst/>
            <a:gdLst/>
            <a:ahLst/>
            <a:cxnLst/>
            <a:rect l="l" t="t" r="r" b="b"/>
            <a:pathLst>
              <a:path w="5151939" h="2878646">
                <a:moveTo>
                  <a:pt x="0" y="0"/>
                </a:moveTo>
                <a:lnTo>
                  <a:pt x="5151939" y="0"/>
                </a:lnTo>
                <a:lnTo>
                  <a:pt x="5151939" y="2878646"/>
                </a:lnTo>
                <a:lnTo>
                  <a:pt x="0" y="2878646"/>
                </a:lnTo>
                <a:lnTo>
                  <a:pt x="0" y="0"/>
                </a:lnTo>
                <a:close/>
              </a:path>
            </a:pathLst>
          </a:custGeom>
          <a:blipFill>
            <a:blip r:embed="rId7">
              <a:alphaModFix amt="80000"/>
            </a:blip>
            <a:stretch>
              <a:fillRect/>
            </a:stretch>
          </a:blipFill>
        </p:spPr>
        <p:txBody>
          <a:bodyPr/>
          <a:lstStyle/>
          <a:p>
            <a:endParaRPr lang="tr-TR"/>
          </a:p>
        </p:txBody>
      </p:sp>
      <p:sp>
        <p:nvSpPr>
          <p:cNvPr id="19" name="Freeform 19"/>
          <p:cNvSpPr/>
          <p:nvPr/>
        </p:nvSpPr>
        <p:spPr>
          <a:xfrm rot="763830">
            <a:off x="12694114" y="4250114"/>
            <a:ext cx="5151939" cy="2878646"/>
          </a:xfrm>
          <a:custGeom>
            <a:avLst/>
            <a:gdLst/>
            <a:ahLst/>
            <a:cxnLst/>
            <a:rect l="l" t="t" r="r" b="b"/>
            <a:pathLst>
              <a:path w="5151939" h="2878646">
                <a:moveTo>
                  <a:pt x="0" y="0"/>
                </a:moveTo>
                <a:lnTo>
                  <a:pt x="5151939" y="0"/>
                </a:lnTo>
                <a:lnTo>
                  <a:pt x="5151939" y="2878646"/>
                </a:lnTo>
                <a:lnTo>
                  <a:pt x="0" y="2878646"/>
                </a:lnTo>
                <a:lnTo>
                  <a:pt x="0" y="0"/>
                </a:lnTo>
                <a:close/>
              </a:path>
            </a:pathLst>
          </a:custGeom>
          <a:blipFill>
            <a:blip r:embed="rId7">
              <a:alphaModFix amt="80000"/>
            </a:blip>
            <a:stretch>
              <a:fillRect/>
            </a:stretch>
          </a:blipFill>
        </p:spPr>
        <p:txBody>
          <a:bodyPr/>
          <a:lstStyle/>
          <a:p>
            <a:endParaRPr lang="tr-TR"/>
          </a:p>
        </p:txBody>
      </p:sp>
      <p:sp>
        <p:nvSpPr>
          <p:cNvPr id="20" name="TextBox 20"/>
          <p:cNvSpPr txBox="1"/>
          <p:nvPr/>
        </p:nvSpPr>
        <p:spPr>
          <a:xfrm>
            <a:off x="13284208" y="2911312"/>
            <a:ext cx="4345837" cy="1041400"/>
          </a:xfrm>
          <a:prstGeom prst="rect">
            <a:avLst/>
          </a:prstGeom>
        </p:spPr>
        <p:txBody>
          <a:bodyPr lIns="0" tIns="0" rIns="0" bIns="0" rtlCol="0" anchor="t">
            <a:spAutoFit/>
          </a:bodyPr>
          <a:lstStyle/>
          <a:p>
            <a:pPr algn="ctr">
              <a:lnSpc>
                <a:spcPts val="7699"/>
              </a:lnSpc>
            </a:pPr>
            <a:r>
              <a:rPr lang="en-US" sz="5499" dirty="0" err="1">
                <a:solidFill>
                  <a:srgbClr val="000000"/>
                </a:solidFill>
                <a:latin typeface="Arial"/>
              </a:rPr>
              <a:t>yakarmak</a:t>
            </a:r>
            <a:endParaRPr lang="en-US" sz="5499" dirty="0">
              <a:solidFill>
                <a:srgbClr val="000000"/>
              </a:solidFill>
              <a:latin typeface="Arial"/>
            </a:endParaRPr>
          </a:p>
        </p:txBody>
      </p:sp>
      <p:sp>
        <p:nvSpPr>
          <p:cNvPr id="21" name="TextBox 21"/>
          <p:cNvSpPr txBox="1"/>
          <p:nvPr/>
        </p:nvSpPr>
        <p:spPr>
          <a:xfrm>
            <a:off x="9761066" y="6670675"/>
            <a:ext cx="5094533" cy="1041400"/>
          </a:xfrm>
          <a:prstGeom prst="rect">
            <a:avLst/>
          </a:prstGeom>
        </p:spPr>
        <p:txBody>
          <a:bodyPr lIns="0" tIns="0" rIns="0" bIns="0" rtlCol="0" anchor="t">
            <a:spAutoFit/>
          </a:bodyPr>
          <a:lstStyle/>
          <a:p>
            <a:pPr algn="ctr">
              <a:lnSpc>
                <a:spcPts val="7699"/>
              </a:lnSpc>
            </a:pPr>
            <a:r>
              <a:rPr lang="en-US" sz="5499" dirty="0" err="1">
                <a:solidFill>
                  <a:srgbClr val="000000"/>
                </a:solidFill>
                <a:latin typeface="Arial"/>
              </a:rPr>
              <a:t>yardım</a:t>
            </a:r>
            <a:r>
              <a:rPr lang="en-US" sz="5499" dirty="0">
                <a:solidFill>
                  <a:srgbClr val="000000"/>
                </a:solidFill>
                <a:latin typeface="Arial"/>
              </a:rPr>
              <a:t> </a:t>
            </a:r>
            <a:r>
              <a:rPr lang="en-US" sz="5499" dirty="0" err="1">
                <a:solidFill>
                  <a:srgbClr val="000000"/>
                </a:solidFill>
                <a:latin typeface="Arial"/>
              </a:rPr>
              <a:t>dilemek</a:t>
            </a:r>
            <a:endParaRPr lang="en-US" sz="5499" dirty="0">
              <a:solidFill>
                <a:srgbClr val="000000"/>
              </a:solidFill>
              <a:latin typeface="Arial"/>
            </a:endParaRPr>
          </a:p>
        </p:txBody>
      </p:sp>
      <p:sp>
        <p:nvSpPr>
          <p:cNvPr id="22" name="TextBox 22"/>
          <p:cNvSpPr txBox="1"/>
          <p:nvPr/>
        </p:nvSpPr>
        <p:spPr>
          <a:xfrm>
            <a:off x="13306774" y="4933950"/>
            <a:ext cx="4345837" cy="1041400"/>
          </a:xfrm>
          <a:prstGeom prst="rect">
            <a:avLst/>
          </a:prstGeom>
        </p:spPr>
        <p:txBody>
          <a:bodyPr lIns="0" tIns="0" rIns="0" bIns="0" rtlCol="0" anchor="t">
            <a:spAutoFit/>
          </a:bodyPr>
          <a:lstStyle/>
          <a:p>
            <a:pPr algn="ctr">
              <a:lnSpc>
                <a:spcPts val="7699"/>
              </a:lnSpc>
            </a:pPr>
            <a:r>
              <a:rPr lang="en-US" sz="5499" dirty="0" err="1">
                <a:solidFill>
                  <a:srgbClr val="000000"/>
                </a:solidFill>
                <a:latin typeface="Arial"/>
              </a:rPr>
              <a:t>istemek</a:t>
            </a:r>
            <a:endParaRPr lang="en-US" sz="5499" dirty="0">
              <a:solidFill>
                <a:srgbClr val="000000"/>
              </a:solidFill>
              <a:latin typeface="Arial"/>
            </a:endParaRPr>
          </a:p>
        </p:txBody>
      </p:sp>
      <p:sp>
        <p:nvSpPr>
          <p:cNvPr id="23" name="Freeform 23"/>
          <p:cNvSpPr/>
          <p:nvPr/>
        </p:nvSpPr>
        <p:spPr>
          <a:xfrm rot="763830">
            <a:off x="3080299" y="5858703"/>
            <a:ext cx="5664138" cy="3164837"/>
          </a:xfrm>
          <a:custGeom>
            <a:avLst/>
            <a:gdLst/>
            <a:ahLst/>
            <a:cxnLst/>
            <a:rect l="l" t="t" r="r" b="b"/>
            <a:pathLst>
              <a:path w="5664138" h="3164837">
                <a:moveTo>
                  <a:pt x="0" y="0"/>
                </a:moveTo>
                <a:lnTo>
                  <a:pt x="5664137" y="0"/>
                </a:lnTo>
                <a:lnTo>
                  <a:pt x="5664137" y="3164837"/>
                </a:lnTo>
                <a:lnTo>
                  <a:pt x="0" y="3164837"/>
                </a:lnTo>
                <a:lnTo>
                  <a:pt x="0" y="0"/>
                </a:lnTo>
                <a:close/>
              </a:path>
            </a:pathLst>
          </a:custGeom>
          <a:blipFill>
            <a:blip r:embed="rId7">
              <a:alphaModFix amt="80000"/>
            </a:blip>
            <a:stretch>
              <a:fillRect/>
            </a:stretch>
          </a:blipFill>
        </p:spPr>
        <p:txBody>
          <a:bodyPr/>
          <a:lstStyle/>
          <a:p>
            <a:endParaRPr lang="tr-TR"/>
          </a:p>
        </p:txBody>
      </p:sp>
      <p:sp>
        <p:nvSpPr>
          <p:cNvPr id="24" name="Freeform 24"/>
          <p:cNvSpPr/>
          <p:nvPr/>
        </p:nvSpPr>
        <p:spPr>
          <a:xfrm rot="763830">
            <a:off x="368597" y="4155434"/>
            <a:ext cx="5151939" cy="2878646"/>
          </a:xfrm>
          <a:custGeom>
            <a:avLst/>
            <a:gdLst/>
            <a:ahLst/>
            <a:cxnLst/>
            <a:rect l="l" t="t" r="r" b="b"/>
            <a:pathLst>
              <a:path w="5151939" h="2878646">
                <a:moveTo>
                  <a:pt x="0" y="0"/>
                </a:moveTo>
                <a:lnTo>
                  <a:pt x="5151939" y="0"/>
                </a:lnTo>
                <a:lnTo>
                  <a:pt x="5151939" y="2878646"/>
                </a:lnTo>
                <a:lnTo>
                  <a:pt x="0" y="2878646"/>
                </a:lnTo>
                <a:lnTo>
                  <a:pt x="0" y="0"/>
                </a:lnTo>
                <a:close/>
              </a:path>
            </a:pathLst>
          </a:custGeom>
          <a:blipFill>
            <a:blip r:embed="rId7">
              <a:alphaModFix amt="80000"/>
            </a:blip>
            <a:stretch>
              <a:fillRect/>
            </a:stretch>
          </a:blipFill>
        </p:spPr>
        <p:txBody>
          <a:bodyPr/>
          <a:lstStyle/>
          <a:p>
            <a:endParaRPr lang="tr-TR"/>
          </a:p>
        </p:txBody>
      </p:sp>
      <p:sp>
        <p:nvSpPr>
          <p:cNvPr id="25" name="TextBox 25"/>
          <p:cNvSpPr txBox="1"/>
          <p:nvPr/>
        </p:nvSpPr>
        <p:spPr>
          <a:xfrm>
            <a:off x="3041452" y="6670675"/>
            <a:ext cx="5741830" cy="1041400"/>
          </a:xfrm>
          <a:prstGeom prst="rect">
            <a:avLst/>
          </a:prstGeom>
        </p:spPr>
        <p:txBody>
          <a:bodyPr lIns="0" tIns="0" rIns="0" bIns="0" rtlCol="0" anchor="t">
            <a:spAutoFit/>
          </a:bodyPr>
          <a:lstStyle/>
          <a:p>
            <a:pPr algn="ctr">
              <a:lnSpc>
                <a:spcPts val="7699"/>
              </a:lnSpc>
            </a:pPr>
            <a:r>
              <a:rPr lang="en-US" sz="5499" dirty="0" err="1">
                <a:solidFill>
                  <a:srgbClr val="000000"/>
                </a:solidFill>
                <a:latin typeface="Arial"/>
              </a:rPr>
              <a:t>dilekte</a:t>
            </a:r>
            <a:r>
              <a:rPr lang="en-US" sz="5499" dirty="0">
                <a:solidFill>
                  <a:srgbClr val="000000"/>
                </a:solidFill>
                <a:latin typeface="Arial"/>
              </a:rPr>
              <a:t> </a:t>
            </a:r>
            <a:r>
              <a:rPr lang="en-US" sz="5499" dirty="0" err="1">
                <a:solidFill>
                  <a:srgbClr val="000000"/>
                </a:solidFill>
                <a:latin typeface="Arial"/>
              </a:rPr>
              <a:t>bulunmak</a:t>
            </a:r>
            <a:endParaRPr lang="en-US" sz="5499" dirty="0">
              <a:solidFill>
                <a:srgbClr val="000000"/>
              </a:solidFill>
              <a:latin typeface="Arial"/>
            </a:endParaRPr>
          </a:p>
        </p:txBody>
      </p:sp>
      <p:sp>
        <p:nvSpPr>
          <p:cNvPr id="26" name="TextBox 26"/>
          <p:cNvSpPr txBox="1"/>
          <p:nvPr/>
        </p:nvSpPr>
        <p:spPr>
          <a:xfrm>
            <a:off x="812404" y="4933950"/>
            <a:ext cx="4345837" cy="1041400"/>
          </a:xfrm>
          <a:prstGeom prst="rect">
            <a:avLst/>
          </a:prstGeom>
        </p:spPr>
        <p:txBody>
          <a:bodyPr lIns="0" tIns="0" rIns="0" bIns="0" rtlCol="0" anchor="t">
            <a:spAutoFit/>
          </a:bodyPr>
          <a:lstStyle/>
          <a:p>
            <a:pPr algn="ctr">
              <a:lnSpc>
                <a:spcPts val="7699"/>
              </a:lnSpc>
            </a:pPr>
            <a:r>
              <a:rPr lang="en-US" sz="5499" dirty="0" err="1">
                <a:solidFill>
                  <a:srgbClr val="000000"/>
                </a:solidFill>
                <a:latin typeface="Arial"/>
              </a:rPr>
              <a:t>çağırmak</a:t>
            </a:r>
            <a:endParaRPr lang="en-US" sz="5499" dirty="0">
              <a:solidFill>
                <a:srgbClr val="000000"/>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additive="base">
                                        <p:cTn id="17" dur="500" fill="hold"/>
                                        <p:tgtEl>
                                          <p:spTgt spid="17"/>
                                        </p:tgtEl>
                                        <p:attrNameLst>
                                          <p:attrName>ppt_x</p:attrName>
                                        </p:attrNameLst>
                                      </p:cBhvr>
                                      <p:tavLst>
                                        <p:tav tm="0">
                                          <p:val>
                                            <p:strVal val="#ppt_x"/>
                                          </p:val>
                                        </p:tav>
                                        <p:tav tm="100000">
                                          <p:val>
                                            <p:strVal val="#ppt_x"/>
                                          </p:val>
                                        </p:tav>
                                      </p:tavLst>
                                    </p:anim>
                                    <p:anim calcmode="lin" valueType="num">
                                      <p:cBhvr additive="base">
                                        <p:cTn id="18" dur="500" fill="hold"/>
                                        <p:tgtEl>
                                          <p:spTgt spid="1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additive="base">
                                        <p:cTn id="27" dur="500" fill="hold"/>
                                        <p:tgtEl>
                                          <p:spTgt spid="20"/>
                                        </p:tgtEl>
                                        <p:attrNameLst>
                                          <p:attrName>ppt_x</p:attrName>
                                        </p:attrNameLst>
                                      </p:cBhvr>
                                      <p:tavLst>
                                        <p:tav tm="0">
                                          <p:val>
                                            <p:strVal val="#ppt_x"/>
                                          </p:val>
                                        </p:tav>
                                        <p:tav tm="100000">
                                          <p:val>
                                            <p:strVal val="#ppt_x"/>
                                          </p:val>
                                        </p:tav>
                                      </p:tavLst>
                                    </p:anim>
                                    <p:anim calcmode="lin" valueType="num">
                                      <p:cBhvr additive="base">
                                        <p:cTn id="28" dur="500" fill="hold"/>
                                        <p:tgtEl>
                                          <p:spTgt spid="20"/>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additive="base">
                                        <p:cTn id="31" dur="500" fill="hold"/>
                                        <p:tgtEl>
                                          <p:spTgt spid="18"/>
                                        </p:tgtEl>
                                        <p:attrNameLst>
                                          <p:attrName>ppt_x</p:attrName>
                                        </p:attrNameLst>
                                      </p:cBhvr>
                                      <p:tavLst>
                                        <p:tav tm="0">
                                          <p:val>
                                            <p:strVal val="#ppt_x"/>
                                          </p:val>
                                        </p:tav>
                                        <p:tav tm="100000">
                                          <p:val>
                                            <p:strVal val="#ppt_x"/>
                                          </p:val>
                                        </p:tav>
                                      </p:tavLst>
                                    </p:anim>
                                    <p:anim calcmode="lin" valueType="num">
                                      <p:cBhvr additive="base">
                                        <p:cTn id="3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 calcmode="lin" valueType="num">
                                      <p:cBhvr additive="base">
                                        <p:cTn id="47" dur="500" fill="hold"/>
                                        <p:tgtEl>
                                          <p:spTgt spid="14"/>
                                        </p:tgtEl>
                                        <p:attrNameLst>
                                          <p:attrName>ppt_x</p:attrName>
                                        </p:attrNameLst>
                                      </p:cBhvr>
                                      <p:tavLst>
                                        <p:tav tm="0">
                                          <p:val>
                                            <p:strVal val="#ppt_x"/>
                                          </p:val>
                                        </p:tav>
                                        <p:tav tm="100000">
                                          <p:val>
                                            <p:strVal val="#ppt_x"/>
                                          </p:val>
                                        </p:tav>
                                      </p:tavLst>
                                    </p:anim>
                                    <p:anim calcmode="lin" valueType="num">
                                      <p:cBhvr additive="base">
                                        <p:cTn id="48" dur="500" fill="hold"/>
                                        <p:tgtEl>
                                          <p:spTgt spid="14"/>
                                        </p:tgtEl>
                                        <p:attrNameLst>
                                          <p:attrName>ppt_y</p:attrName>
                                        </p:attrNameLst>
                                      </p:cBhvr>
                                      <p:tavLst>
                                        <p:tav tm="0">
                                          <p:val>
                                            <p:strVal val="1+#ppt_h/2"/>
                                          </p:val>
                                        </p:tav>
                                        <p:tav tm="100000">
                                          <p:val>
                                            <p:strVal val="#ppt_y"/>
                                          </p:val>
                                        </p:tav>
                                      </p:tavLst>
                                    </p:anim>
                                  </p:childTnLst>
                                </p:cTn>
                              </p:par>
                              <p:par>
                                <p:cTn id="49" presetID="2" presetClass="entr" presetSubtype="4"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additive="base">
                                        <p:cTn id="61" dur="500" fill="hold"/>
                                        <p:tgtEl>
                                          <p:spTgt spid="19"/>
                                        </p:tgtEl>
                                        <p:attrNameLst>
                                          <p:attrName>ppt_x</p:attrName>
                                        </p:attrNameLst>
                                      </p:cBhvr>
                                      <p:tavLst>
                                        <p:tav tm="0">
                                          <p:val>
                                            <p:strVal val="#ppt_x"/>
                                          </p:val>
                                        </p:tav>
                                        <p:tav tm="100000">
                                          <p:val>
                                            <p:strVal val="#ppt_x"/>
                                          </p:val>
                                        </p:tav>
                                      </p:tavLst>
                                    </p:anim>
                                    <p:anim calcmode="lin" valueType="num">
                                      <p:cBhvr additive="base">
                                        <p:cTn id="6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 calcmode="lin" valueType="num">
                                      <p:cBhvr additive="base">
                                        <p:cTn id="67" dur="500" fill="hold"/>
                                        <p:tgtEl>
                                          <p:spTgt spid="25"/>
                                        </p:tgtEl>
                                        <p:attrNameLst>
                                          <p:attrName>ppt_x</p:attrName>
                                        </p:attrNameLst>
                                      </p:cBhvr>
                                      <p:tavLst>
                                        <p:tav tm="0">
                                          <p:val>
                                            <p:strVal val="#ppt_x"/>
                                          </p:val>
                                        </p:tav>
                                        <p:tav tm="100000">
                                          <p:val>
                                            <p:strVal val="#ppt_x"/>
                                          </p:val>
                                        </p:tav>
                                      </p:tavLst>
                                    </p:anim>
                                    <p:anim calcmode="lin" valueType="num">
                                      <p:cBhvr additive="base">
                                        <p:cTn id="68" dur="500" fill="hold"/>
                                        <p:tgtEl>
                                          <p:spTgt spid="25"/>
                                        </p:tgtEl>
                                        <p:attrNameLst>
                                          <p:attrName>ppt_y</p:attrName>
                                        </p:attrNameLst>
                                      </p:cBhvr>
                                      <p:tavLst>
                                        <p:tav tm="0">
                                          <p:val>
                                            <p:strVal val="1+#ppt_h/2"/>
                                          </p:val>
                                        </p:tav>
                                        <p:tav tm="100000">
                                          <p:val>
                                            <p:strVal val="#ppt_y"/>
                                          </p:val>
                                        </p:tav>
                                      </p:tavLst>
                                    </p:anim>
                                  </p:childTnLst>
                                </p:cTn>
                              </p:par>
                              <p:par>
                                <p:cTn id="69" presetID="2" presetClass="entr" presetSubtype="4" fill="hold"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ppt_x"/>
                                          </p:val>
                                        </p:tav>
                                        <p:tav tm="100000">
                                          <p:val>
                                            <p:strVal val="#ppt_x"/>
                                          </p:val>
                                        </p:tav>
                                      </p:tavLst>
                                    </p:anim>
                                    <p:anim calcmode="lin" valueType="num">
                                      <p:cBhvr additive="base">
                                        <p:cTn id="7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2" presetClass="entr" presetSubtype="4" fill="hold" grpId="0" nodeType="clickEffect">
                                  <p:stCondLst>
                                    <p:cond delay="0"/>
                                  </p:stCondLst>
                                  <p:childTnLst>
                                    <p:set>
                                      <p:cBhvr>
                                        <p:cTn id="76" dur="1" fill="hold">
                                          <p:stCondLst>
                                            <p:cond delay="0"/>
                                          </p:stCondLst>
                                        </p:cTn>
                                        <p:tgtEl>
                                          <p:spTgt spid="21"/>
                                        </p:tgtEl>
                                        <p:attrNameLst>
                                          <p:attrName>style.visibility</p:attrName>
                                        </p:attrNameLst>
                                      </p:cBhvr>
                                      <p:to>
                                        <p:strVal val="visible"/>
                                      </p:to>
                                    </p:set>
                                    <p:anim calcmode="lin" valueType="num">
                                      <p:cBhvr additive="base">
                                        <p:cTn id="77" dur="500" fill="hold"/>
                                        <p:tgtEl>
                                          <p:spTgt spid="21"/>
                                        </p:tgtEl>
                                        <p:attrNameLst>
                                          <p:attrName>ppt_x</p:attrName>
                                        </p:attrNameLst>
                                      </p:cBhvr>
                                      <p:tavLst>
                                        <p:tav tm="0">
                                          <p:val>
                                            <p:strVal val="#ppt_x"/>
                                          </p:val>
                                        </p:tav>
                                        <p:tav tm="100000">
                                          <p:val>
                                            <p:strVal val="#ppt_x"/>
                                          </p:val>
                                        </p:tav>
                                      </p:tavLst>
                                    </p:anim>
                                    <p:anim calcmode="lin" valueType="num">
                                      <p:cBhvr additive="base">
                                        <p:cTn id="78" dur="500" fill="hold"/>
                                        <p:tgtEl>
                                          <p:spTgt spid="21"/>
                                        </p:tgtEl>
                                        <p:attrNameLst>
                                          <p:attrName>ppt_y</p:attrName>
                                        </p:attrNameLst>
                                      </p:cBhvr>
                                      <p:tavLst>
                                        <p:tav tm="0">
                                          <p:val>
                                            <p:strVal val="1+#ppt_h/2"/>
                                          </p:val>
                                        </p:tav>
                                        <p:tav tm="100000">
                                          <p:val>
                                            <p:strVal val="#ppt_y"/>
                                          </p:val>
                                        </p:tav>
                                      </p:tavLst>
                                    </p:anim>
                                  </p:childTnLst>
                                </p:cTn>
                              </p:par>
                              <p:par>
                                <p:cTn id="79" presetID="2" presetClass="entr" presetSubtype="4" fill="hold" nodeType="with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additive="base">
                                        <p:cTn id="81" dur="500" fill="hold"/>
                                        <p:tgtEl>
                                          <p:spTgt spid="13"/>
                                        </p:tgtEl>
                                        <p:attrNameLst>
                                          <p:attrName>ppt_x</p:attrName>
                                        </p:attrNameLst>
                                      </p:cBhvr>
                                      <p:tavLst>
                                        <p:tav tm="0">
                                          <p:val>
                                            <p:strVal val="#ppt_x"/>
                                          </p:val>
                                        </p:tav>
                                        <p:tav tm="100000">
                                          <p:val>
                                            <p:strVal val="#ppt_x"/>
                                          </p:val>
                                        </p:tav>
                                      </p:tavLst>
                                    </p:anim>
                                    <p:anim calcmode="lin" valueType="num">
                                      <p:cBhvr additive="base">
                                        <p:cTn id="8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p:bldP spid="20" grpId="0"/>
      <p:bldP spid="21" grpId="0"/>
      <p:bldP spid="22" grpId="0"/>
      <p:bldP spid="25" grpId="0"/>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5619546" y="3086100"/>
            <a:ext cx="7048908" cy="4114800"/>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Freeform 7"/>
          <p:cNvSpPr/>
          <p:nvPr/>
        </p:nvSpPr>
        <p:spPr>
          <a:xfrm>
            <a:off x="7992180" y="3203593"/>
            <a:ext cx="2303640" cy="3879815"/>
          </a:xfrm>
          <a:custGeom>
            <a:avLst/>
            <a:gdLst/>
            <a:ahLst/>
            <a:cxnLst/>
            <a:rect l="l" t="t" r="r" b="b"/>
            <a:pathLst>
              <a:path w="2303640" h="3879815">
                <a:moveTo>
                  <a:pt x="0" y="0"/>
                </a:moveTo>
                <a:lnTo>
                  <a:pt x="2303640" y="0"/>
                </a:lnTo>
                <a:lnTo>
                  <a:pt x="2303640" y="3879814"/>
                </a:lnTo>
                <a:lnTo>
                  <a:pt x="0" y="3879814"/>
                </a:lnTo>
                <a:lnTo>
                  <a:pt x="0" y="0"/>
                </a:lnTo>
                <a:close/>
              </a:path>
            </a:pathLst>
          </a:custGeom>
          <a:blipFill>
            <a:blip r:embed="rId9"/>
            <a:stretch>
              <a:fillRect/>
            </a:stretch>
          </a:blipFill>
        </p:spPr>
        <p:txBody>
          <a:bodyPr/>
          <a:lstStyle/>
          <a:p>
            <a:endParaRPr lang="tr-TR"/>
          </a:p>
        </p:txBody>
      </p:sp>
      <p:sp>
        <p:nvSpPr>
          <p:cNvPr id="8" name="TextBox 8"/>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9" name="TextBox 9"/>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0" name="TextBox 10"/>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1" name="TextBox 11"/>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2" name="TextBox 12"/>
          <p:cNvSpPr txBox="1"/>
          <p:nvPr/>
        </p:nvSpPr>
        <p:spPr>
          <a:xfrm>
            <a:off x="2214581" y="1282695"/>
            <a:ext cx="13858839" cy="1657350"/>
          </a:xfrm>
          <a:prstGeom prst="rect">
            <a:avLst/>
          </a:prstGeom>
        </p:spPr>
        <p:txBody>
          <a:bodyPr lIns="0" tIns="0" rIns="0" bIns="0" rtlCol="0" anchor="t">
            <a:spAutoFit/>
          </a:bodyPr>
          <a:lstStyle/>
          <a:p>
            <a:pPr algn="ctr">
              <a:lnSpc>
                <a:spcPts val="6299"/>
              </a:lnSpc>
            </a:pPr>
            <a:r>
              <a:rPr lang="en-US" sz="4500" dirty="0" err="1">
                <a:solidFill>
                  <a:srgbClr val="000000"/>
                </a:solidFill>
                <a:latin typeface="Arial"/>
              </a:rPr>
              <a:t>Dua</a:t>
            </a:r>
            <a:r>
              <a:rPr lang="en-US" sz="4500" dirty="0">
                <a:solidFill>
                  <a:srgbClr val="000000"/>
                </a:solidFill>
                <a:latin typeface="Arial"/>
              </a:rPr>
              <a:t>; </a:t>
            </a:r>
            <a:r>
              <a:rPr lang="en-US" sz="4500" dirty="0" err="1">
                <a:solidFill>
                  <a:srgbClr val="000000"/>
                </a:solidFill>
                <a:latin typeface="Arial"/>
              </a:rPr>
              <a:t>insanın</a:t>
            </a:r>
            <a:r>
              <a:rPr lang="en-US" sz="4500" dirty="0">
                <a:solidFill>
                  <a:srgbClr val="000000"/>
                </a:solidFill>
                <a:latin typeface="Arial"/>
              </a:rPr>
              <a:t> </a:t>
            </a:r>
            <a:r>
              <a:rPr lang="en-US" sz="4500" dirty="0" err="1">
                <a:solidFill>
                  <a:srgbClr val="000000"/>
                </a:solidFill>
                <a:latin typeface="Arial"/>
              </a:rPr>
              <a:t>dilek</a:t>
            </a:r>
            <a:r>
              <a:rPr lang="en-US" sz="4500" dirty="0">
                <a:solidFill>
                  <a:srgbClr val="000000"/>
                </a:solidFill>
                <a:latin typeface="Arial"/>
              </a:rPr>
              <a:t> </a:t>
            </a:r>
            <a:r>
              <a:rPr lang="en-US" sz="4500" dirty="0" err="1">
                <a:solidFill>
                  <a:srgbClr val="000000"/>
                </a:solidFill>
                <a:latin typeface="Arial"/>
              </a:rPr>
              <a:t>ve</a:t>
            </a:r>
            <a:r>
              <a:rPr lang="en-US" sz="4500" dirty="0">
                <a:solidFill>
                  <a:srgbClr val="000000"/>
                </a:solidFill>
                <a:latin typeface="Arial"/>
              </a:rPr>
              <a:t> </a:t>
            </a:r>
            <a:r>
              <a:rPr lang="en-US" sz="4500" dirty="0" err="1">
                <a:solidFill>
                  <a:srgbClr val="000000"/>
                </a:solidFill>
                <a:latin typeface="Arial"/>
              </a:rPr>
              <a:t>isteklerini</a:t>
            </a:r>
            <a:r>
              <a:rPr lang="en-US" sz="4500" dirty="0">
                <a:solidFill>
                  <a:srgbClr val="000000"/>
                </a:solidFill>
                <a:latin typeface="Arial"/>
              </a:rPr>
              <a:t> </a:t>
            </a:r>
            <a:r>
              <a:rPr lang="en-US" sz="4500" dirty="0" err="1">
                <a:solidFill>
                  <a:srgbClr val="000000"/>
                </a:solidFill>
                <a:latin typeface="Arial"/>
              </a:rPr>
              <a:t>Yüce</a:t>
            </a:r>
            <a:r>
              <a:rPr lang="en-US" sz="4500" dirty="0">
                <a:solidFill>
                  <a:srgbClr val="000000"/>
                </a:solidFill>
                <a:latin typeface="Arial"/>
              </a:rPr>
              <a:t> </a:t>
            </a:r>
            <a:r>
              <a:rPr lang="en-US" sz="4500" dirty="0" err="1">
                <a:solidFill>
                  <a:srgbClr val="000000"/>
                </a:solidFill>
                <a:latin typeface="Arial"/>
              </a:rPr>
              <a:t>Allah’a</a:t>
            </a:r>
            <a:r>
              <a:rPr lang="en-US" sz="4500" dirty="0">
                <a:solidFill>
                  <a:srgbClr val="000000"/>
                </a:solidFill>
                <a:latin typeface="Arial"/>
              </a:rPr>
              <a:t> (c.c.) </a:t>
            </a:r>
            <a:r>
              <a:rPr lang="en-US" sz="4500" dirty="0" err="1">
                <a:solidFill>
                  <a:srgbClr val="000000"/>
                </a:solidFill>
                <a:latin typeface="Arial"/>
              </a:rPr>
              <a:t>iletmesi</a:t>
            </a:r>
            <a:r>
              <a:rPr lang="en-US" sz="4500" dirty="0">
                <a:solidFill>
                  <a:srgbClr val="000000"/>
                </a:solidFill>
                <a:latin typeface="Arial"/>
              </a:rPr>
              <a:t>, </a:t>
            </a:r>
            <a:r>
              <a:rPr lang="en-US" sz="4500" dirty="0" err="1">
                <a:solidFill>
                  <a:srgbClr val="000000"/>
                </a:solidFill>
                <a:latin typeface="Arial"/>
              </a:rPr>
              <a:t>ondan</a:t>
            </a:r>
            <a:r>
              <a:rPr lang="en-US" sz="4500" dirty="0">
                <a:solidFill>
                  <a:srgbClr val="000000"/>
                </a:solidFill>
                <a:latin typeface="Arial"/>
              </a:rPr>
              <a:t> </a:t>
            </a:r>
            <a:r>
              <a:rPr lang="en-US" sz="4500" dirty="0" err="1">
                <a:solidFill>
                  <a:srgbClr val="000000"/>
                </a:solidFill>
                <a:latin typeface="Arial"/>
              </a:rPr>
              <a:t>yardım</a:t>
            </a:r>
            <a:r>
              <a:rPr lang="en-US" sz="4500" dirty="0">
                <a:solidFill>
                  <a:srgbClr val="000000"/>
                </a:solidFill>
                <a:latin typeface="Arial"/>
              </a:rPr>
              <a:t> </a:t>
            </a:r>
            <a:r>
              <a:rPr lang="en-US" sz="4500" dirty="0" err="1">
                <a:solidFill>
                  <a:srgbClr val="000000"/>
                </a:solidFill>
                <a:latin typeface="Arial"/>
              </a:rPr>
              <a:t>dilemesidir</a:t>
            </a:r>
            <a:r>
              <a:rPr lang="en-US" sz="4500" dirty="0">
                <a:solidFill>
                  <a:srgbClr val="000000"/>
                </a:solidFill>
                <a:latin typeface="Arial"/>
              </a:rPr>
              <a:t>.</a:t>
            </a:r>
          </a:p>
        </p:txBody>
      </p:sp>
      <p:sp>
        <p:nvSpPr>
          <p:cNvPr id="13" name="TextBox 13"/>
          <p:cNvSpPr txBox="1"/>
          <p:nvPr/>
        </p:nvSpPr>
        <p:spPr>
          <a:xfrm>
            <a:off x="3080211" y="7022777"/>
            <a:ext cx="12127578" cy="3257550"/>
          </a:xfrm>
          <a:prstGeom prst="rect">
            <a:avLst/>
          </a:prstGeom>
        </p:spPr>
        <p:txBody>
          <a:bodyPr lIns="0" tIns="0" rIns="0" bIns="0" rtlCol="0" anchor="t">
            <a:spAutoFit/>
          </a:bodyPr>
          <a:lstStyle/>
          <a:p>
            <a:pPr algn="ctr">
              <a:lnSpc>
                <a:spcPts val="6299"/>
              </a:lnSpc>
            </a:pPr>
            <a:r>
              <a:rPr lang="en-US" sz="4500" dirty="0" err="1">
                <a:solidFill>
                  <a:srgbClr val="000000"/>
                </a:solidFill>
                <a:latin typeface="Arial"/>
              </a:rPr>
              <a:t>Allah’ın</a:t>
            </a:r>
            <a:r>
              <a:rPr lang="en-US" sz="4500" dirty="0">
                <a:solidFill>
                  <a:srgbClr val="000000"/>
                </a:solidFill>
                <a:latin typeface="Arial"/>
              </a:rPr>
              <a:t> (c.c.) </a:t>
            </a:r>
            <a:r>
              <a:rPr lang="en-US" sz="4500" dirty="0" err="1">
                <a:solidFill>
                  <a:srgbClr val="000000"/>
                </a:solidFill>
                <a:latin typeface="Arial"/>
              </a:rPr>
              <a:t>verdiği</a:t>
            </a:r>
            <a:r>
              <a:rPr lang="en-US" sz="4500" dirty="0">
                <a:solidFill>
                  <a:srgbClr val="000000"/>
                </a:solidFill>
                <a:latin typeface="Arial"/>
              </a:rPr>
              <a:t> </a:t>
            </a:r>
            <a:r>
              <a:rPr lang="en-US" sz="4500" dirty="0" err="1">
                <a:solidFill>
                  <a:srgbClr val="000000"/>
                </a:solidFill>
                <a:latin typeface="Arial"/>
              </a:rPr>
              <a:t>nimetlere</a:t>
            </a:r>
            <a:r>
              <a:rPr lang="en-US" sz="4500" dirty="0">
                <a:solidFill>
                  <a:srgbClr val="000000"/>
                </a:solidFill>
                <a:latin typeface="Arial"/>
              </a:rPr>
              <a:t> </a:t>
            </a:r>
            <a:r>
              <a:rPr lang="en-US" sz="4500" dirty="0" err="1">
                <a:solidFill>
                  <a:srgbClr val="000000"/>
                </a:solidFill>
                <a:latin typeface="Arial"/>
              </a:rPr>
              <a:t>şükretmektir</a:t>
            </a:r>
            <a:r>
              <a:rPr lang="en-US" sz="4500" dirty="0">
                <a:solidFill>
                  <a:srgbClr val="000000"/>
                </a:solidFill>
                <a:latin typeface="Arial"/>
              </a:rPr>
              <a:t>. </a:t>
            </a:r>
            <a:r>
              <a:rPr lang="en-US" sz="4500" dirty="0" err="1">
                <a:solidFill>
                  <a:srgbClr val="000000"/>
                </a:solidFill>
                <a:latin typeface="Arial"/>
              </a:rPr>
              <a:t>Yaptığı</a:t>
            </a:r>
            <a:r>
              <a:rPr lang="en-US" sz="4500" dirty="0">
                <a:solidFill>
                  <a:srgbClr val="000000"/>
                </a:solidFill>
                <a:latin typeface="Arial"/>
              </a:rPr>
              <a:t> </a:t>
            </a:r>
            <a:r>
              <a:rPr lang="en-US" sz="4500" dirty="0" err="1">
                <a:solidFill>
                  <a:srgbClr val="000000"/>
                </a:solidFill>
                <a:latin typeface="Arial"/>
              </a:rPr>
              <a:t>hatalardan</a:t>
            </a:r>
            <a:r>
              <a:rPr lang="en-US" sz="4500" dirty="0">
                <a:solidFill>
                  <a:srgbClr val="000000"/>
                </a:solidFill>
                <a:latin typeface="Arial"/>
              </a:rPr>
              <a:t> </a:t>
            </a:r>
            <a:r>
              <a:rPr lang="en-US" sz="4500" dirty="0" err="1">
                <a:solidFill>
                  <a:srgbClr val="000000"/>
                </a:solidFill>
                <a:latin typeface="Arial"/>
              </a:rPr>
              <a:t>dolayı</a:t>
            </a:r>
            <a:r>
              <a:rPr lang="en-US" sz="4500" dirty="0">
                <a:solidFill>
                  <a:srgbClr val="000000"/>
                </a:solidFill>
                <a:latin typeface="Arial"/>
              </a:rPr>
              <a:t> </a:t>
            </a:r>
            <a:r>
              <a:rPr lang="en-US" sz="4500" dirty="0" err="1">
                <a:solidFill>
                  <a:srgbClr val="000000"/>
                </a:solidFill>
                <a:latin typeface="Arial"/>
              </a:rPr>
              <a:t>pişman</a:t>
            </a:r>
            <a:r>
              <a:rPr lang="en-US" sz="4500" dirty="0">
                <a:solidFill>
                  <a:srgbClr val="000000"/>
                </a:solidFill>
                <a:latin typeface="Arial"/>
              </a:rPr>
              <a:t> </a:t>
            </a:r>
            <a:r>
              <a:rPr lang="en-US" sz="4500" dirty="0" err="1">
                <a:solidFill>
                  <a:srgbClr val="000000"/>
                </a:solidFill>
                <a:latin typeface="Arial"/>
              </a:rPr>
              <a:t>olmak</a:t>
            </a:r>
            <a:r>
              <a:rPr lang="en-US" sz="4500" dirty="0">
                <a:solidFill>
                  <a:srgbClr val="000000"/>
                </a:solidFill>
                <a:latin typeface="Arial"/>
              </a:rPr>
              <a:t> </a:t>
            </a:r>
            <a:r>
              <a:rPr lang="en-US" sz="4500" dirty="0" err="1">
                <a:solidFill>
                  <a:srgbClr val="000000"/>
                </a:solidFill>
                <a:latin typeface="Arial"/>
              </a:rPr>
              <a:t>ve</a:t>
            </a:r>
            <a:r>
              <a:rPr lang="en-US" sz="4500" dirty="0">
                <a:solidFill>
                  <a:srgbClr val="000000"/>
                </a:solidFill>
                <a:latin typeface="Arial"/>
              </a:rPr>
              <a:t> </a:t>
            </a:r>
            <a:r>
              <a:rPr lang="en-US" sz="4500" dirty="0" err="1">
                <a:solidFill>
                  <a:srgbClr val="000000"/>
                </a:solidFill>
                <a:latin typeface="Arial"/>
              </a:rPr>
              <a:t>O’ndan</a:t>
            </a:r>
            <a:r>
              <a:rPr lang="en-US" sz="4500" dirty="0">
                <a:solidFill>
                  <a:srgbClr val="000000"/>
                </a:solidFill>
                <a:latin typeface="Arial"/>
              </a:rPr>
              <a:t> </a:t>
            </a:r>
            <a:r>
              <a:rPr lang="en-US" sz="4500" dirty="0" err="1">
                <a:solidFill>
                  <a:srgbClr val="000000"/>
                </a:solidFill>
                <a:latin typeface="Arial"/>
              </a:rPr>
              <a:t>af</a:t>
            </a:r>
            <a:r>
              <a:rPr lang="en-US" sz="4500" dirty="0">
                <a:solidFill>
                  <a:srgbClr val="000000"/>
                </a:solidFill>
                <a:latin typeface="Arial"/>
              </a:rPr>
              <a:t> </a:t>
            </a:r>
            <a:r>
              <a:rPr lang="en-US" sz="4500" dirty="0" err="1">
                <a:solidFill>
                  <a:srgbClr val="000000"/>
                </a:solidFill>
                <a:latin typeface="Arial"/>
              </a:rPr>
              <a:t>dilemektir</a:t>
            </a:r>
            <a:r>
              <a:rPr lang="en-US" sz="4500" dirty="0">
                <a:solidFill>
                  <a:srgbClr val="000000"/>
                </a:solidFill>
                <a:latin typeface="Arial"/>
              </a:rPr>
              <a:t>. </a:t>
            </a:r>
          </a:p>
          <a:p>
            <a:pPr algn="ctr">
              <a:lnSpc>
                <a:spcPts val="6299"/>
              </a:lnSpc>
            </a:pPr>
            <a:endParaRPr lang="en-US" sz="4500" dirty="0">
              <a:solidFill>
                <a:srgbClr val="000000"/>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grpSp>
        <p:nvGrpSpPr>
          <p:cNvPr id="6" name="Group 6"/>
          <p:cNvGrpSpPr>
            <a:grpSpLocks noChangeAspect="1"/>
          </p:cNvGrpSpPr>
          <p:nvPr/>
        </p:nvGrpSpPr>
        <p:grpSpPr>
          <a:xfrm>
            <a:off x="6799389" y="576656"/>
            <a:ext cx="4689222" cy="4689222"/>
            <a:chOff x="0" y="0"/>
            <a:chExt cx="12700000" cy="12700000"/>
          </a:xfrm>
        </p:grpSpPr>
        <p:sp>
          <p:nvSpPr>
            <p:cNvPr id="7" name="Freeform 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7"/>
              <a:stretch>
                <a:fillRect l="-27482" r="-48474"/>
              </a:stretch>
            </a:blipFill>
          </p:spPr>
          <p:txBody>
            <a:bodyPr/>
            <a:lstStyle/>
            <a:p>
              <a:endParaRPr lang="tr-TR"/>
            </a:p>
          </p:txBody>
        </p:sp>
      </p:grpSp>
      <p:grpSp>
        <p:nvGrpSpPr>
          <p:cNvPr id="8" name="Group 8"/>
          <p:cNvGrpSpPr>
            <a:grpSpLocks noChangeAspect="1"/>
          </p:cNvGrpSpPr>
          <p:nvPr/>
        </p:nvGrpSpPr>
        <p:grpSpPr>
          <a:xfrm>
            <a:off x="12902695" y="1765866"/>
            <a:ext cx="2970054" cy="2970054"/>
            <a:chOff x="0" y="0"/>
            <a:chExt cx="12700000" cy="12700000"/>
          </a:xfrm>
        </p:grpSpPr>
        <p:sp>
          <p:nvSpPr>
            <p:cNvPr id="9" name="Freeform 9"/>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8"/>
              <a:stretch>
                <a:fillRect l="-97727" r="-32159"/>
              </a:stretch>
            </a:blipFill>
          </p:spPr>
          <p:txBody>
            <a:bodyPr/>
            <a:lstStyle/>
            <a:p>
              <a:endParaRPr lang="tr-TR"/>
            </a:p>
          </p:txBody>
        </p:sp>
      </p:grpSp>
      <p:grpSp>
        <p:nvGrpSpPr>
          <p:cNvPr id="10" name="Group 10"/>
          <p:cNvGrpSpPr>
            <a:grpSpLocks noChangeAspect="1"/>
          </p:cNvGrpSpPr>
          <p:nvPr/>
        </p:nvGrpSpPr>
        <p:grpSpPr>
          <a:xfrm>
            <a:off x="2419634" y="1622991"/>
            <a:ext cx="2970054" cy="2970054"/>
            <a:chOff x="0" y="0"/>
            <a:chExt cx="12700000" cy="1270000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9"/>
              <a:stretch>
                <a:fillRect t="-21706" b="-21706"/>
              </a:stretch>
            </a:blipFill>
          </p:spPr>
          <p:txBody>
            <a:bodyPr/>
            <a:lstStyle/>
            <a:p>
              <a:endParaRPr lang="tr-TR"/>
            </a:p>
          </p:txBody>
        </p:sp>
      </p:grpSp>
      <p:sp>
        <p:nvSpPr>
          <p:cNvPr id="12" name="TextBox 12"/>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3" name="TextBox 13"/>
          <p:cNvSpPr txBox="1"/>
          <p:nvPr/>
        </p:nvSpPr>
        <p:spPr>
          <a:xfrm>
            <a:off x="1438948" y="5199203"/>
            <a:ext cx="15689150" cy="3956050"/>
          </a:xfrm>
          <a:prstGeom prst="rect">
            <a:avLst/>
          </a:prstGeom>
        </p:spPr>
        <p:txBody>
          <a:bodyPr lIns="0" tIns="0" rIns="0" bIns="0" rtlCol="0" anchor="t">
            <a:spAutoFit/>
          </a:bodyPr>
          <a:lstStyle/>
          <a:p>
            <a:pPr algn="ctr">
              <a:lnSpc>
                <a:spcPts val="7699"/>
              </a:lnSpc>
            </a:pPr>
            <a:r>
              <a:rPr lang="en-US" sz="5499" dirty="0" err="1">
                <a:solidFill>
                  <a:srgbClr val="000000"/>
                </a:solidFill>
                <a:latin typeface="Arial"/>
              </a:rPr>
              <a:t>Dua</a:t>
            </a:r>
            <a:r>
              <a:rPr lang="en-US" sz="5499" dirty="0">
                <a:solidFill>
                  <a:srgbClr val="000000"/>
                </a:solidFill>
                <a:latin typeface="Arial"/>
              </a:rPr>
              <a:t>; </a:t>
            </a:r>
            <a:r>
              <a:rPr lang="en-US" sz="5499" dirty="0" err="1">
                <a:solidFill>
                  <a:srgbClr val="000000"/>
                </a:solidFill>
                <a:latin typeface="Arial"/>
              </a:rPr>
              <a:t>insanın</a:t>
            </a:r>
            <a:r>
              <a:rPr lang="en-US" sz="5499" dirty="0">
                <a:solidFill>
                  <a:srgbClr val="000000"/>
                </a:solidFill>
                <a:latin typeface="Arial"/>
              </a:rPr>
              <a:t>, </a:t>
            </a:r>
            <a:r>
              <a:rPr lang="en-US" sz="5499" dirty="0" err="1">
                <a:solidFill>
                  <a:srgbClr val="000000"/>
                </a:solidFill>
                <a:latin typeface="Arial"/>
              </a:rPr>
              <a:t>Allah’ın</a:t>
            </a:r>
            <a:r>
              <a:rPr lang="en-US" sz="5499" dirty="0">
                <a:solidFill>
                  <a:srgbClr val="000000"/>
                </a:solidFill>
                <a:latin typeface="Arial"/>
              </a:rPr>
              <a:t> (c.c.) </a:t>
            </a:r>
            <a:r>
              <a:rPr lang="en-US" sz="5499" dirty="0" err="1">
                <a:solidFill>
                  <a:srgbClr val="000000"/>
                </a:solidFill>
                <a:latin typeface="Arial"/>
              </a:rPr>
              <a:t>yüceliği</a:t>
            </a:r>
            <a:r>
              <a:rPr lang="en-US" sz="5499" dirty="0">
                <a:solidFill>
                  <a:srgbClr val="000000"/>
                </a:solidFill>
                <a:latin typeface="Arial"/>
              </a:rPr>
              <a:t> </a:t>
            </a:r>
            <a:r>
              <a:rPr lang="en-US" sz="5499" dirty="0" err="1">
                <a:solidFill>
                  <a:srgbClr val="000000"/>
                </a:solidFill>
                <a:latin typeface="Arial"/>
              </a:rPr>
              <a:t>ve</a:t>
            </a:r>
            <a:r>
              <a:rPr lang="en-US" sz="5499" dirty="0">
                <a:solidFill>
                  <a:srgbClr val="000000"/>
                </a:solidFill>
                <a:latin typeface="Arial"/>
              </a:rPr>
              <a:t> </a:t>
            </a:r>
            <a:r>
              <a:rPr lang="en-US" sz="5499" dirty="0" err="1">
                <a:solidFill>
                  <a:srgbClr val="000000"/>
                </a:solidFill>
                <a:latin typeface="Arial"/>
              </a:rPr>
              <a:t>büyüklüğü</a:t>
            </a:r>
            <a:r>
              <a:rPr lang="en-US" sz="5499" dirty="0">
                <a:solidFill>
                  <a:srgbClr val="000000"/>
                </a:solidFill>
                <a:latin typeface="Arial"/>
              </a:rPr>
              <a:t> </a:t>
            </a:r>
            <a:r>
              <a:rPr lang="en-US" sz="5499" dirty="0" err="1">
                <a:solidFill>
                  <a:srgbClr val="000000"/>
                </a:solidFill>
                <a:latin typeface="Arial"/>
              </a:rPr>
              <a:t>karşısında</a:t>
            </a:r>
            <a:r>
              <a:rPr lang="en-US" sz="5499" dirty="0">
                <a:solidFill>
                  <a:srgbClr val="000000"/>
                </a:solidFill>
                <a:latin typeface="Arial"/>
              </a:rPr>
              <a:t> </a:t>
            </a:r>
            <a:r>
              <a:rPr lang="en-US" sz="5499" dirty="0" err="1">
                <a:solidFill>
                  <a:srgbClr val="000000"/>
                </a:solidFill>
                <a:latin typeface="Arial"/>
              </a:rPr>
              <a:t>kendi</a:t>
            </a:r>
            <a:r>
              <a:rPr lang="en-US" sz="5499" dirty="0">
                <a:solidFill>
                  <a:srgbClr val="000000"/>
                </a:solidFill>
                <a:latin typeface="Arial"/>
              </a:rPr>
              <a:t> </a:t>
            </a:r>
            <a:r>
              <a:rPr lang="en-US" sz="5499" dirty="0" err="1">
                <a:solidFill>
                  <a:srgbClr val="000000"/>
                </a:solidFill>
                <a:latin typeface="Arial"/>
              </a:rPr>
              <a:t>zayıflığını</a:t>
            </a:r>
            <a:r>
              <a:rPr lang="en-US" sz="5499" dirty="0">
                <a:solidFill>
                  <a:srgbClr val="000000"/>
                </a:solidFill>
                <a:latin typeface="Arial"/>
              </a:rPr>
              <a:t> </a:t>
            </a:r>
            <a:r>
              <a:rPr lang="en-US" sz="5499" dirty="0" err="1">
                <a:solidFill>
                  <a:srgbClr val="000000"/>
                </a:solidFill>
                <a:latin typeface="Arial"/>
              </a:rPr>
              <a:t>kavrayıp</a:t>
            </a:r>
            <a:r>
              <a:rPr lang="en-US" sz="5499" dirty="0">
                <a:solidFill>
                  <a:srgbClr val="000000"/>
                </a:solidFill>
                <a:latin typeface="Arial"/>
              </a:rPr>
              <a:t> </a:t>
            </a:r>
            <a:r>
              <a:rPr lang="en-US" sz="5499" dirty="0" err="1">
                <a:solidFill>
                  <a:srgbClr val="000000"/>
                </a:solidFill>
                <a:latin typeface="Arial"/>
              </a:rPr>
              <a:t>O’na</a:t>
            </a:r>
            <a:r>
              <a:rPr lang="en-US" sz="5499" dirty="0">
                <a:solidFill>
                  <a:srgbClr val="000000"/>
                </a:solidFill>
                <a:latin typeface="Arial"/>
              </a:rPr>
              <a:t> </a:t>
            </a:r>
            <a:r>
              <a:rPr lang="en-US" sz="5499" dirty="0" err="1">
                <a:solidFill>
                  <a:srgbClr val="000000"/>
                </a:solidFill>
                <a:latin typeface="Arial"/>
              </a:rPr>
              <a:t>yalvarması</a:t>
            </a:r>
            <a:r>
              <a:rPr lang="en-US" sz="5499" dirty="0">
                <a:solidFill>
                  <a:srgbClr val="000000"/>
                </a:solidFill>
                <a:latin typeface="Arial"/>
              </a:rPr>
              <a:t>, </a:t>
            </a:r>
            <a:r>
              <a:rPr lang="en-US" sz="5499" dirty="0" err="1">
                <a:solidFill>
                  <a:srgbClr val="000000"/>
                </a:solidFill>
                <a:latin typeface="Arial"/>
              </a:rPr>
              <a:t>şükretmesi</a:t>
            </a:r>
            <a:r>
              <a:rPr lang="en-US" sz="5499" dirty="0">
                <a:solidFill>
                  <a:srgbClr val="000000"/>
                </a:solidFill>
                <a:latin typeface="Arial"/>
              </a:rPr>
              <a:t>, </a:t>
            </a:r>
            <a:r>
              <a:rPr lang="en-US" sz="5499" dirty="0" err="1">
                <a:solidFill>
                  <a:srgbClr val="000000"/>
                </a:solidFill>
                <a:latin typeface="Arial"/>
              </a:rPr>
              <a:t>O’nu</a:t>
            </a:r>
            <a:r>
              <a:rPr lang="en-US" sz="5499" dirty="0">
                <a:solidFill>
                  <a:srgbClr val="000000"/>
                </a:solidFill>
                <a:latin typeface="Arial"/>
              </a:rPr>
              <a:t> </a:t>
            </a:r>
            <a:r>
              <a:rPr lang="en-US" sz="5499" dirty="0" err="1">
                <a:solidFill>
                  <a:srgbClr val="000000"/>
                </a:solidFill>
                <a:latin typeface="Arial"/>
              </a:rPr>
              <a:t>övmesi</a:t>
            </a:r>
            <a:r>
              <a:rPr lang="en-US" sz="5499" dirty="0">
                <a:solidFill>
                  <a:srgbClr val="000000"/>
                </a:solidFill>
                <a:latin typeface="Arial"/>
              </a:rPr>
              <a:t> </a:t>
            </a:r>
            <a:r>
              <a:rPr lang="en-US" sz="5499" dirty="0" err="1">
                <a:solidFill>
                  <a:srgbClr val="000000"/>
                </a:solidFill>
                <a:latin typeface="Arial"/>
              </a:rPr>
              <a:t>ve</a:t>
            </a:r>
            <a:r>
              <a:rPr lang="en-US" sz="5499" dirty="0">
                <a:solidFill>
                  <a:srgbClr val="000000"/>
                </a:solidFill>
                <a:latin typeface="Arial"/>
              </a:rPr>
              <a:t> </a:t>
            </a:r>
            <a:r>
              <a:rPr lang="en-US" sz="5499" dirty="0" err="1">
                <a:solidFill>
                  <a:srgbClr val="000000"/>
                </a:solidFill>
                <a:latin typeface="Arial"/>
              </a:rPr>
              <a:t>O’nunla</a:t>
            </a:r>
            <a:r>
              <a:rPr lang="en-US" sz="5499" dirty="0">
                <a:solidFill>
                  <a:srgbClr val="000000"/>
                </a:solidFill>
                <a:latin typeface="Arial"/>
              </a:rPr>
              <a:t> </a:t>
            </a:r>
            <a:r>
              <a:rPr lang="en-US" sz="5499" dirty="0" err="1">
                <a:solidFill>
                  <a:srgbClr val="000000"/>
                </a:solidFill>
                <a:latin typeface="Arial"/>
              </a:rPr>
              <a:t>iletişim</a:t>
            </a:r>
            <a:r>
              <a:rPr lang="en-US" sz="5499" dirty="0">
                <a:solidFill>
                  <a:srgbClr val="000000"/>
                </a:solidFill>
                <a:latin typeface="Arial"/>
              </a:rPr>
              <a:t> </a:t>
            </a:r>
            <a:r>
              <a:rPr lang="en-US" sz="5499" dirty="0" err="1">
                <a:solidFill>
                  <a:srgbClr val="000000"/>
                </a:solidFill>
                <a:latin typeface="Arial"/>
              </a:rPr>
              <a:t>kurma</a:t>
            </a:r>
            <a:r>
              <a:rPr lang="en-US" sz="5499" dirty="0">
                <a:solidFill>
                  <a:srgbClr val="000000"/>
                </a:solidFill>
                <a:latin typeface="Arial"/>
              </a:rPr>
              <a:t> </a:t>
            </a:r>
            <a:r>
              <a:rPr lang="en-US" sz="5499" dirty="0" err="1">
                <a:solidFill>
                  <a:srgbClr val="000000"/>
                </a:solidFill>
                <a:latin typeface="Arial"/>
              </a:rPr>
              <a:t>eylemidir</a:t>
            </a:r>
            <a:r>
              <a:rPr lang="en-US" sz="5499" dirty="0">
                <a:solidFill>
                  <a:srgbClr val="000000"/>
                </a:solidFill>
                <a:latin typeface="Arial"/>
              </a:rPr>
              <a:t>.</a:t>
            </a:r>
          </a:p>
        </p:txBody>
      </p:sp>
      <p:sp>
        <p:nvSpPr>
          <p:cNvPr id="14" name="TextBox 14"/>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15" name="TextBox 15"/>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6" name="TextBox 16"/>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2"/>
            <a:stretch>
              <a:fillRect t="-378581" b="-1548539"/>
            </a:stretch>
          </a:blipFill>
        </p:spPr>
        <p:txBody>
          <a:bodyPr/>
          <a:lstStyle/>
          <a:p>
            <a:endParaRPr lang="tr-TR"/>
          </a:p>
        </p:txBody>
      </p:sp>
      <p:sp>
        <p:nvSpPr>
          <p:cNvPr id="3" name="Freeform 3"/>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tr-TR"/>
          </a:p>
        </p:txBody>
      </p:sp>
      <p:sp>
        <p:nvSpPr>
          <p:cNvPr id="14" name="Yuvarlatılmış Dikdörtgen 13"/>
          <p:cNvSpPr/>
          <p:nvPr/>
        </p:nvSpPr>
        <p:spPr>
          <a:xfrm>
            <a:off x="2797708" y="1028700"/>
            <a:ext cx="12692584" cy="35814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 name="Freeform 4"/>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2"/>
            <a:stretch>
              <a:fillRect l="-762" t="-1370969" r="-762" b="-337803"/>
            </a:stretch>
          </a:blipFill>
        </p:spPr>
        <p:txBody>
          <a:bodyPr/>
          <a:lstStyle/>
          <a:p>
            <a:endParaRPr lang="tr-TR"/>
          </a:p>
        </p:txBody>
      </p:sp>
      <p:sp>
        <p:nvSpPr>
          <p:cNvPr id="5" name="Freeform 5"/>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8" name="TextBox 8"/>
          <p:cNvSpPr txBox="1"/>
          <p:nvPr/>
        </p:nvSpPr>
        <p:spPr>
          <a:xfrm>
            <a:off x="3004616" y="1301745"/>
            <a:ext cx="12278768" cy="2984500"/>
          </a:xfrm>
          <a:prstGeom prst="rect">
            <a:avLst/>
          </a:prstGeom>
        </p:spPr>
        <p:txBody>
          <a:bodyPr lIns="0" tIns="0" rIns="0" bIns="0" rtlCol="0" anchor="t">
            <a:spAutoFit/>
          </a:bodyPr>
          <a:lstStyle/>
          <a:p>
            <a:pPr algn="ctr">
              <a:lnSpc>
                <a:spcPts val="7699"/>
              </a:lnSpc>
            </a:pPr>
            <a:r>
              <a:rPr lang="en-US" sz="5499" dirty="0">
                <a:solidFill>
                  <a:srgbClr val="000000"/>
                </a:solidFill>
                <a:latin typeface="Arial"/>
              </a:rPr>
              <a:t>Allah (c.c.), </a:t>
            </a:r>
            <a:r>
              <a:rPr lang="en-US" sz="5499" dirty="0" err="1">
                <a:solidFill>
                  <a:srgbClr val="000000"/>
                </a:solidFill>
                <a:latin typeface="Arial"/>
              </a:rPr>
              <a:t>kendisinden</a:t>
            </a:r>
            <a:r>
              <a:rPr lang="en-US" sz="5499" dirty="0">
                <a:solidFill>
                  <a:srgbClr val="000000"/>
                </a:solidFill>
                <a:latin typeface="Arial"/>
              </a:rPr>
              <a:t> </a:t>
            </a:r>
            <a:r>
              <a:rPr lang="en-US" sz="5499" dirty="0" err="1">
                <a:solidFill>
                  <a:srgbClr val="000000"/>
                </a:solidFill>
                <a:latin typeface="Arial"/>
              </a:rPr>
              <a:t>isteyen</a:t>
            </a:r>
            <a:r>
              <a:rPr lang="en-US" sz="5499" dirty="0">
                <a:solidFill>
                  <a:srgbClr val="000000"/>
                </a:solidFill>
                <a:latin typeface="Arial"/>
              </a:rPr>
              <a:t> </a:t>
            </a:r>
            <a:r>
              <a:rPr lang="en-US" sz="5499" dirty="0" err="1">
                <a:solidFill>
                  <a:srgbClr val="000000"/>
                </a:solidFill>
                <a:latin typeface="Arial"/>
              </a:rPr>
              <a:t>ve</a:t>
            </a:r>
            <a:r>
              <a:rPr lang="en-US" sz="5499" dirty="0">
                <a:solidFill>
                  <a:srgbClr val="000000"/>
                </a:solidFill>
                <a:latin typeface="Arial"/>
              </a:rPr>
              <a:t> </a:t>
            </a:r>
            <a:r>
              <a:rPr lang="en-US" sz="5499" dirty="0" err="1">
                <a:solidFill>
                  <a:srgbClr val="000000"/>
                </a:solidFill>
                <a:latin typeface="Arial"/>
              </a:rPr>
              <a:t>kendisine</a:t>
            </a:r>
            <a:r>
              <a:rPr lang="en-US" sz="5499" dirty="0">
                <a:solidFill>
                  <a:srgbClr val="000000"/>
                </a:solidFill>
                <a:latin typeface="Arial"/>
              </a:rPr>
              <a:t> </a:t>
            </a:r>
            <a:r>
              <a:rPr lang="en-US" sz="5499" dirty="0" err="1">
                <a:solidFill>
                  <a:srgbClr val="000000"/>
                </a:solidFill>
                <a:latin typeface="Arial"/>
              </a:rPr>
              <a:t>sığınan</a:t>
            </a:r>
            <a:r>
              <a:rPr lang="en-US" sz="5499" dirty="0">
                <a:solidFill>
                  <a:srgbClr val="000000"/>
                </a:solidFill>
                <a:latin typeface="Arial"/>
              </a:rPr>
              <a:t> </a:t>
            </a:r>
            <a:r>
              <a:rPr lang="en-US" sz="5499" dirty="0" err="1">
                <a:solidFill>
                  <a:srgbClr val="000000"/>
                </a:solidFill>
                <a:latin typeface="Arial"/>
              </a:rPr>
              <a:t>kulunun</a:t>
            </a:r>
            <a:r>
              <a:rPr lang="en-US" sz="5499" dirty="0">
                <a:solidFill>
                  <a:srgbClr val="000000"/>
                </a:solidFill>
                <a:latin typeface="Arial"/>
              </a:rPr>
              <a:t> </a:t>
            </a:r>
            <a:r>
              <a:rPr lang="en-US" sz="5499" dirty="0" err="1">
                <a:solidFill>
                  <a:srgbClr val="000000"/>
                </a:solidFill>
                <a:latin typeface="Arial"/>
              </a:rPr>
              <a:t>duasına</a:t>
            </a:r>
            <a:r>
              <a:rPr lang="en-US" sz="5499" dirty="0">
                <a:solidFill>
                  <a:srgbClr val="000000"/>
                </a:solidFill>
                <a:latin typeface="Arial"/>
              </a:rPr>
              <a:t> </a:t>
            </a:r>
            <a:r>
              <a:rPr lang="en-US" sz="5499" dirty="0" err="1">
                <a:solidFill>
                  <a:srgbClr val="000000"/>
                </a:solidFill>
                <a:latin typeface="Arial"/>
              </a:rPr>
              <a:t>mutlaka</a:t>
            </a:r>
            <a:r>
              <a:rPr lang="en-US" sz="5499" dirty="0">
                <a:solidFill>
                  <a:srgbClr val="000000"/>
                </a:solidFill>
                <a:latin typeface="Arial"/>
              </a:rPr>
              <a:t> </a:t>
            </a:r>
            <a:r>
              <a:rPr lang="en-US" sz="5499" dirty="0" err="1">
                <a:solidFill>
                  <a:srgbClr val="000000"/>
                </a:solidFill>
                <a:latin typeface="Arial"/>
              </a:rPr>
              <a:t>karşılık</a:t>
            </a:r>
            <a:r>
              <a:rPr lang="en-US" sz="5499" dirty="0">
                <a:solidFill>
                  <a:srgbClr val="000000"/>
                </a:solidFill>
                <a:latin typeface="Arial"/>
              </a:rPr>
              <a:t> </a:t>
            </a:r>
            <a:r>
              <a:rPr lang="en-US" sz="5499" dirty="0" err="1">
                <a:solidFill>
                  <a:srgbClr val="000000"/>
                </a:solidFill>
                <a:latin typeface="Arial"/>
              </a:rPr>
              <a:t>verir</a:t>
            </a:r>
            <a:r>
              <a:rPr lang="en-US" sz="5499" dirty="0">
                <a:solidFill>
                  <a:srgbClr val="000000"/>
                </a:solidFill>
                <a:latin typeface="Arial"/>
              </a:rPr>
              <a:t>.</a:t>
            </a:r>
          </a:p>
        </p:txBody>
      </p:sp>
      <p:sp>
        <p:nvSpPr>
          <p:cNvPr id="9" name="TextBox 9"/>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0" name="TextBox 10"/>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11" name="TextBox 11"/>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5" name="Yuvarlatılmış Dikdörtgen 14"/>
          <p:cNvSpPr/>
          <p:nvPr/>
        </p:nvSpPr>
        <p:spPr>
          <a:xfrm>
            <a:off x="990600" y="5067137"/>
            <a:ext cx="16306800" cy="3581400"/>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2" name="TextBox 12"/>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3" name="TextBox 13"/>
          <p:cNvSpPr txBox="1"/>
          <p:nvPr/>
        </p:nvSpPr>
        <p:spPr>
          <a:xfrm>
            <a:off x="1215563" y="5365587"/>
            <a:ext cx="15856874" cy="2984500"/>
          </a:xfrm>
          <a:prstGeom prst="rect">
            <a:avLst/>
          </a:prstGeom>
        </p:spPr>
        <p:txBody>
          <a:bodyPr lIns="0" tIns="0" rIns="0" bIns="0" rtlCol="0" anchor="t">
            <a:spAutoFit/>
          </a:bodyPr>
          <a:lstStyle/>
          <a:p>
            <a:pPr algn="ctr">
              <a:lnSpc>
                <a:spcPts val="7699"/>
              </a:lnSpc>
            </a:pPr>
            <a:r>
              <a:rPr lang="en-US" sz="5499" dirty="0" err="1">
                <a:solidFill>
                  <a:srgbClr val="000000"/>
                </a:solidFill>
                <a:latin typeface="Arial"/>
              </a:rPr>
              <a:t>Dua</a:t>
            </a:r>
            <a:r>
              <a:rPr lang="en-US" sz="5499" dirty="0">
                <a:solidFill>
                  <a:srgbClr val="000000"/>
                </a:solidFill>
                <a:latin typeface="Arial"/>
              </a:rPr>
              <a:t> </a:t>
            </a:r>
            <a:r>
              <a:rPr lang="en-US" sz="5499" dirty="0" err="1">
                <a:solidFill>
                  <a:srgbClr val="000000"/>
                </a:solidFill>
                <a:latin typeface="Arial"/>
              </a:rPr>
              <a:t>anında</a:t>
            </a:r>
            <a:r>
              <a:rPr lang="en-US" sz="5499" dirty="0">
                <a:solidFill>
                  <a:srgbClr val="000000"/>
                </a:solidFill>
                <a:latin typeface="Arial"/>
              </a:rPr>
              <a:t> Allah (c.c.) </a:t>
            </a:r>
            <a:r>
              <a:rPr lang="en-US" sz="5499" dirty="0" err="1">
                <a:solidFill>
                  <a:srgbClr val="000000"/>
                </a:solidFill>
                <a:latin typeface="Arial"/>
              </a:rPr>
              <a:t>ile</a:t>
            </a:r>
            <a:r>
              <a:rPr lang="en-US" sz="5499" dirty="0">
                <a:solidFill>
                  <a:srgbClr val="000000"/>
                </a:solidFill>
                <a:latin typeface="Arial"/>
              </a:rPr>
              <a:t> </a:t>
            </a:r>
            <a:r>
              <a:rPr lang="en-US" sz="5499" dirty="0" err="1">
                <a:solidFill>
                  <a:srgbClr val="000000"/>
                </a:solidFill>
                <a:latin typeface="Arial"/>
              </a:rPr>
              <a:t>aramızda</a:t>
            </a:r>
            <a:r>
              <a:rPr lang="en-US" sz="5499" dirty="0">
                <a:solidFill>
                  <a:srgbClr val="000000"/>
                </a:solidFill>
                <a:latin typeface="Arial"/>
              </a:rPr>
              <a:t> </a:t>
            </a:r>
            <a:r>
              <a:rPr lang="en-US" sz="5499" dirty="0" err="1">
                <a:solidFill>
                  <a:srgbClr val="000000"/>
                </a:solidFill>
                <a:latin typeface="Arial"/>
              </a:rPr>
              <a:t>mesafe</a:t>
            </a:r>
            <a:r>
              <a:rPr lang="en-US" sz="5499" dirty="0">
                <a:solidFill>
                  <a:srgbClr val="000000"/>
                </a:solidFill>
                <a:latin typeface="Arial"/>
              </a:rPr>
              <a:t> </a:t>
            </a:r>
            <a:r>
              <a:rPr lang="en-US" sz="5499" dirty="0" err="1">
                <a:solidFill>
                  <a:srgbClr val="000000"/>
                </a:solidFill>
                <a:latin typeface="Arial"/>
              </a:rPr>
              <a:t>kalmadığı</a:t>
            </a:r>
            <a:r>
              <a:rPr lang="en-US" sz="5499" dirty="0">
                <a:solidFill>
                  <a:srgbClr val="000000"/>
                </a:solidFill>
                <a:latin typeface="Arial"/>
              </a:rPr>
              <a:t> </a:t>
            </a:r>
            <a:r>
              <a:rPr lang="en-US" sz="5499" dirty="0" err="1">
                <a:solidFill>
                  <a:srgbClr val="000000"/>
                </a:solidFill>
                <a:latin typeface="Arial"/>
              </a:rPr>
              <a:t>için</a:t>
            </a:r>
            <a:r>
              <a:rPr lang="en-US" sz="5499" dirty="0">
                <a:solidFill>
                  <a:srgbClr val="000000"/>
                </a:solidFill>
                <a:latin typeface="Arial"/>
              </a:rPr>
              <a:t> </a:t>
            </a:r>
            <a:r>
              <a:rPr lang="en-US" sz="5499" dirty="0" err="1">
                <a:solidFill>
                  <a:srgbClr val="000000"/>
                </a:solidFill>
                <a:latin typeface="Arial"/>
              </a:rPr>
              <a:t>duygularımızı</a:t>
            </a:r>
            <a:r>
              <a:rPr lang="en-US" sz="5499" dirty="0">
                <a:solidFill>
                  <a:srgbClr val="000000"/>
                </a:solidFill>
                <a:latin typeface="Arial"/>
              </a:rPr>
              <a:t> </a:t>
            </a:r>
            <a:r>
              <a:rPr lang="en-US" sz="5499" dirty="0" err="1">
                <a:solidFill>
                  <a:srgbClr val="000000"/>
                </a:solidFill>
                <a:latin typeface="Arial"/>
              </a:rPr>
              <a:t>doğrudan</a:t>
            </a:r>
            <a:r>
              <a:rPr lang="en-US" sz="5499" dirty="0">
                <a:solidFill>
                  <a:srgbClr val="000000"/>
                </a:solidFill>
                <a:latin typeface="Arial"/>
              </a:rPr>
              <a:t> </a:t>
            </a:r>
            <a:r>
              <a:rPr lang="en-US" sz="5499" dirty="0" err="1">
                <a:solidFill>
                  <a:srgbClr val="000000"/>
                </a:solidFill>
                <a:latin typeface="Arial"/>
              </a:rPr>
              <a:t>O’na</a:t>
            </a:r>
            <a:r>
              <a:rPr lang="en-US" sz="5499" dirty="0">
                <a:solidFill>
                  <a:srgbClr val="000000"/>
                </a:solidFill>
                <a:latin typeface="Arial"/>
              </a:rPr>
              <a:t> </a:t>
            </a:r>
            <a:r>
              <a:rPr lang="en-US" sz="5499" dirty="0" err="1">
                <a:solidFill>
                  <a:srgbClr val="000000"/>
                </a:solidFill>
                <a:latin typeface="Arial"/>
              </a:rPr>
              <a:t>iletmiş</a:t>
            </a:r>
            <a:r>
              <a:rPr lang="en-US" sz="5499" dirty="0">
                <a:solidFill>
                  <a:srgbClr val="000000"/>
                </a:solidFill>
                <a:latin typeface="Arial"/>
              </a:rPr>
              <a:t> </a:t>
            </a:r>
            <a:r>
              <a:rPr lang="en-US" sz="5499" dirty="0" err="1">
                <a:solidFill>
                  <a:srgbClr val="000000"/>
                </a:solidFill>
                <a:latin typeface="Arial"/>
              </a:rPr>
              <a:t>oluruz</a:t>
            </a:r>
            <a:r>
              <a:rPr lang="en-US" sz="5499" dirty="0">
                <a:solidFill>
                  <a:srgbClr val="000000"/>
                </a:solidFill>
                <a:latin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ppt_x"/>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8" grpId="0"/>
      <p:bldP spid="15" grpId="0" animBg="1"/>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rot="252363">
            <a:off x="1040728" y="4959468"/>
            <a:ext cx="17879630" cy="5319190"/>
          </a:xfrm>
          <a:custGeom>
            <a:avLst/>
            <a:gdLst/>
            <a:ahLst/>
            <a:cxnLst/>
            <a:rect l="l" t="t" r="r" b="b"/>
            <a:pathLst>
              <a:path w="17879630" h="5319190">
                <a:moveTo>
                  <a:pt x="0" y="0"/>
                </a:moveTo>
                <a:lnTo>
                  <a:pt x="17879630" y="0"/>
                </a:lnTo>
                <a:lnTo>
                  <a:pt x="17879630" y="5319190"/>
                </a:lnTo>
                <a:lnTo>
                  <a:pt x="0" y="531919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4"/>
            <a:stretch>
              <a:fillRect t="-378581" b="-1548539"/>
            </a:stretch>
          </a:blipFill>
        </p:spPr>
        <p:txBody>
          <a:bodyPr/>
          <a:lstStyle/>
          <a:p>
            <a:endParaRPr lang="tr-TR"/>
          </a:p>
        </p:txBody>
      </p:sp>
      <p:sp>
        <p:nvSpPr>
          <p:cNvPr id="4" name="Freeform 4"/>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5" name="Freeform 5"/>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4"/>
            <a:stretch>
              <a:fillRect l="-762" t="-1370969" r="-762" b="-337803"/>
            </a:stretch>
          </a:blipFill>
        </p:spPr>
        <p:txBody>
          <a:bodyPr/>
          <a:lstStyle/>
          <a:p>
            <a:endParaRPr lang="tr-TR"/>
          </a:p>
        </p:txBody>
      </p:sp>
      <p:sp>
        <p:nvSpPr>
          <p:cNvPr id="6" name="Freeform 6"/>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Freeform 7"/>
          <p:cNvSpPr/>
          <p:nvPr/>
        </p:nvSpPr>
        <p:spPr>
          <a:xfrm rot="252363">
            <a:off x="1043325" y="1534304"/>
            <a:ext cx="17123662" cy="5094289"/>
          </a:xfrm>
          <a:custGeom>
            <a:avLst/>
            <a:gdLst/>
            <a:ahLst/>
            <a:cxnLst/>
            <a:rect l="l" t="t" r="r" b="b"/>
            <a:pathLst>
              <a:path w="17123662" h="5094289">
                <a:moveTo>
                  <a:pt x="0" y="0"/>
                </a:moveTo>
                <a:lnTo>
                  <a:pt x="17123661" y="0"/>
                </a:lnTo>
                <a:lnTo>
                  <a:pt x="17123661" y="5094289"/>
                </a:lnTo>
                <a:lnTo>
                  <a:pt x="0" y="509428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8" name="TextBox 8"/>
          <p:cNvSpPr txBox="1"/>
          <p:nvPr/>
        </p:nvSpPr>
        <p:spPr>
          <a:xfrm>
            <a:off x="1028700" y="1013476"/>
            <a:ext cx="12278768" cy="1041400"/>
          </a:xfrm>
          <a:prstGeom prst="rect">
            <a:avLst/>
          </a:prstGeom>
        </p:spPr>
        <p:txBody>
          <a:bodyPr lIns="0" tIns="0" rIns="0" bIns="0" rtlCol="0" anchor="t">
            <a:spAutoFit/>
          </a:bodyPr>
          <a:lstStyle/>
          <a:p>
            <a:pPr>
              <a:lnSpc>
                <a:spcPts val="7699"/>
              </a:lnSpc>
            </a:pPr>
            <a:r>
              <a:rPr lang="en-US" sz="5499">
                <a:solidFill>
                  <a:srgbClr val="000000"/>
                </a:solidFill>
                <a:latin typeface="Arial Bold"/>
              </a:rPr>
              <a:t>Kur'an-ı Kerim'den Dua Örnekleri</a:t>
            </a:r>
          </a:p>
        </p:txBody>
      </p:sp>
      <p:sp>
        <p:nvSpPr>
          <p:cNvPr id="9" name="TextBox 9"/>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0" name="TextBox 10"/>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11" name="TextBox 11"/>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2" name="TextBox 12"/>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3" name="TextBox 13"/>
          <p:cNvSpPr txBox="1"/>
          <p:nvPr/>
        </p:nvSpPr>
        <p:spPr>
          <a:xfrm>
            <a:off x="1457427" y="2149475"/>
            <a:ext cx="15373147" cy="2984500"/>
          </a:xfrm>
          <a:prstGeom prst="rect">
            <a:avLst/>
          </a:prstGeom>
        </p:spPr>
        <p:txBody>
          <a:bodyPr lIns="0" tIns="0" rIns="0" bIns="0" rtlCol="0" anchor="t">
            <a:spAutoFit/>
          </a:bodyPr>
          <a:lstStyle/>
          <a:p>
            <a:pPr algn="ctr">
              <a:lnSpc>
                <a:spcPts val="7699"/>
              </a:lnSpc>
            </a:pPr>
            <a:r>
              <a:rPr lang="en-US" sz="5499" dirty="0">
                <a:solidFill>
                  <a:srgbClr val="000000"/>
                </a:solidFill>
                <a:latin typeface="Arial"/>
              </a:rPr>
              <a:t>“… </a:t>
            </a:r>
            <a:r>
              <a:rPr lang="en-US" sz="5499" dirty="0" err="1">
                <a:solidFill>
                  <a:srgbClr val="000000"/>
                </a:solidFill>
                <a:latin typeface="Arial"/>
              </a:rPr>
              <a:t>Rabbimiz</a:t>
            </a:r>
            <a:r>
              <a:rPr lang="en-US" sz="5499" dirty="0">
                <a:solidFill>
                  <a:srgbClr val="000000"/>
                </a:solidFill>
                <a:latin typeface="Arial"/>
              </a:rPr>
              <a:t>! </a:t>
            </a:r>
            <a:r>
              <a:rPr lang="en-US" sz="5499" dirty="0" err="1">
                <a:solidFill>
                  <a:srgbClr val="000000"/>
                </a:solidFill>
                <a:latin typeface="Arial"/>
              </a:rPr>
              <a:t>Bize</a:t>
            </a:r>
            <a:r>
              <a:rPr lang="en-US" sz="5499" dirty="0">
                <a:solidFill>
                  <a:srgbClr val="000000"/>
                </a:solidFill>
                <a:latin typeface="Arial"/>
              </a:rPr>
              <a:t> </a:t>
            </a:r>
            <a:r>
              <a:rPr lang="en-US" sz="5499" dirty="0" err="1">
                <a:solidFill>
                  <a:srgbClr val="000000"/>
                </a:solidFill>
                <a:latin typeface="Arial"/>
              </a:rPr>
              <a:t>dünyada</a:t>
            </a:r>
            <a:r>
              <a:rPr lang="en-US" sz="5499" dirty="0">
                <a:solidFill>
                  <a:srgbClr val="000000"/>
                </a:solidFill>
                <a:latin typeface="Arial"/>
              </a:rPr>
              <a:t> da </a:t>
            </a:r>
            <a:r>
              <a:rPr lang="en-US" sz="5499" dirty="0" err="1">
                <a:solidFill>
                  <a:srgbClr val="000000"/>
                </a:solidFill>
                <a:latin typeface="Arial"/>
              </a:rPr>
              <a:t>iyilik</a:t>
            </a:r>
            <a:r>
              <a:rPr lang="en-US" sz="5499" dirty="0">
                <a:solidFill>
                  <a:srgbClr val="000000"/>
                </a:solidFill>
                <a:latin typeface="Arial"/>
              </a:rPr>
              <a:t> </a:t>
            </a:r>
            <a:r>
              <a:rPr lang="en-US" sz="5499" dirty="0" err="1">
                <a:solidFill>
                  <a:srgbClr val="000000"/>
                </a:solidFill>
                <a:latin typeface="Arial"/>
              </a:rPr>
              <a:t>ver</a:t>
            </a:r>
            <a:r>
              <a:rPr lang="en-US" sz="5499" dirty="0">
                <a:solidFill>
                  <a:srgbClr val="000000"/>
                </a:solidFill>
                <a:latin typeface="Arial"/>
              </a:rPr>
              <a:t>, </a:t>
            </a:r>
            <a:r>
              <a:rPr lang="en-US" sz="5499" dirty="0" err="1">
                <a:solidFill>
                  <a:srgbClr val="000000"/>
                </a:solidFill>
                <a:latin typeface="Arial"/>
              </a:rPr>
              <a:t>ahirette</a:t>
            </a:r>
            <a:r>
              <a:rPr lang="en-US" sz="5499" dirty="0">
                <a:solidFill>
                  <a:srgbClr val="000000"/>
                </a:solidFill>
                <a:latin typeface="Arial"/>
              </a:rPr>
              <a:t> de </a:t>
            </a:r>
            <a:r>
              <a:rPr lang="en-US" sz="5499" dirty="0" err="1">
                <a:solidFill>
                  <a:srgbClr val="000000"/>
                </a:solidFill>
                <a:latin typeface="Arial"/>
              </a:rPr>
              <a:t>iyilik</a:t>
            </a:r>
            <a:r>
              <a:rPr lang="en-US" sz="5499" dirty="0">
                <a:solidFill>
                  <a:srgbClr val="000000"/>
                </a:solidFill>
                <a:latin typeface="Arial"/>
              </a:rPr>
              <a:t> </a:t>
            </a:r>
            <a:r>
              <a:rPr lang="en-US" sz="5499" dirty="0" err="1">
                <a:solidFill>
                  <a:srgbClr val="000000"/>
                </a:solidFill>
                <a:latin typeface="Arial"/>
              </a:rPr>
              <a:t>ver</a:t>
            </a:r>
            <a:r>
              <a:rPr lang="en-US" sz="5499" dirty="0">
                <a:solidFill>
                  <a:srgbClr val="000000"/>
                </a:solidFill>
                <a:latin typeface="Arial"/>
              </a:rPr>
              <a:t> </a:t>
            </a:r>
            <a:r>
              <a:rPr lang="en-US" sz="5499" dirty="0" err="1">
                <a:solidFill>
                  <a:srgbClr val="000000"/>
                </a:solidFill>
                <a:latin typeface="Arial"/>
              </a:rPr>
              <a:t>ve</a:t>
            </a:r>
            <a:r>
              <a:rPr lang="en-US" sz="5499" dirty="0">
                <a:solidFill>
                  <a:srgbClr val="000000"/>
                </a:solidFill>
                <a:latin typeface="Arial"/>
              </a:rPr>
              <a:t> </a:t>
            </a:r>
            <a:r>
              <a:rPr lang="en-US" sz="5499" dirty="0" err="1">
                <a:solidFill>
                  <a:srgbClr val="000000"/>
                </a:solidFill>
                <a:latin typeface="Arial"/>
              </a:rPr>
              <a:t>bizi</a:t>
            </a:r>
            <a:r>
              <a:rPr lang="en-US" sz="5499" dirty="0">
                <a:solidFill>
                  <a:srgbClr val="000000"/>
                </a:solidFill>
                <a:latin typeface="Arial"/>
              </a:rPr>
              <a:t> </a:t>
            </a:r>
            <a:r>
              <a:rPr lang="en-US" sz="5499" dirty="0" err="1">
                <a:solidFill>
                  <a:srgbClr val="000000"/>
                </a:solidFill>
                <a:latin typeface="Arial"/>
              </a:rPr>
              <a:t>ateş</a:t>
            </a:r>
            <a:r>
              <a:rPr lang="en-US" sz="5499" dirty="0">
                <a:solidFill>
                  <a:srgbClr val="000000"/>
                </a:solidFill>
                <a:latin typeface="Arial"/>
              </a:rPr>
              <a:t> </a:t>
            </a:r>
            <a:r>
              <a:rPr lang="en-US" sz="5499" dirty="0" err="1">
                <a:solidFill>
                  <a:srgbClr val="000000"/>
                </a:solidFill>
                <a:latin typeface="Arial"/>
              </a:rPr>
              <a:t>azabından</a:t>
            </a:r>
            <a:r>
              <a:rPr lang="en-US" sz="5499" dirty="0">
                <a:solidFill>
                  <a:srgbClr val="000000"/>
                </a:solidFill>
                <a:latin typeface="Arial"/>
              </a:rPr>
              <a:t> koru.”</a:t>
            </a:r>
          </a:p>
          <a:p>
            <a:pPr algn="ctr">
              <a:lnSpc>
                <a:spcPts val="7699"/>
              </a:lnSpc>
            </a:pPr>
            <a:r>
              <a:rPr lang="en-US" sz="5499" dirty="0">
                <a:solidFill>
                  <a:srgbClr val="000000"/>
                </a:solidFill>
                <a:latin typeface="Arial"/>
              </a:rPr>
              <a:t>(</a:t>
            </a:r>
            <a:r>
              <a:rPr lang="en-US" sz="5499" dirty="0" err="1">
                <a:solidFill>
                  <a:srgbClr val="000000"/>
                </a:solidFill>
                <a:latin typeface="Arial"/>
              </a:rPr>
              <a:t>Bakara</a:t>
            </a:r>
            <a:r>
              <a:rPr lang="en-US" sz="5499" dirty="0">
                <a:solidFill>
                  <a:srgbClr val="000000"/>
                </a:solidFill>
                <a:latin typeface="Arial"/>
              </a:rPr>
              <a:t> </a:t>
            </a:r>
            <a:r>
              <a:rPr lang="en-US" sz="5499" dirty="0" err="1">
                <a:solidFill>
                  <a:srgbClr val="000000"/>
                </a:solidFill>
                <a:latin typeface="Arial"/>
              </a:rPr>
              <a:t>suresi</a:t>
            </a:r>
            <a:r>
              <a:rPr lang="en-US" sz="5499" dirty="0">
                <a:solidFill>
                  <a:srgbClr val="000000"/>
                </a:solidFill>
                <a:latin typeface="Arial"/>
              </a:rPr>
              <a:t>, 201. </a:t>
            </a:r>
            <a:r>
              <a:rPr lang="en-US" sz="5499" dirty="0" err="1">
                <a:solidFill>
                  <a:srgbClr val="000000"/>
                </a:solidFill>
                <a:latin typeface="Arial"/>
              </a:rPr>
              <a:t>ayet</a:t>
            </a:r>
            <a:r>
              <a:rPr lang="en-US" sz="5499" dirty="0">
                <a:solidFill>
                  <a:srgbClr val="000000"/>
                </a:solidFill>
                <a:latin typeface="Arial"/>
              </a:rPr>
              <a:t>)</a:t>
            </a:r>
          </a:p>
        </p:txBody>
      </p:sp>
      <p:sp>
        <p:nvSpPr>
          <p:cNvPr id="14" name="TextBox 14"/>
          <p:cNvSpPr txBox="1"/>
          <p:nvPr/>
        </p:nvSpPr>
        <p:spPr>
          <a:xfrm>
            <a:off x="682803" y="5536263"/>
            <a:ext cx="16922394" cy="3956050"/>
          </a:xfrm>
          <a:prstGeom prst="rect">
            <a:avLst/>
          </a:prstGeom>
        </p:spPr>
        <p:txBody>
          <a:bodyPr wrap="square" lIns="0" tIns="0" rIns="0" bIns="0" rtlCol="0" anchor="t">
            <a:spAutoFit/>
          </a:bodyPr>
          <a:lstStyle/>
          <a:p>
            <a:pPr algn="ctr">
              <a:lnSpc>
                <a:spcPts val="7699"/>
              </a:lnSpc>
            </a:pPr>
            <a:r>
              <a:rPr lang="en-US" sz="5499" dirty="0">
                <a:solidFill>
                  <a:srgbClr val="000000"/>
                </a:solidFill>
                <a:latin typeface="Arial"/>
              </a:rPr>
              <a:t>“… </a:t>
            </a:r>
            <a:r>
              <a:rPr lang="en-US" sz="5499" dirty="0" err="1">
                <a:solidFill>
                  <a:srgbClr val="000000"/>
                </a:solidFill>
                <a:latin typeface="Arial"/>
              </a:rPr>
              <a:t>Ey</a:t>
            </a:r>
            <a:r>
              <a:rPr lang="en-US" sz="5499" dirty="0">
                <a:solidFill>
                  <a:srgbClr val="000000"/>
                </a:solidFill>
                <a:latin typeface="Arial"/>
              </a:rPr>
              <a:t> </a:t>
            </a:r>
            <a:r>
              <a:rPr lang="en-US" sz="5499" dirty="0" err="1">
                <a:solidFill>
                  <a:srgbClr val="000000"/>
                </a:solidFill>
                <a:latin typeface="Arial"/>
              </a:rPr>
              <a:t>Rabbimiz</a:t>
            </a:r>
            <a:r>
              <a:rPr lang="en-US" sz="5499" dirty="0">
                <a:solidFill>
                  <a:srgbClr val="000000"/>
                </a:solidFill>
                <a:latin typeface="Arial"/>
              </a:rPr>
              <a:t>! </a:t>
            </a:r>
            <a:r>
              <a:rPr lang="en-US" sz="5499" dirty="0" err="1">
                <a:solidFill>
                  <a:srgbClr val="000000"/>
                </a:solidFill>
                <a:latin typeface="Arial"/>
              </a:rPr>
              <a:t>Senin</a:t>
            </a:r>
            <a:r>
              <a:rPr lang="en-US" sz="5499" dirty="0">
                <a:solidFill>
                  <a:srgbClr val="000000"/>
                </a:solidFill>
                <a:latin typeface="Arial"/>
              </a:rPr>
              <a:t> </a:t>
            </a:r>
            <a:r>
              <a:rPr lang="en-US" sz="5499" dirty="0" err="1">
                <a:solidFill>
                  <a:srgbClr val="000000"/>
                </a:solidFill>
                <a:latin typeface="Arial"/>
              </a:rPr>
              <a:t>rahmetin</a:t>
            </a:r>
            <a:r>
              <a:rPr lang="en-US" sz="5499" dirty="0">
                <a:solidFill>
                  <a:srgbClr val="000000"/>
                </a:solidFill>
                <a:latin typeface="Arial"/>
              </a:rPr>
              <a:t> </a:t>
            </a:r>
            <a:r>
              <a:rPr lang="en-US" sz="5499" dirty="0" err="1">
                <a:solidFill>
                  <a:srgbClr val="000000"/>
                </a:solidFill>
                <a:latin typeface="Arial"/>
              </a:rPr>
              <a:t>ve</a:t>
            </a:r>
            <a:r>
              <a:rPr lang="en-US" sz="5499" dirty="0">
                <a:solidFill>
                  <a:srgbClr val="000000"/>
                </a:solidFill>
                <a:latin typeface="Arial"/>
              </a:rPr>
              <a:t> </a:t>
            </a:r>
            <a:r>
              <a:rPr lang="en-US" sz="5499" dirty="0" err="1">
                <a:solidFill>
                  <a:srgbClr val="000000"/>
                </a:solidFill>
                <a:latin typeface="Arial"/>
              </a:rPr>
              <a:t>ilmin</a:t>
            </a:r>
            <a:r>
              <a:rPr lang="en-US" sz="5499" dirty="0">
                <a:solidFill>
                  <a:srgbClr val="000000"/>
                </a:solidFill>
                <a:latin typeface="Arial"/>
              </a:rPr>
              <a:t> her </a:t>
            </a:r>
            <a:r>
              <a:rPr lang="en-US" sz="5499" dirty="0" err="1">
                <a:solidFill>
                  <a:srgbClr val="000000"/>
                </a:solidFill>
                <a:latin typeface="Arial"/>
              </a:rPr>
              <a:t>şeyi</a:t>
            </a:r>
            <a:r>
              <a:rPr lang="en-US" sz="5499" dirty="0">
                <a:solidFill>
                  <a:srgbClr val="000000"/>
                </a:solidFill>
                <a:latin typeface="Arial"/>
              </a:rPr>
              <a:t> </a:t>
            </a:r>
            <a:r>
              <a:rPr lang="en-US" sz="5499" dirty="0" err="1">
                <a:solidFill>
                  <a:srgbClr val="000000"/>
                </a:solidFill>
                <a:latin typeface="Arial"/>
              </a:rPr>
              <a:t>kuşatmıştır</a:t>
            </a:r>
            <a:r>
              <a:rPr lang="en-US" sz="5499" dirty="0">
                <a:solidFill>
                  <a:srgbClr val="000000"/>
                </a:solidFill>
                <a:latin typeface="Arial"/>
              </a:rPr>
              <a:t>. O </a:t>
            </a:r>
            <a:r>
              <a:rPr lang="en-US" sz="5499" dirty="0" err="1">
                <a:solidFill>
                  <a:srgbClr val="000000"/>
                </a:solidFill>
                <a:latin typeface="Arial"/>
              </a:rPr>
              <a:t>hâlde</a:t>
            </a:r>
            <a:r>
              <a:rPr lang="en-US" sz="5499" dirty="0">
                <a:solidFill>
                  <a:srgbClr val="000000"/>
                </a:solidFill>
                <a:latin typeface="Arial"/>
              </a:rPr>
              <a:t> </a:t>
            </a:r>
            <a:r>
              <a:rPr lang="en-US" sz="5499" dirty="0" err="1">
                <a:solidFill>
                  <a:srgbClr val="000000"/>
                </a:solidFill>
                <a:latin typeface="Arial"/>
              </a:rPr>
              <a:t>tövbe</a:t>
            </a:r>
            <a:r>
              <a:rPr lang="en-US" sz="5499" dirty="0">
                <a:solidFill>
                  <a:srgbClr val="000000"/>
                </a:solidFill>
                <a:latin typeface="Arial"/>
              </a:rPr>
              <a:t> </a:t>
            </a:r>
            <a:r>
              <a:rPr lang="en-US" sz="5499" dirty="0" err="1">
                <a:solidFill>
                  <a:srgbClr val="000000"/>
                </a:solidFill>
                <a:latin typeface="Arial"/>
              </a:rPr>
              <a:t>eden</a:t>
            </a:r>
            <a:r>
              <a:rPr lang="en-US" sz="5499" dirty="0">
                <a:solidFill>
                  <a:srgbClr val="000000"/>
                </a:solidFill>
                <a:latin typeface="Arial"/>
              </a:rPr>
              <a:t> </a:t>
            </a:r>
            <a:r>
              <a:rPr lang="en-US" sz="5499" dirty="0" err="1">
                <a:solidFill>
                  <a:srgbClr val="000000"/>
                </a:solidFill>
                <a:latin typeface="Arial"/>
              </a:rPr>
              <a:t>ve</a:t>
            </a:r>
            <a:r>
              <a:rPr lang="en-US" sz="5499" dirty="0">
                <a:solidFill>
                  <a:srgbClr val="000000"/>
                </a:solidFill>
                <a:latin typeface="Arial"/>
              </a:rPr>
              <a:t> </a:t>
            </a:r>
            <a:r>
              <a:rPr lang="en-US" sz="5499" dirty="0" err="1">
                <a:solidFill>
                  <a:srgbClr val="000000"/>
                </a:solidFill>
                <a:latin typeface="Arial"/>
              </a:rPr>
              <a:t>senin</a:t>
            </a:r>
            <a:r>
              <a:rPr lang="en-US" sz="5499" dirty="0">
                <a:solidFill>
                  <a:srgbClr val="000000"/>
                </a:solidFill>
                <a:latin typeface="Arial"/>
              </a:rPr>
              <a:t> </a:t>
            </a:r>
            <a:r>
              <a:rPr lang="en-US" sz="5499" dirty="0" err="1">
                <a:solidFill>
                  <a:srgbClr val="000000"/>
                </a:solidFill>
                <a:latin typeface="Arial"/>
              </a:rPr>
              <a:t>yoluna</a:t>
            </a:r>
            <a:r>
              <a:rPr lang="en-US" sz="5499" dirty="0">
                <a:solidFill>
                  <a:srgbClr val="000000"/>
                </a:solidFill>
                <a:latin typeface="Arial"/>
              </a:rPr>
              <a:t> </a:t>
            </a:r>
            <a:r>
              <a:rPr lang="en-US" sz="5499" dirty="0" err="1">
                <a:solidFill>
                  <a:srgbClr val="000000"/>
                </a:solidFill>
                <a:latin typeface="Arial"/>
              </a:rPr>
              <a:t>uyanları</a:t>
            </a:r>
            <a:r>
              <a:rPr lang="en-US" sz="5499" dirty="0">
                <a:solidFill>
                  <a:srgbClr val="000000"/>
                </a:solidFill>
                <a:latin typeface="Arial"/>
              </a:rPr>
              <a:t> </a:t>
            </a:r>
            <a:r>
              <a:rPr lang="en-US" sz="5499" dirty="0" err="1">
                <a:solidFill>
                  <a:srgbClr val="000000"/>
                </a:solidFill>
                <a:latin typeface="Arial"/>
              </a:rPr>
              <a:t>bağışla</a:t>
            </a:r>
            <a:r>
              <a:rPr lang="en-US" sz="5499" dirty="0">
                <a:solidFill>
                  <a:srgbClr val="000000"/>
                </a:solidFill>
                <a:latin typeface="Arial"/>
              </a:rPr>
              <a:t> </a:t>
            </a:r>
            <a:r>
              <a:rPr lang="en-US" sz="5499" dirty="0" err="1">
                <a:solidFill>
                  <a:srgbClr val="000000"/>
                </a:solidFill>
                <a:latin typeface="Arial"/>
              </a:rPr>
              <a:t>ve</a:t>
            </a:r>
            <a:r>
              <a:rPr lang="en-US" sz="5499" dirty="0">
                <a:solidFill>
                  <a:srgbClr val="000000"/>
                </a:solidFill>
                <a:latin typeface="Arial"/>
              </a:rPr>
              <a:t> </a:t>
            </a:r>
            <a:r>
              <a:rPr lang="en-US" sz="5499" dirty="0" err="1">
                <a:solidFill>
                  <a:srgbClr val="000000"/>
                </a:solidFill>
                <a:latin typeface="Arial"/>
              </a:rPr>
              <a:t>onları</a:t>
            </a:r>
            <a:r>
              <a:rPr lang="en-US" sz="5499" dirty="0">
                <a:solidFill>
                  <a:srgbClr val="000000"/>
                </a:solidFill>
                <a:latin typeface="Arial"/>
              </a:rPr>
              <a:t> </a:t>
            </a:r>
            <a:r>
              <a:rPr lang="en-US" sz="5499" dirty="0" err="1">
                <a:solidFill>
                  <a:srgbClr val="000000"/>
                </a:solidFill>
                <a:latin typeface="Arial"/>
              </a:rPr>
              <a:t>cehennem</a:t>
            </a:r>
            <a:r>
              <a:rPr lang="en-US" sz="5499" dirty="0">
                <a:solidFill>
                  <a:srgbClr val="000000"/>
                </a:solidFill>
                <a:latin typeface="Arial"/>
              </a:rPr>
              <a:t> </a:t>
            </a:r>
            <a:r>
              <a:rPr lang="en-US" sz="5499" dirty="0" err="1">
                <a:solidFill>
                  <a:srgbClr val="000000"/>
                </a:solidFill>
                <a:latin typeface="Arial"/>
              </a:rPr>
              <a:t>azabından</a:t>
            </a:r>
            <a:r>
              <a:rPr lang="en-US" sz="5499" dirty="0">
                <a:solidFill>
                  <a:srgbClr val="000000"/>
                </a:solidFill>
                <a:latin typeface="Arial"/>
              </a:rPr>
              <a:t> koru.”</a:t>
            </a:r>
          </a:p>
          <a:p>
            <a:pPr algn="ctr">
              <a:lnSpc>
                <a:spcPts val="7699"/>
              </a:lnSpc>
            </a:pPr>
            <a:r>
              <a:rPr lang="en-US" sz="5499" dirty="0">
                <a:solidFill>
                  <a:srgbClr val="000000"/>
                </a:solidFill>
                <a:latin typeface="Arial"/>
              </a:rPr>
              <a:t>(</a:t>
            </a:r>
            <a:r>
              <a:rPr lang="en-US" sz="5499" dirty="0" err="1">
                <a:solidFill>
                  <a:srgbClr val="000000"/>
                </a:solidFill>
                <a:latin typeface="Arial"/>
              </a:rPr>
              <a:t>Mü’min</a:t>
            </a:r>
            <a:r>
              <a:rPr lang="en-US" sz="5499" dirty="0">
                <a:solidFill>
                  <a:srgbClr val="000000"/>
                </a:solidFill>
                <a:latin typeface="Arial"/>
              </a:rPr>
              <a:t> </a:t>
            </a:r>
            <a:r>
              <a:rPr lang="en-US" sz="5499" dirty="0" err="1">
                <a:solidFill>
                  <a:srgbClr val="000000"/>
                </a:solidFill>
                <a:latin typeface="Arial"/>
              </a:rPr>
              <a:t>suresi</a:t>
            </a:r>
            <a:r>
              <a:rPr lang="en-US" sz="5499" dirty="0">
                <a:solidFill>
                  <a:srgbClr val="000000"/>
                </a:solidFill>
                <a:latin typeface="Arial"/>
              </a:rPr>
              <a:t>, 7. </a:t>
            </a:r>
            <a:r>
              <a:rPr lang="en-US" sz="5499" dirty="0" err="1">
                <a:solidFill>
                  <a:srgbClr val="000000"/>
                </a:solidFill>
                <a:latin typeface="Arial"/>
              </a:rPr>
              <a:t>ayet</a:t>
            </a:r>
            <a:r>
              <a:rPr lang="en-US" sz="5499" dirty="0">
                <a:solidFill>
                  <a:srgbClr val="000000"/>
                </a:solidFill>
                <a:latin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147524" y="2207276"/>
            <a:ext cx="18575046" cy="3607147"/>
          </a:xfrm>
          <a:custGeom>
            <a:avLst/>
            <a:gdLst/>
            <a:ahLst/>
            <a:cxnLst/>
            <a:rect l="l" t="t" r="r" b="b"/>
            <a:pathLst>
              <a:path w="18575046" h="3607147">
                <a:moveTo>
                  <a:pt x="0" y="0"/>
                </a:moveTo>
                <a:lnTo>
                  <a:pt x="18575047" y="0"/>
                </a:lnTo>
                <a:lnTo>
                  <a:pt x="18575047" y="3607146"/>
                </a:lnTo>
                <a:lnTo>
                  <a:pt x="0" y="3607146"/>
                </a:lnTo>
                <a:lnTo>
                  <a:pt x="0" y="0"/>
                </a:lnTo>
                <a:close/>
              </a:path>
            </a:pathLst>
          </a:custGeom>
          <a:blipFill>
            <a:blip r:embed="rId2">
              <a:extLst>
                <a:ext uri="{96DAC541-7B7A-43D3-8B79-37D633B846F1}">
                  <asvg:svgBlip xmlns:asvg="http://schemas.microsoft.com/office/drawing/2016/SVG/main" r:embed="rId3"/>
                </a:ext>
              </a:extLst>
            </a:blip>
            <a:stretch>
              <a:fillRect t="-21003" b="-36700"/>
            </a:stretch>
          </a:blipFill>
        </p:spPr>
        <p:txBody>
          <a:bodyPr/>
          <a:lstStyle/>
          <a:p>
            <a:endParaRPr lang="tr-TR"/>
          </a:p>
        </p:txBody>
      </p:sp>
      <p:sp>
        <p:nvSpPr>
          <p:cNvPr id="3" name="Freeform 3"/>
          <p:cNvSpPr/>
          <p:nvPr/>
        </p:nvSpPr>
        <p:spPr>
          <a:xfrm>
            <a:off x="-143523" y="6018821"/>
            <a:ext cx="18575046" cy="3653247"/>
          </a:xfrm>
          <a:custGeom>
            <a:avLst/>
            <a:gdLst/>
            <a:ahLst/>
            <a:cxnLst/>
            <a:rect l="l" t="t" r="r" b="b"/>
            <a:pathLst>
              <a:path w="18575046" h="3653247">
                <a:moveTo>
                  <a:pt x="0" y="0"/>
                </a:moveTo>
                <a:lnTo>
                  <a:pt x="18575046" y="0"/>
                </a:lnTo>
                <a:lnTo>
                  <a:pt x="18575046" y="3653247"/>
                </a:lnTo>
                <a:lnTo>
                  <a:pt x="0" y="3653247"/>
                </a:lnTo>
                <a:lnTo>
                  <a:pt x="0" y="0"/>
                </a:lnTo>
                <a:close/>
              </a:path>
            </a:pathLst>
          </a:custGeom>
          <a:blipFill>
            <a:blip r:embed="rId2">
              <a:extLst>
                <a:ext uri="{96DAC541-7B7A-43D3-8B79-37D633B846F1}">
                  <asvg:svgBlip xmlns:asvg="http://schemas.microsoft.com/office/drawing/2016/SVG/main" r:embed="rId3"/>
                </a:ext>
              </a:extLst>
            </a:blip>
            <a:stretch>
              <a:fillRect t="-20738" b="-34975"/>
            </a:stretch>
          </a:blipFill>
        </p:spPr>
        <p:txBody>
          <a:bodyPr/>
          <a:lstStyle/>
          <a:p>
            <a:endParaRPr lang="tr-TR"/>
          </a:p>
        </p:txBody>
      </p:sp>
      <p:sp>
        <p:nvSpPr>
          <p:cNvPr id="4" name="Freeform 4"/>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4"/>
            <a:stretch>
              <a:fillRect t="-378581" b="-1548539"/>
            </a:stretch>
          </a:blipFill>
        </p:spPr>
        <p:txBody>
          <a:bodyPr/>
          <a:lstStyle/>
          <a:p>
            <a:endParaRPr lang="tr-TR"/>
          </a:p>
        </p:txBody>
      </p:sp>
      <p:sp>
        <p:nvSpPr>
          <p:cNvPr id="5" name="Freeform 5"/>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6" name="Freeform 6"/>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4"/>
            <a:stretch>
              <a:fillRect l="-762" t="-1370969" r="-762" b="-337803"/>
            </a:stretch>
          </a:blipFill>
        </p:spPr>
        <p:txBody>
          <a:bodyPr/>
          <a:lstStyle/>
          <a:p>
            <a:endParaRPr lang="tr-TR"/>
          </a:p>
        </p:txBody>
      </p:sp>
      <p:sp>
        <p:nvSpPr>
          <p:cNvPr id="7" name="Freeform 7"/>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8" name="TextBox 8"/>
          <p:cNvSpPr txBox="1"/>
          <p:nvPr/>
        </p:nvSpPr>
        <p:spPr>
          <a:xfrm>
            <a:off x="589191" y="2158021"/>
            <a:ext cx="17109619" cy="3575050"/>
          </a:xfrm>
          <a:prstGeom prst="rect">
            <a:avLst/>
          </a:prstGeom>
        </p:spPr>
        <p:txBody>
          <a:bodyPr lIns="0" tIns="0" rIns="0" bIns="0" rtlCol="0" anchor="t">
            <a:spAutoFit/>
          </a:bodyPr>
          <a:lstStyle/>
          <a:p>
            <a:pPr algn="ctr">
              <a:lnSpc>
                <a:spcPts val="5599"/>
              </a:lnSpc>
            </a:pPr>
            <a:r>
              <a:rPr lang="en-US" sz="3999" dirty="0">
                <a:solidFill>
                  <a:srgbClr val="000000"/>
                </a:solidFill>
                <a:latin typeface="Arial Bold"/>
              </a:rPr>
              <a:t>Hz. İbrahim’ in (a.s) </a:t>
            </a:r>
            <a:r>
              <a:rPr lang="en-US" sz="3999" dirty="0" err="1">
                <a:solidFill>
                  <a:srgbClr val="000000"/>
                </a:solidFill>
                <a:latin typeface="Arial Bold"/>
              </a:rPr>
              <a:t>Duası</a:t>
            </a:r>
            <a:r>
              <a:rPr lang="en-US" sz="3999" dirty="0">
                <a:solidFill>
                  <a:srgbClr val="000000"/>
                </a:solidFill>
                <a:latin typeface="Arial Bold"/>
              </a:rPr>
              <a:t> </a:t>
            </a:r>
          </a:p>
          <a:p>
            <a:pPr algn="ctr">
              <a:lnSpc>
                <a:spcPts val="5599"/>
              </a:lnSpc>
            </a:pPr>
            <a:r>
              <a:rPr lang="en-US" sz="3999" dirty="0">
                <a:solidFill>
                  <a:srgbClr val="000000"/>
                </a:solidFill>
                <a:latin typeface="Arial"/>
              </a:rPr>
              <a:t>“</a:t>
            </a:r>
            <a:r>
              <a:rPr lang="en-US" sz="3999" dirty="0" err="1">
                <a:solidFill>
                  <a:srgbClr val="000000"/>
                </a:solidFill>
                <a:latin typeface="Arial"/>
              </a:rPr>
              <a:t>Ey</a:t>
            </a:r>
            <a:r>
              <a:rPr lang="en-US" sz="3999" dirty="0">
                <a:solidFill>
                  <a:srgbClr val="000000"/>
                </a:solidFill>
                <a:latin typeface="Arial"/>
              </a:rPr>
              <a:t> </a:t>
            </a:r>
            <a:r>
              <a:rPr lang="en-US" sz="3999" dirty="0" err="1">
                <a:solidFill>
                  <a:srgbClr val="000000"/>
                </a:solidFill>
                <a:latin typeface="Arial"/>
              </a:rPr>
              <a:t>Rabbimiz</a:t>
            </a:r>
            <a:r>
              <a:rPr lang="en-US" sz="3999" dirty="0">
                <a:solidFill>
                  <a:srgbClr val="000000"/>
                </a:solidFill>
                <a:latin typeface="Arial"/>
              </a:rPr>
              <a:t>! </a:t>
            </a:r>
            <a:r>
              <a:rPr lang="en-US" sz="3999" dirty="0" err="1">
                <a:solidFill>
                  <a:srgbClr val="000000"/>
                </a:solidFill>
                <a:latin typeface="Arial"/>
              </a:rPr>
              <a:t>Beni</a:t>
            </a:r>
            <a:r>
              <a:rPr lang="en-US" sz="3999" dirty="0">
                <a:solidFill>
                  <a:srgbClr val="000000"/>
                </a:solidFill>
                <a:latin typeface="Arial"/>
              </a:rPr>
              <a:t> </a:t>
            </a:r>
            <a:r>
              <a:rPr lang="en-US" sz="3999" dirty="0" err="1">
                <a:solidFill>
                  <a:srgbClr val="000000"/>
                </a:solidFill>
                <a:latin typeface="Arial"/>
              </a:rPr>
              <a:t>ve</a:t>
            </a:r>
            <a:r>
              <a:rPr lang="en-US" sz="3999" dirty="0">
                <a:solidFill>
                  <a:srgbClr val="000000"/>
                </a:solidFill>
                <a:latin typeface="Arial"/>
              </a:rPr>
              <a:t> </a:t>
            </a:r>
            <a:r>
              <a:rPr lang="en-US" sz="3999" dirty="0" err="1">
                <a:solidFill>
                  <a:srgbClr val="000000"/>
                </a:solidFill>
                <a:latin typeface="Arial"/>
              </a:rPr>
              <a:t>soyumdan</a:t>
            </a:r>
            <a:r>
              <a:rPr lang="en-US" sz="3999" dirty="0">
                <a:solidFill>
                  <a:srgbClr val="000000"/>
                </a:solidFill>
                <a:latin typeface="Arial"/>
              </a:rPr>
              <a:t> </a:t>
            </a:r>
            <a:r>
              <a:rPr lang="en-US" sz="3999" dirty="0" err="1">
                <a:solidFill>
                  <a:srgbClr val="000000"/>
                </a:solidFill>
                <a:latin typeface="Arial"/>
              </a:rPr>
              <a:t>gelecekleri</a:t>
            </a:r>
            <a:r>
              <a:rPr lang="en-US" sz="3999" dirty="0">
                <a:solidFill>
                  <a:srgbClr val="000000"/>
                </a:solidFill>
                <a:latin typeface="Arial"/>
              </a:rPr>
              <a:t> </a:t>
            </a:r>
            <a:r>
              <a:rPr lang="en-US" sz="3999" dirty="0" err="1">
                <a:solidFill>
                  <a:srgbClr val="000000"/>
                </a:solidFill>
                <a:latin typeface="Arial"/>
              </a:rPr>
              <a:t>namazı</a:t>
            </a:r>
            <a:r>
              <a:rPr lang="en-US" sz="3999" dirty="0">
                <a:solidFill>
                  <a:srgbClr val="000000"/>
                </a:solidFill>
                <a:latin typeface="Arial"/>
              </a:rPr>
              <a:t> </a:t>
            </a:r>
            <a:r>
              <a:rPr lang="en-US" sz="3999" dirty="0" err="1">
                <a:solidFill>
                  <a:srgbClr val="000000"/>
                </a:solidFill>
                <a:latin typeface="Arial"/>
              </a:rPr>
              <a:t>devamlı</a:t>
            </a:r>
            <a:r>
              <a:rPr lang="en-US" sz="3999" dirty="0">
                <a:solidFill>
                  <a:srgbClr val="000000"/>
                </a:solidFill>
                <a:latin typeface="Arial"/>
              </a:rPr>
              <a:t> </a:t>
            </a:r>
            <a:r>
              <a:rPr lang="en-US" sz="3999" dirty="0" err="1">
                <a:solidFill>
                  <a:srgbClr val="000000"/>
                </a:solidFill>
                <a:latin typeface="Arial"/>
              </a:rPr>
              <a:t>kılanlardan</a:t>
            </a:r>
            <a:r>
              <a:rPr lang="en-US" sz="3999" dirty="0">
                <a:solidFill>
                  <a:srgbClr val="000000"/>
                </a:solidFill>
                <a:latin typeface="Arial"/>
              </a:rPr>
              <a:t> </a:t>
            </a:r>
            <a:r>
              <a:rPr lang="en-US" sz="3999" dirty="0" err="1">
                <a:solidFill>
                  <a:srgbClr val="000000"/>
                </a:solidFill>
                <a:latin typeface="Arial"/>
              </a:rPr>
              <a:t>eyle</a:t>
            </a:r>
            <a:r>
              <a:rPr lang="en-US" sz="3999" dirty="0">
                <a:solidFill>
                  <a:srgbClr val="000000"/>
                </a:solidFill>
                <a:latin typeface="Arial"/>
              </a:rPr>
              <a:t>. </a:t>
            </a:r>
            <a:r>
              <a:rPr lang="en-US" sz="3999" dirty="0" err="1">
                <a:solidFill>
                  <a:srgbClr val="000000"/>
                </a:solidFill>
                <a:latin typeface="Arial"/>
              </a:rPr>
              <a:t>Ey</a:t>
            </a:r>
            <a:r>
              <a:rPr lang="en-US" sz="3999" dirty="0">
                <a:solidFill>
                  <a:srgbClr val="000000"/>
                </a:solidFill>
                <a:latin typeface="Arial"/>
              </a:rPr>
              <a:t> </a:t>
            </a:r>
            <a:r>
              <a:rPr lang="en-US" sz="3999" dirty="0" err="1">
                <a:solidFill>
                  <a:srgbClr val="000000"/>
                </a:solidFill>
                <a:latin typeface="Arial"/>
              </a:rPr>
              <a:t>Rabbimiz</a:t>
            </a:r>
            <a:r>
              <a:rPr lang="en-US" sz="3999" dirty="0">
                <a:solidFill>
                  <a:srgbClr val="000000"/>
                </a:solidFill>
                <a:latin typeface="Arial"/>
              </a:rPr>
              <a:t>! </a:t>
            </a:r>
            <a:r>
              <a:rPr lang="en-US" sz="3999" dirty="0" err="1">
                <a:solidFill>
                  <a:srgbClr val="000000"/>
                </a:solidFill>
                <a:latin typeface="Arial"/>
              </a:rPr>
              <a:t>Duamı</a:t>
            </a:r>
            <a:r>
              <a:rPr lang="en-US" sz="3999" dirty="0">
                <a:solidFill>
                  <a:srgbClr val="000000"/>
                </a:solidFill>
                <a:latin typeface="Arial"/>
              </a:rPr>
              <a:t> </a:t>
            </a:r>
            <a:r>
              <a:rPr lang="en-US" sz="3999" dirty="0" err="1">
                <a:solidFill>
                  <a:srgbClr val="000000"/>
                </a:solidFill>
                <a:latin typeface="Arial"/>
              </a:rPr>
              <a:t>kabul</a:t>
            </a:r>
            <a:r>
              <a:rPr lang="en-US" sz="3999" dirty="0">
                <a:solidFill>
                  <a:srgbClr val="000000"/>
                </a:solidFill>
                <a:latin typeface="Arial"/>
              </a:rPr>
              <a:t> et! </a:t>
            </a:r>
            <a:r>
              <a:rPr lang="en-US" sz="3999" dirty="0" err="1">
                <a:solidFill>
                  <a:srgbClr val="000000"/>
                </a:solidFill>
                <a:latin typeface="Arial"/>
              </a:rPr>
              <a:t>Ey</a:t>
            </a:r>
            <a:r>
              <a:rPr lang="en-US" sz="3999" dirty="0">
                <a:solidFill>
                  <a:srgbClr val="000000"/>
                </a:solidFill>
                <a:latin typeface="Arial"/>
              </a:rPr>
              <a:t> </a:t>
            </a:r>
            <a:r>
              <a:rPr lang="en-US" sz="3999" dirty="0" err="1">
                <a:solidFill>
                  <a:srgbClr val="000000"/>
                </a:solidFill>
                <a:latin typeface="Arial"/>
              </a:rPr>
              <a:t>Rabbimiz</a:t>
            </a:r>
            <a:r>
              <a:rPr lang="en-US" sz="3999" dirty="0">
                <a:solidFill>
                  <a:srgbClr val="000000"/>
                </a:solidFill>
                <a:latin typeface="Arial"/>
              </a:rPr>
              <a:t>! </a:t>
            </a:r>
            <a:r>
              <a:rPr lang="en-US" sz="3999" dirty="0" err="1">
                <a:solidFill>
                  <a:srgbClr val="000000"/>
                </a:solidFill>
                <a:latin typeface="Arial"/>
              </a:rPr>
              <a:t>Amellerin</a:t>
            </a:r>
            <a:r>
              <a:rPr lang="en-US" sz="3999" dirty="0">
                <a:solidFill>
                  <a:srgbClr val="000000"/>
                </a:solidFill>
                <a:latin typeface="Arial"/>
              </a:rPr>
              <a:t> </a:t>
            </a:r>
            <a:r>
              <a:rPr lang="en-US" sz="3999" dirty="0" err="1">
                <a:solidFill>
                  <a:srgbClr val="000000"/>
                </a:solidFill>
                <a:latin typeface="Arial"/>
              </a:rPr>
              <a:t>hesap</a:t>
            </a:r>
            <a:r>
              <a:rPr lang="en-US" sz="3999" dirty="0">
                <a:solidFill>
                  <a:srgbClr val="000000"/>
                </a:solidFill>
                <a:latin typeface="Arial"/>
              </a:rPr>
              <a:t> </a:t>
            </a:r>
            <a:r>
              <a:rPr lang="en-US" sz="3999" dirty="0" err="1">
                <a:solidFill>
                  <a:srgbClr val="000000"/>
                </a:solidFill>
                <a:latin typeface="Arial"/>
              </a:rPr>
              <a:t>sorulacağı</a:t>
            </a:r>
            <a:r>
              <a:rPr lang="en-US" sz="3999" dirty="0">
                <a:solidFill>
                  <a:srgbClr val="000000"/>
                </a:solidFill>
                <a:latin typeface="Arial"/>
              </a:rPr>
              <a:t> </a:t>
            </a:r>
            <a:r>
              <a:rPr lang="en-US" sz="3999" dirty="0" err="1">
                <a:solidFill>
                  <a:srgbClr val="000000"/>
                </a:solidFill>
                <a:latin typeface="Arial"/>
              </a:rPr>
              <a:t>gün</a:t>
            </a:r>
            <a:r>
              <a:rPr lang="en-US" sz="3999" dirty="0">
                <a:solidFill>
                  <a:srgbClr val="000000"/>
                </a:solidFill>
                <a:latin typeface="Arial"/>
              </a:rPr>
              <a:t> </a:t>
            </a:r>
            <a:r>
              <a:rPr lang="en-US" sz="3999" dirty="0" err="1">
                <a:solidFill>
                  <a:srgbClr val="000000"/>
                </a:solidFill>
                <a:latin typeface="Arial"/>
              </a:rPr>
              <a:t>beni</a:t>
            </a:r>
            <a:r>
              <a:rPr lang="en-US" sz="3999" dirty="0">
                <a:solidFill>
                  <a:srgbClr val="000000"/>
                </a:solidFill>
                <a:latin typeface="Arial"/>
              </a:rPr>
              <a:t>, </a:t>
            </a:r>
            <a:r>
              <a:rPr lang="en-US" sz="3999" dirty="0" err="1">
                <a:solidFill>
                  <a:srgbClr val="000000"/>
                </a:solidFill>
                <a:latin typeface="Arial"/>
              </a:rPr>
              <a:t>anamı</a:t>
            </a:r>
            <a:r>
              <a:rPr lang="en-US" sz="3999" dirty="0">
                <a:solidFill>
                  <a:srgbClr val="000000"/>
                </a:solidFill>
                <a:latin typeface="Arial"/>
              </a:rPr>
              <a:t>, </a:t>
            </a:r>
            <a:r>
              <a:rPr lang="en-US" sz="3999" dirty="0" err="1">
                <a:solidFill>
                  <a:srgbClr val="000000"/>
                </a:solidFill>
                <a:latin typeface="Arial"/>
              </a:rPr>
              <a:t>babamı</a:t>
            </a:r>
            <a:r>
              <a:rPr lang="en-US" sz="3999" dirty="0">
                <a:solidFill>
                  <a:srgbClr val="000000"/>
                </a:solidFill>
                <a:latin typeface="Arial"/>
              </a:rPr>
              <a:t> </a:t>
            </a:r>
            <a:r>
              <a:rPr lang="en-US" sz="3999" dirty="0" err="1">
                <a:solidFill>
                  <a:srgbClr val="000000"/>
                </a:solidFill>
                <a:latin typeface="Arial"/>
              </a:rPr>
              <a:t>ve</a:t>
            </a:r>
            <a:r>
              <a:rPr lang="en-US" sz="3999" dirty="0">
                <a:solidFill>
                  <a:srgbClr val="000000"/>
                </a:solidFill>
                <a:latin typeface="Arial"/>
              </a:rPr>
              <a:t> </a:t>
            </a:r>
            <a:r>
              <a:rPr lang="en-US" sz="3999" dirty="0" err="1">
                <a:solidFill>
                  <a:srgbClr val="000000"/>
                </a:solidFill>
                <a:latin typeface="Arial"/>
              </a:rPr>
              <a:t>müminleri</a:t>
            </a:r>
            <a:r>
              <a:rPr lang="en-US" sz="3999" dirty="0">
                <a:solidFill>
                  <a:srgbClr val="000000"/>
                </a:solidFill>
                <a:latin typeface="Arial"/>
              </a:rPr>
              <a:t> </a:t>
            </a:r>
            <a:r>
              <a:rPr lang="en-US" sz="3999" dirty="0" err="1">
                <a:solidFill>
                  <a:srgbClr val="000000"/>
                </a:solidFill>
                <a:latin typeface="Arial"/>
              </a:rPr>
              <a:t>bağışla</a:t>
            </a:r>
            <a:r>
              <a:rPr lang="en-US" sz="3999" dirty="0">
                <a:solidFill>
                  <a:srgbClr val="000000"/>
                </a:solidFill>
                <a:latin typeface="Arial"/>
              </a:rPr>
              <a:t>.” </a:t>
            </a:r>
          </a:p>
          <a:p>
            <a:pPr algn="ctr">
              <a:lnSpc>
                <a:spcPts val="5599"/>
              </a:lnSpc>
            </a:pPr>
            <a:r>
              <a:rPr lang="en-US" sz="3999" dirty="0">
                <a:solidFill>
                  <a:srgbClr val="000000"/>
                </a:solidFill>
                <a:latin typeface="Arial"/>
              </a:rPr>
              <a:t>( </a:t>
            </a:r>
            <a:r>
              <a:rPr lang="en-US" sz="3999" dirty="0" err="1">
                <a:solidFill>
                  <a:srgbClr val="000000"/>
                </a:solidFill>
                <a:latin typeface="Arial"/>
              </a:rPr>
              <a:t>İbrâhîm</a:t>
            </a:r>
            <a:r>
              <a:rPr lang="en-US" sz="3999" dirty="0">
                <a:solidFill>
                  <a:srgbClr val="000000"/>
                </a:solidFill>
                <a:latin typeface="Arial"/>
              </a:rPr>
              <a:t> </a:t>
            </a:r>
            <a:r>
              <a:rPr lang="en-US" sz="3999" dirty="0" err="1">
                <a:solidFill>
                  <a:srgbClr val="000000"/>
                </a:solidFill>
                <a:latin typeface="Arial"/>
              </a:rPr>
              <a:t>suresi</a:t>
            </a:r>
            <a:r>
              <a:rPr lang="en-US" sz="3999" dirty="0">
                <a:solidFill>
                  <a:srgbClr val="000000"/>
                </a:solidFill>
                <a:latin typeface="Arial"/>
              </a:rPr>
              <a:t>, 39-41. </a:t>
            </a:r>
            <a:r>
              <a:rPr lang="en-US" sz="3999" dirty="0" err="1">
                <a:solidFill>
                  <a:srgbClr val="000000"/>
                </a:solidFill>
                <a:latin typeface="Arial"/>
              </a:rPr>
              <a:t>ayetler</a:t>
            </a:r>
            <a:r>
              <a:rPr lang="en-US" sz="3999" dirty="0">
                <a:solidFill>
                  <a:srgbClr val="000000"/>
                </a:solidFill>
                <a:latin typeface="Arial"/>
              </a:rPr>
              <a:t>)</a:t>
            </a:r>
          </a:p>
        </p:txBody>
      </p:sp>
      <p:sp>
        <p:nvSpPr>
          <p:cNvPr id="9" name="TextBox 9"/>
          <p:cNvSpPr txBox="1"/>
          <p:nvPr/>
        </p:nvSpPr>
        <p:spPr>
          <a:xfrm>
            <a:off x="1028700" y="1013476"/>
            <a:ext cx="12278768" cy="1041400"/>
          </a:xfrm>
          <a:prstGeom prst="rect">
            <a:avLst/>
          </a:prstGeom>
        </p:spPr>
        <p:txBody>
          <a:bodyPr lIns="0" tIns="0" rIns="0" bIns="0" rtlCol="0" anchor="t">
            <a:spAutoFit/>
          </a:bodyPr>
          <a:lstStyle/>
          <a:p>
            <a:pPr>
              <a:lnSpc>
                <a:spcPts val="7699"/>
              </a:lnSpc>
            </a:pPr>
            <a:r>
              <a:rPr lang="en-US" sz="5499">
                <a:solidFill>
                  <a:srgbClr val="000000"/>
                </a:solidFill>
                <a:latin typeface="Arial Bold"/>
              </a:rPr>
              <a:t>Peygamberlerden Dua Örnekleri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12" name="TextBox 12"/>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3" name="TextBox 13"/>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4" name="TextBox 14"/>
          <p:cNvSpPr txBox="1"/>
          <p:nvPr/>
        </p:nvSpPr>
        <p:spPr>
          <a:xfrm>
            <a:off x="589191" y="6007100"/>
            <a:ext cx="17109619" cy="4279900"/>
          </a:xfrm>
          <a:prstGeom prst="rect">
            <a:avLst/>
          </a:prstGeom>
        </p:spPr>
        <p:txBody>
          <a:bodyPr lIns="0" tIns="0" rIns="0" bIns="0" rtlCol="0" anchor="t">
            <a:spAutoFit/>
          </a:bodyPr>
          <a:lstStyle/>
          <a:p>
            <a:pPr algn="ctr">
              <a:lnSpc>
                <a:spcPts val="5599"/>
              </a:lnSpc>
            </a:pPr>
            <a:r>
              <a:rPr lang="en-US" sz="3999" dirty="0">
                <a:solidFill>
                  <a:srgbClr val="000000"/>
                </a:solidFill>
                <a:latin typeface="Arial Bold"/>
              </a:rPr>
              <a:t>Hz. </a:t>
            </a:r>
            <a:r>
              <a:rPr lang="en-US" sz="3999" dirty="0" err="1">
                <a:solidFill>
                  <a:srgbClr val="000000"/>
                </a:solidFill>
                <a:latin typeface="Arial Bold"/>
              </a:rPr>
              <a:t>Nuh’un</a:t>
            </a:r>
            <a:r>
              <a:rPr lang="en-US" sz="3999" dirty="0">
                <a:solidFill>
                  <a:srgbClr val="000000"/>
                </a:solidFill>
                <a:latin typeface="Arial Bold"/>
              </a:rPr>
              <a:t> (a.s) </a:t>
            </a:r>
            <a:r>
              <a:rPr lang="en-US" sz="3999" dirty="0" err="1">
                <a:solidFill>
                  <a:srgbClr val="000000"/>
                </a:solidFill>
                <a:latin typeface="Arial Bold"/>
              </a:rPr>
              <a:t>Duası</a:t>
            </a:r>
            <a:r>
              <a:rPr lang="en-US" sz="3999" dirty="0">
                <a:solidFill>
                  <a:srgbClr val="000000"/>
                </a:solidFill>
                <a:latin typeface="Arial Bold"/>
              </a:rPr>
              <a:t> </a:t>
            </a:r>
          </a:p>
          <a:p>
            <a:pPr algn="ctr">
              <a:lnSpc>
                <a:spcPts val="5599"/>
              </a:lnSpc>
            </a:pPr>
            <a:r>
              <a:rPr lang="en-US" sz="3999" dirty="0">
                <a:solidFill>
                  <a:srgbClr val="000000"/>
                </a:solidFill>
                <a:latin typeface="Arial"/>
              </a:rPr>
              <a:t>“</a:t>
            </a:r>
            <a:r>
              <a:rPr lang="en-US" sz="3999" dirty="0" err="1">
                <a:solidFill>
                  <a:srgbClr val="000000"/>
                </a:solidFill>
                <a:latin typeface="Arial"/>
              </a:rPr>
              <a:t>Ey</a:t>
            </a:r>
            <a:r>
              <a:rPr lang="en-US" sz="3999" dirty="0">
                <a:solidFill>
                  <a:srgbClr val="000000"/>
                </a:solidFill>
                <a:latin typeface="Arial"/>
              </a:rPr>
              <a:t> </a:t>
            </a:r>
            <a:r>
              <a:rPr lang="en-US" sz="3999" dirty="0" err="1">
                <a:solidFill>
                  <a:srgbClr val="000000"/>
                </a:solidFill>
                <a:latin typeface="Arial"/>
              </a:rPr>
              <a:t>Rabbim</a:t>
            </a:r>
            <a:r>
              <a:rPr lang="en-US" sz="3999" dirty="0">
                <a:solidFill>
                  <a:srgbClr val="000000"/>
                </a:solidFill>
                <a:latin typeface="Arial"/>
              </a:rPr>
              <a:t>! </a:t>
            </a:r>
            <a:r>
              <a:rPr lang="en-US" sz="3999" dirty="0" err="1">
                <a:solidFill>
                  <a:srgbClr val="000000"/>
                </a:solidFill>
                <a:latin typeface="Arial"/>
              </a:rPr>
              <a:t>Hakkında</a:t>
            </a:r>
            <a:r>
              <a:rPr lang="en-US" sz="3999" dirty="0">
                <a:solidFill>
                  <a:srgbClr val="000000"/>
                </a:solidFill>
                <a:latin typeface="Arial"/>
              </a:rPr>
              <a:t> </a:t>
            </a:r>
            <a:r>
              <a:rPr lang="en-US" sz="3999" dirty="0" err="1">
                <a:solidFill>
                  <a:srgbClr val="000000"/>
                </a:solidFill>
                <a:latin typeface="Arial"/>
              </a:rPr>
              <a:t>bilgim</a:t>
            </a:r>
            <a:r>
              <a:rPr lang="en-US" sz="3999" dirty="0">
                <a:solidFill>
                  <a:srgbClr val="000000"/>
                </a:solidFill>
                <a:latin typeface="Arial"/>
              </a:rPr>
              <a:t> </a:t>
            </a:r>
            <a:r>
              <a:rPr lang="en-US" sz="3999" dirty="0" err="1">
                <a:solidFill>
                  <a:srgbClr val="000000"/>
                </a:solidFill>
                <a:latin typeface="Arial"/>
              </a:rPr>
              <a:t>olmayan</a:t>
            </a:r>
            <a:r>
              <a:rPr lang="en-US" sz="3999" dirty="0">
                <a:solidFill>
                  <a:srgbClr val="000000"/>
                </a:solidFill>
                <a:latin typeface="Arial"/>
              </a:rPr>
              <a:t> </a:t>
            </a:r>
            <a:r>
              <a:rPr lang="en-US" sz="3999" dirty="0" err="1">
                <a:solidFill>
                  <a:srgbClr val="000000"/>
                </a:solidFill>
                <a:latin typeface="Arial"/>
              </a:rPr>
              <a:t>şeyi</a:t>
            </a:r>
            <a:r>
              <a:rPr lang="en-US" sz="3999" dirty="0">
                <a:solidFill>
                  <a:srgbClr val="000000"/>
                </a:solidFill>
                <a:latin typeface="Arial"/>
              </a:rPr>
              <a:t> </a:t>
            </a:r>
            <a:r>
              <a:rPr lang="en-US" sz="3999" dirty="0" err="1">
                <a:solidFill>
                  <a:srgbClr val="000000"/>
                </a:solidFill>
                <a:latin typeface="Arial"/>
              </a:rPr>
              <a:t>senden</a:t>
            </a:r>
            <a:r>
              <a:rPr lang="en-US" sz="3999" dirty="0">
                <a:solidFill>
                  <a:srgbClr val="000000"/>
                </a:solidFill>
                <a:latin typeface="Arial"/>
              </a:rPr>
              <a:t> </a:t>
            </a:r>
            <a:r>
              <a:rPr lang="en-US" sz="3999" dirty="0" err="1">
                <a:solidFill>
                  <a:srgbClr val="000000"/>
                </a:solidFill>
                <a:latin typeface="Arial"/>
              </a:rPr>
              <a:t>istemekten</a:t>
            </a:r>
            <a:r>
              <a:rPr lang="en-US" sz="3999" dirty="0">
                <a:solidFill>
                  <a:srgbClr val="000000"/>
                </a:solidFill>
                <a:latin typeface="Arial"/>
              </a:rPr>
              <a:t> </a:t>
            </a:r>
            <a:r>
              <a:rPr lang="en-US" sz="3999" dirty="0" err="1">
                <a:solidFill>
                  <a:srgbClr val="000000"/>
                </a:solidFill>
                <a:latin typeface="Arial"/>
              </a:rPr>
              <a:t>sana</a:t>
            </a:r>
            <a:r>
              <a:rPr lang="en-US" sz="3999" dirty="0">
                <a:solidFill>
                  <a:srgbClr val="000000"/>
                </a:solidFill>
                <a:latin typeface="Arial"/>
              </a:rPr>
              <a:t> </a:t>
            </a:r>
            <a:r>
              <a:rPr lang="en-US" sz="3999" dirty="0" err="1">
                <a:solidFill>
                  <a:srgbClr val="000000"/>
                </a:solidFill>
                <a:latin typeface="Arial"/>
              </a:rPr>
              <a:t>sığınırım</a:t>
            </a:r>
            <a:r>
              <a:rPr lang="en-US" sz="3999" dirty="0">
                <a:solidFill>
                  <a:srgbClr val="000000"/>
                </a:solidFill>
                <a:latin typeface="Arial"/>
              </a:rPr>
              <a:t>. </a:t>
            </a:r>
            <a:r>
              <a:rPr lang="en-US" sz="3999" dirty="0" err="1">
                <a:solidFill>
                  <a:srgbClr val="000000"/>
                </a:solidFill>
                <a:latin typeface="Arial"/>
              </a:rPr>
              <a:t>Eğer</a:t>
            </a:r>
            <a:r>
              <a:rPr lang="en-US" sz="3999" dirty="0">
                <a:solidFill>
                  <a:srgbClr val="000000"/>
                </a:solidFill>
                <a:latin typeface="Arial"/>
              </a:rPr>
              <a:t> </a:t>
            </a:r>
            <a:r>
              <a:rPr lang="en-US" sz="3999" dirty="0" err="1">
                <a:solidFill>
                  <a:srgbClr val="000000"/>
                </a:solidFill>
                <a:latin typeface="Arial"/>
              </a:rPr>
              <a:t>beni</a:t>
            </a:r>
            <a:r>
              <a:rPr lang="en-US" sz="3999" dirty="0">
                <a:solidFill>
                  <a:srgbClr val="000000"/>
                </a:solidFill>
                <a:latin typeface="Arial"/>
              </a:rPr>
              <a:t> </a:t>
            </a:r>
            <a:r>
              <a:rPr lang="en-US" sz="3999" dirty="0" err="1">
                <a:solidFill>
                  <a:srgbClr val="000000"/>
                </a:solidFill>
                <a:latin typeface="Arial"/>
              </a:rPr>
              <a:t>bağışlamaz</a:t>
            </a:r>
            <a:r>
              <a:rPr lang="en-US" sz="3999" dirty="0">
                <a:solidFill>
                  <a:srgbClr val="000000"/>
                </a:solidFill>
                <a:latin typeface="Arial"/>
              </a:rPr>
              <a:t> </a:t>
            </a:r>
            <a:r>
              <a:rPr lang="en-US" sz="3999" dirty="0" err="1">
                <a:solidFill>
                  <a:srgbClr val="000000"/>
                </a:solidFill>
                <a:latin typeface="Arial"/>
              </a:rPr>
              <a:t>ve</a:t>
            </a:r>
            <a:r>
              <a:rPr lang="en-US" sz="3999" dirty="0">
                <a:solidFill>
                  <a:srgbClr val="000000"/>
                </a:solidFill>
                <a:latin typeface="Arial"/>
              </a:rPr>
              <a:t> </a:t>
            </a:r>
            <a:r>
              <a:rPr lang="en-US" sz="3999" dirty="0" err="1">
                <a:solidFill>
                  <a:srgbClr val="000000"/>
                </a:solidFill>
                <a:latin typeface="Arial"/>
              </a:rPr>
              <a:t>esirgemezsen</a:t>
            </a:r>
            <a:r>
              <a:rPr lang="en-US" sz="3999" dirty="0">
                <a:solidFill>
                  <a:srgbClr val="000000"/>
                </a:solidFill>
                <a:latin typeface="Arial"/>
              </a:rPr>
              <a:t> </a:t>
            </a:r>
            <a:r>
              <a:rPr lang="en-US" sz="3999" dirty="0" err="1">
                <a:solidFill>
                  <a:srgbClr val="000000"/>
                </a:solidFill>
                <a:latin typeface="Arial"/>
              </a:rPr>
              <a:t>zarara</a:t>
            </a:r>
            <a:r>
              <a:rPr lang="en-US" sz="3999" dirty="0">
                <a:solidFill>
                  <a:srgbClr val="000000"/>
                </a:solidFill>
                <a:latin typeface="Arial"/>
              </a:rPr>
              <a:t> </a:t>
            </a:r>
            <a:r>
              <a:rPr lang="en-US" sz="3999" dirty="0" err="1">
                <a:solidFill>
                  <a:srgbClr val="000000"/>
                </a:solidFill>
                <a:latin typeface="Arial"/>
              </a:rPr>
              <a:t>uğrayanlardan</a:t>
            </a:r>
            <a:r>
              <a:rPr lang="en-US" sz="3999" dirty="0">
                <a:solidFill>
                  <a:srgbClr val="000000"/>
                </a:solidFill>
                <a:latin typeface="Arial"/>
              </a:rPr>
              <a:t> </a:t>
            </a:r>
            <a:r>
              <a:rPr lang="en-US" sz="3999" dirty="0" err="1">
                <a:solidFill>
                  <a:srgbClr val="000000"/>
                </a:solidFill>
                <a:latin typeface="Arial"/>
              </a:rPr>
              <a:t>olurum</a:t>
            </a:r>
            <a:r>
              <a:rPr lang="en-US" sz="3999" dirty="0">
                <a:solidFill>
                  <a:srgbClr val="000000"/>
                </a:solidFill>
                <a:latin typeface="Arial"/>
              </a:rPr>
              <a:t>.” </a:t>
            </a:r>
          </a:p>
          <a:p>
            <a:pPr algn="ctr">
              <a:lnSpc>
                <a:spcPts val="5599"/>
              </a:lnSpc>
            </a:pPr>
            <a:r>
              <a:rPr lang="en-US" sz="3999" dirty="0">
                <a:solidFill>
                  <a:srgbClr val="000000"/>
                </a:solidFill>
                <a:latin typeface="Arial"/>
              </a:rPr>
              <a:t>(</a:t>
            </a:r>
            <a:r>
              <a:rPr lang="en-US" sz="3999" dirty="0" err="1">
                <a:solidFill>
                  <a:srgbClr val="000000"/>
                </a:solidFill>
                <a:latin typeface="Arial"/>
              </a:rPr>
              <a:t>Hûd</a:t>
            </a:r>
            <a:r>
              <a:rPr lang="en-US" sz="3999" dirty="0">
                <a:solidFill>
                  <a:srgbClr val="000000"/>
                </a:solidFill>
                <a:latin typeface="Arial"/>
              </a:rPr>
              <a:t> </a:t>
            </a:r>
            <a:r>
              <a:rPr lang="en-US" sz="3999" dirty="0" err="1">
                <a:solidFill>
                  <a:srgbClr val="000000"/>
                </a:solidFill>
                <a:latin typeface="Arial"/>
              </a:rPr>
              <a:t>suresi</a:t>
            </a:r>
            <a:r>
              <a:rPr lang="en-US" sz="3999" dirty="0">
                <a:solidFill>
                  <a:srgbClr val="000000"/>
                </a:solidFill>
                <a:latin typeface="Arial"/>
              </a:rPr>
              <a:t>, 47. </a:t>
            </a:r>
            <a:r>
              <a:rPr lang="en-US" sz="3999" dirty="0" err="1">
                <a:solidFill>
                  <a:srgbClr val="000000"/>
                </a:solidFill>
                <a:latin typeface="Arial"/>
              </a:rPr>
              <a:t>ayet</a:t>
            </a:r>
            <a:r>
              <a:rPr lang="en-US" sz="3999" dirty="0">
                <a:solidFill>
                  <a:srgbClr val="000000"/>
                </a:solidFill>
                <a:latin typeface="Arial"/>
              </a:rPr>
              <a:t>)</a:t>
            </a:r>
          </a:p>
          <a:p>
            <a:pPr algn="r">
              <a:lnSpc>
                <a:spcPts val="5599"/>
              </a:lnSpc>
            </a:pPr>
            <a:endParaRPr lang="en-US" sz="3999" dirty="0">
              <a:solidFill>
                <a:srgbClr val="000000"/>
              </a:solidFill>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ppt_x"/>
                                          </p:val>
                                        </p:tav>
                                        <p:tav tm="100000">
                                          <p:val>
                                            <p:strVal val="#ppt_x"/>
                                          </p:val>
                                        </p:tav>
                                      </p:tavLst>
                                    </p:anim>
                                    <p:anim calcmode="lin" valueType="num">
                                      <p:cBhvr additive="base">
                                        <p:cTn id="2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AFF"/>
        </a:solidFill>
        <a:effectLst/>
      </p:bgPr>
    </p:bg>
    <p:spTree>
      <p:nvGrpSpPr>
        <p:cNvPr id="1" name=""/>
        <p:cNvGrpSpPr/>
        <p:nvPr/>
      </p:nvGrpSpPr>
      <p:grpSpPr>
        <a:xfrm>
          <a:off x="0" y="0"/>
          <a:ext cx="0" cy="0"/>
          <a:chOff x="0" y="0"/>
          <a:chExt cx="0" cy="0"/>
        </a:xfrm>
      </p:grpSpPr>
      <p:sp>
        <p:nvSpPr>
          <p:cNvPr id="2" name="Freeform 2"/>
          <p:cNvSpPr/>
          <p:nvPr/>
        </p:nvSpPr>
        <p:spPr>
          <a:xfrm>
            <a:off x="-428197" y="5677551"/>
            <a:ext cx="19423439" cy="9493206"/>
          </a:xfrm>
          <a:custGeom>
            <a:avLst/>
            <a:gdLst/>
            <a:ahLst/>
            <a:cxnLst/>
            <a:rect l="l" t="t" r="r" b="b"/>
            <a:pathLst>
              <a:path w="19423439" h="9493206">
                <a:moveTo>
                  <a:pt x="0" y="0"/>
                </a:moveTo>
                <a:lnTo>
                  <a:pt x="19423439" y="0"/>
                </a:lnTo>
                <a:lnTo>
                  <a:pt x="19423439" y="9493206"/>
                </a:lnTo>
                <a:lnTo>
                  <a:pt x="0" y="949320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tr-TR"/>
          </a:p>
        </p:txBody>
      </p:sp>
      <p:sp>
        <p:nvSpPr>
          <p:cNvPr id="3" name="Freeform 3"/>
          <p:cNvSpPr/>
          <p:nvPr/>
        </p:nvSpPr>
        <p:spPr>
          <a:xfrm>
            <a:off x="0" y="9638978"/>
            <a:ext cx="18567045" cy="648022"/>
          </a:xfrm>
          <a:custGeom>
            <a:avLst/>
            <a:gdLst/>
            <a:ahLst/>
            <a:cxnLst/>
            <a:rect l="l" t="t" r="r" b="b"/>
            <a:pathLst>
              <a:path w="18567045" h="648022">
                <a:moveTo>
                  <a:pt x="0" y="0"/>
                </a:moveTo>
                <a:lnTo>
                  <a:pt x="18567045" y="0"/>
                </a:lnTo>
                <a:lnTo>
                  <a:pt x="18567045" y="648022"/>
                </a:lnTo>
                <a:lnTo>
                  <a:pt x="0" y="648022"/>
                </a:lnTo>
                <a:lnTo>
                  <a:pt x="0" y="0"/>
                </a:lnTo>
                <a:close/>
              </a:path>
            </a:pathLst>
          </a:custGeom>
          <a:blipFill>
            <a:blip r:embed="rId4"/>
            <a:stretch>
              <a:fillRect t="-378581" b="-1548539"/>
            </a:stretch>
          </a:blipFill>
        </p:spPr>
        <p:txBody>
          <a:bodyPr/>
          <a:lstStyle/>
          <a:p>
            <a:endParaRPr lang="tr-TR"/>
          </a:p>
        </p:txBody>
      </p:sp>
      <p:sp>
        <p:nvSpPr>
          <p:cNvPr id="4" name="Freeform 4"/>
          <p:cNvSpPr/>
          <p:nvPr/>
        </p:nvSpPr>
        <p:spPr>
          <a:xfrm flipV="1">
            <a:off x="15703937" y="-343295"/>
            <a:ext cx="2723586" cy="2464845"/>
          </a:xfrm>
          <a:custGeom>
            <a:avLst/>
            <a:gdLst/>
            <a:ahLst/>
            <a:cxnLst/>
            <a:rect l="l" t="t" r="r" b="b"/>
            <a:pathLst>
              <a:path w="2723586" h="2464845">
                <a:moveTo>
                  <a:pt x="0" y="2464846"/>
                </a:moveTo>
                <a:lnTo>
                  <a:pt x="2723586" y="2464846"/>
                </a:lnTo>
                <a:lnTo>
                  <a:pt x="2723586" y="0"/>
                </a:lnTo>
                <a:lnTo>
                  <a:pt x="0" y="0"/>
                </a:lnTo>
                <a:lnTo>
                  <a:pt x="0" y="2464846"/>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tr-TR"/>
          </a:p>
        </p:txBody>
      </p:sp>
      <p:sp>
        <p:nvSpPr>
          <p:cNvPr id="5" name="Freeform 5"/>
          <p:cNvSpPr/>
          <p:nvPr/>
        </p:nvSpPr>
        <p:spPr>
          <a:xfrm>
            <a:off x="0" y="0"/>
            <a:ext cx="18288000" cy="726248"/>
          </a:xfrm>
          <a:custGeom>
            <a:avLst/>
            <a:gdLst/>
            <a:ahLst/>
            <a:cxnLst/>
            <a:rect l="l" t="t" r="r" b="b"/>
            <a:pathLst>
              <a:path w="18288000" h="726248">
                <a:moveTo>
                  <a:pt x="0" y="0"/>
                </a:moveTo>
                <a:lnTo>
                  <a:pt x="18288000" y="0"/>
                </a:lnTo>
                <a:lnTo>
                  <a:pt x="18288000" y="726248"/>
                </a:lnTo>
                <a:lnTo>
                  <a:pt x="0" y="726248"/>
                </a:lnTo>
                <a:lnTo>
                  <a:pt x="0" y="0"/>
                </a:lnTo>
                <a:close/>
              </a:path>
            </a:pathLst>
          </a:custGeom>
          <a:blipFill>
            <a:blip r:embed="rId4"/>
            <a:stretch>
              <a:fillRect l="-762" t="-1370969" r="-762" b="-337803"/>
            </a:stretch>
          </a:blipFill>
        </p:spPr>
        <p:txBody>
          <a:bodyPr/>
          <a:lstStyle/>
          <a:p>
            <a:endParaRPr lang="tr-TR"/>
          </a:p>
        </p:txBody>
      </p:sp>
      <p:sp>
        <p:nvSpPr>
          <p:cNvPr id="6" name="Freeform 6"/>
          <p:cNvSpPr/>
          <p:nvPr/>
        </p:nvSpPr>
        <p:spPr>
          <a:xfrm>
            <a:off x="15284457" y="78546"/>
            <a:ext cx="2721488" cy="1544445"/>
          </a:xfrm>
          <a:custGeom>
            <a:avLst/>
            <a:gdLst/>
            <a:ahLst/>
            <a:cxnLst/>
            <a:rect l="l" t="t" r="r" b="b"/>
            <a:pathLst>
              <a:path w="2721488" h="1544445">
                <a:moveTo>
                  <a:pt x="0" y="0"/>
                </a:moveTo>
                <a:lnTo>
                  <a:pt x="2721489" y="0"/>
                </a:lnTo>
                <a:lnTo>
                  <a:pt x="2721489" y="1544445"/>
                </a:lnTo>
                <a:lnTo>
                  <a:pt x="0" y="15444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tr-TR"/>
          </a:p>
        </p:txBody>
      </p:sp>
      <p:sp>
        <p:nvSpPr>
          <p:cNvPr id="7" name="Freeform 7"/>
          <p:cNvSpPr/>
          <p:nvPr/>
        </p:nvSpPr>
        <p:spPr>
          <a:xfrm>
            <a:off x="-1267269" y="2293001"/>
            <a:ext cx="32693133" cy="3239860"/>
          </a:xfrm>
          <a:custGeom>
            <a:avLst/>
            <a:gdLst/>
            <a:ahLst/>
            <a:cxnLst/>
            <a:rect l="l" t="t" r="r" b="b"/>
            <a:pathLst>
              <a:path w="32693133" h="3239860">
                <a:moveTo>
                  <a:pt x="0" y="0"/>
                </a:moveTo>
                <a:lnTo>
                  <a:pt x="32693132" y="0"/>
                </a:lnTo>
                <a:lnTo>
                  <a:pt x="32693132" y="3239860"/>
                </a:lnTo>
                <a:lnTo>
                  <a:pt x="0" y="32398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tr-TR"/>
          </a:p>
        </p:txBody>
      </p:sp>
      <p:sp>
        <p:nvSpPr>
          <p:cNvPr id="8" name="TextBox 8"/>
          <p:cNvSpPr txBox="1"/>
          <p:nvPr/>
        </p:nvSpPr>
        <p:spPr>
          <a:xfrm>
            <a:off x="1457426" y="2388251"/>
            <a:ext cx="15373147" cy="2984500"/>
          </a:xfrm>
          <a:prstGeom prst="rect">
            <a:avLst/>
          </a:prstGeom>
        </p:spPr>
        <p:txBody>
          <a:bodyPr lIns="0" tIns="0" rIns="0" bIns="0" rtlCol="0" anchor="t">
            <a:spAutoFit/>
          </a:bodyPr>
          <a:lstStyle/>
          <a:p>
            <a:pPr algn="ctr">
              <a:lnSpc>
                <a:spcPts val="7699"/>
              </a:lnSpc>
            </a:pPr>
            <a:r>
              <a:rPr lang="en-US" sz="5499" dirty="0">
                <a:solidFill>
                  <a:srgbClr val="000000"/>
                </a:solidFill>
                <a:latin typeface="Arial"/>
              </a:rPr>
              <a:t>“</a:t>
            </a:r>
            <a:r>
              <a:rPr lang="en-US" sz="5499" dirty="0" err="1">
                <a:solidFill>
                  <a:srgbClr val="000000"/>
                </a:solidFill>
                <a:latin typeface="Arial"/>
              </a:rPr>
              <a:t>Allah’ım</a:t>
            </a:r>
            <a:r>
              <a:rPr lang="en-US" sz="5499" dirty="0">
                <a:solidFill>
                  <a:srgbClr val="000000"/>
                </a:solidFill>
                <a:latin typeface="Arial"/>
              </a:rPr>
              <a:t>! </a:t>
            </a:r>
            <a:r>
              <a:rPr lang="en-US" sz="5499" dirty="0" err="1">
                <a:solidFill>
                  <a:srgbClr val="000000"/>
                </a:solidFill>
                <a:latin typeface="Arial"/>
              </a:rPr>
              <a:t>Kötü</a:t>
            </a:r>
            <a:r>
              <a:rPr lang="en-US" sz="5499" dirty="0">
                <a:solidFill>
                  <a:srgbClr val="000000"/>
                </a:solidFill>
                <a:latin typeface="Arial"/>
              </a:rPr>
              <a:t> </a:t>
            </a:r>
            <a:r>
              <a:rPr lang="en-US" sz="5499" dirty="0" err="1">
                <a:solidFill>
                  <a:srgbClr val="000000"/>
                </a:solidFill>
                <a:latin typeface="Arial"/>
              </a:rPr>
              <a:t>ahlak</a:t>
            </a:r>
            <a:r>
              <a:rPr lang="en-US" sz="5499" dirty="0">
                <a:solidFill>
                  <a:srgbClr val="000000"/>
                </a:solidFill>
                <a:latin typeface="Arial"/>
              </a:rPr>
              <a:t> </a:t>
            </a:r>
            <a:r>
              <a:rPr lang="en-US" sz="5499" dirty="0" err="1">
                <a:solidFill>
                  <a:srgbClr val="000000"/>
                </a:solidFill>
                <a:latin typeface="Arial"/>
              </a:rPr>
              <a:t>sahibi</a:t>
            </a:r>
            <a:r>
              <a:rPr lang="en-US" sz="5499" dirty="0">
                <a:solidFill>
                  <a:srgbClr val="000000"/>
                </a:solidFill>
                <a:latin typeface="Arial"/>
              </a:rPr>
              <a:t> </a:t>
            </a:r>
            <a:r>
              <a:rPr lang="en-US" sz="5499" dirty="0" err="1">
                <a:solidFill>
                  <a:srgbClr val="000000"/>
                </a:solidFill>
                <a:latin typeface="Arial"/>
              </a:rPr>
              <a:t>olmaktan</a:t>
            </a:r>
            <a:r>
              <a:rPr lang="en-US" sz="5499" dirty="0">
                <a:solidFill>
                  <a:srgbClr val="000000"/>
                </a:solidFill>
                <a:latin typeface="Arial"/>
              </a:rPr>
              <a:t>, </a:t>
            </a:r>
            <a:r>
              <a:rPr lang="en-US" sz="5499" dirty="0" err="1">
                <a:solidFill>
                  <a:srgbClr val="000000"/>
                </a:solidFill>
                <a:latin typeface="Arial"/>
              </a:rPr>
              <a:t>fena</a:t>
            </a:r>
            <a:r>
              <a:rPr lang="en-US" sz="5499" dirty="0">
                <a:solidFill>
                  <a:srgbClr val="000000"/>
                </a:solidFill>
                <a:latin typeface="Arial"/>
              </a:rPr>
              <a:t> </a:t>
            </a:r>
            <a:r>
              <a:rPr lang="en-US" sz="5499" dirty="0" err="1">
                <a:solidFill>
                  <a:srgbClr val="000000"/>
                </a:solidFill>
                <a:latin typeface="Arial"/>
              </a:rPr>
              <a:t>işler</a:t>
            </a:r>
            <a:r>
              <a:rPr lang="en-US" sz="5499" dirty="0">
                <a:solidFill>
                  <a:srgbClr val="000000"/>
                </a:solidFill>
                <a:latin typeface="Arial"/>
              </a:rPr>
              <a:t> </a:t>
            </a:r>
            <a:r>
              <a:rPr lang="en-US" sz="5499" dirty="0" err="1">
                <a:solidFill>
                  <a:srgbClr val="000000"/>
                </a:solidFill>
                <a:latin typeface="Arial"/>
              </a:rPr>
              <a:t>yapmaktan</a:t>
            </a:r>
            <a:r>
              <a:rPr lang="en-US" sz="5499" dirty="0">
                <a:solidFill>
                  <a:srgbClr val="000000"/>
                </a:solidFill>
                <a:latin typeface="Arial"/>
              </a:rPr>
              <a:t> </a:t>
            </a:r>
            <a:r>
              <a:rPr lang="en-US" sz="5499" dirty="0" err="1">
                <a:solidFill>
                  <a:srgbClr val="000000"/>
                </a:solidFill>
                <a:latin typeface="Arial"/>
              </a:rPr>
              <a:t>ve</a:t>
            </a:r>
            <a:r>
              <a:rPr lang="en-US" sz="5499" dirty="0">
                <a:solidFill>
                  <a:srgbClr val="000000"/>
                </a:solidFill>
                <a:latin typeface="Arial"/>
              </a:rPr>
              <a:t> </a:t>
            </a:r>
            <a:r>
              <a:rPr lang="en-US" sz="5499" dirty="0" err="1">
                <a:solidFill>
                  <a:srgbClr val="000000"/>
                </a:solidFill>
                <a:latin typeface="Arial"/>
              </a:rPr>
              <a:t>yanlış</a:t>
            </a:r>
            <a:r>
              <a:rPr lang="en-US" sz="5499" dirty="0">
                <a:solidFill>
                  <a:srgbClr val="000000"/>
                </a:solidFill>
                <a:latin typeface="Arial"/>
              </a:rPr>
              <a:t> </a:t>
            </a:r>
            <a:r>
              <a:rPr lang="en-US" sz="5499" dirty="0" err="1">
                <a:solidFill>
                  <a:srgbClr val="000000"/>
                </a:solidFill>
                <a:latin typeface="Arial"/>
              </a:rPr>
              <a:t>inançlara</a:t>
            </a:r>
            <a:r>
              <a:rPr lang="en-US" sz="5499" dirty="0">
                <a:solidFill>
                  <a:srgbClr val="000000"/>
                </a:solidFill>
                <a:latin typeface="Arial"/>
              </a:rPr>
              <a:t> </a:t>
            </a:r>
            <a:r>
              <a:rPr lang="en-US" sz="5499" dirty="0" err="1">
                <a:solidFill>
                  <a:srgbClr val="000000"/>
                </a:solidFill>
                <a:latin typeface="Arial"/>
              </a:rPr>
              <a:t>sapmaktan</a:t>
            </a:r>
            <a:r>
              <a:rPr lang="en-US" sz="5499" dirty="0">
                <a:solidFill>
                  <a:srgbClr val="000000"/>
                </a:solidFill>
                <a:latin typeface="Arial"/>
              </a:rPr>
              <a:t> </a:t>
            </a:r>
            <a:r>
              <a:rPr lang="en-US" sz="5499" dirty="0" err="1">
                <a:solidFill>
                  <a:srgbClr val="000000"/>
                </a:solidFill>
                <a:latin typeface="Arial"/>
              </a:rPr>
              <a:t>sana</a:t>
            </a:r>
            <a:r>
              <a:rPr lang="en-US" sz="5499" dirty="0">
                <a:solidFill>
                  <a:srgbClr val="000000"/>
                </a:solidFill>
                <a:latin typeface="Arial"/>
              </a:rPr>
              <a:t> </a:t>
            </a:r>
            <a:r>
              <a:rPr lang="en-US" sz="5499" dirty="0" err="1">
                <a:solidFill>
                  <a:srgbClr val="000000"/>
                </a:solidFill>
                <a:latin typeface="Arial"/>
              </a:rPr>
              <a:t>sığınırım</a:t>
            </a:r>
            <a:r>
              <a:rPr lang="en-US" sz="5499" dirty="0">
                <a:solidFill>
                  <a:srgbClr val="000000"/>
                </a:solidFill>
                <a:latin typeface="Arial"/>
              </a:rPr>
              <a:t>.”</a:t>
            </a:r>
          </a:p>
        </p:txBody>
      </p:sp>
      <p:sp>
        <p:nvSpPr>
          <p:cNvPr id="9" name="TextBox 9"/>
          <p:cNvSpPr txBox="1"/>
          <p:nvPr/>
        </p:nvSpPr>
        <p:spPr>
          <a:xfrm>
            <a:off x="1028700" y="1013476"/>
            <a:ext cx="14255757" cy="1041400"/>
          </a:xfrm>
          <a:prstGeom prst="rect">
            <a:avLst/>
          </a:prstGeom>
        </p:spPr>
        <p:txBody>
          <a:bodyPr lIns="0" tIns="0" rIns="0" bIns="0" rtlCol="0" anchor="t">
            <a:spAutoFit/>
          </a:bodyPr>
          <a:lstStyle/>
          <a:p>
            <a:pPr>
              <a:lnSpc>
                <a:spcPts val="7699"/>
              </a:lnSpc>
            </a:pPr>
            <a:r>
              <a:rPr lang="en-US" sz="5499">
                <a:solidFill>
                  <a:srgbClr val="000000"/>
                </a:solidFill>
                <a:latin typeface="Arial Bold"/>
              </a:rPr>
              <a:t>Hz. Muhammed'den (s.a.v.) Dua Örnekleri</a:t>
            </a:r>
          </a:p>
        </p:txBody>
      </p:sp>
      <p:sp>
        <p:nvSpPr>
          <p:cNvPr id="10" name="TextBox 10"/>
          <p:cNvSpPr txBox="1"/>
          <p:nvPr/>
        </p:nvSpPr>
        <p:spPr>
          <a:xfrm>
            <a:off x="495866" y="9729083"/>
            <a:ext cx="17296268" cy="436944"/>
          </a:xfrm>
          <a:prstGeom prst="rect">
            <a:avLst/>
          </a:prstGeom>
        </p:spPr>
        <p:txBody>
          <a:bodyPr lIns="0" tIns="0" rIns="0" bIns="0" rtlCol="0" anchor="t">
            <a:spAutoFit/>
          </a:bodyPr>
          <a:lstStyle/>
          <a:p>
            <a:pPr algn="ctr">
              <a:lnSpc>
                <a:spcPts val="3216"/>
              </a:lnSpc>
            </a:pPr>
            <a:r>
              <a:rPr lang="en-US" sz="2297">
                <a:solidFill>
                  <a:srgbClr val="FFFFFF"/>
                </a:solidFill>
                <a:latin typeface="Arial"/>
              </a:rPr>
              <a:t>Bu içeriklerin daha fazlasına GÜNAY YAYINLARI Bumerang Konu Anlatımlı Din Kültürü ve Ahlak Bilgisi kitabından ulaşabilirsiniz.</a:t>
            </a:r>
          </a:p>
        </p:txBody>
      </p:sp>
      <p:sp>
        <p:nvSpPr>
          <p:cNvPr id="11" name="TextBox 11"/>
          <p:cNvSpPr txBox="1"/>
          <p:nvPr/>
        </p:nvSpPr>
        <p:spPr>
          <a:xfrm>
            <a:off x="15409606" y="465163"/>
            <a:ext cx="2693161" cy="280135"/>
          </a:xfrm>
          <a:prstGeom prst="rect">
            <a:avLst/>
          </a:prstGeom>
        </p:spPr>
        <p:txBody>
          <a:bodyPr lIns="0" tIns="0" rIns="0" bIns="0" rtlCol="0" anchor="t">
            <a:spAutoFit/>
          </a:bodyPr>
          <a:lstStyle/>
          <a:p>
            <a:pPr algn="r">
              <a:lnSpc>
                <a:spcPts val="1676"/>
              </a:lnSpc>
            </a:pPr>
            <a:r>
              <a:rPr lang="en-US" sz="2235">
                <a:solidFill>
                  <a:srgbClr val="365C7C"/>
                </a:solidFill>
                <a:latin typeface="Arial Bold"/>
              </a:rPr>
              <a:t>mikailokumus</a:t>
            </a:r>
            <a:r>
              <a:rPr lang="en-US" sz="2235">
                <a:solidFill>
                  <a:srgbClr val="F2FAFF"/>
                </a:solidFill>
                <a:latin typeface="Arial Bold"/>
              </a:rPr>
              <a:t>.com</a:t>
            </a:r>
          </a:p>
        </p:txBody>
      </p:sp>
      <p:sp>
        <p:nvSpPr>
          <p:cNvPr id="12" name="TextBox 12"/>
          <p:cNvSpPr txBox="1"/>
          <p:nvPr/>
        </p:nvSpPr>
        <p:spPr>
          <a:xfrm>
            <a:off x="15872749" y="850768"/>
            <a:ext cx="1896818" cy="479552"/>
          </a:xfrm>
          <a:prstGeom prst="rect">
            <a:avLst/>
          </a:prstGeom>
        </p:spPr>
        <p:txBody>
          <a:bodyPr lIns="0" tIns="0" rIns="0" bIns="0" rtlCol="0" anchor="t">
            <a:spAutoFit/>
          </a:bodyPr>
          <a:lstStyle/>
          <a:p>
            <a:pPr algn="ctr">
              <a:lnSpc>
                <a:spcPts val="1743"/>
              </a:lnSpc>
            </a:pPr>
            <a:r>
              <a:rPr lang="en-US" sz="1599">
                <a:solidFill>
                  <a:srgbClr val="F2FAFF"/>
                </a:solidFill>
                <a:latin typeface="Arial"/>
              </a:rPr>
              <a:t>Din Kültürü</a:t>
            </a:r>
          </a:p>
          <a:p>
            <a:pPr algn="ctr">
              <a:lnSpc>
                <a:spcPts val="1743"/>
              </a:lnSpc>
            </a:pPr>
            <a:r>
              <a:rPr lang="en-US" sz="1599">
                <a:solidFill>
                  <a:srgbClr val="F2FAFF"/>
                </a:solidFill>
                <a:latin typeface="Arial"/>
              </a:rPr>
              <a:t>Doküman Dünyası</a:t>
            </a:r>
          </a:p>
        </p:txBody>
      </p:sp>
      <p:sp>
        <p:nvSpPr>
          <p:cNvPr id="13" name="TextBox 13"/>
          <p:cNvSpPr txBox="1"/>
          <p:nvPr/>
        </p:nvSpPr>
        <p:spPr>
          <a:xfrm>
            <a:off x="343093" y="55797"/>
            <a:ext cx="12902777" cy="647282"/>
          </a:xfrm>
          <a:prstGeom prst="rect">
            <a:avLst/>
          </a:prstGeom>
        </p:spPr>
        <p:txBody>
          <a:bodyPr lIns="0" tIns="0" rIns="0" bIns="0" rtlCol="0" anchor="t">
            <a:spAutoFit/>
          </a:bodyPr>
          <a:lstStyle/>
          <a:p>
            <a:pPr>
              <a:lnSpc>
                <a:spcPts val="4748"/>
              </a:lnSpc>
            </a:pPr>
            <a:r>
              <a:rPr lang="en-US" sz="3391">
                <a:solidFill>
                  <a:srgbClr val="F2FAFF"/>
                </a:solidFill>
                <a:latin typeface="Arial Bold"/>
              </a:rPr>
              <a:t>5. SINIF / 1. ÜNİTE: ALLAH İNANCI</a:t>
            </a:r>
          </a:p>
        </p:txBody>
      </p:sp>
      <p:sp>
        <p:nvSpPr>
          <p:cNvPr id="14" name="TextBox 14"/>
          <p:cNvSpPr txBox="1"/>
          <p:nvPr/>
        </p:nvSpPr>
        <p:spPr>
          <a:xfrm>
            <a:off x="869740" y="7011051"/>
            <a:ext cx="16548519" cy="2012950"/>
          </a:xfrm>
          <a:prstGeom prst="rect">
            <a:avLst/>
          </a:prstGeom>
        </p:spPr>
        <p:txBody>
          <a:bodyPr lIns="0" tIns="0" rIns="0" bIns="0" rtlCol="0" anchor="t">
            <a:spAutoFit/>
          </a:bodyPr>
          <a:lstStyle/>
          <a:p>
            <a:pPr algn="ctr">
              <a:lnSpc>
                <a:spcPts val="7699"/>
              </a:lnSpc>
            </a:pPr>
            <a:r>
              <a:rPr lang="en-US" sz="5499" dirty="0">
                <a:solidFill>
                  <a:srgbClr val="000000"/>
                </a:solidFill>
                <a:latin typeface="Arial"/>
              </a:rPr>
              <a:t>“</a:t>
            </a:r>
            <a:r>
              <a:rPr lang="en-US" sz="5499" dirty="0" err="1">
                <a:solidFill>
                  <a:srgbClr val="000000"/>
                </a:solidFill>
                <a:latin typeface="Arial"/>
              </a:rPr>
              <a:t>Allah’ım</a:t>
            </a:r>
            <a:r>
              <a:rPr lang="en-US" sz="5499" dirty="0">
                <a:solidFill>
                  <a:srgbClr val="000000"/>
                </a:solidFill>
                <a:latin typeface="Arial"/>
              </a:rPr>
              <a:t>! </a:t>
            </a:r>
            <a:r>
              <a:rPr lang="en-US" sz="5499" dirty="0" err="1">
                <a:solidFill>
                  <a:srgbClr val="000000"/>
                </a:solidFill>
                <a:latin typeface="Arial"/>
              </a:rPr>
              <a:t>Senden</a:t>
            </a:r>
            <a:r>
              <a:rPr lang="en-US" sz="5499" dirty="0">
                <a:solidFill>
                  <a:srgbClr val="000000"/>
                </a:solidFill>
                <a:latin typeface="Arial"/>
              </a:rPr>
              <a:t>, </a:t>
            </a:r>
            <a:r>
              <a:rPr lang="en-US" sz="5499" dirty="0" err="1">
                <a:solidFill>
                  <a:srgbClr val="000000"/>
                </a:solidFill>
                <a:latin typeface="Arial"/>
              </a:rPr>
              <a:t>faydalı</a:t>
            </a:r>
            <a:r>
              <a:rPr lang="en-US" sz="5499" dirty="0">
                <a:solidFill>
                  <a:srgbClr val="000000"/>
                </a:solidFill>
                <a:latin typeface="Arial"/>
              </a:rPr>
              <a:t> </a:t>
            </a:r>
            <a:r>
              <a:rPr lang="en-US" sz="5499" dirty="0" err="1">
                <a:solidFill>
                  <a:srgbClr val="000000"/>
                </a:solidFill>
                <a:latin typeface="Arial"/>
              </a:rPr>
              <a:t>bir</a:t>
            </a:r>
            <a:r>
              <a:rPr lang="en-US" sz="5499" dirty="0">
                <a:solidFill>
                  <a:srgbClr val="000000"/>
                </a:solidFill>
                <a:latin typeface="Arial"/>
              </a:rPr>
              <a:t> </a:t>
            </a:r>
            <a:r>
              <a:rPr lang="en-US" sz="5499" dirty="0" err="1">
                <a:solidFill>
                  <a:srgbClr val="000000"/>
                </a:solidFill>
                <a:latin typeface="Arial"/>
              </a:rPr>
              <a:t>ilim</a:t>
            </a:r>
            <a:r>
              <a:rPr lang="en-US" sz="5499" dirty="0">
                <a:solidFill>
                  <a:srgbClr val="000000"/>
                </a:solidFill>
                <a:latin typeface="Arial"/>
              </a:rPr>
              <a:t>, </a:t>
            </a:r>
            <a:r>
              <a:rPr lang="en-US" sz="5499" dirty="0" err="1">
                <a:solidFill>
                  <a:srgbClr val="000000"/>
                </a:solidFill>
                <a:latin typeface="Arial"/>
              </a:rPr>
              <a:t>temiz</a:t>
            </a:r>
            <a:r>
              <a:rPr lang="en-US" sz="5499" dirty="0">
                <a:solidFill>
                  <a:srgbClr val="000000"/>
                </a:solidFill>
                <a:latin typeface="Arial"/>
              </a:rPr>
              <a:t> </a:t>
            </a:r>
            <a:r>
              <a:rPr lang="en-US" sz="5499" dirty="0" err="1">
                <a:solidFill>
                  <a:srgbClr val="000000"/>
                </a:solidFill>
                <a:latin typeface="Arial"/>
              </a:rPr>
              <a:t>bir</a:t>
            </a:r>
            <a:r>
              <a:rPr lang="en-US" sz="5499" dirty="0">
                <a:solidFill>
                  <a:srgbClr val="000000"/>
                </a:solidFill>
                <a:latin typeface="Arial"/>
              </a:rPr>
              <a:t> </a:t>
            </a:r>
            <a:r>
              <a:rPr lang="en-US" sz="5499" dirty="0" err="1">
                <a:solidFill>
                  <a:srgbClr val="000000"/>
                </a:solidFill>
                <a:latin typeface="Arial"/>
              </a:rPr>
              <a:t>rızık</a:t>
            </a:r>
            <a:r>
              <a:rPr lang="en-US" sz="5499" dirty="0">
                <a:solidFill>
                  <a:srgbClr val="000000"/>
                </a:solidFill>
                <a:latin typeface="Arial"/>
              </a:rPr>
              <a:t> </a:t>
            </a:r>
            <a:r>
              <a:rPr lang="en-US" sz="5499" dirty="0" err="1">
                <a:solidFill>
                  <a:srgbClr val="000000"/>
                </a:solidFill>
                <a:latin typeface="Arial"/>
              </a:rPr>
              <a:t>ve</a:t>
            </a:r>
            <a:r>
              <a:rPr lang="en-US" sz="5499" dirty="0">
                <a:solidFill>
                  <a:srgbClr val="000000"/>
                </a:solidFill>
                <a:latin typeface="Arial"/>
              </a:rPr>
              <a:t> </a:t>
            </a:r>
            <a:r>
              <a:rPr lang="en-US" sz="5499" dirty="0" err="1">
                <a:solidFill>
                  <a:srgbClr val="000000"/>
                </a:solidFill>
                <a:latin typeface="Arial"/>
              </a:rPr>
              <a:t>kabul</a:t>
            </a:r>
            <a:r>
              <a:rPr lang="en-US" sz="5499" dirty="0">
                <a:solidFill>
                  <a:srgbClr val="000000"/>
                </a:solidFill>
                <a:latin typeface="Arial"/>
              </a:rPr>
              <a:t> </a:t>
            </a:r>
            <a:r>
              <a:rPr lang="en-US" sz="5499" dirty="0" err="1">
                <a:solidFill>
                  <a:srgbClr val="000000"/>
                </a:solidFill>
                <a:latin typeface="Arial"/>
              </a:rPr>
              <a:t>edilmiş</a:t>
            </a:r>
            <a:r>
              <a:rPr lang="en-US" sz="5499" dirty="0">
                <a:solidFill>
                  <a:srgbClr val="000000"/>
                </a:solidFill>
                <a:latin typeface="Arial"/>
              </a:rPr>
              <a:t> </a:t>
            </a:r>
            <a:r>
              <a:rPr lang="en-US" sz="5499" dirty="0" err="1">
                <a:solidFill>
                  <a:srgbClr val="000000"/>
                </a:solidFill>
                <a:latin typeface="Arial"/>
              </a:rPr>
              <a:t>bir</a:t>
            </a:r>
            <a:r>
              <a:rPr lang="en-US" sz="5499" dirty="0">
                <a:solidFill>
                  <a:srgbClr val="000000"/>
                </a:solidFill>
                <a:latin typeface="Arial"/>
              </a:rPr>
              <a:t> </a:t>
            </a:r>
            <a:r>
              <a:rPr lang="en-US" sz="5499" dirty="0" err="1">
                <a:solidFill>
                  <a:srgbClr val="000000"/>
                </a:solidFill>
                <a:latin typeface="Arial"/>
              </a:rPr>
              <a:t>ibadet</a:t>
            </a:r>
            <a:r>
              <a:rPr lang="en-US" sz="5499" dirty="0">
                <a:solidFill>
                  <a:srgbClr val="000000"/>
                </a:solidFill>
                <a:latin typeface="Arial"/>
              </a:rPr>
              <a:t> </a:t>
            </a:r>
            <a:r>
              <a:rPr lang="en-US" sz="5499" dirty="0" err="1">
                <a:solidFill>
                  <a:srgbClr val="000000"/>
                </a:solidFill>
                <a:latin typeface="Arial"/>
              </a:rPr>
              <a:t>dilerim</a:t>
            </a:r>
            <a:r>
              <a:rPr lang="en-US" sz="5499" dirty="0">
                <a:solidFill>
                  <a:srgbClr val="000000"/>
                </a:solidFill>
                <a:latin typeface="Arial"/>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additive="base">
                                        <p:cTn id="21" dur="500" fill="hold"/>
                                        <p:tgtEl>
                                          <p:spTgt spid="2"/>
                                        </p:tgtEl>
                                        <p:attrNameLst>
                                          <p:attrName>ppt_x</p:attrName>
                                        </p:attrNameLst>
                                      </p:cBhvr>
                                      <p:tavLst>
                                        <p:tav tm="0">
                                          <p:val>
                                            <p:strVal val="#ppt_x"/>
                                          </p:val>
                                        </p:tav>
                                        <p:tav tm="100000">
                                          <p:val>
                                            <p:strVal val="#ppt_x"/>
                                          </p:val>
                                        </p:tav>
                                      </p:tavLst>
                                    </p:anim>
                                    <p:anim calcmode="lin" valueType="num">
                                      <p:cBhvr additive="base">
                                        <p:cTn id="2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TotalTime>
  <Words>2094</Words>
  <Application>Microsoft Office PowerPoint</Application>
  <PresentationFormat>Özel</PresentationFormat>
  <Paragraphs>306</Paragraphs>
  <Slides>25</Slides>
  <Notes>0</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25</vt:i4>
      </vt:variant>
    </vt:vector>
  </HeadingPairs>
  <TitlesOfParts>
    <vt:vector size="31" baseType="lpstr">
      <vt:lpstr>Arial Bold</vt:lpstr>
      <vt:lpstr>Arimo</vt:lpstr>
      <vt:lpstr>Calibri</vt:lpstr>
      <vt:lpstr>Arial</vt:lpstr>
      <vt:lpstr>Arimo Bold</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5.1.6.sunum.mikailokumus.com</dc:title>
  <cp:lastModifiedBy>Ekrem Balcı</cp:lastModifiedBy>
  <cp:revision>12</cp:revision>
  <dcterms:created xsi:type="dcterms:W3CDTF">2006-08-16T00:00:00Z</dcterms:created>
  <dcterms:modified xsi:type="dcterms:W3CDTF">2023-08-28T11:42:38Z</dcterms:modified>
  <dc:identifier>DAFo7DOVE2s</dc:identifier>
</cp:coreProperties>
</file>