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7" r:id="rId12"/>
    <p:sldId id="27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rial" panose="020B0604020202020204" pitchFamily="34" charset="0"/>
      <p:regular r:id="rId24"/>
    </p:embeddedFont>
    <p:embeddedFont>
      <p:font typeface="Arial Bold" panose="020B0604020202020204" pitchFamily="34" charset="-94"/>
      <p:regular r:id="rId25"/>
    </p:embeddedFont>
    <p:embeddedFont>
      <p:font typeface="Arimo" panose="020B0604020202020204" charset="0"/>
      <p:regular r:id="rId26"/>
    </p:embeddedFont>
    <p:embeddedFont>
      <p:font typeface="Arimo Bold" panose="020B0604020202020204" charset="0"/>
      <p:regular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15AAB-1949-4D0B-9668-2F9EA96A48C7}" type="datetimeFigureOut">
              <a:rPr lang="tr-TR" smtClean="0"/>
              <a:t>28.08.2023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10931-B8DB-455E-A727-BCA44AC74640}" type="slidenum">
              <a:rPr lang="tr-TR" smtClean="0"/>
              <a:t>‹#›</a:t>
            </a:fld>
            <a:endParaRPr lang="tr-TR"/>
          </a:p>
        </p:txBody>
      </p:sp>
    </p:spTree>
    <p:extLst>
      <p:ext uri="{BB962C8B-B14F-4D97-AF65-F5344CB8AC3E}">
        <p14:creationId xmlns:p14="http://schemas.microsoft.com/office/powerpoint/2010/main" val="413836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E510931-B8DB-455E-A727-BCA44AC74640}" type="slidenum">
              <a:rPr lang="tr-TR" smtClean="0"/>
              <a:t>21</a:t>
            </a:fld>
            <a:endParaRPr lang="tr-TR"/>
          </a:p>
        </p:txBody>
      </p:sp>
    </p:spTree>
    <p:extLst>
      <p:ext uri="{BB962C8B-B14F-4D97-AF65-F5344CB8AC3E}">
        <p14:creationId xmlns:p14="http://schemas.microsoft.com/office/powerpoint/2010/main" val="417189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9.png"/><Relationship Id="rId7" Type="http://schemas.openxmlformats.org/officeDocument/2006/relationships/image" Target="../media/image4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46.svg"/><Relationship Id="rId4" Type="http://schemas.openxmlformats.org/officeDocument/2006/relationships/image" Target="../media/image20.sv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46.svg"/><Relationship Id="rId4" Type="http://schemas.openxmlformats.org/officeDocument/2006/relationships/image" Target="../media/image20.sv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46.svg"/><Relationship Id="rId4" Type="http://schemas.openxmlformats.org/officeDocument/2006/relationships/image" Target="../media/image20.sv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4.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sv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jpeg"/><Relationship Id="rId1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46.svg"/><Relationship Id="rId4" Type="http://schemas.openxmlformats.org/officeDocument/2006/relationships/image" Target="../media/image20.sv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8.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0.svg"/><Relationship Id="rId10" Type="http://schemas.openxmlformats.org/officeDocument/2006/relationships/image" Target="../media/image49.png"/><Relationship Id="rId4" Type="http://schemas.openxmlformats.org/officeDocument/2006/relationships/image" Target="../media/image19.png"/><Relationship Id="rId9" Type="http://schemas.openxmlformats.org/officeDocument/2006/relationships/image" Target="../media/image48.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25.svg"/><Relationship Id="rId4" Type="http://schemas.openxmlformats.org/officeDocument/2006/relationships/image" Target="../media/image20.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svg"/><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image" Target="../media/image20.sv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9.png"/><Relationship Id="rId7" Type="http://schemas.openxmlformats.org/officeDocument/2006/relationships/image" Target="../media/image34.jpeg"/><Relationship Id="rId12" Type="http://schemas.openxmlformats.org/officeDocument/2006/relationships/image" Target="../media/image38.sv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7.png"/><Relationship Id="rId5" Type="http://schemas.openxmlformats.org/officeDocument/2006/relationships/image" Target="../media/image4.png"/><Relationship Id="rId10" Type="http://schemas.openxmlformats.org/officeDocument/2006/relationships/image" Target="../media/image36.jpeg"/><Relationship Id="rId4" Type="http://schemas.openxmlformats.org/officeDocument/2006/relationships/image" Target="../media/image20.svg"/><Relationship Id="rId9"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25.svg"/><Relationship Id="rId4" Type="http://schemas.openxmlformats.org/officeDocument/2006/relationships/image" Target="../media/image20.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51" t="18376" r="751" b="3312"/>
          <a:stretch>
            <a:fillRect/>
          </a:stretch>
        </p:blipFill>
        <p:spPr>
          <a:xfrm>
            <a:off x="0" y="0"/>
            <a:ext cx="18288000" cy="10287000"/>
          </a:xfrm>
          <a:prstGeom prst="rect">
            <a:avLst/>
          </a:prstGeom>
        </p:spPr>
      </p:pic>
      <p:grpSp>
        <p:nvGrpSpPr>
          <p:cNvPr id="3" name="Group 3"/>
          <p:cNvGrpSpPr/>
          <p:nvPr/>
        </p:nvGrpSpPr>
        <p:grpSpPr>
          <a:xfrm>
            <a:off x="735296" y="216493"/>
            <a:ext cx="6256678" cy="625667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7D06"/>
            </a:solidFill>
          </p:spPr>
          <p:txBody>
            <a:bodyPr/>
            <a:lstStyle/>
            <a:p>
              <a:endParaRPr lang="tr-TR"/>
            </a:p>
          </p:txBody>
        </p:sp>
      </p:grpSp>
      <p:grpSp>
        <p:nvGrpSpPr>
          <p:cNvPr id="5" name="Group 5"/>
          <p:cNvGrpSpPr/>
          <p:nvPr/>
        </p:nvGrpSpPr>
        <p:grpSpPr>
          <a:xfrm>
            <a:off x="1055280" y="376485"/>
            <a:ext cx="6256678" cy="6256678"/>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tr-TR"/>
            </a:p>
          </p:txBody>
        </p:sp>
      </p:grpSp>
      <p:grpSp>
        <p:nvGrpSpPr>
          <p:cNvPr id="7" name="Group 7"/>
          <p:cNvGrpSpPr>
            <a:grpSpLocks noChangeAspect="1"/>
          </p:cNvGrpSpPr>
          <p:nvPr/>
        </p:nvGrpSpPr>
        <p:grpSpPr>
          <a:xfrm>
            <a:off x="1102607" y="216493"/>
            <a:ext cx="6162023" cy="6161998"/>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0644" r="-30644"/>
              </a:stretch>
            </a:blipFill>
          </p:spPr>
          <p:txBody>
            <a:bodyPr/>
            <a:lstStyle/>
            <a:p>
              <a:endParaRPr lang="tr-TR"/>
            </a:p>
          </p:txBody>
        </p:sp>
      </p:grpSp>
      <p:grpSp>
        <p:nvGrpSpPr>
          <p:cNvPr id="9" name="Group 9"/>
          <p:cNvGrpSpPr>
            <a:grpSpLocks noChangeAspect="1"/>
          </p:cNvGrpSpPr>
          <p:nvPr/>
        </p:nvGrpSpPr>
        <p:grpSpPr>
          <a:xfrm>
            <a:off x="2303532" y="5516661"/>
            <a:ext cx="3760174" cy="3745486"/>
            <a:chOff x="0" y="0"/>
            <a:chExt cx="6502400" cy="6477000"/>
          </a:xfrm>
        </p:grpSpPr>
        <p:sp>
          <p:nvSpPr>
            <p:cNvPr id="10" name="Freeform 1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9643" r="-29643"/>
              </a:stretch>
            </a:blipFill>
          </p:spPr>
          <p:txBody>
            <a:bodyPr/>
            <a:lstStyle/>
            <a:p>
              <a:endParaRPr lang="tr-TR"/>
            </a:p>
          </p:txBody>
        </p:sp>
        <p:sp>
          <p:nvSpPr>
            <p:cNvPr id="11" name="Freeform 1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tr-TR"/>
            </a:p>
          </p:txBody>
        </p:sp>
      </p:grpSp>
      <p:grpSp>
        <p:nvGrpSpPr>
          <p:cNvPr id="12" name="Group 12"/>
          <p:cNvGrpSpPr/>
          <p:nvPr/>
        </p:nvGrpSpPr>
        <p:grpSpPr>
          <a:xfrm>
            <a:off x="12461085" y="6928687"/>
            <a:ext cx="5713832" cy="3141820"/>
            <a:chOff x="0" y="0"/>
            <a:chExt cx="7618442" cy="4189093"/>
          </a:xfrm>
        </p:grpSpPr>
        <p:sp>
          <p:nvSpPr>
            <p:cNvPr id="13" name="Freeform 13"/>
            <p:cNvSpPr/>
            <p:nvPr/>
          </p:nvSpPr>
          <p:spPr>
            <a:xfrm>
              <a:off x="0" y="0"/>
              <a:ext cx="7381662" cy="4189093"/>
            </a:xfrm>
            <a:custGeom>
              <a:avLst/>
              <a:gdLst/>
              <a:ahLst/>
              <a:cxnLst/>
              <a:rect l="l" t="t" r="r" b="b"/>
              <a:pathLst>
                <a:path w="7381662" h="4189093">
                  <a:moveTo>
                    <a:pt x="0" y="0"/>
                  </a:moveTo>
                  <a:lnTo>
                    <a:pt x="7381662" y="0"/>
                  </a:lnTo>
                  <a:lnTo>
                    <a:pt x="7381662" y="4189093"/>
                  </a:lnTo>
                  <a:lnTo>
                    <a:pt x="0" y="41890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4" name="TextBox 14"/>
            <p:cNvSpPr txBox="1"/>
            <p:nvPr/>
          </p:nvSpPr>
          <p:spPr>
            <a:xfrm>
              <a:off x="313614" y="1013415"/>
              <a:ext cx="7304829" cy="743389"/>
            </a:xfrm>
            <a:prstGeom prst="rect">
              <a:avLst/>
            </a:prstGeom>
          </p:spPr>
          <p:txBody>
            <a:bodyPr lIns="0" tIns="0" rIns="0" bIns="0" rtlCol="0" anchor="t">
              <a:spAutoFit/>
            </a:bodyPr>
            <a:lstStyle/>
            <a:p>
              <a:pPr algn="r">
                <a:lnSpc>
                  <a:spcPts val="3410"/>
                </a:lnSpc>
              </a:pPr>
              <a:r>
                <a:rPr lang="en-US" sz="4546">
                  <a:solidFill>
                    <a:srgbClr val="365C7C"/>
                  </a:solidFill>
                  <a:latin typeface="Arimo Bold"/>
                </a:rPr>
                <a:t>mikailokumus</a:t>
              </a:r>
              <a:r>
                <a:rPr lang="en-US" sz="4546">
                  <a:solidFill>
                    <a:srgbClr val="F2FAFF"/>
                  </a:solidFill>
                  <a:latin typeface="Arimo Bold"/>
                </a:rPr>
                <a:t>.com</a:t>
              </a:r>
            </a:p>
          </p:txBody>
        </p:sp>
        <p:sp>
          <p:nvSpPr>
            <p:cNvPr id="15" name="TextBox 15"/>
            <p:cNvSpPr txBox="1"/>
            <p:nvPr/>
          </p:nvSpPr>
          <p:spPr>
            <a:xfrm>
              <a:off x="1595661" y="2078236"/>
              <a:ext cx="5144858" cy="1239523"/>
            </a:xfrm>
            <a:prstGeom prst="rect">
              <a:avLst/>
            </a:prstGeom>
          </p:spPr>
          <p:txBody>
            <a:bodyPr lIns="0" tIns="0" rIns="0" bIns="0" rtlCol="0" anchor="t">
              <a:spAutoFit/>
            </a:bodyPr>
            <a:lstStyle/>
            <a:p>
              <a:pPr algn="ctr">
                <a:lnSpc>
                  <a:spcPts val="3547"/>
                </a:lnSpc>
              </a:pPr>
              <a:r>
                <a:rPr lang="en-US" sz="3254">
                  <a:solidFill>
                    <a:srgbClr val="F2FAFF"/>
                  </a:solidFill>
                  <a:latin typeface="Arimo"/>
                </a:rPr>
                <a:t>Din Kültürü</a:t>
              </a:r>
            </a:p>
            <a:p>
              <a:pPr algn="ctr">
                <a:lnSpc>
                  <a:spcPts val="3547"/>
                </a:lnSpc>
              </a:pPr>
              <a:r>
                <a:rPr lang="en-US" sz="3254">
                  <a:solidFill>
                    <a:srgbClr val="F2FAFF"/>
                  </a:solidFill>
                  <a:latin typeface="Arimo"/>
                </a:rPr>
                <a:t>Doküman Dünyası</a:t>
              </a:r>
            </a:p>
          </p:txBody>
        </p:sp>
      </p:grpSp>
      <p:grpSp>
        <p:nvGrpSpPr>
          <p:cNvPr id="16" name="Group 16"/>
          <p:cNvGrpSpPr>
            <a:grpSpLocks noChangeAspect="1"/>
          </p:cNvGrpSpPr>
          <p:nvPr/>
        </p:nvGrpSpPr>
        <p:grpSpPr>
          <a:xfrm>
            <a:off x="5539218" y="6378491"/>
            <a:ext cx="3450824" cy="3437344"/>
            <a:chOff x="0" y="0"/>
            <a:chExt cx="6502400" cy="6477000"/>
          </a:xfrm>
        </p:grpSpPr>
        <p:sp>
          <p:nvSpPr>
            <p:cNvPr id="17" name="Freeform 1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16369" r="-16369"/>
              </a:stretch>
            </a:blipFill>
          </p:spPr>
          <p:txBody>
            <a:bodyPr/>
            <a:lstStyle/>
            <a:p>
              <a:endParaRPr lang="tr-TR"/>
            </a:p>
          </p:txBody>
        </p:sp>
        <p:sp>
          <p:nvSpPr>
            <p:cNvPr id="18" name="Freeform 1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tr-TR"/>
            </a:p>
          </p:txBody>
        </p:sp>
      </p:grpSp>
      <p:sp>
        <p:nvSpPr>
          <p:cNvPr id="19" name="Freeform 19"/>
          <p:cNvSpPr/>
          <p:nvPr/>
        </p:nvSpPr>
        <p:spPr>
          <a:xfrm>
            <a:off x="7662869" y="146442"/>
            <a:ext cx="9596431" cy="4306398"/>
          </a:xfrm>
          <a:custGeom>
            <a:avLst/>
            <a:gdLst/>
            <a:ahLst/>
            <a:cxnLst/>
            <a:rect l="l" t="t" r="r" b="b"/>
            <a:pathLst>
              <a:path w="9596431" h="4306398">
                <a:moveTo>
                  <a:pt x="0" y="0"/>
                </a:moveTo>
                <a:lnTo>
                  <a:pt x="9596431" y="0"/>
                </a:lnTo>
                <a:lnTo>
                  <a:pt x="9596431" y="4306398"/>
                </a:lnTo>
                <a:lnTo>
                  <a:pt x="0" y="4306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20" name="Freeform 20"/>
          <p:cNvSpPr/>
          <p:nvPr/>
        </p:nvSpPr>
        <p:spPr>
          <a:xfrm>
            <a:off x="9388589" y="4693123"/>
            <a:ext cx="5430882" cy="1434658"/>
          </a:xfrm>
          <a:custGeom>
            <a:avLst/>
            <a:gdLst/>
            <a:ahLst/>
            <a:cxnLst/>
            <a:rect l="l" t="t" r="r" b="b"/>
            <a:pathLst>
              <a:path w="5430882" h="1434658">
                <a:moveTo>
                  <a:pt x="0" y="0"/>
                </a:moveTo>
                <a:lnTo>
                  <a:pt x="5430882" y="0"/>
                </a:lnTo>
                <a:lnTo>
                  <a:pt x="5430882" y="1434658"/>
                </a:lnTo>
                <a:lnTo>
                  <a:pt x="0" y="1434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1" name="TextBox 21"/>
          <p:cNvSpPr txBox="1"/>
          <p:nvPr/>
        </p:nvSpPr>
        <p:spPr>
          <a:xfrm>
            <a:off x="9254340" y="1213093"/>
            <a:ext cx="6413489" cy="1866863"/>
          </a:xfrm>
          <a:prstGeom prst="rect">
            <a:avLst/>
          </a:prstGeom>
        </p:spPr>
        <p:txBody>
          <a:bodyPr lIns="0" tIns="0" rIns="0" bIns="0" rtlCol="0" anchor="t">
            <a:spAutoFit/>
          </a:bodyPr>
          <a:lstStyle/>
          <a:p>
            <a:pPr algn="ctr">
              <a:lnSpc>
                <a:spcPts val="7067"/>
              </a:lnSpc>
            </a:pPr>
            <a:r>
              <a:rPr lang="en-US" sz="5047">
                <a:solidFill>
                  <a:srgbClr val="365C7C"/>
                </a:solidFill>
                <a:latin typeface="Arial Bold"/>
              </a:rPr>
              <a:t>DİN KÜLTÜRÜ VE AHLAK BİLGİSİ</a:t>
            </a:r>
          </a:p>
        </p:txBody>
      </p:sp>
      <p:sp>
        <p:nvSpPr>
          <p:cNvPr id="22" name="TextBox 22"/>
          <p:cNvSpPr txBox="1"/>
          <p:nvPr/>
        </p:nvSpPr>
        <p:spPr>
          <a:xfrm>
            <a:off x="8446978" y="366057"/>
            <a:ext cx="1883222" cy="646223"/>
          </a:xfrm>
          <a:prstGeom prst="rect">
            <a:avLst/>
          </a:prstGeom>
        </p:spPr>
        <p:txBody>
          <a:bodyPr lIns="0" tIns="0" rIns="0" bIns="0" rtlCol="0" anchor="t">
            <a:spAutoFit/>
          </a:bodyPr>
          <a:lstStyle/>
          <a:p>
            <a:pPr algn="ctr">
              <a:lnSpc>
                <a:spcPts val="4711"/>
              </a:lnSpc>
            </a:pPr>
            <a:r>
              <a:rPr lang="en-US" sz="3365">
                <a:solidFill>
                  <a:srgbClr val="365C7C"/>
                </a:solidFill>
                <a:latin typeface="Arial Bold"/>
              </a:rPr>
              <a:t>5. SINIF</a:t>
            </a:r>
          </a:p>
        </p:txBody>
      </p:sp>
      <p:sp>
        <p:nvSpPr>
          <p:cNvPr id="23" name="TextBox 23"/>
          <p:cNvSpPr txBox="1"/>
          <p:nvPr/>
        </p:nvSpPr>
        <p:spPr>
          <a:xfrm>
            <a:off x="9845380" y="3560862"/>
            <a:ext cx="5231409" cy="646223"/>
          </a:xfrm>
          <a:prstGeom prst="rect">
            <a:avLst/>
          </a:prstGeom>
        </p:spPr>
        <p:txBody>
          <a:bodyPr lIns="0" tIns="0" rIns="0" bIns="0" rtlCol="0" anchor="t">
            <a:spAutoFit/>
          </a:bodyPr>
          <a:lstStyle/>
          <a:p>
            <a:pPr algn="ctr">
              <a:lnSpc>
                <a:spcPts val="4711"/>
              </a:lnSpc>
            </a:pPr>
            <a:r>
              <a:rPr lang="en-US" sz="3365">
                <a:solidFill>
                  <a:srgbClr val="365C7C"/>
                </a:solidFill>
                <a:latin typeface="Arial Bold"/>
              </a:rPr>
              <a:t>1. ÜNİTE: ALLAH İNANCI</a:t>
            </a:r>
          </a:p>
        </p:txBody>
      </p:sp>
      <p:sp>
        <p:nvSpPr>
          <p:cNvPr id="24" name="TextBox 24"/>
          <p:cNvSpPr txBox="1"/>
          <p:nvPr/>
        </p:nvSpPr>
        <p:spPr>
          <a:xfrm>
            <a:off x="11330933" y="4995889"/>
            <a:ext cx="3347428" cy="936769"/>
          </a:xfrm>
          <a:prstGeom prst="rect">
            <a:avLst/>
          </a:prstGeom>
        </p:spPr>
        <p:txBody>
          <a:bodyPr lIns="0" tIns="0" rIns="0" bIns="0" rtlCol="0" anchor="t">
            <a:spAutoFit/>
          </a:bodyPr>
          <a:lstStyle/>
          <a:p>
            <a:pPr algn="ctr">
              <a:lnSpc>
                <a:spcPts val="3612"/>
              </a:lnSpc>
            </a:pPr>
            <a:r>
              <a:rPr lang="en-US" sz="2580">
                <a:solidFill>
                  <a:srgbClr val="365C7C"/>
                </a:solidFill>
                <a:latin typeface="Arial Bold"/>
              </a:rPr>
              <a:t>Allah (c.c.) vardır ve Birdir</a:t>
            </a:r>
          </a:p>
        </p:txBody>
      </p:sp>
      <p:sp>
        <p:nvSpPr>
          <p:cNvPr id="25" name="TextBox 25"/>
          <p:cNvSpPr txBox="1"/>
          <p:nvPr/>
        </p:nvSpPr>
        <p:spPr>
          <a:xfrm>
            <a:off x="9557701" y="4889680"/>
            <a:ext cx="1121017" cy="936769"/>
          </a:xfrm>
          <a:prstGeom prst="rect">
            <a:avLst/>
          </a:prstGeom>
        </p:spPr>
        <p:txBody>
          <a:bodyPr lIns="0" tIns="0" rIns="0" bIns="0" rtlCol="0" anchor="t">
            <a:spAutoFit/>
          </a:bodyPr>
          <a:lstStyle/>
          <a:p>
            <a:pPr algn="ctr">
              <a:lnSpc>
                <a:spcPts val="3612"/>
              </a:lnSpc>
            </a:pPr>
            <a:r>
              <a:rPr lang="en-US" sz="2580">
                <a:solidFill>
                  <a:srgbClr val="365C7C"/>
                </a:solidFill>
                <a:latin typeface="Arial Bold"/>
              </a:rPr>
              <a:t>1. Konu</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7753057" y="850768"/>
            <a:ext cx="2781886" cy="1919501"/>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747884" y="2913144"/>
            <a:ext cx="16787908" cy="1038225"/>
          </a:xfrm>
          <a:prstGeom prst="rect">
            <a:avLst/>
          </a:prstGeom>
        </p:spPr>
        <p:txBody>
          <a:bodyPr lIns="0" tIns="0" rIns="0" bIns="0" rtlCol="0" anchor="t">
            <a:spAutoFit/>
          </a:bodyPr>
          <a:lstStyle/>
          <a:p>
            <a:pPr>
              <a:lnSpc>
                <a:spcPts val="7200"/>
              </a:lnSpc>
            </a:pPr>
            <a:r>
              <a:rPr lang="en-US" sz="6000">
                <a:solidFill>
                  <a:srgbClr val="000000"/>
                </a:solidFill>
                <a:latin typeface="Arial"/>
              </a:rPr>
              <a:t>• Allah (c.c.) varlıkları uyum içerisinde yaratmıştır.</a:t>
            </a:r>
          </a:p>
        </p:txBody>
      </p:sp>
      <p:sp>
        <p:nvSpPr>
          <p:cNvPr id="12" name="TextBox 12"/>
          <p:cNvSpPr txBox="1"/>
          <p:nvPr/>
        </p:nvSpPr>
        <p:spPr>
          <a:xfrm>
            <a:off x="7626063" y="1835801"/>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Yorumu</a:t>
            </a:r>
          </a:p>
        </p:txBody>
      </p:sp>
      <p:sp>
        <p:nvSpPr>
          <p:cNvPr id="13" name="TextBox 13"/>
          <p:cNvSpPr txBox="1"/>
          <p:nvPr/>
        </p:nvSpPr>
        <p:spPr>
          <a:xfrm rot="-784458">
            <a:off x="7747329" y="926333"/>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Ayetin</a:t>
            </a:r>
          </a:p>
        </p:txBody>
      </p:sp>
      <p:sp>
        <p:nvSpPr>
          <p:cNvPr id="14" name="TextBox 14"/>
          <p:cNvSpPr txBox="1"/>
          <p:nvPr/>
        </p:nvSpPr>
        <p:spPr>
          <a:xfrm>
            <a:off x="724994" y="5076825"/>
            <a:ext cx="16810798" cy="1038225"/>
          </a:xfrm>
          <a:prstGeom prst="rect">
            <a:avLst/>
          </a:prstGeom>
        </p:spPr>
        <p:txBody>
          <a:bodyPr lIns="0" tIns="0" rIns="0" bIns="0" rtlCol="0" anchor="t">
            <a:spAutoFit/>
          </a:bodyPr>
          <a:lstStyle/>
          <a:p>
            <a:pPr>
              <a:lnSpc>
                <a:spcPts val="7200"/>
              </a:lnSpc>
            </a:pPr>
            <a:r>
              <a:rPr lang="en-US" sz="6000">
                <a:solidFill>
                  <a:srgbClr val="000000"/>
                </a:solidFill>
                <a:latin typeface="Arial"/>
              </a:rPr>
              <a:t>• İnsan arasa da doğada bozukluk bulamaz.</a:t>
            </a:r>
          </a:p>
        </p:txBody>
      </p:sp>
      <p:sp>
        <p:nvSpPr>
          <p:cNvPr id="15" name="TextBox 15"/>
          <p:cNvSpPr txBox="1"/>
          <p:nvPr/>
        </p:nvSpPr>
        <p:spPr>
          <a:xfrm>
            <a:off x="724994" y="7267414"/>
            <a:ext cx="17044250" cy="1038225"/>
          </a:xfrm>
          <a:prstGeom prst="rect">
            <a:avLst/>
          </a:prstGeom>
        </p:spPr>
        <p:txBody>
          <a:bodyPr lIns="0" tIns="0" rIns="0" bIns="0" rtlCol="0" anchor="t">
            <a:spAutoFit/>
          </a:bodyPr>
          <a:lstStyle/>
          <a:p>
            <a:pPr>
              <a:lnSpc>
                <a:spcPts val="7200"/>
              </a:lnSpc>
            </a:pPr>
            <a:r>
              <a:rPr lang="en-US" sz="6000">
                <a:solidFill>
                  <a:srgbClr val="000000"/>
                </a:solidFill>
                <a:latin typeface="Arial"/>
              </a:rPr>
              <a:t>• İlahi yaratılışta mükemmellik söz konusudur.</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7" name="TextBox 7"/>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8" name="TextBox 8"/>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Freeform 10"/>
          <p:cNvSpPr/>
          <p:nvPr/>
        </p:nvSpPr>
        <p:spPr>
          <a:xfrm>
            <a:off x="792709" y="7819594"/>
            <a:ext cx="959891" cy="829106"/>
          </a:xfrm>
          <a:custGeom>
            <a:avLst/>
            <a:gdLst/>
            <a:ahLst/>
            <a:cxnLst/>
            <a:rect l="l" t="t" r="r" b="b"/>
            <a:pathLst>
              <a:path w="959891" h="829106">
                <a:moveTo>
                  <a:pt x="0" y="0"/>
                </a:moveTo>
                <a:lnTo>
                  <a:pt x="959892" y="0"/>
                </a:lnTo>
                <a:lnTo>
                  <a:pt x="959892" y="829106"/>
                </a:lnTo>
                <a:lnTo>
                  <a:pt x="0" y="8291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Metin kutusu 13">
            <a:extLst>
              <a:ext uri="{FF2B5EF4-FFF2-40B4-BE49-F238E27FC236}">
                <a16:creationId xmlns:a16="http://schemas.microsoft.com/office/drawing/2014/main" id="{F7AB2E80-37AA-B4AF-46FD-7313A943DD4E}"/>
              </a:ext>
            </a:extLst>
          </p:cNvPr>
          <p:cNvSpPr txBox="1"/>
          <p:nvPr/>
        </p:nvSpPr>
        <p:spPr>
          <a:xfrm>
            <a:off x="914400" y="1376769"/>
            <a:ext cx="16262628" cy="7325082"/>
          </a:xfrm>
          <a:prstGeom prst="rect">
            <a:avLst/>
          </a:prstGeom>
          <a:noFill/>
        </p:spPr>
        <p:txBody>
          <a:bodyPr wrap="square" rtlCol="0">
            <a:spAutoFit/>
          </a:bodyPr>
          <a:lstStyle/>
          <a:p>
            <a:pPr>
              <a:spcAft>
                <a:spcPts val="600"/>
              </a:spcAft>
            </a:pPr>
            <a:r>
              <a:rPr lang="tr-TR" sz="4000" dirty="0">
                <a:solidFill>
                  <a:srgbClr val="000000"/>
                </a:solidFill>
                <a:latin typeface="Arial" panose="020B0604020202020204" pitchFamily="34" charset="0"/>
                <a:cs typeface="Arial" panose="020B0604020202020204" pitchFamily="34" charset="0"/>
              </a:rPr>
              <a:t>Siz hiç patatesin gül açtığını duydunuz mu? Kiraz ağacında zeytin yetiştiğini gördünüz mü? Yazın kar yağdığını düşünebilir misiniz? Sular hep aşağı doğru akıyor. Bunun aksini söyleseler inanabilir misiniz? Kuşkusuz böyle şeyler düşünmeyiz. Bunlardan...................................... anlaşılmaktadır.</a:t>
            </a:r>
          </a:p>
          <a:p>
            <a:pPr>
              <a:spcAft>
                <a:spcPts val="600"/>
              </a:spcAft>
            </a:pPr>
            <a:r>
              <a:rPr lang="tr-TR" sz="4000" b="1" dirty="0">
                <a:solidFill>
                  <a:srgbClr val="000000"/>
                </a:solidFill>
                <a:latin typeface="Arial" panose="020B0604020202020204" pitchFamily="34" charset="0"/>
                <a:cs typeface="Arial" panose="020B0604020202020204" pitchFamily="34" charset="0"/>
              </a:rPr>
              <a:t>Bu parçada boş bırakılan yere gelebilecek en uygun ifade aşağıdakilerden hangisidir?</a:t>
            </a:r>
          </a:p>
          <a:p>
            <a:pPr>
              <a:spcAft>
                <a:spcPts val="600"/>
              </a:spcAft>
            </a:pPr>
            <a:r>
              <a:rPr lang="tr-TR" sz="4000" dirty="0">
                <a:solidFill>
                  <a:srgbClr val="000000"/>
                </a:solidFill>
                <a:latin typeface="Arial" panose="020B0604020202020204" pitchFamily="34" charset="0"/>
                <a:cs typeface="Arial" panose="020B0604020202020204" pitchFamily="34" charset="0"/>
              </a:rPr>
              <a:t>A) evrendeki bazı şeylerin kendiliğinden oluştuğu</a:t>
            </a:r>
          </a:p>
          <a:p>
            <a:pPr>
              <a:spcAft>
                <a:spcPts val="600"/>
              </a:spcAft>
            </a:pPr>
            <a:r>
              <a:rPr lang="tr-TR" sz="4000" dirty="0">
                <a:solidFill>
                  <a:srgbClr val="000000"/>
                </a:solidFill>
                <a:latin typeface="Arial" panose="020B0604020202020204" pitchFamily="34" charset="0"/>
                <a:cs typeface="Arial" panose="020B0604020202020204" pitchFamily="34" charset="0"/>
              </a:rPr>
              <a:t>B) Dünya’nın su kaynaklarının yok olduğu</a:t>
            </a:r>
          </a:p>
          <a:p>
            <a:pPr>
              <a:spcAft>
                <a:spcPts val="600"/>
              </a:spcAft>
            </a:pPr>
            <a:r>
              <a:rPr lang="tr-TR" sz="4000" dirty="0">
                <a:solidFill>
                  <a:srgbClr val="000000"/>
                </a:solidFill>
                <a:latin typeface="Arial" panose="020B0604020202020204" pitchFamily="34" charset="0"/>
                <a:cs typeface="Arial" panose="020B0604020202020204" pitchFamily="34" charset="0"/>
              </a:rPr>
              <a:t>C) evrende çok çeşitli bitkilerin var olduğu</a:t>
            </a:r>
          </a:p>
          <a:p>
            <a:pPr>
              <a:spcAft>
                <a:spcPts val="600"/>
              </a:spcAft>
            </a:pPr>
            <a:r>
              <a:rPr lang="tr-TR" sz="4000" dirty="0">
                <a:solidFill>
                  <a:srgbClr val="000000"/>
                </a:solidFill>
                <a:latin typeface="Arial" panose="020B0604020202020204" pitchFamily="34" charset="0"/>
                <a:cs typeface="Arial" panose="020B0604020202020204" pitchFamily="34" charset="0"/>
              </a:rPr>
              <a:t>D) evrende her şeyin bir düzen içinde akıp gittiği</a:t>
            </a:r>
            <a:endParaRPr lang="en-US" sz="4000" dirty="0">
              <a:solidFill>
                <a:srgbClr val="000000"/>
              </a:solidFill>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5C4A15E4-8591-A207-63B5-D68113C0B465}"/>
              </a:ext>
            </a:extLst>
          </p:cNvPr>
          <p:cNvSpPr txBox="1"/>
          <p:nvPr/>
        </p:nvSpPr>
        <p:spPr>
          <a:xfrm>
            <a:off x="0" y="808536"/>
            <a:ext cx="8458200" cy="523220"/>
          </a:xfrm>
          <a:prstGeom prst="rect">
            <a:avLst/>
          </a:prstGeom>
          <a:solidFill>
            <a:srgbClr val="FFFF00"/>
          </a:solidFill>
        </p:spPr>
        <p:txBody>
          <a:bodyPr wrap="square" rtlCol="0">
            <a:spAutoFit/>
          </a:bodyPr>
          <a:lstStyle/>
          <a:p>
            <a:r>
              <a:rPr lang="tr-TR" sz="2800" b="1" dirty="0">
                <a:latin typeface="Arial" panose="020B0604020202020204" pitchFamily="34" charset="0"/>
                <a:cs typeface="Arial" panose="020B0604020202020204" pitchFamily="34" charset="0"/>
              </a:rPr>
              <a:t>  Bumerang</a:t>
            </a:r>
            <a:r>
              <a:rPr lang="tr-TR" sz="2800" dirty="0">
                <a:latin typeface="Arial" panose="020B0604020202020204" pitchFamily="34" charset="0"/>
                <a:cs typeface="Arial" panose="020B0604020202020204" pitchFamily="34" charset="0"/>
              </a:rPr>
              <a:t> / 1. Ünite / Kavratan Testler 1 / Soru 2</a:t>
            </a:r>
            <a:endParaRPr lang="en-US" sz="2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7" name="TextBox 7"/>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8" name="TextBox 8"/>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Freeform 10"/>
          <p:cNvSpPr/>
          <p:nvPr/>
        </p:nvSpPr>
        <p:spPr>
          <a:xfrm>
            <a:off x="640309" y="8039100"/>
            <a:ext cx="959891" cy="829106"/>
          </a:xfrm>
          <a:custGeom>
            <a:avLst/>
            <a:gdLst/>
            <a:ahLst/>
            <a:cxnLst/>
            <a:rect l="l" t="t" r="r" b="b"/>
            <a:pathLst>
              <a:path w="959891" h="829106">
                <a:moveTo>
                  <a:pt x="0" y="0"/>
                </a:moveTo>
                <a:lnTo>
                  <a:pt x="959892" y="0"/>
                </a:lnTo>
                <a:lnTo>
                  <a:pt x="959892" y="829106"/>
                </a:lnTo>
                <a:lnTo>
                  <a:pt x="0" y="8291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Metin kutusu 13">
            <a:extLst>
              <a:ext uri="{FF2B5EF4-FFF2-40B4-BE49-F238E27FC236}">
                <a16:creationId xmlns:a16="http://schemas.microsoft.com/office/drawing/2014/main" id="{F7AB2E80-37AA-B4AF-46FD-7313A943DD4E}"/>
              </a:ext>
            </a:extLst>
          </p:cNvPr>
          <p:cNvSpPr txBox="1"/>
          <p:nvPr/>
        </p:nvSpPr>
        <p:spPr>
          <a:xfrm>
            <a:off x="914400" y="1376769"/>
            <a:ext cx="16687800" cy="7525137"/>
          </a:xfrm>
          <a:prstGeom prst="rect">
            <a:avLst/>
          </a:prstGeom>
          <a:noFill/>
        </p:spPr>
        <p:txBody>
          <a:bodyPr wrap="square" rtlCol="0">
            <a:spAutoFit/>
          </a:bodyPr>
          <a:lstStyle/>
          <a:p>
            <a:r>
              <a:rPr lang="tr-TR" sz="3200" dirty="0">
                <a:solidFill>
                  <a:srgbClr val="000000"/>
                </a:solidFill>
                <a:latin typeface="Arial" panose="020B0604020202020204" pitchFamily="34" charset="0"/>
                <a:cs typeface="Arial" panose="020B0604020202020204" pitchFamily="34" charset="0"/>
              </a:rPr>
              <a:t>Evrenin ve insanların yaratıcısı Yüce Allah, var olduğu gibi aynı zamanda birdir ve </a:t>
            </a:r>
          </a:p>
          <a:p>
            <a:r>
              <a:rPr lang="tr-TR" sz="3200" dirty="0">
                <a:solidFill>
                  <a:srgbClr val="000000"/>
                </a:solidFill>
                <a:latin typeface="Arial" panose="020B0604020202020204" pitchFamily="34" charset="0"/>
                <a:cs typeface="Arial" panose="020B0604020202020204" pitchFamily="34" charset="0"/>
              </a:rPr>
              <a:t>tektir. Zaten birden çok yaratıcının olabileceğini aklımız da kabul etmez. Eğer böyle </a:t>
            </a:r>
          </a:p>
          <a:p>
            <a:pPr>
              <a:spcAft>
                <a:spcPts val="600"/>
              </a:spcAft>
            </a:pPr>
            <a:r>
              <a:rPr lang="tr-TR" sz="3200" dirty="0">
                <a:solidFill>
                  <a:srgbClr val="000000"/>
                </a:solidFill>
                <a:latin typeface="Arial" panose="020B0604020202020204" pitchFamily="34" charset="0"/>
                <a:cs typeface="Arial" panose="020B0604020202020204" pitchFamily="34" charset="0"/>
              </a:rPr>
              <a:t>bir şey olsaydı evrende düzen ve devamlılık olmazdı. Örneğin, yerin ve göğün iki yaratıcısı olsaydı her ikisinin de değişik arzu ve istekleri olurdu. Birisinin “Evet!” dediğine, diğeri “Hayır!” diyebilirdi. Birisi bir insanın yaşamasını isterken diğeri ölümünü isteyebilirdi. Böylece aralarında sonsuza dek bir anlaşmazlık sürüp giderdi. Dolayısıyla yerin ve göğün düzeni bozulur ve insanlar mutsuz olurlardı.</a:t>
            </a:r>
          </a:p>
          <a:p>
            <a:pPr>
              <a:spcAft>
                <a:spcPts val="600"/>
              </a:spcAft>
            </a:pPr>
            <a:r>
              <a:rPr lang="tr-TR" sz="3200" b="1" dirty="0">
                <a:solidFill>
                  <a:srgbClr val="000000"/>
                </a:solidFill>
                <a:latin typeface="Arial" panose="020B0604020202020204" pitchFamily="34" charset="0"/>
                <a:cs typeface="Arial" panose="020B0604020202020204" pitchFamily="34" charset="0"/>
              </a:rPr>
              <a:t>Bu parçadan hareketle;</a:t>
            </a:r>
          </a:p>
          <a:p>
            <a:pPr>
              <a:spcAft>
                <a:spcPts val="600"/>
              </a:spcAft>
            </a:pPr>
            <a:r>
              <a:rPr lang="tr-TR" sz="3200" dirty="0">
                <a:solidFill>
                  <a:srgbClr val="000000"/>
                </a:solidFill>
                <a:latin typeface="Arial" panose="020B0604020202020204" pitchFamily="34" charset="0"/>
                <a:cs typeface="Arial" panose="020B0604020202020204" pitchFamily="34" charset="0"/>
              </a:rPr>
              <a:t>I. Allah (c.c.) insanları davranışlarından sorumlu tutmuştur.</a:t>
            </a:r>
          </a:p>
          <a:p>
            <a:pPr>
              <a:spcAft>
                <a:spcPts val="600"/>
              </a:spcAft>
            </a:pPr>
            <a:r>
              <a:rPr lang="tr-TR" sz="3200" dirty="0">
                <a:solidFill>
                  <a:srgbClr val="000000"/>
                </a:solidFill>
                <a:latin typeface="Arial" panose="020B0604020202020204" pitchFamily="34" charset="0"/>
                <a:cs typeface="Arial" panose="020B0604020202020204" pitchFamily="34" charset="0"/>
              </a:rPr>
              <a:t>II. Her şeyi yaratan ve düzenleyen Allah (c.c.) bir ve tek olmasaydı hem hayatımızda hem de evrenin işleyişinde düzensizlikler ortaya çıkardı.</a:t>
            </a:r>
          </a:p>
          <a:p>
            <a:pPr>
              <a:spcAft>
                <a:spcPts val="600"/>
              </a:spcAft>
            </a:pPr>
            <a:r>
              <a:rPr lang="tr-TR" sz="3200" dirty="0">
                <a:solidFill>
                  <a:srgbClr val="000000"/>
                </a:solidFill>
                <a:latin typeface="Arial" panose="020B0604020202020204" pitchFamily="34" charset="0"/>
                <a:cs typeface="Arial" panose="020B0604020202020204" pitchFamily="34" charset="0"/>
              </a:rPr>
              <a:t>III. Evrendeki her varlık Allah’ın (c.c.) rahmetinin sonucu olarak varlığını devam ettirir.</a:t>
            </a:r>
          </a:p>
          <a:p>
            <a:pPr>
              <a:spcAft>
                <a:spcPts val="600"/>
              </a:spcAft>
            </a:pPr>
            <a:r>
              <a:rPr lang="tr-TR" sz="3200" b="1" dirty="0">
                <a:solidFill>
                  <a:srgbClr val="000000"/>
                </a:solidFill>
                <a:latin typeface="Arial" panose="020B0604020202020204" pitchFamily="34" charset="0"/>
                <a:cs typeface="Arial" panose="020B0604020202020204" pitchFamily="34" charset="0"/>
              </a:rPr>
              <a:t>yargılarından hangilerine ulaşılır?</a:t>
            </a:r>
          </a:p>
          <a:p>
            <a:pPr>
              <a:spcAft>
                <a:spcPts val="600"/>
              </a:spcAft>
            </a:pPr>
            <a:r>
              <a:rPr lang="tr-TR" sz="3200" dirty="0">
                <a:solidFill>
                  <a:srgbClr val="000000"/>
                </a:solidFill>
                <a:latin typeface="Arial" panose="020B0604020202020204" pitchFamily="34" charset="0"/>
                <a:cs typeface="Arial" panose="020B0604020202020204" pitchFamily="34" charset="0"/>
              </a:rPr>
              <a:t>A) Yalnız II 		B) Yalnız III 		C) I ve II 		D) I ve III</a:t>
            </a:r>
            <a:endParaRPr lang="en-US" sz="3200" dirty="0">
              <a:solidFill>
                <a:srgbClr val="000000"/>
              </a:solidFill>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5C4A15E4-8591-A207-63B5-D68113C0B465}"/>
              </a:ext>
            </a:extLst>
          </p:cNvPr>
          <p:cNvSpPr txBox="1"/>
          <p:nvPr/>
        </p:nvSpPr>
        <p:spPr>
          <a:xfrm>
            <a:off x="0" y="808536"/>
            <a:ext cx="8229600" cy="523220"/>
          </a:xfrm>
          <a:prstGeom prst="rect">
            <a:avLst/>
          </a:prstGeom>
          <a:solidFill>
            <a:srgbClr val="FFFF00"/>
          </a:solidFill>
        </p:spPr>
        <p:txBody>
          <a:bodyPr wrap="square" rtlCol="0">
            <a:spAutoFit/>
          </a:bodyPr>
          <a:lstStyle/>
          <a:p>
            <a:r>
              <a:rPr lang="tr-TR" sz="2800" b="1" dirty="0">
                <a:latin typeface="Arial" panose="020B0604020202020204" pitchFamily="34" charset="0"/>
                <a:cs typeface="Arial" panose="020B0604020202020204" pitchFamily="34" charset="0"/>
              </a:rPr>
              <a:t>  Bumerang</a:t>
            </a:r>
            <a:r>
              <a:rPr lang="tr-TR" sz="2800" dirty="0">
                <a:latin typeface="Arial" panose="020B0604020202020204" pitchFamily="34" charset="0"/>
                <a:cs typeface="Arial" panose="020B0604020202020204" pitchFamily="34" charset="0"/>
              </a:rPr>
              <a:t> / 1. Ünite / Kavratan Testler 1 / Soru 3</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8015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6" name="Freeform 6"/>
          <p:cNvSpPr/>
          <p:nvPr/>
        </p:nvSpPr>
        <p:spPr>
          <a:xfrm>
            <a:off x="716509" y="3771900"/>
            <a:ext cx="959891" cy="829106"/>
          </a:xfrm>
          <a:custGeom>
            <a:avLst/>
            <a:gdLst/>
            <a:ahLst/>
            <a:cxnLst/>
            <a:rect l="l" t="t" r="r" b="b"/>
            <a:pathLst>
              <a:path w="959891" h="829106">
                <a:moveTo>
                  <a:pt x="0" y="0"/>
                </a:moveTo>
                <a:lnTo>
                  <a:pt x="959891" y="0"/>
                </a:lnTo>
                <a:lnTo>
                  <a:pt x="959891" y="829106"/>
                </a:lnTo>
                <a:lnTo>
                  <a:pt x="0" y="8291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dirty="0"/>
          </a:p>
        </p:txBody>
      </p:sp>
      <p:sp>
        <p:nvSpPr>
          <p:cNvPr id="12" name="Metin kutusu 11">
            <a:extLst>
              <a:ext uri="{FF2B5EF4-FFF2-40B4-BE49-F238E27FC236}">
                <a16:creationId xmlns:a16="http://schemas.microsoft.com/office/drawing/2014/main" id="{435BD548-8E7C-249C-D9E2-5535B6429144}"/>
              </a:ext>
            </a:extLst>
          </p:cNvPr>
          <p:cNvSpPr txBox="1"/>
          <p:nvPr/>
        </p:nvSpPr>
        <p:spPr>
          <a:xfrm>
            <a:off x="914400" y="1376769"/>
            <a:ext cx="16465937" cy="8171468"/>
          </a:xfrm>
          <a:prstGeom prst="rect">
            <a:avLst/>
          </a:prstGeom>
          <a:noFill/>
        </p:spPr>
        <p:txBody>
          <a:bodyPr wrap="square" rtlCol="0">
            <a:spAutoFit/>
          </a:bodyPr>
          <a:lstStyle/>
          <a:p>
            <a:r>
              <a:rPr lang="tr-TR" sz="3200" dirty="0">
                <a:solidFill>
                  <a:srgbClr val="000000"/>
                </a:solidFill>
                <a:latin typeface="Arial" panose="020B0604020202020204" pitchFamily="34" charset="0"/>
                <a:cs typeface="Arial" panose="020B0604020202020204" pitchFamily="34" charset="0"/>
              </a:rPr>
              <a:t>Allah’ın (c.c.) birliği ve tekliği, O’nun eşi ve benzeri olmadığı anlamına da gelir. </a:t>
            </a:r>
          </a:p>
          <a:p>
            <a:r>
              <a:rPr lang="tr-TR" sz="3200" dirty="0">
                <a:solidFill>
                  <a:srgbClr val="000000"/>
                </a:solidFill>
                <a:latin typeface="Arial" panose="020B0604020202020204" pitchFamily="34" charset="0"/>
                <a:cs typeface="Arial" panose="020B0604020202020204" pitchFamily="34" charset="0"/>
              </a:rPr>
              <a:t>Allah (c.c.) düşündüğümüz, görüp işittiğimiz hiçbir varlığa benzemez. Allah’a (c.c.) eş </a:t>
            </a:r>
          </a:p>
          <a:p>
            <a:pPr>
              <a:spcAft>
                <a:spcPts val="600"/>
              </a:spcAft>
            </a:pPr>
            <a:r>
              <a:rPr lang="tr-TR" sz="3200" dirty="0">
                <a:solidFill>
                  <a:srgbClr val="000000"/>
                </a:solidFill>
                <a:latin typeface="Arial" panose="020B0604020202020204" pitchFamily="34" charset="0"/>
                <a:cs typeface="Arial" panose="020B0604020202020204" pitchFamily="34" charset="0"/>
              </a:rPr>
              <a:t>ve ortak olan hiçbir varlık yoktur. O, her şeyi var edendir ve her şeyin sahibidir. Allah (c.c.) hiçbir şeye ihtiyaç duymaz ama her şey O’na ihtiyaç duyar.</a:t>
            </a:r>
          </a:p>
          <a:p>
            <a:pPr>
              <a:spcAft>
                <a:spcPts val="600"/>
              </a:spcAft>
            </a:pPr>
            <a:r>
              <a:rPr lang="tr-TR" sz="3200" b="1" dirty="0">
                <a:solidFill>
                  <a:srgbClr val="000000"/>
                </a:solidFill>
                <a:latin typeface="Arial" panose="020B0604020202020204" pitchFamily="34" charset="0"/>
                <a:cs typeface="Arial" panose="020B0604020202020204" pitchFamily="34" charset="0"/>
              </a:rPr>
              <a:t>Bu parçada aşağıdaki ayetlerden hangisi </a:t>
            </a:r>
            <a:r>
              <a:rPr lang="tr-TR" sz="3200" b="1" u="sng" dirty="0">
                <a:solidFill>
                  <a:srgbClr val="000000"/>
                </a:solidFill>
                <a:latin typeface="Arial" panose="020B0604020202020204" pitchFamily="34" charset="0"/>
                <a:cs typeface="Arial" panose="020B0604020202020204" pitchFamily="34" charset="0"/>
              </a:rPr>
              <a:t>açıklanmamıştır</a:t>
            </a:r>
            <a:r>
              <a:rPr lang="tr-TR" sz="3200" b="1" dirty="0">
                <a:solidFill>
                  <a:srgbClr val="000000"/>
                </a:solidFill>
                <a:latin typeface="Arial" panose="020B0604020202020204" pitchFamily="34" charset="0"/>
                <a:cs typeface="Arial" panose="020B0604020202020204" pitchFamily="34" charset="0"/>
              </a:rPr>
              <a:t>?</a:t>
            </a:r>
          </a:p>
          <a:p>
            <a:pPr>
              <a:spcAft>
                <a:spcPts val="600"/>
              </a:spcAft>
            </a:pPr>
            <a:r>
              <a:rPr lang="tr-TR" sz="3200" dirty="0">
                <a:solidFill>
                  <a:srgbClr val="000000"/>
                </a:solidFill>
                <a:latin typeface="Arial" panose="020B0604020202020204" pitchFamily="34" charset="0"/>
                <a:cs typeface="Arial" panose="020B0604020202020204" pitchFamily="34" charset="0"/>
              </a:rPr>
              <a:t>A) “Şüphesiz Allah; adaleti, iyilik yapmayı, yakınlara yardım etmeyi emreder; </a:t>
            </a:r>
            <a:r>
              <a:rPr lang="tr-TR" sz="3200" dirty="0" err="1">
                <a:solidFill>
                  <a:srgbClr val="000000"/>
                </a:solidFill>
                <a:latin typeface="Arial" panose="020B0604020202020204" pitchFamily="34" charset="0"/>
                <a:cs typeface="Arial" panose="020B0604020202020204" pitchFamily="34" charset="0"/>
              </a:rPr>
              <a:t>hayâsızlığı</a:t>
            </a:r>
            <a:r>
              <a:rPr lang="tr-TR" sz="3200" dirty="0">
                <a:solidFill>
                  <a:srgbClr val="000000"/>
                </a:solidFill>
                <a:latin typeface="Arial" panose="020B0604020202020204" pitchFamily="34" charset="0"/>
                <a:cs typeface="Arial" panose="020B0604020202020204" pitchFamily="34" charset="0"/>
              </a:rPr>
              <a:t>, fenalık ve azgınlığı da yasaklar…’’</a:t>
            </a:r>
          </a:p>
          <a:p>
            <a:pPr algn="r">
              <a:spcAft>
                <a:spcPts val="600"/>
              </a:spcAft>
            </a:pPr>
            <a:r>
              <a:rPr lang="tr-TR" sz="3200" dirty="0">
                <a:solidFill>
                  <a:srgbClr val="000000"/>
                </a:solidFill>
                <a:latin typeface="Arial" panose="020B0604020202020204" pitchFamily="34" charset="0"/>
                <a:cs typeface="Arial" panose="020B0604020202020204" pitchFamily="34" charset="0"/>
              </a:rPr>
              <a:t>(</a:t>
            </a:r>
            <a:r>
              <a:rPr lang="tr-TR" sz="3200" dirty="0" err="1">
                <a:solidFill>
                  <a:srgbClr val="000000"/>
                </a:solidFill>
                <a:latin typeface="Arial" panose="020B0604020202020204" pitchFamily="34" charset="0"/>
                <a:cs typeface="Arial" panose="020B0604020202020204" pitchFamily="34" charset="0"/>
              </a:rPr>
              <a:t>Nahl</a:t>
            </a:r>
            <a:r>
              <a:rPr lang="tr-TR" sz="3200" dirty="0">
                <a:solidFill>
                  <a:srgbClr val="000000"/>
                </a:solidFill>
                <a:latin typeface="Arial" panose="020B0604020202020204" pitchFamily="34" charset="0"/>
                <a:cs typeface="Arial" panose="020B0604020202020204" pitchFamily="34" charset="0"/>
              </a:rPr>
              <a:t> suresi, 90. ayet)</a:t>
            </a:r>
          </a:p>
          <a:p>
            <a:pPr>
              <a:spcAft>
                <a:spcPts val="600"/>
              </a:spcAft>
            </a:pPr>
            <a:r>
              <a:rPr lang="tr-TR" sz="3200" dirty="0">
                <a:solidFill>
                  <a:srgbClr val="000000"/>
                </a:solidFill>
                <a:latin typeface="Arial" panose="020B0604020202020204" pitchFamily="34" charset="0"/>
                <a:cs typeface="Arial" panose="020B0604020202020204" pitchFamily="34" charset="0"/>
              </a:rPr>
              <a:t>B) “Sizin İlahınız tek bir İlah’tır; O’ndan başka İlah yoktur; O, Rahman’dır, Rahim’dir (bağışlayan ve esirgeyendir).’’</a:t>
            </a:r>
          </a:p>
          <a:p>
            <a:pPr algn="r">
              <a:spcAft>
                <a:spcPts val="600"/>
              </a:spcAft>
            </a:pPr>
            <a:r>
              <a:rPr lang="tr-TR" sz="3200" dirty="0">
                <a:solidFill>
                  <a:srgbClr val="000000"/>
                </a:solidFill>
                <a:latin typeface="Arial" panose="020B0604020202020204" pitchFamily="34" charset="0"/>
                <a:cs typeface="Arial" panose="020B0604020202020204" pitchFamily="34" charset="0"/>
              </a:rPr>
              <a:t>(Bakara suresi, 163. ayet)</a:t>
            </a:r>
          </a:p>
          <a:p>
            <a:pPr>
              <a:spcAft>
                <a:spcPts val="600"/>
              </a:spcAft>
            </a:pPr>
            <a:r>
              <a:rPr lang="tr-TR" sz="3200" dirty="0">
                <a:solidFill>
                  <a:srgbClr val="000000"/>
                </a:solidFill>
                <a:latin typeface="Arial" panose="020B0604020202020204" pitchFamily="34" charset="0"/>
                <a:cs typeface="Arial" panose="020B0604020202020204" pitchFamily="34" charset="0"/>
              </a:rPr>
              <a:t>C) “Allah Samed’dir. (Her şey O’na muhtaçtır; O, hiçbir şeye muhtaç değildir.)”</a:t>
            </a:r>
          </a:p>
          <a:p>
            <a:pPr algn="r">
              <a:spcAft>
                <a:spcPts val="600"/>
              </a:spcAft>
            </a:pPr>
            <a:r>
              <a:rPr lang="tr-TR" sz="3200" dirty="0">
                <a:solidFill>
                  <a:srgbClr val="000000"/>
                </a:solidFill>
                <a:latin typeface="Arial" panose="020B0604020202020204" pitchFamily="34" charset="0"/>
                <a:cs typeface="Arial" panose="020B0604020202020204" pitchFamily="34" charset="0"/>
              </a:rPr>
              <a:t>(İhlas suresi, 2. ayet)</a:t>
            </a:r>
          </a:p>
          <a:p>
            <a:pPr>
              <a:spcAft>
                <a:spcPts val="600"/>
              </a:spcAft>
            </a:pPr>
            <a:r>
              <a:rPr lang="tr-TR" sz="3200" dirty="0">
                <a:solidFill>
                  <a:srgbClr val="000000"/>
                </a:solidFill>
                <a:latin typeface="Arial" panose="020B0604020202020204" pitchFamily="34" charset="0"/>
                <a:cs typeface="Arial" panose="020B0604020202020204" pitchFamily="34" charset="0"/>
              </a:rPr>
              <a:t>D) “…De ki: ‘Her şeyin yaratıcısı Allah’tır. O; birdir, mutlak hâkimiyet sahibidir.’ ”</a:t>
            </a:r>
          </a:p>
          <a:p>
            <a:pPr algn="r">
              <a:spcAft>
                <a:spcPts val="600"/>
              </a:spcAft>
            </a:pPr>
            <a:r>
              <a:rPr lang="tr-TR" sz="3200" dirty="0">
                <a:solidFill>
                  <a:srgbClr val="000000"/>
                </a:solidFill>
                <a:latin typeface="Arial" panose="020B0604020202020204" pitchFamily="34" charset="0"/>
                <a:cs typeface="Arial" panose="020B0604020202020204" pitchFamily="34" charset="0"/>
              </a:rPr>
              <a:t>(</a:t>
            </a:r>
            <a:r>
              <a:rPr lang="tr-TR" sz="3200" dirty="0" err="1">
                <a:solidFill>
                  <a:srgbClr val="000000"/>
                </a:solidFill>
                <a:latin typeface="Arial" panose="020B0604020202020204" pitchFamily="34" charset="0"/>
                <a:cs typeface="Arial" panose="020B0604020202020204" pitchFamily="34" charset="0"/>
              </a:rPr>
              <a:t>Rad</a:t>
            </a:r>
            <a:r>
              <a:rPr lang="tr-TR" sz="3200" dirty="0">
                <a:solidFill>
                  <a:srgbClr val="000000"/>
                </a:solidFill>
                <a:latin typeface="Arial" panose="020B0604020202020204" pitchFamily="34" charset="0"/>
                <a:cs typeface="Arial" panose="020B0604020202020204" pitchFamily="34" charset="0"/>
              </a:rPr>
              <a:t> suresi, 16. ayet)</a:t>
            </a:r>
            <a:endParaRPr lang="en-US" sz="3200" dirty="0">
              <a:solidFill>
                <a:srgbClr val="000000"/>
              </a:solidFill>
              <a:latin typeface="Arial" panose="020B0604020202020204" pitchFamily="34" charset="0"/>
              <a:cs typeface="Arial" panose="020B0604020202020204" pitchFamily="34" charset="0"/>
            </a:endParaRP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8" name="TextBox 8"/>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9" name="TextBox 9"/>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0" name="TextBox 10"/>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1" name="TextBox 11"/>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3" name="Metin kutusu 12">
            <a:extLst>
              <a:ext uri="{FF2B5EF4-FFF2-40B4-BE49-F238E27FC236}">
                <a16:creationId xmlns:a16="http://schemas.microsoft.com/office/drawing/2014/main" id="{067F4827-5D36-9D0E-256A-1B023E9D07C4}"/>
              </a:ext>
            </a:extLst>
          </p:cNvPr>
          <p:cNvSpPr txBox="1"/>
          <p:nvPr/>
        </p:nvSpPr>
        <p:spPr>
          <a:xfrm>
            <a:off x="0" y="808536"/>
            <a:ext cx="8382000" cy="523220"/>
          </a:xfrm>
          <a:prstGeom prst="rect">
            <a:avLst/>
          </a:prstGeom>
          <a:solidFill>
            <a:srgbClr val="FFFF00"/>
          </a:solidFill>
        </p:spPr>
        <p:txBody>
          <a:bodyPr wrap="square" rtlCol="0">
            <a:spAutoFit/>
          </a:bodyPr>
          <a:lstStyle/>
          <a:p>
            <a:r>
              <a:rPr lang="tr-TR" sz="2800" b="1" dirty="0">
                <a:latin typeface="Arial" panose="020B0604020202020204" pitchFamily="34" charset="0"/>
                <a:cs typeface="Arial" panose="020B0604020202020204" pitchFamily="34" charset="0"/>
              </a:rPr>
              <a:t>  Bumerang</a:t>
            </a:r>
            <a:r>
              <a:rPr lang="tr-TR" sz="2800" dirty="0">
                <a:latin typeface="Arial" panose="020B0604020202020204" pitchFamily="34" charset="0"/>
                <a:cs typeface="Arial" panose="020B0604020202020204" pitchFamily="34" charset="0"/>
              </a:rPr>
              <a:t> / 1. Ünite / Kavratan Testler 1 / Soru 5</a:t>
            </a:r>
            <a:endParaRPr lang="en-US" sz="2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7" name="TextBox 7"/>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8" name="TextBox 8"/>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TextBox 10"/>
          <p:cNvSpPr txBox="1"/>
          <p:nvPr/>
        </p:nvSpPr>
        <p:spPr>
          <a:xfrm>
            <a:off x="655377" y="2169176"/>
            <a:ext cx="17350569" cy="6677025"/>
          </a:xfrm>
          <a:prstGeom prst="rect">
            <a:avLst/>
          </a:prstGeom>
        </p:spPr>
        <p:txBody>
          <a:bodyPr lIns="0" tIns="0" rIns="0" bIns="0" rtlCol="0" anchor="t">
            <a:spAutoFit/>
          </a:bodyPr>
          <a:lstStyle/>
          <a:p>
            <a:pPr>
              <a:lnSpc>
                <a:spcPts val="4799"/>
              </a:lnSpc>
            </a:pPr>
            <a:r>
              <a:rPr lang="en-US" sz="3999" dirty="0" err="1">
                <a:solidFill>
                  <a:srgbClr val="000000"/>
                </a:solidFill>
                <a:latin typeface="Arial Bold"/>
              </a:rPr>
              <a:t>Aşağıda</a:t>
            </a:r>
            <a:r>
              <a:rPr lang="en-US" sz="3999" dirty="0">
                <a:solidFill>
                  <a:srgbClr val="000000"/>
                </a:solidFill>
                <a:latin typeface="Arial Bold"/>
              </a:rPr>
              <a:t> </a:t>
            </a:r>
            <a:r>
              <a:rPr lang="en-US" sz="3999" dirty="0" err="1">
                <a:solidFill>
                  <a:srgbClr val="000000"/>
                </a:solidFill>
                <a:latin typeface="Arial Bold"/>
              </a:rPr>
              <a:t>verilen</a:t>
            </a:r>
            <a:r>
              <a:rPr lang="en-US" sz="3999" dirty="0">
                <a:solidFill>
                  <a:srgbClr val="000000"/>
                </a:solidFill>
                <a:latin typeface="Arial Bold"/>
              </a:rPr>
              <a:t> </a:t>
            </a:r>
            <a:r>
              <a:rPr lang="en-US" sz="3999" dirty="0" err="1">
                <a:solidFill>
                  <a:srgbClr val="000000"/>
                </a:solidFill>
                <a:latin typeface="Arial Bold"/>
              </a:rPr>
              <a:t>cümlelerdeki</a:t>
            </a:r>
            <a:r>
              <a:rPr lang="en-US" sz="3999" dirty="0">
                <a:solidFill>
                  <a:srgbClr val="000000"/>
                </a:solidFill>
                <a:latin typeface="Arial Bold"/>
              </a:rPr>
              <a:t> </a:t>
            </a:r>
            <a:r>
              <a:rPr lang="en-US" sz="3999" dirty="0" err="1">
                <a:solidFill>
                  <a:srgbClr val="000000"/>
                </a:solidFill>
                <a:latin typeface="Arial Bold"/>
              </a:rPr>
              <a:t>noktalı</a:t>
            </a:r>
            <a:r>
              <a:rPr lang="en-US" sz="3999" dirty="0">
                <a:solidFill>
                  <a:srgbClr val="000000"/>
                </a:solidFill>
                <a:latin typeface="Arial Bold"/>
              </a:rPr>
              <a:t> </a:t>
            </a:r>
            <a:r>
              <a:rPr lang="en-US" sz="3999" dirty="0" err="1">
                <a:solidFill>
                  <a:srgbClr val="000000"/>
                </a:solidFill>
                <a:latin typeface="Arial Bold"/>
              </a:rPr>
              <a:t>yerlere</a:t>
            </a:r>
            <a:r>
              <a:rPr lang="en-US" sz="3999" dirty="0">
                <a:solidFill>
                  <a:srgbClr val="000000"/>
                </a:solidFill>
                <a:latin typeface="Arial Bold"/>
              </a:rPr>
              <a:t> </a:t>
            </a:r>
            <a:r>
              <a:rPr lang="en-US" sz="3999" dirty="0" err="1">
                <a:solidFill>
                  <a:srgbClr val="000000"/>
                </a:solidFill>
                <a:latin typeface="Arial Bold"/>
              </a:rPr>
              <a:t>uygun</a:t>
            </a:r>
            <a:r>
              <a:rPr lang="en-US" sz="3999" dirty="0">
                <a:solidFill>
                  <a:srgbClr val="000000"/>
                </a:solidFill>
                <a:latin typeface="Arial Bold"/>
              </a:rPr>
              <a:t> </a:t>
            </a:r>
            <a:r>
              <a:rPr lang="en-US" sz="3999" dirty="0" err="1">
                <a:solidFill>
                  <a:srgbClr val="000000"/>
                </a:solidFill>
                <a:latin typeface="Arial Bold"/>
              </a:rPr>
              <a:t>kelimeleri</a:t>
            </a:r>
            <a:r>
              <a:rPr lang="en-US" sz="3999" dirty="0">
                <a:solidFill>
                  <a:srgbClr val="000000"/>
                </a:solidFill>
                <a:latin typeface="Arial Bold"/>
              </a:rPr>
              <a:t> </a:t>
            </a:r>
            <a:r>
              <a:rPr lang="en-US" sz="3999" dirty="0" err="1">
                <a:solidFill>
                  <a:srgbClr val="000000"/>
                </a:solidFill>
                <a:latin typeface="Arial Bold"/>
              </a:rPr>
              <a:t>yazınız</a:t>
            </a:r>
            <a:r>
              <a:rPr lang="en-US" sz="3999" dirty="0">
                <a:solidFill>
                  <a:srgbClr val="000000"/>
                </a:solidFill>
                <a:latin typeface="Arial Bold"/>
              </a:rPr>
              <a:t>.</a:t>
            </a:r>
          </a:p>
          <a:p>
            <a:pPr>
              <a:lnSpc>
                <a:spcPts val="4799"/>
              </a:lnSpc>
            </a:pPr>
            <a:endParaRPr lang="en-US" sz="3999" dirty="0">
              <a:solidFill>
                <a:srgbClr val="000000"/>
              </a:solidFill>
              <a:latin typeface="Arial Bold"/>
            </a:endParaRPr>
          </a:p>
          <a:p>
            <a:pPr>
              <a:lnSpc>
                <a:spcPts val="4799"/>
              </a:lnSpc>
            </a:pPr>
            <a:r>
              <a:rPr lang="en-US" sz="3999" dirty="0" err="1">
                <a:solidFill>
                  <a:srgbClr val="000000"/>
                </a:solidFill>
                <a:latin typeface="Arial"/>
              </a:rPr>
              <a:t>Düzenli</a:t>
            </a:r>
            <a:r>
              <a:rPr lang="en-US" sz="3999" dirty="0">
                <a:solidFill>
                  <a:srgbClr val="000000"/>
                </a:solidFill>
                <a:latin typeface="Arial"/>
              </a:rPr>
              <a:t> </a:t>
            </a:r>
            <a:r>
              <a:rPr lang="en-US" sz="3999" dirty="0" err="1">
                <a:solidFill>
                  <a:srgbClr val="000000"/>
                </a:solidFill>
                <a:latin typeface="Arial"/>
              </a:rPr>
              <a:t>bir</a:t>
            </a:r>
            <a:r>
              <a:rPr lang="en-US" sz="3999" dirty="0">
                <a:solidFill>
                  <a:srgbClr val="000000"/>
                </a:solidFill>
                <a:latin typeface="Arial"/>
              </a:rPr>
              <a:t> </a:t>
            </a:r>
            <a:r>
              <a:rPr lang="en-US" sz="3999" dirty="0" err="1">
                <a:solidFill>
                  <a:srgbClr val="000000"/>
                </a:solidFill>
                <a:latin typeface="Arial"/>
              </a:rPr>
              <a:t>bütün</a:t>
            </a:r>
            <a:r>
              <a:rPr lang="en-US" sz="3999" dirty="0">
                <a:solidFill>
                  <a:srgbClr val="000000"/>
                </a:solidFill>
                <a:latin typeface="Arial"/>
              </a:rPr>
              <a:t> </a:t>
            </a:r>
            <a:r>
              <a:rPr lang="en-US" sz="3999" dirty="0" err="1">
                <a:solidFill>
                  <a:srgbClr val="000000"/>
                </a:solidFill>
                <a:latin typeface="Arial"/>
              </a:rPr>
              <a:t>olarak</a:t>
            </a:r>
            <a:r>
              <a:rPr lang="en-US" sz="3999" dirty="0">
                <a:solidFill>
                  <a:srgbClr val="000000"/>
                </a:solidFill>
                <a:latin typeface="Arial"/>
              </a:rPr>
              <a:t> </a:t>
            </a:r>
            <a:r>
              <a:rPr lang="en-US" sz="3999" dirty="0" err="1">
                <a:solidFill>
                  <a:srgbClr val="000000"/>
                </a:solidFill>
                <a:latin typeface="Arial"/>
              </a:rPr>
              <a:t>düşünülen</a:t>
            </a:r>
            <a:r>
              <a:rPr lang="en-US" sz="3999" dirty="0">
                <a:solidFill>
                  <a:srgbClr val="000000"/>
                </a:solidFill>
                <a:latin typeface="Arial"/>
              </a:rPr>
              <a:t> </a:t>
            </a:r>
            <a:r>
              <a:rPr lang="en-US" sz="3999" dirty="0" err="1">
                <a:solidFill>
                  <a:srgbClr val="000000"/>
                </a:solidFill>
                <a:latin typeface="Arial"/>
              </a:rPr>
              <a:t>tüm</a:t>
            </a:r>
            <a:r>
              <a:rPr lang="en-US" sz="3999" dirty="0">
                <a:solidFill>
                  <a:srgbClr val="000000"/>
                </a:solidFill>
                <a:latin typeface="Arial"/>
              </a:rPr>
              <a:t> </a:t>
            </a:r>
            <a:r>
              <a:rPr lang="en-US" sz="3999" dirty="0" err="1">
                <a:solidFill>
                  <a:srgbClr val="000000"/>
                </a:solidFill>
                <a:latin typeface="Arial"/>
              </a:rPr>
              <a:t>varlıklara</a:t>
            </a:r>
            <a:r>
              <a:rPr lang="en-US" sz="3999" dirty="0">
                <a:solidFill>
                  <a:srgbClr val="000000"/>
                </a:solidFill>
                <a:latin typeface="Arial"/>
              </a:rPr>
              <a:t> ………..…. </a:t>
            </a:r>
            <a:r>
              <a:rPr lang="en-US" sz="3999" dirty="0" err="1">
                <a:solidFill>
                  <a:srgbClr val="000000"/>
                </a:solidFill>
                <a:latin typeface="Arial"/>
              </a:rPr>
              <a:t>denir</a:t>
            </a:r>
            <a:r>
              <a:rPr lang="en-US" sz="3999" dirty="0">
                <a:solidFill>
                  <a:srgbClr val="000000"/>
                </a:solidFill>
                <a:latin typeface="Arial"/>
              </a:rPr>
              <a:t>.</a:t>
            </a:r>
          </a:p>
          <a:p>
            <a:pPr>
              <a:lnSpc>
                <a:spcPts val="4799"/>
              </a:lnSpc>
            </a:pPr>
            <a:endParaRPr lang="en-US" sz="3999" dirty="0">
              <a:solidFill>
                <a:srgbClr val="000000"/>
              </a:solidFill>
              <a:latin typeface="Arial"/>
            </a:endParaRPr>
          </a:p>
          <a:p>
            <a:pPr>
              <a:lnSpc>
                <a:spcPts val="4799"/>
              </a:lnSpc>
            </a:pPr>
            <a:r>
              <a:rPr lang="en-US" sz="3999" dirty="0" err="1">
                <a:solidFill>
                  <a:srgbClr val="000000"/>
                </a:solidFill>
                <a:latin typeface="Arial"/>
              </a:rPr>
              <a:t>İnsanı</a:t>
            </a:r>
            <a:r>
              <a:rPr lang="en-US" sz="3999" dirty="0">
                <a:solidFill>
                  <a:srgbClr val="000000"/>
                </a:solidFill>
                <a:latin typeface="Arial"/>
              </a:rPr>
              <a:t> </a:t>
            </a:r>
            <a:r>
              <a:rPr lang="en-US" sz="3999" dirty="0" err="1">
                <a:solidFill>
                  <a:srgbClr val="000000"/>
                </a:solidFill>
                <a:latin typeface="Arial"/>
              </a:rPr>
              <a:t>diğer</a:t>
            </a:r>
            <a:r>
              <a:rPr lang="en-US" sz="3999" dirty="0">
                <a:solidFill>
                  <a:srgbClr val="000000"/>
                </a:solidFill>
                <a:latin typeface="Arial"/>
              </a:rPr>
              <a:t> </a:t>
            </a:r>
            <a:r>
              <a:rPr lang="en-US" sz="3999" dirty="0" err="1">
                <a:solidFill>
                  <a:srgbClr val="000000"/>
                </a:solidFill>
                <a:latin typeface="Arial"/>
              </a:rPr>
              <a:t>varlıklardan</a:t>
            </a:r>
            <a:r>
              <a:rPr lang="en-US" sz="3999" dirty="0">
                <a:solidFill>
                  <a:srgbClr val="000000"/>
                </a:solidFill>
                <a:latin typeface="Arial"/>
              </a:rPr>
              <a:t> </a:t>
            </a:r>
            <a:r>
              <a:rPr lang="en-US" sz="3999" dirty="0" err="1">
                <a:solidFill>
                  <a:srgbClr val="000000"/>
                </a:solidFill>
                <a:latin typeface="Arial"/>
              </a:rPr>
              <a:t>üstün</a:t>
            </a:r>
            <a:r>
              <a:rPr lang="en-US" sz="3999" dirty="0">
                <a:solidFill>
                  <a:srgbClr val="000000"/>
                </a:solidFill>
                <a:latin typeface="Arial"/>
              </a:rPr>
              <a:t> </a:t>
            </a:r>
            <a:r>
              <a:rPr lang="en-US" sz="3999" dirty="0" err="1">
                <a:solidFill>
                  <a:srgbClr val="000000"/>
                </a:solidFill>
                <a:latin typeface="Arial"/>
              </a:rPr>
              <a:t>kılan</a:t>
            </a:r>
            <a:r>
              <a:rPr lang="en-US" sz="3999" dirty="0">
                <a:solidFill>
                  <a:srgbClr val="000000"/>
                </a:solidFill>
                <a:latin typeface="Arial"/>
              </a:rPr>
              <a:t> </a:t>
            </a:r>
            <a:r>
              <a:rPr lang="en-US" sz="3999" dirty="0" err="1">
                <a:solidFill>
                  <a:srgbClr val="000000"/>
                </a:solidFill>
                <a:latin typeface="Arial"/>
              </a:rPr>
              <a:t>düşünme</a:t>
            </a:r>
            <a:r>
              <a:rPr lang="en-US" sz="3999" dirty="0">
                <a:solidFill>
                  <a:srgbClr val="000000"/>
                </a:solidFill>
                <a:latin typeface="Arial"/>
              </a:rPr>
              <a:t> </a:t>
            </a:r>
            <a:r>
              <a:rPr lang="en-US" sz="3999" dirty="0" err="1">
                <a:solidFill>
                  <a:srgbClr val="000000"/>
                </a:solidFill>
                <a:latin typeface="Arial"/>
              </a:rPr>
              <a:t>ve</a:t>
            </a:r>
            <a:r>
              <a:rPr lang="en-US" sz="3999" dirty="0">
                <a:solidFill>
                  <a:srgbClr val="000000"/>
                </a:solidFill>
                <a:latin typeface="Arial"/>
              </a:rPr>
              <a:t> </a:t>
            </a:r>
            <a:r>
              <a:rPr lang="en-US" sz="3999" dirty="0" err="1">
                <a:solidFill>
                  <a:srgbClr val="000000"/>
                </a:solidFill>
                <a:latin typeface="Arial"/>
              </a:rPr>
              <a:t>ayırt</a:t>
            </a:r>
            <a:r>
              <a:rPr lang="en-US" sz="3999" dirty="0">
                <a:solidFill>
                  <a:srgbClr val="000000"/>
                </a:solidFill>
                <a:latin typeface="Arial"/>
              </a:rPr>
              <a:t> </a:t>
            </a:r>
            <a:r>
              <a:rPr lang="en-US" sz="3999" dirty="0" err="1">
                <a:solidFill>
                  <a:srgbClr val="000000"/>
                </a:solidFill>
                <a:latin typeface="Arial"/>
              </a:rPr>
              <a:t>etme</a:t>
            </a:r>
            <a:r>
              <a:rPr lang="en-US" sz="3999" dirty="0">
                <a:solidFill>
                  <a:srgbClr val="000000"/>
                </a:solidFill>
                <a:latin typeface="Arial"/>
              </a:rPr>
              <a:t> </a:t>
            </a:r>
            <a:r>
              <a:rPr lang="en-US" sz="3999" dirty="0" err="1">
                <a:solidFill>
                  <a:srgbClr val="000000"/>
                </a:solidFill>
                <a:latin typeface="Arial"/>
              </a:rPr>
              <a:t>yeteneğine</a:t>
            </a:r>
            <a:r>
              <a:rPr lang="en-US" sz="3999" dirty="0">
                <a:solidFill>
                  <a:srgbClr val="000000"/>
                </a:solidFill>
                <a:latin typeface="Arial"/>
              </a:rPr>
              <a:t> ……..…….. </a:t>
            </a:r>
            <a:r>
              <a:rPr lang="en-US" sz="3999" dirty="0" err="1">
                <a:solidFill>
                  <a:srgbClr val="000000"/>
                </a:solidFill>
                <a:latin typeface="Arial"/>
              </a:rPr>
              <a:t>denir</a:t>
            </a:r>
            <a:r>
              <a:rPr lang="en-US" sz="3999" dirty="0">
                <a:solidFill>
                  <a:srgbClr val="000000"/>
                </a:solidFill>
                <a:latin typeface="Arial"/>
              </a:rPr>
              <a:t>.</a:t>
            </a:r>
          </a:p>
          <a:p>
            <a:pPr>
              <a:lnSpc>
                <a:spcPts val="4799"/>
              </a:lnSpc>
            </a:pPr>
            <a:endParaRPr lang="en-US" sz="3999" dirty="0">
              <a:solidFill>
                <a:srgbClr val="000000"/>
              </a:solidFill>
              <a:latin typeface="Arial"/>
            </a:endParaRPr>
          </a:p>
          <a:p>
            <a:pPr>
              <a:lnSpc>
                <a:spcPts val="4799"/>
              </a:lnSpc>
            </a:pPr>
            <a:r>
              <a:rPr lang="en-US" sz="3999" dirty="0" err="1">
                <a:solidFill>
                  <a:srgbClr val="000000"/>
                </a:solidFill>
                <a:latin typeface="Arial"/>
              </a:rPr>
              <a:t>Yüce</a:t>
            </a:r>
            <a:r>
              <a:rPr lang="en-US" sz="3999" dirty="0">
                <a:solidFill>
                  <a:srgbClr val="000000"/>
                </a:solidFill>
                <a:latin typeface="Arial"/>
              </a:rPr>
              <a:t> </a:t>
            </a:r>
            <a:r>
              <a:rPr lang="en-US" sz="3999" dirty="0" err="1">
                <a:solidFill>
                  <a:srgbClr val="000000"/>
                </a:solidFill>
                <a:latin typeface="Arial"/>
              </a:rPr>
              <a:t>Allah’ın</a:t>
            </a:r>
            <a:r>
              <a:rPr lang="en-US" sz="3999" dirty="0">
                <a:solidFill>
                  <a:srgbClr val="000000"/>
                </a:solidFill>
                <a:latin typeface="Arial"/>
              </a:rPr>
              <a:t> </a:t>
            </a:r>
            <a:r>
              <a:rPr lang="en-US" sz="3999" dirty="0" err="1">
                <a:solidFill>
                  <a:srgbClr val="000000"/>
                </a:solidFill>
                <a:latin typeface="Arial"/>
              </a:rPr>
              <a:t>bir</a:t>
            </a:r>
            <a:r>
              <a:rPr lang="en-US" sz="3999" dirty="0">
                <a:solidFill>
                  <a:srgbClr val="000000"/>
                </a:solidFill>
                <a:latin typeface="Arial"/>
              </a:rPr>
              <a:t> </a:t>
            </a:r>
            <a:r>
              <a:rPr lang="en-US" sz="3999" dirty="0" err="1">
                <a:solidFill>
                  <a:srgbClr val="000000"/>
                </a:solidFill>
                <a:latin typeface="Arial"/>
              </a:rPr>
              <a:t>ve</a:t>
            </a:r>
            <a:r>
              <a:rPr lang="en-US" sz="3999" dirty="0">
                <a:solidFill>
                  <a:srgbClr val="000000"/>
                </a:solidFill>
                <a:latin typeface="Arial"/>
              </a:rPr>
              <a:t> </a:t>
            </a:r>
            <a:r>
              <a:rPr lang="en-US" sz="3999" dirty="0" err="1">
                <a:solidFill>
                  <a:srgbClr val="000000"/>
                </a:solidFill>
                <a:latin typeface="Arial"/>
              </a:rPr>
              <a:t>tek</a:t>
            </a:r>
            <a:r>
              <a:rPr lang="en-US" sz="3999" dirty="0">
                <a:solidFill>
                  <a:srgbClr val="000000"/>
                </a:solidFill>
                <a:latin typeface="Arial"/>
              </a:rPr>
              <a:t> </a:t>
            </a:r>
            <a:r>
              <a:rPr lang="en-US" sz="3999" dirty="0" err="1">
                <a:solidFill>
                  <a:srgbClr val="000000"/>
                </a:solidFill>
                <a:latin typeface="Arial"/>
              </a:rPr>
              <a:t>olması</a:t>
            </a:r>
            <a:r>
              <a:rPr lang="en-US" sz="3999" dirty="0">
                <a:solidFill>
                  <a:srgbClr val="000000"/>
                </a:solidFill>
                <a:latin typeface="Arial"/>
              </a:rPr>
              <a:t>, </a:t>
            </a:r>
            <a:r>
              <a:rPr lang="en-US" sz="3999" dirty="0" err="1">
                <a:solidFill>
                  <a:srgbClr val="000000"/>
                </a:solidFill>
                <a:latin typeface="Arial"/>
              </a:rPr>
              <a:t>eşinin</a:t>
            </a:r>
            <a:r>
              <a:rPr lang="en-US" sz="3999" dirty="0">
                <a:solidFill>
                  <a:srgbClr val="000000"/>
                </a:solidFill>
                <a:latin typeface="Arial"/>
              </a:rPr>
              <a:t> </a:t>
            </a:r>
            <a:r>
              <a:rPr lang="en-US" sz="3999" dirty="0" err="1">
                <a:solidFill>
                  <a:srgbClr val="000000"/>
                </a:solidFill>
                <a:latin typeface="Arial"/>
              </a:rPr>
              <a:t>ve</a:t>
            </a:r>
            <a:r>
              <a:rPr lang="en-US" sz="3999" dirty="0">
                <a:solidFill>
                  <a:srgbClr val="000000"/>
                </a:solidFill>
                <a:latin typeface="Arial"/>
              </a:rPr>
              <a:t> </a:t>
            </a:r>
            <a:r>
              <a:rPr lang="en-US" sz="3999" dirty="0" err="1">
                <a:solidFill>
                  <a:srgbClr val="000000"/>
                </a:solidFill>
                <a:latin typeface="Arial"/>
              </a:rPr>
              <a:t>benzerinin</a:t>
            </a:r>
            <a:r>
              <a:rPr lang="en-US" sz="3999" dirty="0">
                <a:solidFill>
                  <a:srgbClr val="000000"/>
                </a:solidFill>
                <a:latin typeface="Arial"/>
              </a:rPr>
              <a:t> </a:t>
            </a:r>
            <a:r>
              <a:rPr lang="en-US" sz="3999" dirty="0" err="1">
                <a:solidFill>
                  <a:srgbClr val="000000"/>
                </a:solidFill>
                <a:latin typeface="Arial"/>
              </a:rPr>
              <a:t>olmamasına</a:t>
            </a:r>
            <a:r>
              <a:rPr lang="en-US" sz="3999" dirty="0">
                <a:solidFill>
                  <a:srgbClr val="000000"/>
                </a:solidFill>
                <a:latin typeface="Arial"/>
              </a:rPr>
              <a:t> …………..… </a:t>
            </a:r>
            <a:r>
              <a:rPr lang="en-US" sz="3999" dirty="0" err="1">
                <a:solidFill>
                  <a:srgbClr val="000000"/>
                </a:solidFill>
                <a:latin typeface="Arial"/>
              </a:rPr>
              <a:t>denir</a:t>
            </a:r>
            <a:r>
              <a:rPr lang="en-US" sz="3999" dirty="0">
                <a:solidFill>
                  <a:srgbClr val="000000"/>
                </a:solidFill>
                <a:latin typeface="Arial"/>
              </a:rPr>
              <a:t>.</a:t>
            </a:r>
          </a:p>
          <a:p>
            <a:pPr>
              <a:lnSpc>
                <a:spcPts val="4799"/>
              </a:lnSpc>
            </a:pPr>
            <a:endParaRPr lang="en-US" sz="3999" dirty="0">
              <a:solidFill>
                <a:srgbClr val="000000"/>
              </a:solidFill>
              <a:latin typeface="Arial"/>
            </a:endParaRPr>
          </a:p>
          <a:p>
            <a:pPr>
              <a:lnSpc>
                <a:spcPts val="4799"/>
              </a:lnSpc>
            </a:pPr>
            <a:r>
              <a:rPr lang="en-US" sz="3999" dirty="0" err="1">
                <a:solidFill>
                  <a:srgbClr val="000000"/>
                </a:solidFill>
                <a:latin typeface="Arial"/>
              </a:rPr>
              <a:t>Kainatı</a:t>
            </a:r>
            <a:r>
              <a:rPr lang="en-US" sz="3999" dirty="0">
                <a:solidFill>
                  <a:srgbClr val="000000"/>
                </a:solidFill>
                <a:latin typeface="Arial"/>
              </a:rPr>
              <a:t> </a:t>
            </a:r>
            <a:r>
              <a:rPr lang="en-US" sz="3999" dirty="0" err="1">
                <a:solidFill>
                  <a:srgbClr val="000000"/>
                </a:solidFill>
                <a:latin typeface="Arial"/>
              </a:rPr>
              <a:t>ve</a:t>
            </a:r>
            <a:r>
              <a:rPr lang="en-US" sz="3999" dirty="0">
                <a:solidFill>
                  <a:srgbClr val="000000"/>
                </a:solidFill>
                <a:latin typeface="Arial"/>
              </a:rPr>
              <a:t> </a:t>
            </a:r>
            <a:r>
              <a:rPr lang="en-US" sz="3999" dirty="0" err="1">
                <a:solidFill>
                  <a:srgbClr val="000000"/>
                </a:solidFill>
                <a:latin typeface="Arial"/>
              </a:rPr>
              <a:t>içindeki</a:t>
            </a:r>
            <a:r>
              <a:rPr lang="en-US" sz="3999" dirty="0">
                <a:solidFill>
                  <a:srgbClr val="000000"/>
                </a:solidFill>
                <a:latin typeface="Arial"/>
              </a:rPr>
              <a:t> </a:t>
            </a:r>
            <a:r>
              <a:rPr lang="en-US" sz="3999" dirty="0" err="1">
                <a:solidFill>
                  <a:srgbClr val="000000"/>
                </a:solidFill>
                <a:latin typeface="Arial"/>
              </a:rPr>
              <a:t>varlıkları</a:t>
            </a:r>
            <a:r>
              <a:rPr lang="en-US" sz="3999" dirty="0">
                <a:solidFill>
                  <a:srgbClr val="000000"/>
                </a:solidFill>
                <a:latin typeface="Arial"/>
              </a:rPr>
              <a:t> </a:t>
            </a:r>
            <a:r>
              <a:rPr lang="en-US" sz="3999" dirty="0" err="1">
                <a:solidFill>
                  <a:srgbClr val="000000"/>
                </a:solidFill>
                <a:latin typeface="Arial"/>
              </a:rPr>
              <a:t>yoktan</a:t>
            </a:r>
            <a:r>
              <a:rPr lang="en-US" sz="3999" dirty="0">
                <a:solidFill>
                  <a:srgbClr val="000000"/>
                </a:solidFill>
                <a:latin typeface="Arial"/>
              </a:rPr>
              <a:t> </a:t>
            </a:r>
            <a:r>
              <a:rPr lang="en-US" sz="3999" dirty="0" err="1">
                <a:solidFill>
                  <a:srgbClr val="000000"/>
                </a:solidFill>
                <a:latin typeface="Arial"/>
              </a:rPr>
              <a:t>var</a:t>
            </a:r>
            <a:r>
              <a:rPr lang="en-US" sz="3999" dirty="0">
                <a:solidFill>
                  <a:srgbClr val="000000"/>
                </a:solidFill>
                <a:latin typeface="Arial"/>
              </a:rPr>
              <a:t> </a:t>
            </a:r>
            <a:r>
              <a:rPr lang="en-US" sz="3999" dirty="0" err="1">
                <a:solidFill>
                  <a:srgbClr val="000000"/>
                </a:solidFill>
                <a:latin typeface="Arial"/>
              </a:rPr>
              <a:t>eden</a:t>
            </a:r>
            <a:r>
              <a:rPr lang="en-US" sz="3999" dirty="0">
                <a:solidFill>
                  <a:srgbClr val="000000"/>
                </a:solidFill>
                <a:latin typeface="Arial"/>
              </a:rPr>
              <a:t> ...............................</a:t>
            </a:r>
          </a:p>
        </p:txBody>
      </p:sp>
      <p:sp>
        <p:nvSpPr>
          <p:cNvPr id="11" name="TextBox 11"/>
          <p:cNvSpPr txBox="1"/>
          <p:nvPr/>
        </p:nvSpPr>
        <p:spPr>
          <a:xfrm>
            <a:off x="12115800" y="3084830"/>
            <a:ext cx="1761976" cy="991870"/>
          </a:xfrm>
          <a:prstGeom prst="rect">
            <a:avLst/>
          </a:prstGeom>
        </p:spPr>
        <p:txBody>
          <a:bodyPr lIns="0" tIns="0" rIns="0" bIns="0" rtlCol="0" anchor="t">
            <a:spAutoFit/>
          </a:bodyPr>
          <a:lstStyle/>
          <a:p>
            <a:pPr algn="ctr">
              <a:lnSpc>
                <a:spcPts val="7279"/>
              </a:lnSpc>
            </a:pPr>
            <a:r>
              <a:rPr lang="en-US" sz="5199" dirty="0" err="1">
                <a:solidFill>
                  <a:srgbClr val="CC0005"/>
                </a:solidFill>
                <a:latin typeface="Arial Bold"/>
              </a:rPr>
              <a:t>evren</a:t>
            </a:r>
            <a:endParaRPr lang="en-US" sz="5199" dirty="0">
              <a:solidFill>
                <a:srgbClr val="CC0005"/>
              </a:solidFill>
              <a:latin typeface="Arial Bold"/>
            </a:endParaRPr>
          </a:p>
        </p:txBody>
      </p:sp>
      <p:sp>
        <p:nvSpPr>
          <p:cNvPr id="12" name="TextBox 12"/>
          <p:cNvSpPr txBox="1"/>
          <p:nvPr/>
        </p:nvSpPr>
        <p:spPr>
          <a:xfrm>
            <a:off x="526346" y="4877761"/>
            <a:ext cx="3070250" cy="936154"/>
          </a:xfrm>
          <a:prstGeom prst="rect">
            <a:avLst/>
          </a:prstGeom>
        </p:spPr>
        <p:txBody>
          <a:bodyPr wrap="square" lIns="0" tIns="0" rIns="0" bIns="0" rtlCol="0" anchor="t">
            <a:spAutoFit/>
          </a:bodyPr>
          <a:lstStyle/>
          <a:p>
            <a:pPr algn="ctr">
              <a:lnSpc>
                <a:spcPts val="7279"/>
              </a:lnSpc>
            </a:pPr>
            <a:r>
              <a:rPr lang="en-US" sz="5199" dirty="0" err="1">
                <a:solidFill>
                  <a:srgbClr val="CC0005"/>
                </a:solidFill>
                <a:latin typeface="Arial Bold"/>
              </a:rPr>
              <a:t>akıl</a:t>
            </a:r>
            <a:endParaRPr lang="en-US" sz="5199" dirty="0">
              <a:solidFill>
                <a:srgbClr val="CC0005"/>
              </a:solidFill>
              <a:latin typeface="Arial Bold"/>
            </a:endParaRPr>
          </a:p>
        </p:txBody>
      </p:sp>
      <p:sp>
        <p:nvSpPr>
          <p:cNvPr id="13" name="TextBox 13"/>
          <p:cNvSpPr txBox="1"/>
          <p:nvPr/>
        </p:nvSpPr>
        <p:spPr>
          <a:xfrm>
            <a:off x="793232" y="6721946"/>
            <a:ext cx="2536478" cy="936154"/>
          </a:xfrm>
          <a:prstGeom prst="rect">
            <a:avLst/>
          </a:prstGeom>
        </p:spPr>
        <p:txBody>
          <a:bodyPr wrap="square" lIns="0" tIns="0" rIns="0" bIns="0" rtlCol="0" anchor="t">
            <a:spAutoFit/>
          </a:bodyPr>
          <a:lstStyle/>
          <a:p>
            <a:pPr algn="ctr">
              <a:lnSpc>
                <a:spcPts val="7279"/>
              </a:lnSpc>
            </a:pPr>
            <a:r>
              <a:rPr lang="en-US" sz="5199" dirty="0" err="1">
                <a:solidFill>
                  <a:srgbClr val="CC0005"/>
                </a:solidFill>
                <a:latin typeface="Arial Bold"/>
              </a:rPr>
              <a:t>tevhit</a:t>
            </a:r>
            <a:endParaRPr lang="en-US" sz="5199" dirty="0">
              <a:solidFill>
                <a:srgbClr val="CC0005"/>
              </a:solidFill>
              <a:latin typeface="Arial Bold"/>
            </a:endParaRPr>
          </a:p>
        </p:txBody>
      </p:sp>
      <p:sp>
        <p:nvSpPr>
          <p:cNvPr id="14" name="TextBox 14"/>
          <p:cNvSpPr txBox="1"/>
          <p:nvPr/>
        </p:nvSpPr>
        <p:spPr>
          <a:xfrm>
            <a:off x="10385213" y="7910047"/>
            <a:ext cx="5029473" cy="936154"/>
          </a:xfrm>
          <a:prstGeom prst="rect">
            <a:avLst/>
          </a:prstGeom>
        </p:spPr>
        <p:txBody>
          <a:bodyPr wrap="square" lIns="0" tIns="0" rIns="0" bIns="0" rtlCol="0" anchor="t">
            <a:spAutoFit/>
          </a:bodyPr>
          <a:lstStyle/>
          <a:p>
            <a:pPr algn="ctr">
              <a:lnSpc>
                <a:spcPts val="7279"/>
              </a:lnSpc>
            </a:pPr>
            <a:r>
              <a:rPr lang="en-US" sz="5199" dirty="0" err="1">
                <a:solidFill>
                  <a:srgbClr val="CC0005"/>
                </a:solidFill>
                <a:latin typeface="Arial Bold"/>
              </a:rPr>
              <a:t>Allah'tır</a:t>
            </a:r>
            <a:r>
              <a:rPr lang="en-US" sz="5199" dirty="0">
                <a:solidFill>
                  <a:srgbClr val="CC0005"/>
                </a:solidFill>
                <a:latin typeface="Arial Bold"/>
              </a:rPr>
              <a:t> (c.c.)</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391111" y="2273951"/>
            <a:ext cx="4255561" cy="3407995"/>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Freeform 7"/>
          <p:cNvSpPr/>
          <p:nvPr/>
        </p:nvSpPr>
        <p:spPr>
          <a:xfrm>
            <a:off x="391111" y="5880742"/>
            <a:ext cx="4255561" cy="3407995"/>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8" name="Freeform 8"/>
          <p:cNvSpPr/>
          <p:nvPr/>
        </p:nvSpPr>
        <p:spPr>
          <a:xfrm>
            <a:off x="4808596" y="2273951"/>
            <a:ext cx="4255561" cy="3407995"/>
          </a:xfrm>
          <a:custGeom>
            <a:avLst/>
            <a:gdLst/>
            <a:ahLst/>
            <a:cxnLst/>
            <a:rect l="l" t="t" r="r" b="b"/>
            <a:pathLst>
              <a:path w="4255561" h="3407995">
                <a:moveTo>
                  <a:pt x="0" y="0"/>
                </a:moveTo>
                <a:lnTo>
                  <a:pt x="4255561" y="0"/>
                </a:lnTo>
                <a:lnTo>
                  <a:pt x="4255561"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9" name="Freeform 9"/>
          <p:cNvSpPr/>
          <p:nvPr/>
        </p:nvSpPr>
        <p:spPr>
          <a:xfrm>
            <a:off x="4808596" y="5880742"/>
            <a:ext cx="4255561" cy="3407995"/>
          </a:xfrm>
          <a:custGeom>
            <a:avLst/>
            <a:gdLst/>
            <a:ahLst/>
            <a:cxnLst/>
            <a:rect l="l" t="t" r="r" b="b"/>
            <a:pathLst>
              <a:path w="4255561" h="3407995">
                <a:moveTo>
                  <a:pt x="0" y="0"/>
                </a:moveTo>
                <a:lnTo>
                  <a:pt x="4255561" y="0"/>
                </a:lnTo>
                <a:lnTo>
                  <a:pt x="4255561"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0" name="Freeform 10"/>
          <p:cNvSpPr/>
          <p:nvPr/>
        </p:nvSpPr>
        <p:spPr>
          <a:xfrm>
            <a:off x="9226082" y="2273951"/>
            <a:ext cx="4255561" cy="3407995"/>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1" name="Freeform 11"/>
          <p:cNvSpPr/>
          <p:nvPr/>
        </p:nvSpPr>
        <p:spPr>
          <a:xfrm>
            <a:off x="9226082" y="5880742"/>
            <a:ext cx="4255561" cy="3407995"/>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2" name="Freeform 12"/>
          <p:cNvSpPr/>
          <p:nvPr/>
        </p:nvSpPr>
        <p:spPr>
          <a:xfrm>
            <a:off x="13643567" y="2273951"/>
            <a:ext cx="4255561" cy="3407995"/>
          </a:xfrm>
          <a:custGeom>
            <a:avLst/>
            <a:gdLst/>
            <a:ahLst/>
            <a:cxnLst/>
            <a:rect l="l" t="t" r="r" b="b"/>
            <a:pathLst>
              <a:path w="4255561" h="3407995">
                <a:moveTo>
                  <a:pt x="0" y="0"/>
                </a:moveTo>
                <a:lnTo>
                  <a:pt x="4255561" y="0"/>
                </a:lnTo>
                <a:lnTo>
                  <a:pt x="4255561"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3" name="Freeform 13"/>
          <p:cNvSpPr/>
          <p:nvPr/>
        </p:nvSpPr>
        <p:spPr>
          <a:xfrm>
            <a:off x="13643567" y="5880742"/>
            <a:ext cx="4255561" cy="3407995"/>
          </a:xfrm>
          <a:custGeom>
            <a:avLst/>
            <a:gdLst/>
            <a:ahLst/>
            <a:cxnLst/>
            <a:rect l="l" t="t" r="r" b="b"/>
            <a:pathLst>
              <a:path w="4255561" h="3407995">
                <a:moveTo>
                  <a:pt x="0" y="0"/>
                </a:moveTo>
                <a:lnTo>
                  <a:pt x="4255561" y="0"/>
                </a:lnTo>
                <a:lnTo>
                  <a:pt x="4255561"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TextBox 14"/>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5" name="TextBox 15"/>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6" name="TextBox 16"/>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7" name="TextBox 17"/>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8" name="TextBox 18"/>
          <p:cNvSpPr txBox="1"/>
          <p:nvPr/>
        </p:nvSpPr>
        <p:spPr>
          <a:xfrm>
            <a:off x="1028700" y="1246753"/>
            <a:ext cx="17350569"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Harfleri karışık olarak verilen kavramları tahmin edelim.</a:t>
            </a:r>
          </a:p>
        </p:txBody>
      </p:sp>
      <p:sp>
        <p:nvSpPr>
          <p:cNvPr id="19" name="TextBox 19"/>
          <p:cNvSpPr txBox="1"/>
          <p:nvPr/>
        </p:nvSpPr>
        <p:spPr>
          <a:xfrm>
            <a:off x="1657876" y="3638606"/>
            <a:ext cx="2237333"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ALLAH</a:t>
            </a:r>
          </a:p>
        </p:txBody>
      </p:sp>
      <p:grpSp>
        <p:nvGrpSpPr>
          <p:cNvPr id="20" name="Group 20"/>
          <p:cNvGrpSpPr/>
          <p:nvPr/>
        </p:nvGrpSpPr>
        <p:grpSpPr>
          <a:xfrm>
            <a:off x="986411" y="3766079"/>
            <a:ext cx="3580262" cy="864397"/>
            <a:chOff x="0" y="0"/>
            <a:chExt cx="942950" cy="227660"/>
          </a:xfrm>
        </p:grpSpPr>
        <p:sp>
          <p:nvSpPr>
            <p:cNvPr id="21" name="Freeform 21"/>
            <p:cNvSpPr/>
            <p:nvPr/>
          </p:nvSpPr>
          <p:spPr>
            <a:xfrm>
              <a:off x="0" y="0"/>
              <a:ext cx="942950" cy="227660"/>
            </a:xfrm>
            <a:custGeom>
              <a:avLst/>
              <a:gdLst/>
              <a:ahLst/>
              <a:cxnLst/>
              <a:rect l="l" t="t" r="r" b="b"/>
              <a:pathLst>
                <a:path w="942950" h="227660">
                  <a:moveTo>
                    <a:pt x="110282" y="0"/>
                  </a:moveTo>
                  <a:lnTo>
                    <a:pt x="832668" y="0"/>
                  </a:lnTo>
                  <a:cubicBezTo>
                    <a:pt x="861916" y="0"/>
                    <a:pt x="889967" y="11619"/>
                    <a:pt x="910649" y="32301"/>
                  </a:cubicBezTo>
                  <a:cubicBezTo>
                    <a:pt x="931331" y="52983"/>
                    <a:pt x="942950" y="81033"/>
                    <a:pt x="942950" y="110282"/>
                  </a:cubicBezTo>
                  <a:lnTo>
                    <a:pt x="942950" y="117378"/>
                  </a:lnTo>
                  <a:cubicBezTo>
                    <a:pt x="942950" y="178285"/>
                    <a:pt x="893575" y="227660"/>
                    <a:pt x="832668" y="227660"/>
                  </a:cubicBezTo>
                  <a:lnTo>
                    <a:pt x="110282" y="227660"/>
                  </a:lnTo>
                  <a:cubicBezTo>
                    <a:pt x="81033" y="227660"/>
                    <a:pt x="52983" y="216041"/>
                    <a:pt x="32301" y="195359"/>
                  </a:cubicBezTo>
                  <a:cubicBezTo>
                    <a:pt x="11619" y="174677"/>
                    <a:pt x="0" y="146627"/>
                    <a:pt x="0" y="117378"/>
                  </a:cubicBezTo>
                  <a:lnTo>
                    <a:pt x="0" y="110282"/>
                  </a:lnTo>
                  <a:cubicBezTo>
                    <a:pt x="0" y="49375"/>
                    <a:pt x="49375" y="0"/>
                    <a:pt x="110282" y="0"/>
                  </a:cubicBezTo>
                  <a:close/>
                </a:path>
              </a:pathLst>
            </a:custGeom>
            <a:solidFill>
              <a:srgbClr val="FC8F00"/>
            </a:solidFill>
          </p:spPr>
          <p:txBody>
            <a:bodyPr/>
            <a:lstStyle/>
            <a:p>
              <a:endParaRPr lang="tr-TR"/>
            </a:p>
          </p:txBody>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sp>
        <p:nvSpPr>
          <p:cNvPr id="23" name="TextBox 23"/>
          <p:cNvSpPr txBox="1"/>
          <p:nvPr/>
        </p:nvSpPr>
        <p:spPr>
          <a:xfrm>
            <a:off x="6059716" y="3694430"/>
            <a:ext cx="2348359"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TEVHİT</a:t>
            </a:r>
          </a:p>
        </p:txBody>
      </p:sp>
      <p:sp>
        <p:nvSpPr>
          <p:cNvPr id="24" name="TextBox 24"/>
          <p:cNvSpPr txBox="1"/>
          <p:nvPr/>
        </p:nvSpPr>
        <p:spPr>
          <a:xfrm>
            <a:off x="10622462" y="3770630"/>
            <a:ext cx="2054423"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İNSAN</a:t>
            </a:r>
          </a:p>
        </p:txBody>
      </p:sp>
      <p:sp>
        <p:nvSpPr>
          <p:cNvPr id="25" name="TextBox 25"/>
          <p:cNvSpPr txBox="1"/>
          <p:nvPr/>
        </p:nvSpPr>
        <p:spPr>
          <a:xfrm>
            <a:off x="15370299" y="3638606"/>
            <a:ext cx="1540669"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AKIL</a:t>
            </a:r>
          </a:p>
        </p:txBody>
      </p:sp>
      <p:sp>
        <p:nvSpPr>
          <p:cNvPr id="26" name="TextBox 26"/>
          <p:cNvSpPr txBox="1"/>
          <p:nvPr/>
        </p:nvSpPr>
        <p:spPr>
          <a:xfrm>
            <a:off x="1639049" y="7301195"/>
            <a:ext cx="2274987"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EVREN</a:t>
            </a:r>
          </a:p>
        </p:txBody>
      </p:sp>
      <p:sp>
        <p:nvSpPr>
          <p:cNvPr id="27" name="TextBox 27"/>
          <p:cNvSpPr txBox="1"/>
          <p:nvPr/>
        </p:nvSpPr>
        <p:spPr>
          <a:xfrm>
            <a:off x="6096700" y="7352030"/>
            <a:ext cx="227439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DÜZEN</a:t>
            </a:r>
          </a:p>
        </p:txBody>
      </p:sp>
      <p:sp>
        <p:nvSpPr>
          <p:cNvPr id="28" name="TextBox 28"/>
          <p:cNvSpPr txBox="1"/>
          <p:nvPr/>
        </p:nvSpPr>
        <p:spPr>
          <a:xfrm>
            <a:off x="10622462" y="7352030"/>
            <a:ext cx="2054423"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NİMET</a:t>
            </a:r>
          </a:p>
        </p:txBody>
      </p:sp>
      <p:sp>
        <p:nvSpPr>
          <p:cNvPr id="29" name="TextBox 29"/>
          <p:cNvSpPr txBox="1"/>
          <p:nvPr/>
        </p:nvSpPr>
        <p:spPr>
          <a:xfrm>
            <a:off x="15278472" y="7301195"/>
            <a:ext cx="1724323"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RIZIK</a:t>
            </a:r>
          </a:p>
        </p:txBody>
      </p:sp>
      <p:grpSp>
        <p:nvGrpSpPr>
          <p:cNvPr id="30" name="Group 30"/>
          <p:cNvGrpSpPr/>
          <p:nvPr/>
        </p:nvGrpSpPr>
        <p:grpSpPr>
          <a:xfrm>
            <a:off x="5410200" y="3785073"/>
            <a:ext cx="3580262" cy="864397"/>
            <a:chOff x="0" y="0"/>
            <a:chExt cx="942950" cy="227660"/>
          </a:xfrm>
        </p:grpSpPr>
        <p:sp>
          <p:nvSpPr>
            <p:cNvPr id="31" name="Freeform 31"/>
            <p:cNvSpPr/>
            <p:nvPr/>
          </p:nvSpPr>
          <p:spPr>
            <a:xfrm>
              <a:off x="0" y="0"/>
              <a:ext cx="942950" cy="227660"/>
            </a:xfrm>
            <a:custGeom>
              <a:avLst/>
              <a:gdLst/>
              <a:ahLst/>
              <a:cxnLst/>
              <a:rect l="l" t="t" r="r" b="b"/>
              <a:pathLst>
                <a:path w="942950" h="227660">
                  <a:moveTo>
                    <a:pt x="110282" y="0"/>
                  </a:moveTo>
                  <a:lnTo>
                    <a:pt x="832668" y="0"/>
                  </a:lnTo>
                  <a:cubicBezTo>
                    <a:pt x="861916" y="0"/>
                    <a:pt x="889967" y="11619"/>
                    <a:pt x="910649" y="32301"/>
                  </a:cubicBezTo>
                  <a:cubicBezTo>
                    <a:pt x="931331" y="52983"/>
                    <a:pt x="942950" y="81033"/>
                    <a:pt x="942950" y="110282"/>
                  </a:cubicBezTo>
                  <a:lnTo>
                    <a:pt x="942950" y="117378"/>
                  </a:lnTo>
                  <a:cubicBezTo>
                    <a:pt x="942950" y="178285"/>
                    <a:pt x="893575" y="227660"/>
                    <a:pt x="832668" y="227660"/>
                  </a:cubicBezTo>
                  <a:lnTo>
                    <a:pt x="110282" y="227660"/>
                  </a:lnTo>
                  <a:cubicBezTo>
                    <a:pt x="81033" y="227660"/>
                    <a:pt x="52983" y="216041"/>
                    <a:pt x="32301" y="195359"/>
                  </a:cubicBezTo>
                  <a:cubicBezTo>
                    <a:pt x="11619" y="174677"/>
                    <a:pt x="0" y="146627"/>
                    <a:pt x="0" y="117378"/>
                  </a:cubicBezTo>
                  <a:lnTo>
                    <a:pt x="0" y="110282"/>
                  </a:lnTo>
                  <a:cubicBezTo>
                    <a:pt x="0" y="49375"/>
                    <a:pt x="49375" y="0"/>
                    <a:pt x="110282" y="0"/>
                  </a:cubicBezTo>
                  <a:close/>
                </a:path>
              </a:pathLst>
            </a:custGeom>
            <a:solidFill>
              <a:srgbClr val="FC8F00"/>
            </a:solidFill>
          </p:spPr>
          <p:txBody>
            <a:bodyPr/>
            <a:lstStyle/>
            <a:p>
              <a:endParaRPr lang="tr-TR"/>
            </a:p>
          </p:txBody>
        </p:sp>
        <p:sp>
          <p:nvSpPr>
            <p:cNvPr id="32" name="TextBox 32"/>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grpSp>
        <p:nvGrpSpPr>
          <p:cNvPr id="33" name="Group 33"/>
          <p:cNvGrpSpPr/>
          <p:nvPr/>
        </p:nvGrpSpPr>
        <p:grpSpPr>
          <a:xfrm>
            <a:off x="9859542" y="3785073"/>
            <a:ext cx="3580262" cy="864397"/>
            <a:chOff x="0" y="0"/>
            <a:chExt cx="942950" cy="227660"/>
          </a:xfrm>
        </p:grpSpPr>
        <p:sp>
          <p:nvSpPr>
            <p:cNvPr id="34" name="Freeform 34"/>
            <p:cNvSpPr/>
            <p:nvPr/>
          </p:nvSpPr>
          <p:spPr>
            <a:xfrm>
              <a:off x="0" y="0"/>
              <a:ext cx="942950" cy="227660"/>
            </a:xfrm>
            <a:custGeom>
              <a:avLst/>
              <a:gdLst/>
              <a:ahLst/>
              <a:cxnLst/>
              <a:rect l="l" t="t" r="r" b="b"/>
              <a:pathLst>
                <a:path w="942950" h="227660">
                  <a:moveTo>
                    <a:pt x="110282" y="0"/>
                  </a:moveTo>
                  <a:lnTo>
                    <a:pt x="832668" y="0"/>
                  </a:lnTo>
                  <a:cubicBezTo>
                    <a:pt x="861916" y="0"/>
                    <a:pt x="889967" y="11619"/>
                    <a:pt x="910649" y="32301"/>
                  </a:cubicBezTo>
                  <a:cubicBezTo>
                    <a:pt x="931331" y="52983"/>
                    <a:pt x="942950" y="81033"/>
                    <a:pt x="942950" y="110282"/>
                  </a:cubicBezTo>
                  <a:lnTo>
                    <a:pt x="942950" y="117378"/>
                  </a:lnTo>
                  <a:cubicBezTo>
                    <a:pt x="942950" y="178285"/>
                    <a:pt x="893575" y="227660"/>
                    <a:pt x="832668" y="227660"/>
                  </a:cubicBezTo>
                  <a:lnTo>
                    <a:pt x="110282" y="227660"/>
                  </a:lnTo>
                  <a:cubicBezTo>
                    <a:pt x="81033" y="227660"/>
                    <a:pt x="52983" y="216041"/>
                    <a:pt x="32301" y="195359"/>
                  </a:cubicBezTo>
                  <a:cubicBezTo>
                    <a:pt x="11619" y="174677"/>
                    <a:pt x="0" y="146627"/>
                    <a:pt x="0" y="117378"/>
                  </a:cubicBezTo>
                  <a:lnTo>
                    <a:pt x="0" y="110282"/>
                  </a:lnTo>
                  <a:cubicBezTo>
                    <a:pt x="0" y="49375"/>
                    <a:pt x="49375" y="0"/>
                    <a:pt x="110282" y="0"/>
                  </a:cubicBezTo>
                  <a:close/>
                </a:path>
              </a:pathLst>
            </a:custGeom>
            <a:solidFill>
              <a:srgbClr val="FC8F00"/>
            </a:solidFill>
          </p:spPr>
          <p:txBody>
            <a:bodyPr/>
            <a:lstStyle/>
            <a:p>
              <a:endParaRPr lang="tr-TR"/>
            </a:p>
          </p:txBody>
        </p:sp>
        <p:sp>
          <p:nvSpPr>
            <p:cNvPr id="35" name="TextBox 35"/>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grpSp>
        <p:nvGrpSpPr>
          <p:cNvPr id="36" name="Group 36"/>
          <p:cNvGrpSpPr/>
          <p:nvPr/>
        </p:nvGrpSpPr>
        <p:grpSpPr>
          <a:xfrm>
            <a:off x="14211872" y="3766079"/>
            <a:ext cx="3580262" cy="864397"/>
            <a:chOff x="0" y="0"/>
            <a:chExt cx="942950" cy="227660"/>
          </a:xfrm>
        </p:grpSpPr>
        <p:sp>
          <p:nvSpPr>
            <p:cNvPr id="37" name="Freeform 37"/>
            <p:cNvSpPr/>
            <p:nvPr/>
          </p:nvSpPr>
          <p:spPr>
            <a:xfrm>
              <a:off x="0" y="0"/>
              <a:ext cx="942950" cy="227660"/>
            </a:xfrm>
            <a:custGeom>
              <a:avLst/>
              <a:gdLst/>
              <a:ahLst/>
              <a:cxnLst/>
              <a:rect l="l" t="t" r="r" b="b"/>
              <a:pathLst>
                <a:path w="942950" h="227660">
                  <a:moveTo>
                    <a:pt x="110282" y="0"/>
                  </a:moveTo>
                  <a:lnTo>
                    <a:pt x="832668" y="0"/>
                  </a:lnTo>
                  <a:cubicBezTo>
                    <a:pt x="861916" y="0"/>
                    <a:pt x="889967" y="11619"/>
                    <a:pt x="910649" y="32301"/>
                  </a:cubicBezTo>
                  <a:cubicBezTo>
                    <a:pt x="931331" y="52983"/>
                    <a:pt x="942950" y="81033"/>
                    <a:pt x="942950" y="110282"/>
                  </a:cubicBezTo>
                  <a:lnTo>
                    <a:pt x="942950" y="117378"/>
                  </a:lnTo>
                  <a:cubicBezTo>
                    <a:pt x="942950" y="178285"/>
                    <a:pt x="893575" y="227660"/>
                    <a:pt x="832668" y="227660"/>
                  </a:cubicBezTo>
                  <a:lnTo>
                    <a:pt x="110282" y="227660"/>
                  </a:lnTo>
                  <a:cubicBezTo>
                    <a:pt x="81033" y="227660"/>
                    <a:pt x="52983" y="216041"/>
                    <a:pt x="32301" y="195359"/>
                  </a:cubicBezTo>
                  <a:cubicBezTo>
                    <a:pt x="11619" y="174677"/>
                    <a:pt x="0" y="146627"/>
                    <a:pt x="0" y="117378"/>
                  </a:cubicBezTo>
                  <a:lnTo>
                    <a:pt x="0" y="110282"/>
                  </a:lnTo>
                  <a:cubicBezTo>
                    <a:pt x="0" y="49375"/>
                    <a:pt x="49375" y="0"/>
                    <a:pt x="110282" y="0"/>
                  </a:cubicBezTo>
                  <a:close/>
                </a:path>
              </a:pathLst>
            </a:custGeom>
            <a:solidFill>
              <a:srgbClr val="FC8F00"/>
            </a:solidFill>
          </p:spPr>
          <p:txBody>
            <a:bodyPr/>
            <a:lstStyle/>
            <a:p>
              <a:endParaRPr lang="tr-TR"/>
            </a:p>
          </p:txBody>
        </p:sp>
        <p:sp>
          <p:nvSpPr>
            <p:cNvPr id="38" name="TextBox 38"/>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sp>
        <p:nvSpPr>
          <p:cNvPr id="39" name="TextBox 39"/>
          <p:cNvSpPr txBox="1"/>
          <p:nvPr/>
        </p:nvSpPr>
        <p:spPr>
          <a:xfrm>
            <a:off x="1563036" y="3676706"/>
            <a:ext cx="2237333"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HALAL</a:t>
            </a:r>
          </a:p>
        </p:txBody>
      </p:sp>
      <p:sp>
        <p:nvSpPr>
          <p:cNvPr id="40" name="TextBox 40"/>
          <p:cNvSpPr txBox="1"/>
          <p:nvPr/>
        </p:nvSpPr>
        <p:spPr>
          <a:xfrm>
            <a:off x="5931311" y="3695700"/>
            <a:ext cx="2348359"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HEVİTT</a:t>
            </a:r>
          </a:p>
        </p:txBody>
      </p:sp>
      <p:sp>
        <p:nvSpPr>
          <p:cNvPr id="41" name="TextBox 41"/>
          <p:cNvSpPr txBox="1"/>
          <p:nvPr/>
        </p:nvSpPr>
        <p:spPr>
          <a:xfrm>
            <a:off x="10527621" y="3695700"/>
            <a:ext cx="2054423"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SİNAN</a:t>
            </a:r>
          </a:p>
        </p:txBody>
      </p:sp>
      <p:sp>
        <p:nvSpPr>
          <p:cNvPr id="42" name="TextBox 42"/>
          <p:cNvSpPr txBox="1"/>
          <p:nvPr/>
        </p:nvSpPr>
        <p:spPr>
          <a:xfrm>
            <a:off x="15275459" y="3676706"/>
            <a:ext cx="1540669"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ALIK</a:t>
            </a:r>
          </a:p>
        </p:txBody>
      </p:sp>
      <p:grpSp>
        <p:nvGrpSpPr>
          <p:cNvPr id="43" name="Group 43"/>
          <p:cNvGrpSpPr/>
          <p:nvPr/>
        </p:nvGrpSpPr>
        <p:grpSpPr>
          <a:xfrm>
            <a:off x="954320" y="7428669"/>
            <a:ext cx="3580262" cy="864397"/>
            <a:chOff x="0" y="0"/>
            <a:chExt cx="942950" cy="227660"/>
          </a:xfrm>
        </p:grpSpPr>
        <p:sp>
          <p:nvSpPr>
            <p:cNvPr id="44" name="Freeform 44"/>
            <p:cNvSpPr/>
            <p:nvPr/>
          </p:nvSpPr>
          <p:spPr>
            <a:xfrm>
              <a:off x="0" y="0"/>
              <a:ext cx="942950" cy="227660"/>
            </a:xfrm>
            <a:custGeom>
              <a:avLst/>
              <a:gdLst/>
              <a:ahLst/>
              <a:cxnLst/>
              <a:rect l="l" t="t" r="r" b="b"/>
              <a:pathLst>
                <a:path w="942950" h="227660">
                  <a:moveTo>
                    <a:pt x="110282" y="0"/>
                  </a:moveTo>
                  <a:lnTo>
                    <a:pt x="832668" y="0"/>
                  </a:lnTo>
                  <a:cubicBezTo>
                    <a:pt x="861916" y="0"/>
                    <a:pt x="889967" y="11619"/>
                    <a:pt x="910649" y="32301"/>
                  </a:cubicBezTo>
                  <a:cubicBezTo>
                    <a:pt x="931331" y="52983"/>
                    <a:pt x="942950" y="81033"/>
                    <a:pt x="942950" y="110282"/>
                  </a:cubicBezTo>
                  <a:lnTo>
                    <a:pt x="942950" y="117378"/>
                  </a:lnTo>
                  <a:cubicBezTo>
                    <a:pt x="942950" y="178285"/>
                    <a:pt x="893575" y="227660"/>
                    <a:pt x="832668" y="227660"/>
                  </a:cubicBezTo>
                  <a:lnTo>
                    <a:pt x="110282" y="227660"/>
                  </a:lnTo>
                  <a:cubicBezTo>
                    <a:pt x="81033" y="227660"/>
                    <a:pt x="52983" y="216041"/>
                    <a:pt x="32301" y="195359"/>
                  </a:cubicBezTo>
                  <a:cubicBezTo>
                    <a:pt x="11619" y="174677"/>
                    <a:pt x="0" y="146627"/>
                    <a:pt x="0" y="117378"/>
                  </a:cubicBezTo>
                  <a:lnTo>
                    <a:pt x="0" y="110282"/>
                  </a:lnTo>
                  <a:cubicBezTo>
                    <a:pt x="0" y="49375"/>
                    <a:pt x="49375" y="0"/>
                    <a:pt x="110282" y="0"/>
                  </a:cubicBezTo>
                  <a:close/>
                </a:path>
              </a:pathLst>
            </a:custGeom>
            <a:solidFill>
              <a:srgbClr val="FC8F00"/>
            </a:solidFill>
          </p:spPr>
          <p:txBody>
            <a:bodyPr/>
            <a:lstStyle/>
            <a:p>
              <a:endParaRPr lang="tr-TR"/>
            </a:p>
          </p:txBody>
        </p:sp>
        <p:sp>
          <p:nvSpPr>
            <p:cNvPr id="45" name="TextBox 45"/>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grpSp>
        <p:nvGrpSpPr>
          <p:cNvPr id="46" name="Group 46"/>
          <p:cNvGrpSpPr/>
          <p:nvPr/>
        </p:nvGrpSpPr>
        <p:grpSpPr>
          <a:xfrm>
            <a:off x="5386426" y="7403303"/>
            <a:ext cx="3580262" cy="864397"/>
            <a:chOff x="0" y="0"/>
            <a:chExt cx="942950" cy="227660"/>
          </a:xfrm>
        </p:grpSpPr>
        <p:sp>
          <p:nvSpPr>
            <p:cNvPr id="47" name="Freeform 47"/>
            <p:cNvSpPr/>
            <p:nvPr/>
          </p:nvSpPr>
          <p:spPr>
            <a:xfrm>
              <a:off x="0" y="0"/>
              <a:ext cx="942950" cy="227660"/>
            </a:xfrm>
            <a:custGeom>
              <a:avLst/>
              <a:gdLst/>
              <a:ahLst/>
              <a:cxnLst/>
              <a:rect l="l" t="t" r="r" b="b"/>
              <a:pathLst>
                <a:path w="942950" h="227660">
                  <a:moveTo>
                    <a:pt x="110282" y="0"/>
                  </a:moveTo>
                  <a:lnTo>
                    <a:pt x="832668" y="0"/>
                  </a:lnTo>
                  <a:cubicBezTo>
                    <a:pt x="861916" y="0"/>
                    <a:pt x="889967" y="11619"/>
                    <a:pt x="910649" y="32301"/>
                  </a:cubicBezTo>
                  <a:cubicBezTo>
                    <a:pt x="931331" y="52983"/>
                    <a:pt x="942950" y="81033"/>
                    <a:pt x="942950" y="110282"/>
                  </a:cubicBezTo>
                  <a:lnTo>
                    <a:pt x="942950" y="117378"/>
                  </a:lnTo>
                  <a:cubicBezTo>
                    <a:pt x="942950" y="178285"/>
                    <a:pt x="893575" y="227660"/>
                    <a:pt x="832668" y="227660"/>
                  </a:cubicBezTo>
                  <a:lnTo>
                    <a:pt x="110282" y="227660"/>
                  </a:lnTo>
                  <a:cubicBezTo>
                    <a:pt x="81033" y="227660"/>
                    <a:pt x="52983" y="216041"/>
                    <a:pt x="32301" y="195359"/>
                  </a:cubicBezTo>
                  <a:cubicBezTo>
                    <a:pt x="11619" y="174677"/>
                    <a:pt x="0" y="146627"/>
                    <a:pt x="0" y="117378"/>
                  </a:cubicBezTo>
                  <a:lnTo>
                    <a:pt x="0" y="110282"/>
                  </a:lnTo>
                  <a:cubicBezTo>
                    <a:pt x="0" y="49375"/>
                    <a:pt x="49375" y="0"/>
                    <a:pt x="110282" y="0"/>
                  </a:cubicBezTo>
                  <a:close/>
                </a:path>
              </a:pathLst>
            </a:custGeom>
            <a:solidFill>
              <a:srgbClr val="FC8F00"/>
            </a:solidFill>
          </p:spPr>
          <p:txBody>
            <a:bodyPr/>
            <a:lstStyle/>
            <a:p>
              <a:endParaRPr lang="tr-TR"/>
            </a:p>
          </p:txBody>
        </p:sp>
        <p:sp>
          <p:nvSpPr>
            <p:cNvPr id="48" name="TextBox 48"/>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grpSp>
        <p:nvGrpSpPr>
          <p:cNvPr id="49" name="Group 49"/>
          <p:cNvGrpSpPr/>
          <p:nvPr/>
        </p:nvGrpSpPr>
        <p:grpSpPr>
          <a:xfrm>
            <a:off x="9833899" y="7355125"/>
            <a:ext cx="3580262" cy="864397"/>
            <a:chOff x="0" y="0"/>
            <a:chExt cx="942950" cy="227660"/>
          </a:xfrm>
        </p:grpSpPr>
        <p:sp>
          <p:nvSpPr>
            <p:cNvPr id="50" name="Freeform 50"/>
            <p:cNvSpPr/>
            <p:nvPr/>
          </p:nvSpPr>
          <p:spPr>
            <a:xfrm>
              <a:off x="0" y="0"/>
              <a:ext cx="942950" cy="227660"/>
            </a:xfrm>
            <a:custGeom>
              <a:avLst/>
              <a:gdLst/>
              <a:ahLst/>
              <a:cxnLst/>
              <a:rect l="l" t="t" r="r" b="b"/>
              <a:pathLst>
                <a:path w="942950" h="227660">
                  <a:moveTo>
                    <a:pt x="110282" y="0"/>
                  </a:moveTo>
                  <a:lnTo>
                    <a:pt x="832668" y="0"/>
                  </a:lnTo>
                  <a:cubicBezTo>
                    <a:pt x="861916" y="0"/>
                    <a:pt x="889967" y="11619"/>
                    <a:pt x="910649" y="32301"/>
                  </a:cubicBezTo>
                  <a:cubicBezTo>
                    <a:pt x="931331" y="52983"/>
                    <a:pt x="942950" y="81033"/>
                    <a:pt x="942950" y="110282"/>
                  </a:cubicBezTo>
                  <a:lnTo>
                    <a:pt x="942950" y="117378"/>
                  </a:lnTo>
                  <a:cubicBezTo>
                    <a:pt x="942950" y="178285"/>
                    <a:pt x="893575" y="227660"/>
                    <a:pt x="832668" y="227660"/>
                  </a:cubicBezTo>
                  <a:lnTo>
                    <a:pt x="110282" y="227660"/>
                  </a:lnTo>
                  <a:cubicBezTo>
                    <a:pt x="81033" y="227660"/>
                    <a:pt x="52983" y="216041"/>
                    <a:pt x="32301" y="195359"/>
                  </a:cubicBezTo>
                  <a:cubicBezTo>
                    <a:pt x="11619" y="174677"/>
                    <a:pt x="0" y="146627"/>
                    <a:pt x="0" y="117378"/>
                  </a:cubicBezTo>
                  <a:lnTo>
                    <a:pt x="0" y="110282"/>
                  </a:lnTo>
                  <a:cubicBezTo>
                    <a:pt x="0" y="49375"/>
                    <a:pt x="49375" y="0"/>
                    <a:pt x="110282" y="0"/>
                  </a:cubicBezTo>
                  <a:close/>
                </a:path>
              </a:pathLst>
            </a:custGeom>
            <a:solidFill>
              <a:srgbClr val="FC8F00"/>
            </a:solidFill>
          </p:spPr>
          <p:txBody>
            <a:bodyPr/>
            <a:lstStyle/>
            <a:p>
              <a:endParaRPr lang="tr-TR"/>
            </a:p>
          </p:txBody>
        </p:sp>
        <p:sp>
          <p:nvSpPr>
            <p:cNvPr id="51" name="TextBox 51"/>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grpSp>
        <p:nvGrpSpPr>
          <p:cNvPr id="52" name="Group 52"/>
          <p:cNvGrpSpPr/>
          <p:nvPr/>
        </p:nvGrpSpPr>
        <p:grpSpPr>
          <a:xfrm>
            <a:off x="14221397" y="7428669"/>
            <a:ext cx="3580262" cy="864397"/>
            <a:chOff x="0" y="0"/>
            <a:chExt cx="942950" cy="227660"/>
          </a:xfrm>
        </p:grpSpPr>
        <p:sp>
          <p:nvSpPr>
            <p:cNvPr id="53" name="Freeform 53"/>
            <p:cNvSpPr/>
            <p:nvPr/>
          </p:nvSpPr>
          <p:spPr>
            <a:xfrm>
              <a:off x="0" y="0"/>
              <a:ext cx="942950" cy="227660"/>
            </a:xfrm>
            <a:custGeom>
              <a:avLst/>
              <a:gdLst/>
              <a:ahLst/>
              <a:cxnLst/>
              <a:rect l="l" t="t" r="r" b="b"/>
              <a:pathLst>
                <a:path w="942950" h="227660">
                  <a:moveTo>
                    <a:pt x="110282" y="0"/>
                  </a:moveTo>
                  <a:lnTo>
                    <a:pt x="832668" y="0"/>
                  </a:lnTo>
                  <a:cubicBezTo>
                    <a:pt x="861916" y="0"/>
                    <a:pt x="889967" y="11619"/>
                    <a:pt x="910649" y="32301"/>
                  </a:cubicBezTo>
                  <a:cubicBezTo>
                    <a:pt x="931331" y="52983"/>
                    <a:pt x="942950" y="81033"/>
                    <a:pt x="942950" y="110282"/>
                  </a:cubicBezTo>
                  <a:lnTo>
                    <a:pt x="942950" y="117378"/>
                  </a:lnTo>
                  <a:cubicBezTo>
                    <a:pt x="942950" y="178285"/>
                    <a:pt x="893575" y="227660"/>
                    <a:pt x="832668" y="227660"/>
                  </a:cubicBezTo>
                  <a:lnTo>
                    <a:pt x="110282" y="227660"/>
                  </a:lnTo>
                  <a:cubicBezTo>
                    <a:pt x="81033" y="227660"/>
                    <a:pt x="52983" y="216041"/>
                    <a:pt x="32301" y="195359"/>
                  </a:cubicBezTo>
                  <a:cubicBezTo>
                    <a:pt x="11619" y="174677"/>
                    <a:pt x="0" y="146627"/>
                    <a:pt x="0" y="117378"/>
                  </a:cubicBezTo>
                  <a:lnTo>
                    <a:pt x="0" y="110282"/>
                  </a:lnTo>
                  <a:cubicBezTo>
                    <a:pt x="0" y="49375"/>
                    <a:pt x="49375" y="0"/>
                    <a:pt x="110282" y="0"/>
                  </a:cubicBezTo>
                  <a:close/>
                </a:path>
              </a:pathLst>
            </a:custGeom>
            <a:solidFill>
              <a:srgbClr val="FC8F00"/>
            </a:solidFill>
          </p:spPr>
          <p:txBody>
            <a:bodyPr/>
            <a:lstStyle/>
            <a:p>
              <a:endParaRPr lang="tr-TR"/>
            </a:p>
          </p:txBody>
        </p:sp>
        <p:sp>
          <p:nvSpPr>
            <p:cNvPr id="54" name="TextBox 54"/>
            <p:cNvSpPr txBox="1"/>
            <p:nvPr/>
          </p:nvSpPr>
          <p:spPr>
            <a:xfrm>
              <a:off x="0" y="-19050"/>
              <a:ext cx="812800" cy="831850"/>
            </a:xfrm>
            <a:prstGeom prst="rect">
              <a:avLst/>
            </a:prstGeom>
          </p:spPr>
          <p:txBody>
            <a:bodyPr lIns="50800" tIns="50800" rIns="50800" bIns="50800" rtlCol="0" anchor="ctr"/>
            <a:lstStyle/>
            <a:p>
              <a:pPr algn="ctr">
                <a:lnSpc>
                  <a:spcPts val="1743"/>
                </a:lnSpc>
              </a:pPr>
              <a:endParaRPr/>
            </a:p>
          </p:txBody>
        </p:sp>
      </p:grpSp>
      <p:sp>
        <p:nvSpPr>
          <p:cNvPr id="55" name="TextBox 55"/>
          <p:cNvSpPr txBox="1"/>
          <p:nvPr/>
        </p:nvSpPr>
        <p:spPr>
          <a:xfrm>
            <a:off x="1462127" y="7274444"/>
            <a:ext cx="2274987"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ENVER</a:t>
            </a:r>
          </a:p>
        </p:txBody>
      </p:sp>
      <p:sp>
        <p:nvSpPr>
          <p:cNvPr id="56" name="TextBox 56"/>
          <p:cNvSpPr txBox="1"/>
          <p:nvPr/>
        </p:nvSpPr>
        <p:spPr>
          <a:xfrm>
            <a:off x="5894531" y="7249078"/>
            <a:ext cx="227439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ÜZDEN</a:t>
            </a:r>
          </a:p>
        </p:txBody>
      </p:sp>
      <p:sp>
        <p:nvSpPr>
          <p:cNvPr id="57" name="TextBox 57"/>
          <p:cNvSpPr txBox="1"/>
          <p:nvPr/>
        </p:nvSpPr>
        <p:spPr>
          <a:xfrm>
            <a:off x="10451988" y="7200900"/>
            <a:ext cx="2054423"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TENİM</a:t>
            </a:r>
          </a:p>
        </p:txBody>
      </p:sp>
      <p:sp>
        <p:nvSpPr>
          <p:cNvPr id="58" name="TextBox 58"/>
          <p:cNvSpPr txBox="1"/>
          <p:nvPr/>
        </p:nvSpPr>
        <p:spPr>
          <a:xfrm>
            <a:off x="15101550" y="7274444"/>
            <a:ext cx="1724323"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KIZIR</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9"/>
                                        </p:tgtEl>
                                        <p:attrNameLst>
                                          <p:attrName>ppt_x</p:attrName>
                                        </p:attrNameLst>
                                      </p:cBhvr>
                                      <p:tavLst>
                                        <p:tav tm="0">
                                          <p:val>
                                            <p:strVal val="ppt_x"/>
                                          </p:val>
                                        </p:tav>
                                        <p:tav tm="100000">
                                          <p:val>
                                            <p:strVal val="ppt_x"/>
                                          </p:val>
                                        </p:tav>
                                      </p:tavLst>
                                    </p:anim>
                                    <p:anim calcmode="lin" valueType="num">
                                      <p:cBhvr additive="base">
                                        <p:cTn id="7" dur="500"/>
                                        <p:tgtEl>
                                          <p:spTgt spid="39"/>
                                        </p:tgtEl>
                                        <p:attrNameLst>
                                          <p:attrName>ppt_y</p:attrName>
                                        </p:attrNameLst>
                                      </p:cBhvr>
                                      <p:tavLst>
                                        <p:tav tm="0">
                                          <p:val>
                                            <p:strVal val="ppt_y"/>
                                          </p:val>
                                        </p:tav>
                                        <p:tav tm="100000">
                                          <p:val>
                                            <p:strVal val="1+ppt_h/2"/>
                                          </p:val>
                                        </p:tav>
                                      </p:tavLst>
                                    </p:anim>
                                    <p:set>
                                      <p:cBhvr>
                                        <p:cTn id="8" dur="1" fill="hold">
                                          <p:stCondLst>
                                            <p:cond delay="499"/>
                                          </p:stCondLst>
                                        </p:cTn>
                                        <p:tgtEl>
                                          <p:spTgt spid="3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0"/>
                                        </p:tgtEl>
                                        <p:attrNameLst>
                                          <p:attrName>ppt_x</p:attrName>
                                        </p:attrNameLst>
                                      </p:cBhvr>
                                      <p:tavLst>
                                        <p:tav tm="0">
                                          <p:val>
                                            <p:strVal val="ppt_x"/>
                                          </p:val>
                                        </p:tav>
                                        <p:tav tm="100000">
                                          <p:val>
                                            <p:strVal val="ppt_x"/>
                                          </p:val>
                                        </p:tav>
                                      </p:tavLst>
                                    </p:anim>
                                    <p:anim calcmode="lin" valueType="num">
                                      <p:cBhvr additive="base">
                                        <p:cTn id="11" dur="500"/>
                                        <p:tgtEl>
                                          <p:spTgt spid="20"/>
                                        </p:tgtEl>
                                        <p:attrNameLst>
                                          <p:attrName>ppt_y</p:attrName>
                                        </p:attrNameLst>
                                      </p:cBhvr>
                                      <p:tavLst>
                                        <p:tav tm="0">
                                          <p:val>
                                            <p:strVal val="ppt_y"/>
                                          </p:val>
                                        </p:tav>
                                        <p:tav tm="100000">
                                          <p:val>
                                            <p:strVal val="1+ppt_h/2"/>
                                          </p:val>
                                        </p:tav>
                                      </p:tavLst>
                                    </p:anim>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40"/>
                                        </p:tgtEl>
                                        <p:attrNameLst>
                                          <p:attrName>ppt_x</p:attrName>
                                        </p:attrNameLst>
                                      </p:cBhvr>
                                      <p:tavLst>
                                        <p:tav tm="0">
                                          <p:val>
                                            <p:strVal val="ppt_x"/>
                                          </p:val>
                                        </p:tav>
                                        <p:tav tm="100000">
                                          <p:val>
                                            <p:strVal val="ppt_x"/>
                                          </p:val>
                                        </p:tav>
                                      </p:tavLst>
                                    </p:anim>
                                    <p:anim calcmode="lin" valueType="num">
                                      <p:cBhvr additive="base">
                                        <p:cTn id="17" dur="500"/>
                                        <p:tgtEl>
                                          <p:spTgt spid="40"/>
                                        </p:tgtEl>
                                        <p:attrNameLst>
                                          <p:attrName>ppt_y</p:attrName>
                                        </p:attrNameLst>
                                      </p:cBhvr>
                                      <p:tavLst>
                                        <p:tav tm="0">
                                          <p:val>
                                            <p:strVal val="ppt_y"/>
                                          </p:val>
                                        </p:tav>
                                        <p:tav tm="100000">
                                          <p:val>
                                            <p:strVal val="1+ppt_h/2"/>
                                          </p:val>
                                        </p:tav>
                                      </p:tavLst>
                                    </p:anim>
                                    <p:set>
                                      <p:cBhvr>
                                        <p:cTn id="18" dur="1" fill="hold">
                                          <p:stCondLst>
                                            <p:cond delay="499"/>
                                          </p:stCondLst>
                                        </p:cTn>
                                        <p:tgtEl>
                                          <p:spTgt spid="40"/>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30"/>
                                        </p:tgtEl>
                                        <p:attrNameLst>
                                          <p:attrName>ppt_x</p:attrName>
                                        </p:attrNameLst>
                                      </p:cBhvr>
                                      <p:tavLst>
                                        <p:tav tm="0">
                                          <p:val>
                                            <p:strVal val="ppt_x"/>
                                          </p:val>
                                        </p:tav>
                                        <p:tav tm="100000">
                                          <p:val>
                                            <p:strVal val="ppt_x"/>
                                          </p:val>
                                        </p:tav>
                                      </p:tavLst>
                                    </p:anim>
                                    <p:anim calcmode="lin" valueType="num">
                                      <p:cBhvr additive="base">
                                        <p:cTn id="21" dur="500"/>
                                        <p:tgtEl>
                                          <p:spTgt spid="30"/>
                                        </p:tgtEl>
                                        <p:attrNameLst>
                                          <p:attrName>ppt_y</p:attrName>
                                        </p:attrNameLst>
                                      </p:cBhvr>
                                      <p:tavLst>
                                        <p:tav tm="0">
                                          <p:val>
                                            <p:strVal val="ppt_y"/>
                                          </p:val>
                                        </p:tav>
                                        <p:tav tm="100000">
                                          <p:val>
                                            <p:strVal val="1+ppt_h/2"/>
                                          </p:val>
                                        </p:tav>
                                      </p:tavLst>
                                    </p:anim>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41"/>
                                        </p:tgtEl>
                                        <p:attrNameLst>
                                          <p:attrName>ppt_x</p:attrName>
                                        </p:attrNameLst>
                                      </p:cBhvr>
                                      <p:tavLst>
                                        <p:tav tm="0">
                                          <p:val>
                                            <p:strVal val="ppt_x"/>
                                          </p:val>
                                        </p:tav>
                                        <p:tav tm="100000">
                                          <p:val>
                                            <p:strVal val="ppt_x"/>
                                          </p:val>
                                        </p:tav>
                                      </p:tavLst>
                                    </p:anim>
                                    <p:anim calcmode="lin" valueType="num">
                                      <p:cBhvr additive="base">
                                        <p:cTn id="27" dur="500"/>
                                        <p:tgtEl>
                                          <p:spTgt spid="41"/>
                                        </p:tgtEl>
                                        <p:attrNameLst>
                                          <p:attrName>ppt_y</p:attrName>
                                        </p:attrNameLst>
                                      </p:cBhvr>
                                      <p:tavLst>
                                        <p:tav tm="0">
                                          <p:val>
                                            <p:strVal val="ppt_y"/>
                                          </p:val>
                                        </p:tav>
                                        <p:tav tm="100000">
                                          <p:val>
                                            <p:strVal val="1+ppt_h/2"/>
                                          </p:val>
                                        </p:tav>
                                      </p:tavLst>
                                    </p:anim>
                                    <p:set>
                                      <p:cBhvr>
                                        <p:cTn id="28" dur="1" fill="hold">
                                          <p:stCondLst>
                                            <p:cond delay="499"/>
                                          </p:stCondLst>
                                        </p:cTn>
                                        <p:tgtEl>
                                          <p:spTgt spid="41"/>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33"/>
                                        </p:tgtEl>
                                        <p:attrNameLst>
                                          <p:attrName>ppt_x</p:attrName>
                                        </p:attrNameLst>
                                      </p:cBhvr>
                                      <p:tavLst>
                                        <p:tav tm="0">
                                          <p:val>
                                            <p:strVal val="ppt_x"/>
                                          </p:val>
                                        </p:tav>
                                        <p:tav tm="100000">
                                          <p:val>
                                            <p:strVal val="ppt_x"/>
                                          </p:val>
                                        </p:tav>
                                      </p:tavLst>
                                    </p:anim>
                                    <p:anim calcmode="lin" valueType="num">
                                      <p:cBhvr additive="base">
                                        <p:cTn id="31" dur="500"/>
                                        <p:tgtEl>
                                          <p:spTgt spid="33"/>
                                        </p:tgtEl>
                                        <p:attrNameLst>
                                          <p:attrName>ppt_y</p:attrName>
                                        </p:attrNameLst>
                                      </p:cBhvr>
                                      <p:tavLst>
                                        <p:tav tm="0">
                                          <p:val>
                                            <p:strVal val="ppt_y"/>
                                          </p:val>
                                        </p:tav>
                                        <p:tav tm="100000">
                                          <p:val>
                                            <p:strVal val="1+ppt_h/2"/>
                                          </p:val>
                                        </p:tav>
                                      </p:tavLst>
                                    </p:anim>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42"/>
                                        </p:tgtEl>
                                        <p:attrNameLst>
                                          <p:attrName>ppt_x</p:attrName>
                                        </p:attrNameLst>
                                      </p:cBhvr>
                                      <p:tavLst>
                                        <p:tav tm="0">
                                          <p:val>
                                            <p:strVal val="ppt_x"/>
                                          </p:val>
                                        </p:tav>
                                        <p:tav tm="100000">
                                          <p:val>
                                            <p:strVal val="ppt_x"/>
                                          </p:val>
                                        </p:tav>
                                      </p:tavLst>
                                    </p:anim>
                                    <p:anim calcmode="lin" valueType="num">
                                      <p:cBhvr additive="base">
                                        <p:cTn id="37" dur="500"/>
                                        <p:tgtEl>
                                          <p:spTgt spid="42"/>
                                        </p:tgtEl>
                                        <p:attrNameLst>
                                          <p:attrName>ppt_y</p:attrName>
                                        </p:attrNameLst>
                                      </p:cBhvr>
                                      <p:tavLst>
                                        <p:tav tm="0">
                                          <p:val>
                                            <p:strVal val="ppt_y"/>
                                          </p:val>
                                        </p:tav>
                                        <p:tav tm="100000">
                                          <p:val>
                                            <p:strVal val="1+ppt_h/2"/>
                                          </p:val>
                                        </p:tav>
                                      </p:tavLst>
                                    </p:anim>
                                    <p:set>
                                      <p:cBhvr>
                                        <p:cTn id="38" dur="1" fill="hold">
                                          <p:stCondLst>
                                            <p:cond delay="499"/>
                                          </p:stCondLst>
                                        </p:cTn>
                                        <p:tgtEl>
                                          <p:spTgt spid="42"/>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36"/>
                                        </p:tgtEl>
                                        <p:attrNameLst>
                                          <p:attrName>ppt_x</p:attrName>
                                        </p:attrNameLst>
                                      </p:cBhvr>
                                      <p:tavLst>
                                        <p:tav tm="0">
                                          <p:val>
                                            <p:strVal val="ppt_x"/>
                                          </p:val>
                                        </p:tav>
                                        <p:tav tm="100000">
                                          <p:val>
                                            <p:strVal val="ppt_x"/>
                                          </p:val>
                                        </p:tav>
                                      </p:tavLst>
                                    </p:anim>
                                    <p:anim calcmode="lin" valueType="num">
                                      <p:cBhvr additive="base">
                                        <p:cTn id="41" dur="500"/>
                                        <p:tgtEl>
                                          <p:spTgt spid="36"/>
                                        </p:tgtEl>
                                        <p:attrNameLst>
                                          <p:attrName>ppt_y</p:attrName>
                                        </p:attrNameLst>
                                      </p:cBhvr>
                                      <p:tavLst>
                                        <p:tav tm="0">
                                          <p:val>
                                            <p:strVal val="ppt_y"/>
                                          </p:val>
                                        </p:tav>
                                        <p:tav tm="100000">
                                          <p:val>
                                            <p:strVal val="1+ppt_h/2"/>
                                          </p:val>
                                        </p:tav>
                                      </p:tavLst>
                                    </p:anim>
                                    <p:set>
                                      <p:cBhvr>
                                        <p:cTn id="42" dur="1" fill="hold">
                                          <p:stCondLst>
                                            <p:cond delay="499"/>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55"/>
                                        </p:tgtEl>
                                        <p:attrNameLst>
                                          <p:attrName>ppt_x</p:attrName>
                                        </p:attrNameLst>
                                      </p:cBhvr>
                                      <p:tavLst>
                                        <p:tav tm="0">
                                          <p:val>
                                            <p:strVal val="ppt_x"/>
                                          </p:val>
                                        </p:tav>
                                        <p:tav tm="100000">
                                          <p:val>
                                            <p:strVal val="ppt_x"/>
                                          </p:val>
                                        </p:tav>
                                      </p:tavLst>
                                    </p:anim>
                                    <p:anim calcmode="lin" valueType="num">
                                      <p:cBhvr additive="base">
                                        <p:cTn id="47" dur="500"/>
                                        <p:tgtEl>
                                          <p:spTgt spid="55"/>
                                        </p:tgtEl>
                                        <p:attrNameLst>
                                          <p:attrName>ppt_y</p:attrName>
                                        </p:attrNameLst>
                                      </p:cBhvr>
                                      <p:tavLst>
                                        <p:tav tm="0">
                                          <p:val>
                                            <p:strVal val="ppt_y"/>
                                          </p:val>
                                        </p:tav>
                                        <p:tav tm="100000">
                                          <p:val>
                                            <p:strVal val="1+ppt_h/2"/>
                                          </p:val>
                                        </p:tav>
                                      </p:tavLst>
                                    </p:anim>
                                    <p:set>
                                      <p:cBhvr>
                                        <p:cTn id="48" dur="1" fill="hold">
                                          <p:stCondLst>
                                            <p:cond delay="499"/>
                                          </p:stCondLst>
                                        </p:cTn>
                                        <p:tgtEl>
                                          <p:spTgt spid="55"/>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0" nodeType="clickEffect">
                                  <p:stCondLst>
                                    <p:cond delay="0"/>
                                  </p:stCondLst>
                                  <p:childTnLst>
                                    <p:anim calcmode="lin" valueType="num">
                                      <p:cBhvr additive="base">
                                        <p:cTn id="56" dur="500"/>
                                        <p:tgtEl>
                                          <p:spTgt spid="56"/>
                                        </p:tgtEl>
                                        <p:attrNameLst>
                                          <p:attrName>ppt_x</p:attrName>
                                        </p:attrNameLst>
                                      </p:cBhvr>
                                      <p:tavLst>
                                        <p:tav tm="0">
                                          <p:val>
                                            <p:strVal val="ppt_x"/>
                                          </p:val>
                                        </p:tav>
                                        <p:tav tm="100000">
                                          <p:val>
                                            <p:strVal val="ppt_x"/>
                                          </p:val>
                                        </p:tav>
                                      </p:tavLst>
                                    </p:anim>
                                    <p:anim calcmode="lin" valueType="num">
                                      <p:cBhvr additive="base">
                                        <p:cTn id="57" dur="500"/>
                                        <p:tgtEl>
                                          <p:spTgt spid="56"/>
                                        </p:tgtEl>
                                        <p:attrNameLst>
                                          <p:attrName>ppt_y</p:attrName>
                                        </p:attrNameLst>
                                      </p:cBhvr>
                                      <p:tavLst>
                                        <p:tav tm="0">
                                          <p:val>
                                            <p:strVal val="ppt_y"/>
                                          </p:val>
                                        </p:tav>
                                        <p:tav tm="100000">
                                          <p:val>
                                            <p:strVal val="1+ppt_h/2"/>
                                          </p:val>
                                        </p:tav>
                                      </p:tavLst>
                                    </p:anim>
                                    <p:set>
                                      <p:cBhvr>
                                        <p:cTn id="58" dur="1" fill="hold">
                                          <p:stCondLst>
                                            <p:cond delay="499"/>
                                          </p:stCondLst>
                                        </p:cTn>
                                        <p:tgtEl>
                                          <p:spTgt spid="56"/>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46"/>
                                        </p:tgtEl>
                                        <p:attrNameLst>
                                          <p:attrName>ppt_x</p:attrName>
                                        </p:attrNameLst>
                                      </p:cBhvr>
                                      <p:tavLst>
                                        <p:tav tm="0">
                                          <p:val>
                                            <p:strVal val="ppt_x"/>
                                          </p:val>
                                        </p:tav>
                                        <p:tav tm="100000">
                                          <p:val>
                                            <p:strVal val="ppt_x"/>
                                          </p:val>
                                        </p:tav>
                                      </p:tavLst>
                                    </p:anim>
                                    <p:anim calcmode="lin" valueType="num">
                                      <p:cBhvr additive="base">
                                        <p:cTn id="61" dur="500"/>
                                        <p:tgtEl>
                                          <p:spTgt spid="46"/>
                                        </p:tgtEl>
                                        <p:attrNameLst>
                                          <p:attrName>ppt_y</p:attrName>
                                        </p:attrNameLst>
                                      </p:cBhvr>
                                      <p:tavLst>
                                        <p:tav tm="0">
                                          <p:val>
                                            <p:strVal val="ppt_y"/>
                                          </p:val>
                                        </p:tav>
                                        <p:tav tm="100000">
                                          <p:val>
                                            <p:strVal val="1+ppt_h/2"/>
                                          </p:val>
                                        </p:tav>
                                      </p:tavLst>
                                    </p:anim>
                                    <p:set>
                                      <p:cBhvr>
                                        <p:cTn id="62" dur="1" fill="hold">
                                          <p:stCondLst>
                                            <p:cond delay="499"/>
                                          </p:stCondLst>
                                        </p:cTn>
                                        <p:tgtEl>
                                          <p:spTgt spid="4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57"/>
                                        </p:tgtEl>
                                        <p:attrNameLst>
                                          <p:attrName>ppt_x</p:attrName>
                                        </p:attrNameLst>
                                      </p:cBhvr>
                                      <p:tavLst>
                                        <p:tav tm="0">
                                          <p:val>
                                            <p:strVal val="ppt_x"/>
                                          </p:val>
                                        </p:tav>
                                        <p:tav tm="100000">
                                          <p:val>
                                            <p:strVal val="ppt_x"/>
                                          </p:val>
                                        </p:tav>
                                      </p:tavLst>
                                    </p:anim>
                                    <p:anim calcmode="lin" valueType="num">
                                      <p:cBhvr additive="base">
                                        <p:cTn id="67" dur="500"/>
                                        <p:tgtEl>
                                          <p:spTgt spid="57"/>
                                        </p:tgtEl>
                                        <p:attrNameLst>
                                          <p:attrName>ppt_y</p:attrName>
                                        </p:attrNameLst>
                                      </p:cBhvr>
                                      <p:tavLst>
                                        <p:tav tm="0">
                                          <p:val>
                                            <p:strVal val="ppt_y"/>
                                          </p:val>
                                        </p:tav>
                                        <p:tav tm="100000">
                                          <p:val>
                                            <p:strVal val="1+ppt_h/2"/>
                                          </p:val>
                                        </p:tav>
                                      </p:tavLst>
                                    </p:anim>
                                    <p:set>
                                      <p:cBhvr>
                                        <p:cTn id="68" dur="1" fill="hold">
                                          <p:stCondLst>
                                            <p:cond delay="499"/>
                                          </p:stCondLst>
                                        </p:cTn>
                                        <p:tgtEl>
                                          <p:spTgt spid="57"/>
                                        </p:tgtEl>
                                        <p:attrNameLst>
                                          <p:attrName>style.visibility</p:attrName>
                                        </p:attrNameLst>
                                      </p:cBhvr>
                                      <p:to>
                                        <p:strVal val="hidden"/>
                                      </p:to>
                                    </p:set>
                                  </p:childTnLst>
                                </p:cTn>
                              </p:par>
                              <p:par>
                                <p:cTn id="69" presetID="2" presetClass="exit" presetSubtype="4" fill="hold" nodeType="withEffect">
                                  <p:stCondLst>
                                    <p:cond delay="0"/>
                                  </p:stCondLst>
                                  <p:childTnLst>
                                    <p:anim calcmode="lin" valueType="num">
                                      <p:cBhvr additive="base">
                                        <p:cTn id="70" dur="500"/>
                                        <p:tgtEl>
                                          <p:spTgt spid="49"/>
                                        </p:tgtEl>
                                        <p:attrNameLst>
                                          <p:attrName>ppt_x</p:attrName>
                                        </p:attrNameLst>
                                      </p:cBhvr>
                                      <p:tavLst>
                                        <p:tav tm="0">
                                          <p:val>
                                            <p:strVal val="ppt_x"/>
                                          </p:val>
                                        </p:tav>
                                        <p:tav tm="100000">
                                          <p:val>
                                            <p:strVal val="ppt_x"/>
                                          </p:val>
                                        </p:tav>
                                      </p:tavLst>
                                    </p:anim>
                                    <p:anim calcmode="lin" valueType="num">
                                      <p:cBhvr additive="base">
                                        <p:cTn id="71" dur="500"/>
                                        <p:tgtEl>
                                          <p:spTgt spid="49"/>
                                        </p:tgtEl>
                                        <p:attrNameLst>
                                          <p:attrName>ppt_y</p:attrName>
                                        </p:attrNameLst>
                                      </p:cBhvr>
                                      <p:tavLst>
                                        <p:tav tm="0">
                                          <p:val>
                                            <p:strVal val="ppt_y"/>
                                          </p:val>
                                        </p:tav>
                                        <p:tav tm="100000">
                                          <p:val>
                                            <p:strVal val="1+ppt_h/2"/>
                                          </p:val>
                                        </p:tav>
                                      </p:tavLst>
                                    </p:anim>
                                    <p:set>
                                      <p:cBhvr>
                                        <p:cTn id="72" dur="1" fill="hold">
                                          <p:stCondLst>
                                            <p:cond delay="499"/>
                                          </p:stCondLst>
                                        </p:cTn>
                                        <p:tgtEl>
                                          <p:spTgt spid="4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0" nodeType="clickEffect">
                                  <p:stCondLst>
                                    <p:cond delay="0"/>
                                  </p:stCondLst>
                                  <p:childTnLst>
                                    <p:anim calcmode="lin" valueType="num">
                                      <p:cBhvr additive="base">
                                        <p:cTn id="76" dur="500"/>
                                        <p:tgtEl>
                                          <p:spTgt spid="58"/>
                                        </p:tgtEl>
                                        <p:attrNameLst>
                                          <p:attrName>ppt_x</p:attrName>
                                        </p:attrNameLst>
                                      </p:cBhvr>
                                      <p:tavLst>
                                        <p:tav tm="0">
                                          <p:val>
                                            <p:strVal val="ppt_x"/>
                                          </p:val>
                                        </p:tav>
                                        <p:tav tm="100000">
                                          <p:val>
                                            <p:strVal val="ppt_x"/>
                                          </p:val>
                                        </p:tav>
                                      </p:tavLst>
                                    </p:anim>
                                    <p:anim calcmode="lin" valueType="num">
                                      <p:cBhvr additive="base">
                                        <p:cTn id="77" dur="500"/>
                                        <p:tgtEl>
                                          <p:spTgt spid="58"/>
                                        </p:tgtEl>
                                        <p:attrNameLst>
                                          <p:attrName>ppt_y</p:attrName>
                                        </p:attrNameLst>
                                      </p:cBhvr>
                                      <p:tavLst>
                                        <p:tav tm="0">
                                          <p:val>
                                            <p:strVal val="ppt_y"/>
                                          </p:val>
                                        </p:tav>
                                        <p:tav tm="100000">
                                          <p:val>
                                            <p:strVal val="1+ppt_h/2"/>
                                          </p:val>
                                        </p:tav>
                                      </p:tavLst>
                                    </p:anim>
                                    <p:set>
                                      <p:cBhvr>
                                        <p:cTn id="78" dur="1" fill="hold">
                                          <p:stCondLst>
                                            <p:cond delay="499"/>
                                          </p:stCondLst>
                                        </p:cTn>
                                        <p:tgtEl>
                                          <p:spTgt spid="58"/>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52"/>
                                        </p:tgtEl>
                                        <p:attrNameLst>
                                          <p:attrName>ppt_x</p:attrName>
                                        </p:attrNameLst>
                                      </p:cBhvr>
                                      <p:tavLst>
                                        <p:tav tm="0">
                                          <p:val>
                                            <p:strVal val="ppt_x"/>
                                          </p:val>
                                        </p:tav>
                                        <p:tav tm="100000">
                                          <p:val>
                                            <p:strVal val="ppt_x"/>
                                          </p:val>
                                        </p:tav>
                                      </p:tavLst>
                                    </p:anim>
                                    <p:anim calcmode="lin" valueType="num">
                                      <p:cBhvr additive="base">
                                        <p:cTn id="81" dur="500"/>
                                        <p:tgtEl>
                                          <p:spTgt spid="52"/>
                                        </p:tgtEl>
                                        <p:attrNameLst>
                                          <p:attrName>ppt_y</p:attrName>
                                        </p:attrNameLst>
                                      </p:cBhvr>
                                      <p:tavLst>
                                        <p:tav tm="0">
                                          <p:val>
                                            <p:strVal val="ppt_y"/>
                                          </p:val>
                                        </p:tav>
                                        <p:tav tm="100000">
                                          <p:val>
                                            <p:strVal val="1+ppt_h/2"/>
                                          </p:val>
                                        </p:tav>
                                      </p:tavLst>
                                    </p:anim>
                                    <p:set>
                                      <p:cBhvr>
                                        <p:cTn id="82"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55" grpId="0"/>
      <p:bldP spid="56" grpId="0"/>
      <p:bldP spid="57"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2428451" y="195962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028700" y="1084828"/>
            <a:ext cx="17350569"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Haydi kelime oyunu oynayalım.</a:t>
            </a:r>
          </a:p>
        </p:txBody>
      </p:sp>
      <p:sp>
        <p:nvSpPr>
          <p:cNvPr id="12" name="TextBox 12"/>
          <p:cNvSpPr txBox="1"/>
          <p:nvPr/>
        </p:nvSpPr>
        <p:spPr>
          <a:xfrm>
            <a:off x="1028700" y="6483801"/>
            <a:ext cx="14654456" cy="2870200"/>
          </a:xfrm>
          <a:prstGeom prst="rect">
            <a:avLst/>
          </a:prstGeom>
        </p:spPr>
        <p:txBody>
          <a:bodyPr lIns="0" tIns="0" rIns="0" bIns="0" rtlCol="0" anchor="t">
            <a:spAutoFit/>
          </a:bodyPr>
          <a:lstStyle/>
          <a:p>
            <a:pPr>
              <a:lnSpc>
                <a:spcPts val="5599"/>
              </a:lnSpc>
            </a:pPr>
            <a:r>
              <a:rPr lang="en-US" sz="3999">
                <a:solidFill>
                  <a:srgbClr val="000000"/>
                </a:solidFill>
                <a:latin typeface="Arial"/>
              </a:rPr>
              <a:t>• Tanımdan yola çıkarak kavram tahmini yapıyoruz.</a:t>
            </a:r>
          </a:p>
          <a:p>
            <a:pPr>
              <a:lnSpc>
                <a:spcPts val="2800"/>
              </a:lnSpc>
            </a:pPr>
            <a:endParaRPr lang="en-US" sz="3999">
              <a:solidFill>
                <a:srgbClr val="000000"/>
              </a:solidFill>
              <a:latin typeface="Arial"/>
            </a:endParaRPr>
          </a:p>
          <a:p>
            <a:pPr>
              <a:lnSpc>
                <a:spcPts val="5599"/>
              </a:lnSpc>
            </a:pPr>
            <a:r>
              <a:rPr lang="en-US" sz="3999">
                <a:solidFill>
                  <a:srgbClr val="000000"/>
                </a:solidFill>
                <a:latin typeface="Arial"/>
              </a:rPr>
              <a:t>• Almak istediğimiz her harf için bir defa tıklıyoruz.</a:t>
            </a:r>
          </a:p>
          <a:p>
            <a:pPr>
              <a:lnSpc>
                <a:spcPts val="2800"/>
              </a:lnSpc>
            </a:pPr>
            <a:endParaRPr lang="en-US" sz="3999">
              <a:solidFill>
                <a:srgbClr val="000000"/>
              </a:solidFill>
              <a:latin typeface="Arial"/>
            </a:endParaRPr>
          </a:p>
          <a:p>
            <a:pPr>
              <a:lnSpc>
                <a:spcPts val="5599"/>
              </a:lnSpc>
            </a:pPr>
            <a:r>
              <a:rPr lang="en-US" sz="3999">
                <a:solidFill>
                  <a:srgbClr val="000000"/>
                </a:solidFill>
                <a:latin typeface="Arial"/>
              </a:rPr>
              <a:t>• Her bir kutu 10 puan değerindedir.</a:t>
            </a:r>
          </a:p>
        </p:txBody>
      </p:sp>
      <p:sp>
        <p:nvSpPr>
          <p:cNvPr id="13" name="Freeform 13"/>
          <p:cNvSpPr/>
          <p:nvPr/>
        </p:nvSpPr>
        <p:spPr>
          <a:xfrm>
            <a:off x="4695480" y="195962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Freeform 14"/>
          <p:cNvSpPr/>
          <p:nvPr/>
        </p:nvSpPr>
        <p:spPr>
          <a:xfrm>
            <a:off x="6962090" y="195962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Freeform 15"/>
          <p:cNvSpPr/>
          <p:nvPr/>
        </p:nvSpPr>
        <p:spPr>
          <a:xfrm>
            <a:off x="9229383" y="1975595"/>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Freeform 16"/>
          <p:cNvSpPr/>
          <p:nvPr/>
        </p:nvSpPr>
        <p:spPr>
          <a:xfrm>
            <a:off x="11496413" y="197559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7" name="Freeform 17"/>
          <p:cNvSpPr/>
          <p:nvPr/>
        </p:nvSpPr>
        <p:spPr>
          <a:xfrm>
            <a:off x="13763706" y="195962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Freeform 18"/>
          <p:cNvSpPr/>
          <p:nvPr/>
        </p:nvSpPr>
        <p:spPr>
          <a:xfrm>
            <a:off x="3647481" y="4149242"/>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9" name="Freeform 19"/>
          <p:cNvSpPr/>
          <p:nvPr/>
        </p:nvSpPr>
        <p:spPr>
          <a:xfrm>
            <a:off x="5914510" y="4149242"/>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0" name="Freeform 20"/>
          <p:cNvSpPr/>
          <p:nvPr/>
        </p:nvSpPr>
        <p:spPr>
          <a:xfrm>
            <a:off x="8181120" y="4149242"/>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1" name="Freeform 21"/>
          <p:cNvSpPr/>
          <p:nvPr/>
        </p:nvSpPr>
        <p:spPr>
          <a:xfrm>
            <a:off x="10448413" y="4165211"/>
            <a:ext cx="2095843" cy="2000657"/>
          </a:xfrm>
          <a:custGeom>
            <a:avLst/>
            <a:gdLst/>
            <a:ahLst/>
            <a:cxnLst/>
            <a:rect l="l" t="t" r="r" b="b"/>
            <a:pathLst>
              <a:path w="2095843" h="2000657">
                <a:moveTo>
                  <a:pt x="0" y="0"/>
                </a:moveTo>
                <a:lnTo>
                  <a:pt x="2095844" y="0"/>
                </a:lnTo>
                <a:lnTo>
                  <a:pt x="2095844" y="2000658"/>
                </a:lnTo>
                <a:lnTo>
                  <a:pt x="0" y="2000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2" name="Freeform 22"/>
          <p:cNvSpPr/>
          <p:nvPr/>
        </p:nvSpPr>
        <p:spPr>
          <a:xfrm>
            <a:off x="12715443" y="4165211"/>
            <a:ext cx="2095843" cy="2000657"/>
          </a:xfrm>
          <a:custGeom>
            <a:avLst/>
            <a:gdLst/>
            <a:ahLst/>
            <a:cxnLst/>
            <a:rect l="l" t="t" r="r" b="b"/>
            <a:pathLst>
              <a:path w="2095843" h="2000657">
                <a:moveTo>
                  <a:pt x="0" y="0"/>
                </a:moveTo>
                <a:lnTo>
                  <a:pt x="2095843" y="0"/>
                </a:lnTo>
                <a:lnTo>
                  <a:pt x="2095843" y="2000658"/>
                </a:lnTo>
                <a:lnTo>
                  <a:pt x="0" y="2000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3" name="TextBox 23"/>
          <p:cNvSpPr txBox="1"/>
          <p:nvPr/>
        </p:nvSpPr>
        <p:spPr>
          <a:xfrm>
            <a:off x="3295100" y="2555757"/>
            <a:ext cx="476845"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K</a:t>
            </a:r>
          </a:p>
        </p:txBody>
      </p:sp>
      <p:sp>
        <p:nvSpPr>
          <p:cNvPr id="24" name="TextBox 24"/>
          <p:cNvSpPr txBox="1"/>
          <p:nvPr/>
        </p:nvSpPr>
        <p:spPr>
          <a:xfrm>
            <a:off x="5599336" y="2555757"/>
            <a:ext cx="440531"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E</a:t>
            </a:r>
          </a:p>
        </p:txBody>
      </p:sp>
      <p:sp>
        <p:nvSpPr>
          <p:cNvPr id="25" name="TextBox 25"/>
          <p:cNvSpPr txBox="1"/>
          <p:nvPr/>
        </p:nvSpPr>
        <p:spPr>
          <a:xfrm>
            <a:off x="7885210" y="2555757"/>
            <a:ext cx="403622"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L</a:t>
            </a:r>
          </a:p>
        </p:txBody>
      </p:sp>
      <p:sp>
        <p:nvSpPr>
          <p:cNvPr id="26" name="TextBox 26"/>
          <p:cNvSpPr txBox="1"/>
          <p:nvPr/>
        </p:nvSpPr>
        <p:spPr>
          <a:xfrm>
            <a:off x="10261804" y="2555757"/>
            <a:ext cx="183654"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İ</a:t>
            </a:r>
          </a:p>
        </p:txBody>
      </p:sp>
      <p:sp>
        <p:nvSpPr>
          <p:cNvPr id="27" name="TextBox 27"/>
          <p:cNvSpPr txBox="1"/>
          <p:nvPr/>
        </p:nvSpPr>
        <p:spPr>
          <a:xfrm>
            <a:off x="12345816" y="2555757"/>
            <a:ext cx="550218"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M</a:t>
            </a:r>
          </a:p>
        </p:txBody>
      </p:sp>
      <p:sp>
        <p:nvSpPr>
          <p:cNvPr id="28" name="TextBox 28"/>
          <p:cNvSpPr txBox="1"/>
          <p:nvPr/>
        </p:nvSpPr>
        <p:spPr>
          <a:xfrm>
            <a:off x="14667688" y="2555757"/>
            <a:ext cx="440531"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E</a:t>
            </a:r>
          </a:p>
        </p:txBody>
      </p:sp>
      <p:sp>
        <p:nvSpPr>
          <p:cNvPr id="29" name="TextBox 29"/>
          <p:cNvSpPr txBox="1"/>
          <p:nvPr/>
        </p:nvSpPr>
        <p:spPr>
          <a:xfrm>
            <a:off x="4495601" y="4743761"/>
            <a:ext cx="513904"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O</a:t>
            </a:r>
          </a:p>
        </p:txBody>
      </p:sp>
      <p:sp>
        <p:nvSpPr>
          <p:cNvPr id="30" name="TextBox 30"/>
          <p:cNvSpPr txBox="1"/>
          <p:nvPr/>
        </p:nvSpPr>
        <p:spPr>
          <a:xfrm>
            <a:off x="6818366" y="4743761"/>
            <a:ext cx="440531"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Y</a:t>
            </a:r>
          </a:p>
        </p:txBody>
      </p:sp>
      <p:sp>
        <p:nvSpPr>
          <p:cNvPr id="31" name="TextBox 31"/>
          <p:cNvSpPr txBox="1"/>
          <p:nvPr/>
        </p:nvSpPr>
        <p:spPr>
          <a:xfrm>
            <a:off x="9067628" y="4743761"/>
            <a:ext cx="476845"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U</a:t>
            </a:r>
          </a:p>
        </p:txBody>
      </p:sp>
      <p:sp>
        <p:nvSpPr>
          <p:cNvPr id="32" name="TextBox 32"/>
          <p:cNvSpPr txBox="1"/>
          <p:nvPr/>
        </p:nvSpPr>
        <p:spPr>
          <a:xfrm>
            <a:off x="11334238" y="4743761"/>
            <a:ext cx="476845"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N</a:t>
            </a:r>
          </a:p>
        </p:txBody>
      </p:sp>
      <p:sp>
        <p:nvSpPr>
          <p:cNvPr id="33" name="TextBox 33"/>
          <p:cNvSpPr txBox="1"/>
          <p:nvPr/>
        </p:nvSpPr>
        <p:spPr>
          <a:xfrm>
            <a:off x="13601532" y="4743761"/>
            <a:ext cx="476845"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U</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1028700"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Freeform 7"/>
          <p:cNvSpPr/>
          <p:nvPr/>
        </p:nvSpPr>
        <p:spPr>
          <a:xfrm>
            <a:off x="329572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8" name="Freeform 8"/>
          <p:cNvSpPr/>
          <p:nvPr/>
        </p:nvSpPr>
        <p:spPr>
          <a:xfrm>
            <a:off x="556233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9" name="Freeform 9"/>
          <p:cNvSpPr/>
          <p:nvPr/>
        </p:nvSpPr>
        <p:spPr>
          <a:xfrm>
            <a:off x="7829633" y="271854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0" name="Freeform 10"/>
          <p:cNvSpPr/>
          <p:nvPr/>
        </p:nvSpPr>
        <p:spPr>
          <a:xfrm>
            <a:off x="681886" y="1100069"/>
            <a:ext cx="2789471" cy="1363354"/>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1" name="TextBox 11"/>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2" name="TextBox 12"/>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3" name="TextBox 13"/>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4" name="TextBox 14"/>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5" name="TextBox 15"/>
          <p:cNvSpPr txBox="1"/>
          <p:nvPr/>
        </p:nvSpPr>
        <p:spPr>
          <a:xfrm>
            <a:off x="1028700" y="1246753"/>
            <a:ext cx="2442657"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40 puan</a:t>
            </a:r>
          </a:p>
        </p:txBody>
      </p:sp>
      <p:sp>
        <p:nvSpPr>
          <p:cNvPr id="16" name="TextBox 16"/>
          <p:cNvSpPr txBox="1"/>
          <p:nvPr/>
        </p:nvSpPr>
        <p:spPr>
          <a:xfrm>
            <a:off x="2521065" y="5534153"/>
            <a:ext cx="13245869" cy="2839720"/>
          </a:xfrm>
          <a:prstGeom prst="rect">
            <a:avLst/>
          </a:prstGeom>
        </p:spPr>
        <p:txBody>
          <a:bodyPr lIns="0" tIns="0" rIns="0" bIns="0" rtlCol="0" anchor="t">
            <a:spAutoFit/>
          </a:bodyPr>
          <a:lstStyle/>
          <a:p>
            <a:pPr algn="ctr">
              <a:lnSpc>
                <a:spcPts val="7279"/>
              </a:lnSpc>
            </a:pPr>
            <a:r>
              <a:rPr lang="en-US" sz="5199">
                <a:solidFill>
                  <a:srgbClr val="000000"/>
                </a:solidFill>
                <a:latin typeface="Arial"/>
              </a:rPr>
              <a:t>İYİ İLE KÖTÜYÜ, DOĞRU İLE YANLIŞI AYIRT EDEBİLME YETENEĞİ</a:t>
            </a:r>
          </a:p>
          <a:p>
            <a:pPr algn="ctr">
              <a:lnSpc>
                <a:spcPts val="7279"/>
              </a:lnSpc>
            </a:pPr>
            <a:endParaRPr lang="en-US" sz="5199">
              <a:solidFill>
                <a:srgbClr val="000000"/>
              </a:solidFill>
              <a:latin typeface="Arial"/>
            </a:endParaRPr>
          </a:p>
        </p:txBody>
      </p:sp>
      <p:sp>
        <p:nvSpPr>
          <p:cNvPr id="17" name="TextBox 17"/>
          <p:cNvSpPr txBox="1"/>
          <p:nvPr/>
        </p:nvSpPr>
        <p:spPr>
          <a:xfrm>
            <a:off x="1894552"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A</a:t>
            </a:r>
          </a:p>
        </p:txBody>
      </p:sp>
      <p:sp>
        <p:nvSpPr>
          <p:cNvPr id="18" name="TextBox 18"/>
          <p:cNvSpPr txBox="1"/>
          <p:nvPr/>
        </p:nvSpPr>
        <p:spPr>
          <a:xfrm>
            <a:off x="4180631"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K</a:t>
            </a:r>
          </a:p>
        </p:txBody>
      </p:sp>
      <p:sp>
        <p:nvSpPr>
          <p:cNvPr id="19" name="TextBox 19"/>
          <p:cNvSpPr txBox="1"/>
          <p:nvPr/>
        </p:nvSpPr>
        <p:spPr>
          <a:xfrm>
            <a:off x="6594646" y="3232655"/>
            <a:ext cx="183654"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I</a:t>
            </a:r>
          </a:p>
        </p:txBody>
      </p:sp>
      <p:sp>
        <p:nvSpPr>
          <p:cNvPr id="20" name="TextBox 20"/>
          <p:cNvSpPr txBox="1"/>
          <p:nvPr/>
        </p:nvSpPr>
        <p:spPr>
          <a:xfrm>
            <a:off x="8751272" y="3232655"/>
            <a:ext cx="403622"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L</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1028700"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2521065" y="5534153"/>
            <a:ext cx="13245869"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a:rPr>
              <a:t>ÖLÜMSÜZ VE SONSUZ OLAN TEK VARLIK</a:t>
            </a:r>
          </a:p>
        </p:txBody>
      </p:sp>
      <p:sp>
        <p:nvSpPr>
          <p:cNvPr id="12" name="Freeform 12"/>
          <p:cNvSpPr/>
          <p:nvPr/>
        </p:nvSpPr>
        <p:spPr>
          <a:xfrm>
            <a:off x="329572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3" name="Freeform 13"/>
          <p:cNvSpPr/>
          <p:nvPr/>
        </p:nvSpPr>
        <p:spPr>
          <a:xfrm>
            <a:off x="556233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Freeform 14"/>
          <p:cNvSpPr/>
          <p:nvPr/>
        </p:nvSpPr>
        <p:spPr>
          <a:xfrm>
            <a:off x="7829633" y="271854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Freeform 15"/>
          <p:cNvSpPr/>
          <p:nvPr/>
        </p:nvSpPr>
        <p:spPr>
          <a:xfrm>
            <a:off x="10096662" y="2718545"/>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Freeform 16"/>
          <p:cNvSpPr/>
          <p:nvPr/>
        </p:nvSpPr>
        <p:spPr>
          <a:xfrm>
            <a:off x="681886" y="1100069"/>
            <a:ext cx="2789471" cy="1363354"/>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7" name="TextBox 17"/>
          <p:cNvSpPr txBox="1"/>
          <p:nvPr/>
        </p:nvSpPr>
        <p:spPr>
          <a:xfrm>
            <a:off x="1028700" y="1246753"/>
            <a:ext cx="2442657"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50 puan</a:t>
            </a:r>
          </a:p>
        </p:txBody>
      </p:sp>
      <p:sp>
        <p:nvSpPr>
          <p:cNvPr id="18" name="TextBox 18"/>
          <p:cNvSpPr txBox="1"/>
          <p:nvPr/>
        </p:nvSpPr>
        <p:spPr>
          <a:xfrm>
            <a:off x="1904077"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A</a:t>
            </a:r>
          </a:p>
        </p:txBody>
      </p:sp>
      <p:sp>
        <p:nvSpPr>
          <p:cNvPr id="19" name="TextBox 19"/>
          <p:cNvSpPr txBox="1"/>
          <p:nvPr/>
        </p:nvSpPr>
        <p:spPr>
          <a:xfrm>
            <a:off x="4226768" y="3232655"/>
            <a:ext cx="403622"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L</a:t>
            </a:r>
          </a:p>
        </p:txBody>
      </p:sp>
      <p:sp>
        <p:nvSpPr>
          <p:cNvPr id="20" name="TextBox 20"/>
          <p:cNvSpPr txBox="1"/>
          <p:nvPr/>
        </p:nvSpPr>
        <p:spPr>
          <a:xfrm>
            <a:off x="6494187" y="3232655"/>
            <a:ext cx="403622"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L</a:t>
            </a:r>
          </a:p>
        </p:txBody>
      </p:sp>
      <p:sp>
        <p:nvSpPr>
          <p:cNvPr id="21" name="TextBox 21"/>
          <p:cNvSpPr txBox="1"/>
          <p:nvPr/>
        </p:nvSpPr>
        <p:spPr>
          <a:xfrm>
            <a:off x="8724186"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A</a:t>
            </a:r>
          </a:p>
        </p:txBody>
      </p:sp>
      <p:sp>
        <p:nvSpPr>
          <p:cNvPr id="22" name="TextBox 22"/>
          <p:cNvSpPr txBox="1"/>
          <p:nvPr/>
        </p:nvSpPr>
        <p:spPr>
          <a:xfrm>
            <a:off x="10991479"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H</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1028700"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2521065" y="5534153"/>
            <a:ext cx="13245869" cy="1915795"/>
          </a:xfrm>
          <a:prstGeom prst="rect">
            <a:avLst/>
          </a:prstGeom>
        </p:spPr>
        <p:txBody>
          <a:bodyPr lIns="0" tIns="0" rIns="0" bIns="0" rtlCol="0" anchor="t">
            <a:spAutoFit/>
          </a:bodyPr>
          <a:lstStyle/>
          <a:p>
            <a:pPr algn="ctr">
              <a:lnSpc>
                <a:spcPts val="7279"/>
              </a:lnSpc>
            </a:pPr>
            <a:r>
              <a:rPr lang="en-US" sz="5199">
                <a:solidFill>
                  <a:srgbClr val="000000"/>
                </a:solidFill>
                <a:latin typeface="Arial"/>
              </a:rPr>
              <a:t>ALLAH’IN (C.C.) VARLIĞI, BİRLİĞİ VE TEKLİĞİ</a:t>
            </a:r>
          </a:p>
        </p:txBody>
      </p:sp>
      <p:sp>
        <p:nvSpPr>
          <p:cNvPr id="12" name="Freeform 12"/>
          <p:cNvSpPr/>
          <p:nvPr/>
        </p:nvSpPr>
        <p:spPr>
          <a:xfrm>
            <a:off x="329572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3" name="Freeform 13"/>
          <p:cNvSpPr/>
          <p:nvPr/>
        </p:nvSpPr>
        <p:spPr>
          <a:xfrm>
            <a:off x="556233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Freeform 14"/>
          <p:cNvSpPr/>
          <p:nvPr/>
        </p:nvSpPr>
        <p:spPr>
          <a:xfrm>
            <a:off x="7829633" y="271854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Freeform 15"/>
          <p:cNvSpPr/>
          <p:nvPr/>
        </p:nvSpPr>
        <p:spPr>
          <a:xfrm>
            <a:off x="10096662" y="2718545"/>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Freeform 16"/>
          <p:cNvSpPr/>
          <p:nvPr/>
        </p:nvSpPr>
        <p:spPr>
          <a:xfrm>
            <a:off x="12363956"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7" name="Freeform 17"/>
          <p:cNvSpPr/>
          <p:nvPr/>
        </p:nvSpPr>
        <p:spPr>
          <a:xfrm>
            <a:off x="681886" y="1100069"/>
            <a:ext cx="2789471" cy="1363354"/>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8" name="TextBox 18"/>
          <p:cNvSpPr txBox="1"/>
          <p:nvPr/>
        </p:nvSpPr>
        <p:spPr>
          <a:xfrm>
            <a:off x="1028700" y="1246753"/>
            <a:ext cx="2442657"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60 puan</a:t>
            </a:r>
          </a:p>
        </p:txBody>
      </p:sp>
      <p:sp>
        <p:nvSpPr>
          <p:cNvPr id="19" name="TextBox 19"/>
          <p:cNvSpPr txBox="1"/>
          <p:nvPr/>
        </p:nvSpPr>
        <p:spPr>
          <a:xfrm>
            <a:off x="1940689" y="3313430"/>
            <a:ext cx="403622"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T</a:t>
            </a:r>
          </a:p>
        </p:txBody>
      </p:sp>
      <p:sp>
        <p:nvSpPr>
          <p:cNvPr id="20" name="TextBox 20"/>
          <p:cNvSpPr txBox="1"/>
          <p:nvPr/>
        </p:nvSpPr>
        <p:spPr>
          <a:xfrm>
            <a:off x="4208313" y="3313430"/>
            <a:ext cx="44053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E</a:t>
            </a:r>
          </a:p>
        </p:txBody>
      </p:sp>
      <p:sp>
        <p:nvSpPr>
          <p:cNvPr id="21" name="TextBox 21"/>
          <p:cNvSpPr txBox="1"/>
          <p:nvPr/>
        </p:nvSpPr>
        <p:spPr>
          <a:xfrm>
            <a:off x="6475733" y="3313430"/>
            <a:ext cx="44053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V</a:t>
            </a:r>
          </a:p>
        </p:txBody>
      </p:sp>
      <p:sp>
        <p:nvSpPr>
          <p:cNvPr id="22" name="TextBox 22"/>
          <p:cNvSpPr txBox="1"/>
          <p:nvPr/>
        </p:nvSpPr>
        <p:spPr>
          <a:xfrm>
            <a:off x="8724186" y="3313430"/>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H</a:t>
            </a:r>
          </a:p>
        </p:txBody>
      </p:sp>
      <p:sp>
        <p:nvSpPr>
          <p:cNvPr id="23" name="TextBox 23"/>
          <p:cNvSpPr txBox="1"/>
          <p:nvPr/>
        </p:nvSpPr>
        <p:spPr>
          <a:xfrm>
            <a:off x="11138075" y="3313430"/>
            <a:ext cx="183654"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İ</a:t>
            </a:r>
          </a:p>
        </p:txBody>
      </p:sp>
      <p:sp>
        <p:nvSpPr>
          <p:cNvPr id="24" name="TextBox 24"/>
          <p:cNvSpPr txBox="1"/>
          <p:nvPr/>
        </p:nvSpPr>
        <p:spPr>
          <a:xfrm>
            <a:off x="13295917" y="3313430"/>
            <a:ext cx="403622"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T</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rot="-286047">
            <a:off x="-1202947" y="7769564"/>
            <a:ext cx="3525915" cy="2563538"/>
          </a:xfrm>
          <a:custGeom>
            <a:avLst/>
            <a:gdLst/>
            <a:ahLst/>
            <a:cxnLst/>
            <a:rect l="l" t="t" r="r" b="b"/>
            <a:pathLst>
              <a:path w="3525915" h="2563538">
                <a:moveTo>
                  <a:pt x="0" y="0"/>
                </a:moveTo>
                <a:lnTo>
                  <a:pt x="3525916" y="0"/>
                </a:lnTo>
                <a:lnTo>
                  <a:pt x="3525916" y="2563538"/>
                </a:lnTo>
                <a:lnTo>
                  <a:pt x="0" y="2563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15400081" y="8298216"/>
            <a:ext cx="1970968" cy="1372511"/>
          </a:xfrm>
          <a:custGeom>
            <a:avLst/>
            <a:gdLst/>
            <a:ahLst/>
            <a:cxnLst/>
            <a:rect l="l" t="t" r="r" b="b"/>
            <a:pathLst>
              <a:path w="1970968" h="1372511">
                <a:moveTo>
                  <a:pt x="0" y="0"/>
                </a:moveTo>
                <a:lnTo>
                  <a:pt x="1970968" y="0"/>
                </a:lnTo>
                <a:lnTo>
                  <a:pt x="1970968" y="1372510"/>
                </a:lnTo>
                <a:lnTo>
                  <a:pt x="0" y="13725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4" name="Group 4"/>
          <p:cNvGrpSpPr/>
          <p:nvPr/>
        </p:nvGrpSpPr>
        <p:grpSpPr>
          <a:xfrm>
            <a:off x="17259300" y="7405129"/>
            <a:ext cx="1786175" cy="1786175"/>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p:spPr>
          <p:txBody>
            <a:bodyPr/>
            <a:lstStyle/>
            <a:p>
              <a:endParaRPr lang="tr-TR"/>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674"/>
                </a:lnSpc>
              </a:pPr>
              <a:endParaRPr/>
            </a:p>
          </p:txBody>
        </p:sp>
      </p:grpSp>
      <p:grpSp>
        <p:nvGrpSpPr>
          <p:cNvPr id="7" name="Group 7"/>
          <p:cNvGrpSpPr/>
          <p:nvPr/>
        </p:nvGrpSpPr>
        <p:grpSpPr>
          <a:xfrm>
            <a:off x="15703937" y="4137377"/>
            <a:ext cx="749711" cy="749711"/>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p:spPr>
          <p:txBody>
            <a:bodyPr/>
            <a:lstStyle/>
            <a:p>
              <a:endParaRPr lang="tr-TR"/>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674"/>
                </a:lnSpc>
              </a:pPr>
              <a:endParaRPr/>
            </a:p>
          </p:txBody>
        </p:sp>
      </p:grpSp>
      <p:grpSp>
        <p:nvGrpSpPr>
          <p:cNvPr id="10" name="Group 10"/>
          <p:cNvGrpSpPr/>
          <p:nvPr/>
        </p:nvGrpSpPr>
        <p:grpSpPr>
          <a:xfrm>
            <a:off x="2544501" y="5796564"/>
            <a:ext cx="957605" cy="957605"/>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914D"/>
            </a:solidFill>
          </p:spPr>
          <p:txBody>
            <a:bodyPr/>
            <a:lstStyle/>
            <a:p>
              <a:endParaRPr lang="tr-TR"/>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674"/>
                </a:lnSpc>
              </a:pPr>
              <a:endParaRPr/>
            </a:p>
          </p:txBody>
        </p:sp>
      </p:grpSp>
      <p:sp>
        <p:nvSpPr>
          <p:cNvPr id="13" name="Freeform 13"/>
          <p:cNvSpPr/>
          <p:nvPr/>
        </p:nvSpPr>
        <p:spPr>
          <a:xfrm rot="3164134">
            <a:off x="170678" y="2688284"/>
            <a:ext cx="3369518" cy="2449828"/>
          </a:xfrm>
          <a:custGeom>
            <a:avLst/>
            <a:gdLst/>
            <a:ahLst/>
            <a:cxnLst/>
            <a:rect l="l" t="t" r="r" b="b"/>
            <a:pathLst>
              <a:path w="3369518" h="2449828">
                <a:moveTo>
                  <a:pt x="0" y="0"/>
                </a:moveTo>
                <a:lnTo>
                  <a:pt x="3369518" y="0"/>
                </a:lnTo>
                <a:lnTo>
                  <a:pt x="3369518" y="2449828"/>
                </a:lnTo>
                <a:lnTo>
                  <a:pt x="0" y="24498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nvGrpSpPr>
          <p:cNvPr id="14" name="Group 14"/>
          <p:cNvGrpSpPr>
            <a:grpSpLocks noChangeAspect="1"/>
          </p:cNvGrpSpPr>
          <p:nvPr/>
        </p:nvGrpSpPr>
        <p:grpSpPr>
          <a:xfrm>
            <a:off x="1159724" y="2226066"/>
            <a:ext cx="3075978" cy="2960656"/>
            <a:chOff x="30480" y="591820"/>
            <a:chExt cx="12736830" cy="12259310"/>
          </a:xfrm>
        </p:grpSpPr>
        <p:sp>
          <p:nvSpPr>
            <p:cNvPr id="15" name="Freeform 15"/>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8"/>
              <a:stretch>
                <a:fillRect l="-23912" t="-5134" r="-23425" b="5134"/>
              </a:stretch>
            </a:blipFill>
          </p:spPr>
          <p:txBody>
            <a:bodyPr/>
            <a:lstStyle/>
            <a:p>
              <a:endParaRPr lang="tr-TR"/>
            </a:p>
          </p:txBody>
        </p:sp>
      </p:grpSp>
      <p:grpSp>
        <p:nvGrpSpPr>
          <p:cNvPr id="16" name="Group 16"/>
          <p:cNvGrpSpPr>
            <a:grpSpLocks noChangeAspect="1"/>
          </p:cNvGrpSpPr>
          <p:nvPr/>
        </p:nvGrpSpPr>
        <p:grpSpPr>
          <a:xfrm>
            <a:off x="183359" y="6275367"/>
            <a:ext cx="3928407" cy="2528442"/>
            <a:chOff x="0" y="0"/>
            <a:chExt cx="5513070" cy="3548380"/>
          </a:xfrm>
        </p:grpSpPr>
        <p:sp>
          <p:nvSpPr>
            <p:cNvPr id="17" name="Freeform 17"/>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9"/>
              <a:stretch>
                <a:fillRect t="-1872" b="-1872"/>
              </a:stretch>
            </a:blipFill>
          </p:spPr>
          <p:txBody>
            <a:bodyPr/>
            <a:lstStyle/>
            <a:p>
              <a:endParaRPr lang="tr-TR"/>
            </a:p>
          </p:txBody>
        </p:sp>
      </p:grpSp>
      <p:sp>
        <p:nvSpPr>
          <p:cNvPr id="18" name="Freeform 18"/>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10"/>
            <a:stretch>
              <a:fillRect t="-378581" b="-1548539"/>
            </a:stretch>
          </a:blipFill>
        </p:spPr>
        <p:txBody>
          <a:bodyPr/>
          <a:lstStyle/>
          <a:p>
            <a:endParaRPr lang="tr-TR"/>
          </a:p>
        </p:txBody>
      </p:sp>
      <p:sp>
        <p:nvSpPr>
          <p:cNvPr id="19" name="Freeform 19"/>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20" name="Freeform 20"/>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10"/>
            <a:stretch>
              <a:fillRect l="-762" t="-1370969" r="-762" b="-337803"/>
            </a:stretch>
          </a:blipFill>
        </p:spPr>
        <p:txBody>
          <a:bodyPr/>
          <a:lstStyle/>
          <a:p>
            <a:endParaRPr lang="tr-TR"/>
          </a:p>
        </p:txBody>
      </p:sp>
      <p:sp>
        <p:nvSpPr>
          <p:cNvPr id="21" name="Freeform 21"/>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22" name="TextBox 22"/>
          <p:cNvSpPr txBox="1"/>
          <p:nvPr/>
        </p:nvSpPr>
        <p:spPr>
          <a:xfrm>
            <a:off x="4465028" y="5286053"/>
            <a:ext cx="12441009" cy="4352925"/>
          </a:xfrm>
          <a:prstGeom prst="rect">
            <a:avLst/>
          </a:prstGeom>
        </p:spPr>
        <p:txBody>
          <a:bodyPr lIns="0" tIns="0" rIns="0" bIns="0" rtlCol="0" anchor="t">
            <a:spAutoFit/>
          </a:bodyPr>
          <a:lstStyle/>
          <a:p>
            <a:pPr>
              <a:lnSpc>
                <a:spcPts val="8400"/>
              </a:lnSpc>
            </a:pPr>
            <a:r>
              <a:rPr lang="en-US" sz="6000">
                <a:solidFill>
                  <a:srgbClr val="000000"/>
                </a:solidFill>
                <a:latin typeface="Arial"/>
              </a:rPr>
              <a:t>• Yüce Allah’ın bir ve tek olması, eşinin ve benzerinin olmamasına </a:t>
            </a:r>
            <a:r>
              <a:rPr lang="en-US" sz="6000">
                <a:solidFill>
                  <a:srgbClr val="EB3752"/>
                </a:solidFill>
                <a:latin typeface="Arial"/>
              </a:rPr>
              <a:t>tevhit </a:t>
            </a:r>
            <a:r>
              <a:rPr lang="en-US" sz="6000">
                <a:solidFill>
                  <a:srgbClr val="000000"/>
                </a:solidFill>
                <a:latin typeface="Arial"/>
              </a:rPr>
              <a:t>denir.</a:t>
            </a:r>
          </a:p>
          <a:p>
            <a:pPr>
              <a:lnSpc>
                <a:spcPts val="8400"/>
              </a:lnSpc>
            </a:pPr>
            <a:endParaRPr lang="en-US" sz="6000">
              <a:solidFill>
                <a:srgbClr val="000000"/>
              </a:solidFill>
              <a:latin typeface="Arial"/>
            </a:endParaRPr>
          </a:p>
        </p:txBody>
      </p:sp>
      <p:sp>
        <p:nvSpPr>
          <p:cNvPr id="23" name="TextBox 23"/>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24" name="TextBox 24"/>
          <p:cNvSpPr txBox="1"/>
          <p:nvPr/>
        </p:nvSpPr>
        <p:spPr>
          <a:xfrm>
            <a:off x="4465028" y="2258281"/>
            <a:ext cx="12242110" cy="2219325"/>
          </a:xfrm>
          <a:prstGeom prst="rect">
            <a:avLst/>
          </a:prstGeom>
        </p:spPr>
        <p:txBody>
          <a:bodyPr lIns="0" tIns="0" rIns="0" bIns="0" rtlCol="0" anchor="t">
            <a:spAutoFit/>
          </a:bodyPr>
          <a:lstStyle/>
          <a:p>
            <a:pPr>
              <a:lnSpc>
                <a:spcPts val="8400"/>
              </a:lnSpc>
            </a:pPr>
            <a:r>
              <a:rPr lang="en-US" sz="6000">
                <a:solidFill>
                  <a:srgbClr val="000000"/>
                </a:solidFill>
                <a:latin typeface="Arial"/>
              </a:rPr>
              <a:t>• Düzenli bir bütün olarak düşünülen tüm varlıklara </a:t>
            </a:r>
            <a:r>
              <a:rPr lang="en-US" sz="6000">
                <a:solidFill>
                  <a:srgbClr val="EB3752"/>
                </a:solidFill>
                <a:latin typeface="Arial"/>
              </a:rPr>
              <a:t>evren </a:t>
            </a:r>
            <a:r>
              <a:rPr lang="en-US" sz="6000">
                <a:solidFill>
                  <a:srgbClr val="000000"/>
                </a:solidFill>
                <a:latin typeface="Arial"/>
              </a:rPr>
              <a:t>denir.</a:t>
            </a:r>
          </a:p>
        </p:txBody>
      </p:sp>
      <p:sp>
        <p:nvSpPr>
          <p:cNvPr id="25" name="TextBox 25"/>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26" name="TextBox 26"/>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27" name="TextBox 27"/>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28" name="TextBox 28"/>
          <p:cNvSpPr txBox="1"/>
          <p:nvPr/>
        </p:nvSpPr>
        <p:spPr>
          <a:xfrm>
            <a:off x="343093" y="896524"/>
            <a:ext cx="12902777" cy="630555"/>
          </a:xfrm>
          <a:prstGeom prst="rect">
            <a:avLst/>
          </a:prstGeom>
        </p:spPr>
        <p:txBody>
          <a:bodyPr lIns="0" tIns="0" rIns="0" bIns="0" rtlCol="0" anchor="t">
            <a:spAutoFit/>
          </a:bodyPr>
          <a:lstStyle/>
          <a:p>
            <a:pPr>
              <a:lnSpc>
                <a:spcPts val="4620"/>
              </a:lnSpc>
            </a:pPr>
            <a:r>
              <a:rPr lang="en-US" sz="3300">
                <a:solidFill>
                  <a:srgbClr val="365C7C"/>
                </a:solidFill>
                <a:latin typeface="Arial Bold"/>
              </a:rPr>
              <a:t>1. Allah (c.c.) Vardır ve Birdir</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1028700"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2521065" y="5534153"/>
            <a:ext cx="13245869" cy="1915795"/>
          </a:xfrm>
          <a:prstGeom prst="rect">
            <a:avLst/>
          </a:prstGeom>
        </p:spPr>
        <p:txBody>
          <a:bodyPr lIns="0" tIns="0" rIns="0" bIns="0" rtlCol="0" anchor="t">
            <a:spAutoFit/>
          </a:bodyPr>
          <a:lstStyle/>
          <a:p>
            <a:pPr algn="ctr">
              <a:lnSpc>
                <a:spcPts val="7279"/>
              </a:lnSpc>
            </a:pPr>
            <a:r>
              <a:rPr lang="en-US" sz="5199">
                <a:solidFill>
                  <a:srgbClr val="000000"/>
                </a:solidFill>
                <a:latin typeface="Arial"/>
              </a:rPr>
              <a:t>BİR İŞE BAŞLAMADAN ÖNCE SÖYLENEN SÖZ</a:t>
            </a:r>
          </a:p>
        </p:txBody>
      </p:sp>
      <p:sp>
        <p:nvSpPr>
          <p:cNvPr id="12" name="Freeform 12"/>
          <p:cNvSpPr/>
          <p:nvPr/>
        </p:nvSpPr>
        <p:spPr>
          <a:xfrm>
            <a:off x="329572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3" name="Freeform 13"/>
          <p:cNvSpPr/>
          <p:nvPr/>
        </p:nvSpPr>
        <p:spPr>
          <a:xfrm>
            <a:off x="556233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Freeform 14"/>
          <p:cNvSpPr/>
          <p:nvPr/>
        </p:nvSpPr>
        <p:spPr>
          <a:xfrm>
            <a:off x="7829633" y="271854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Freeform 15"/>
          <p:cNvSpPr/>
          <p:nvPr/>
        </p:nvSpPr>
        <p:spPr>
          <a:xfrm>
            <a:off x="10096662" y="2718545"/>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Freeform 16"/>
          <p:cNvSpPr/>
          <p:nvPr/>
        </p:nvSpPr>
        <p:spPr>
          <a:xfrm>
            <a:off x="12363956"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7" name="Freeform 17"/>
          <p:cNvSpPr/>
          <p:nvPr/>
        </p:nvSpPr>
        <p:spPr>
          <a:xfrm>
            <a:off x="14631249"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Freeform 18"/>
          <p:cNvSpPr/>
          <p:nvPr/>
        </p:nvSpPr>
        <p:spPr>
          <a:xfrm>
            <a:off x="681886" y="1100069"/>
            <a:ext cx="2789471" cy="1363354"/>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9" name="TextBox 19"/>
          <p:cNvSpPr txBox="1"/>
          <p:nvPr/>
        </p:nvSpPr>
        <p:spPr>
          <a:xfrm>
            <a:off x="1028700" y="1246753"/>
            <a:ext cx="2442657"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70 puan</a:t>
            </a:r>
          </a:p>
        </p:txBody>
      </p:sp>
      <p:sp>
        <p:nvSpPr>
          <p:cNvPr id="20" name="TextBox 20"/>
          <p:cNvSpPr txBox="1"/>
          <p:nvPr/>
        </p:nvSpPr>
        <p:spPr>
          <a:xfrm>
            <a:off x="1904077"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B</a:t>
            </a:r>
          </a:p>
        </p:txBody>
      </p:sp>
      <p:sp>
        <p:nvSpPr>
          <p:cNvPr id="21" name="TextBox 21"/>
          <p:cNvSpPr txBox="1"/>
          <p:nvPr/>
        </p:nvSpPr>
        <p:spPr>
          <a:xfrm>
            <a:off x="4208313" y="3232655"/>
            <a:ext cx="44053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E</a:t>
            </a:r>
          </a:p>
        </p:txBody>
      </p:sp>
      <p:sp>
        <p:nvSpPr>
          <p:cNvPr id="22" name="TextBox 22"/>
          <p:cNvSpPr txBox="1"/>
          <p:nvPr/>
        </p:nvSpPr>
        <p:spPr>
          <a:xfrm>
            <a:off x="6475733" y="3232655"/>
            <a:ext cx="44053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S</a:t>
            </a:r>
          </a:p>
        </p:txBody>
      </p:sp>
      <p:sp>
        <p:nvSpPr>
          <p:cNvPr id="23" name="TextBox 23"/>
          <p:cNvSpPr txBox="1"/>
          <p:nvPr/>
        </p:nvSpPr>
        <p:spPr>
          <a:xfrm>
            <a:off x="8687500" y="3232655"/>
            <a:ext cx="550218"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M</a:t>
            </a:r>
          </a:p>
        </p:txBody>
      </p:sp>
      <p:sp>
        <p:nvSpPr>
          <p:cNvPr id="24" name="TextBox 24"/>
          <p:cNvSpPr txBox="1"/>
          <p:nvPr/>
        </p:nvSpPr>
        <p:spPr>
          <a:xfrm>
            <a:off x="11009636" y="3232655"/>
            <a:ext cx="44053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E</a:t>
            </a:r>
          </a:p>
        </p:txBody>
      </p:sp>
      <p:sp>
        <p:nvSpPr>
          <p:cNvPr id="25" name="TextBox 25"/>
          <p:cNvSpPr txBox="1"/>
          <p:nvPr/>
        </p:nvSpPr>
        <p:spPr>
          <a:xfrm>
            <a:off x="13295917" y="3232655"/>
            <a:ext cx="403622"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L</a:t>
            </a:r>
          </a:p>
        </p:txBody>
      </p:sp>
      <p:sp>
        <p:nvSpPr>
          <p:cNvPr id="26" name="TextBox 26"/>
          <p:cNvSpPr txBox="1"/>
          <p:nvPr/>
        </p:nvSpPr>
        <p:spPr>
          <a:xfrm>
            <a:off x="15546669" y="3232655"/>
            <a:ext cx="44053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E</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3"/>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3"/>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a:off x="5178907" y="2542153"/>
            <a:ext cx="7315200" cy="1591056"/>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028700" y="1246753"/>
            <a:ext cx="17350569"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HAZIRLAYANLAR</a:t>
            </a:r>
          </a:p>
        </p:txBody>
      </p:sp>
      <p:sp>
        <p:nvSpPr>
          <p:cNvPr id="12" name="TextBox 12"/>
          <p:cNvSpPr txBox="1"/>
          <p:nvPr/>
        </p:nvSpPr>
        <p:spPr>
          <a:xfrm>
            <a:off x="8080363" y="3072795"/>
            <a:ext cx="6425105" cy="673100"/>
          </a:xfrm>
          <a:prstGeom prst="rect">
            <a:avLst/>
          </a:prstGeom>
        </p:spPr>
        <p:txBody>
          <a:bodyPr lIns="0" tIns="0" rIns="0" bIns="0" rtlCol="0" anchor="t">
            <a:spAutoFit/>
          </a:bodyPr>
          <a:lstStyle/>
          <a:p>
            <a:pPr>
              <a:lnSpc>
                <a:spcPts val="4900"/>
              </a:lnSpc>
            </a:pPr>
            <a:r>
              <a:rPr lang="en-US" sz="3500" dirty="0" err="1">
                <a:solidFill>
                  <a:srgbClr val="000000"/>
                </a:solidFill>
                <a:latin typeface="Arial"/>
              </a:rPr>
              <a:t>Mikail</a:t>
            </a:r>
            <a:r>
              <a:rPr lang="en-US" sz="3500" dirty="0">
                <a:solidFill>
                  <a:srgbClr val="000000"/>
                </a:solidFill>
                <a:latin typeface="Arial"/>
              </a:rPr>
              <a:t> OKUMUŞ</a:t>
            </a:r>
          </a:p>
        </p:txBody>
      </p:sp>
      <p:sp>
        <p:nvSpPr>
          <p:cNvPr id="13" name="Freeform 13"/>
          <p:cNvSpPr/>
          <p:nvPr/>
        </p:nvSpPr>
        <p:spPr>
          <a:xfrm>
            <a:off x="5178907" y="4387085"/>
            <a:ext cx="7315200" cy="1591056"/>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4" name="Freeform 14"/>
          <p:cNvSpPr/>
          <p:nvPr/>
        </p:nvSpPr>
        <p:spPr>
          <a:xfrm>
            <a:off x="5178907" y="6235316"/>
            <a:ext cx="7315200" cy="1591056"/>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5" name="TextBox 15"/>
          <p:cNvSpPr txBox="1"/>
          <p:nvPr/>
        </p:nvSpPr>
        <p:spPr>
          <a:xfrm>
            <a:off x="8080363" y="4849318"/>
            <a:ext cx="6425105" cy="673100"/>
          </a:xfrm>
          <a:prstGeom prst="rect">
            <a:avLst/>
          </a:prstGeom>
        </p:spPr>
        <p:txBody>
          <a:bodyPr lIns="0" tIns="0" rIns="0" bIns="0" rtlCol="0" anchor="t">
            <a:spAutoFit/>
          </a:bodyPr>
          <a:lstStyle/>
          <a:p>
            <a:pPr>
              <a:lnSpc>
                <a:spcPts val="4900"/>
              </a:lnSpc>
            </a:pPr>
            <a:r>
              <a:rPr lang="en-US" sz="3500" dirty="0" err="1">
                <a:solidFill>
                  <a:srgbClr val="000000"/>
                </a:solidFill>
                <a:latin typeface="Arial"/>
              </a:rPr>
              <a:t>Adem</a:t>
            </a:r>
            <a:r>
              <a:rPr lang="en-US" sz="3500" dirty="0">
                <a:solidFill>
                  <a:srgbClr val="000000"/>
                </a:solidFill>
                <a:latin typeface="Arial"/>
              </a:rPr>
              <a:t> USTAOĞLU</a:t>
            </a:r>
          </a:p>
        </p:txBody>
      </p:sp>
      <p:sp>
        <p:nvSpPr>
          <p:cNvPr id="16" name="TextBox 16"/>
          <p:cNvSpPr txBox="1"/>
          <p:nvPr/>
        </p:nvSpPr>
        <p:spPr>
          <a:xfrm>
            <a:off x="8080363" y="6692516"/>
            <a:ext cx="6425105" cy="673100"/>
          </a:xfrm>
          <a:prstGeom prst="rect">
            <a:avLst/>
          </a:prstGeom>
        </p:spPr>
        <p:txBody>
          <a:bodyPr lIns="0" tIns="0" rIns="0" bIns="0" rtlCol="0" anchor="t">
            <a:spAutoFit/>
          </a:bodyPr>
          <a:lstStyle/>
          <a:p>
            <a:pPr>
              <a:lnSpc>
                <a:spcPts val="4900"/>
              </a:lnSpc>
            </a:pPr>
            <a:r>
              <a:rPr lang="en-US" sz="3500" dirty="0">
                <a:solidFill>
                  <a:srgbClr val="000000"/>
                </a:solidFill>
                <a:latin typeface="Arial"/>
              </a:rPr>
              <a:t>Ekrem BALCI</a:t>
            </a:r>
          </a:p>
        </p:txBody>
      </p:sp>
      <p:grpSp>
        <p:nvGrpSpPr>
          <p:cNvPr id="22" name="Grup 21">
            <a:extLst>
              <a:ext uri="{FF2B5EF4-FFF2-40B4-BE49-F238E27FC236}">
                <a16:creationId xmlns:a16="http://schemas.microsoft.com/office/drawing/2014/main" id="{68E3A362-AEDB-AD03-2217-5F41253EB0F9}"/>
              </a:ext>
            </a:extLst>
          </p:cNvPr>
          <p:cNvGrpSpPr/>
          <p:nvPr/>
        </p:nvGrpSpPr>
        <p:grpSpPr>
          <a:xfrm>
            <a:off x="-1" y="8040349"/>
            <a:ext cx="18288001" cy="1397053"/>
            <a:chOff x="0" y="5372597"/>
            <a:chExt cx="12119971" cy="925867"/>
          </a:xfrm>
        </p:grpSpPr>
        <p:sp>
          <p:nvSpPr>
            <p:cNvPr id="23" name="Dikdörtgen 22">
              <a:extLst>
                <a:ext uri="{FF2B5EF4-FFF2-40B4-BE49-F238E27FC236}">
                  <a16:creationId xmlns:a16="http://schemas.microsoft.com/office/drawing/2014/main" id="{D39A1BF3-2659-5011-B0AD-BF02DBD1AFDD}"/>
                </a:ext>
              </a:extLst>
            </p:cNvPr>
            <p:cNvSpPr/>
            <p:nvPr/>
          </p:nvSpPr>
          <p:spPr>
            <a:xfrm>
              <a:off x="0" y="5400838"/>
              <a:ext cx="12119971" cy="897626"/>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24" name="Metin kutusu 9">
              <a:extLst>
                <a:ext uri="{FF2B5EF4-FFF2-40B4-BE49-F238E27FC236}">
                  <a16:creationId xmlns:a16="http://schemas.microsoft.com/office/drawing/2014/main" id="{94FF7D3A-7C95-A0DB-8262-89C48E38A27A}"/>
                </a:ext>
              </a:extLst>
            </p:cNvPr>
            <p:cNvSpPr txBox="1"/>
            <p:nvPr/>
          </p:nvSpPr>
          <p:spPr>
            <a:xfrm>
              <a:off x="1154628" y="5372597"/>
              <a:ext cx="9882744" cy="917876"/>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2100" dirty="0">
                  <a:latin typeface="Arial" panose="020B0604020202020204" pitchFamily="34" charset="0"/>
                  <a:cs typeface="Arial" panose="020B0604020202020204" pitchFamily="34" charset="0"/>
                </a:rPr>
                <a:t>Bu içerik öğretmen ve öğrencilerin ücretsiz olarak kullanımına sunulmuştur. </a:t>
              </a:r>
            </a:p>
            <a:p>
              <a:pPr algn="ctr"/>
              <a:r>
                <a:rPr lang="tr-TR" sz="2100" dirty="0">
                  <a:latin typeface="Arial" panose="020B0604020202020204" pitchFamily="34" charset="0"/>
                  <a:cs typeface="Arial" panose="020B0604020202020204" pitchFamily="34" charset="0"/>
                </a:rPr>
                <a:t>Dosyanın tamamının veya bir kısmının kopyalanması ve herhangi bir sitede yayınlanması kesinlikle yasaktır. </a:t>
              </a:r>
            </a:p>
            <a:p>
              <a:pPr algn="ctr"/>
              <a:r>
                <a:rPr lang="tr-TR" sz="2100" dirty="0">
                  <a:latin typeface="Arial" panose="020B0604020202020204" pitchFamily="34" charset="0"/>
                  <a:cs typeface="Arial" panose="020B0604020202020204" pitchFamily="34" charset="0"/>
                </a:rPr>
                <a:t>Bu kuralı ihlal eden şahıslara yönelik yasal işlem başlatılacaktır. </a:t>
              </a:r>
            </a:p>
            <a:p>
              <a:pPr algn="ctr"/>
              <a:r>
                <a:rPr lang="tr-TR" sz="2100" b="1" dirty="0">
                  <a:latin typeface="Arial" panose="020B0604020202020204" pitchFamily="34" charset="0"/>
                  <a:cs typeface="Arial" panose="020B0604020202020204" pitchFamily="34" charset="0"/>
                </a:rPr>
                <a:t>Bu dosyanın tüm hakları </a:t>
              </a:r>
              <a:r>
                <a:rPr lang="tr-TR" sz="2100" b="1" dirty="0" err="1">
                  <a:latin typeface="Arial" panose="020B0604020202020204" pitchFamily="34" charset="0"/>
                  <a:cs typeface="Arial" panose="020B0604020202020204" pitchFamily="34" charset="0"/>
                </a:rPr>
                <a:t>mikailokumus.com'a</a:t>
              </a:r>
              <a:r>
                <a:rPr lang="tr-TR" sz="2100" b="1" dirty="0">
                  <a:latin typeface="Arial" panose="020B0604020202020204" pitchFamily="34" charset="0"/>
                  <a:cs typeface="Arial" panose="020B0604020202020204" pitchFamily="34" charset="0"/>
                </a:rPr>
                <a:t> aittir.</a:t>
              </a:r>
            </a:p>
          </p:txBody>
        </p:sp>
        <p:pic>
          <p:nvPicPr>
            <p:cNvPr id="25" name="Resim 24" descr="daire, ekran görüntüsü, grafik, yaratıcılık içeren bir resim&#10;&#10;Açıklama otomatik olarak oluşturuldu">
              <a:extLst>
                <a:ext uri="{FF2B5EF4-FFF2-40B4-BE49-F238E27FC236}">
                  <a16:creationId xmlns:a16="http://schemas.microsoft.com/office/drawing/2014/main" id="{1024586F-D879-86EB-1F86-8EB09AFA2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36794" y="5471988"/>
              <a:ext cx="755784" cy="755784"/>
            </a:xfrm>
            <a:prstGeom prst="rect">
              <a:avLst/>
            </a:prstGeom>
          </p:spPr>
        </p:pic>
        <p:pic>
          <p:nvPicPr>
            <p:cNvPr id="26" name="Resim 25" descr="daire, ekran görüntüsü, grafik, yaratıcılık içeren bir resim&#10;&#10;Açıklama otomatik olarak oluşturuldu">
              <a:extLst>
                <a:ext uri="{FF2B5EF4-FFF2-40B4-BE49-F238E27FC236}">
                  <a16:creationId xmlns:a16="http://schemas.microsoft.com/office/drawing/2014/main" id="{52A1B320-868C-2B14-9CEB-B96C72EC03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9422" y="5471758"/>
              <a:ext cx="755784" cy="7557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6" name="Group 6"/>
          <p:cNvGrpSpPr>
            <a:grpSpLocks noChangeAspect="1"/>
          </p:cNvGrpSpPr>
          <p:nvPr/>
        </p:nvGrpSpPr>
        <p:grpSpPr>
          <a:xfrm>
            <a:off x="11887922" y="3909308"/>
            <a:ext cx="5371378" cy="5370766"/>
            <a:chOff x="0" y="0"/>
            <a:chExt cx="6350013" cy="6349289"/>
          </a:xfrm>
        </p:grpSpPr>
        <p:sp>
          <p:nvSpPr>
            <p:cNvPr id="7" name="Freeform 7"/>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7"/>
              <a:stretch>
                <a:fillRect l="-43671" t="-7646" r="-36428" b="-11907"/>
              </a:stretch>
            </a:blipFill>
          </p:spPr>
          <p:txBody>
            <a:bodyPr/>
            <a:lstStyle/>
            <a:p>
              <a:endParaRPr lang="tr-TR"/>
            </a:p>
          </p:txBody>
        </p:sp>
      </p:grpSp>
      <p:sp>
        <p:nvSpPr>
          <p:cNvPr id="8" name="TextBox 8"/>
          <p:cNvSpPr txBox="1"/>
          <p:nvPr/>
        </p:nvSpPr>
        <p:spPr>
          <a:xfrm>
            <a:off x="999903" y="1204208"/>
            <a:ext cx="14872847" cy="2219325"/>
          </a:xfrm>
          <a:prstGeom prst="rect">
            <a:avLst/>
          </a:prstGeom>
        </p:spPr>
        <p:txBody>
          <a:bodyPr lIns="0" tIns="0" rIns="0" bIns="0" rtlCol="0" anchor="t">
            <a:spAutoFit/>
          </a:bodyPr>
          <a:lstStyle/>
          <a:p>
            <a:pPr>
              <a:lnSpc>
                <a:spcPts val="8400"/>
              </a:lnSpc>
            </a:pPr>
            <a:r>
              <a:rPr lang="en-US" sz="6000">
                <a:solidFill>
                  <a:srgbClr val="000000"/>
                </a:solidFill>
                <a:latin typeface="Arial"/>
              </a:rPr>
              <a:t>• Allah’ın </a:t>
            </a:r>
            <a:r>
              <a:rPr lang="en-US" sz="6000">
                <a:solidFill>
                  <a:srgbClr val="EB3752"/>
                </a:solidFill>
                <a:latin typeface="Arial"/>
              </a:rPr>
              <a:t>bir olması</a:t>
            </a:r>
            <a:r>
              <a:rPr lang="en-US" sz="6000">
                <a:solidFill>
                  <a:srgbClr val="000000"/>
                </a:solidFill>
                <a:latin typeface="Arial"/>
              </a:rPr>
              <a:t> hem sayı olarak hem de her yönüyle eşsiz ve benzersiz olmasıdır.</a:t>
            </a:r>
          </a:p>
        </p:txBody>
      </p:sp>
      <p:sp>
        <p:nvSpPr>
          <p:cNvPr id="9" name="TextBox 9"/>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0" name="TextBox 10"/>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1" name="TextBox 11"/>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2" name="TextBox 12"/>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3" name="TextBox 13"/>
          <p:cNvSpPr txBox="1"/>
          <p:nvPr/>
        </p:nvSpPr>
        <p:spPr>
          <a:xfrm>
            <a:off x="1028700" y="3899783"/>
            <a:ext cx="10036813" cy="2219325"/>
          </a:xfrm>
          <a:prstGeom prst="rect">
            <a:avLst/>
          </a:prstGeom>
        </p:spPr>
        <p:txBody>
          <a:bodyPr lIns="0" tIns="0" rIns="0" bIns="0" rtlCol="0" anchor="t">
            <a:spAutoFit/>
          </a:bodyPr>
          <a:lstStyle/>
          <a:p>
            <a:pPr>
              <a:lnSpc>
                <a:spcPts val="8400"/>
              </a:lnSpc>
            </a:pPr>
            <a:r>
              <a:rPr lang="en-US" sz="6000">
                <a:solidFill>
                  <a:srgbClr val="000000"/>
                </a:solidFill>
                <a:latin typeface="Arial"/>
              </a:rPr>
              <a:t>• Bizim için nimetler var eden Yüce Allah </a:t>
            </a:r>
            <a:r>
              <a:rPr lang="en-US" sz="6000">
                <a:solidFill>
                  <a:srgbClr val="EB3752"/>
                </a:solidFill>
                <a:latin typeface="Arial"/>
              </a:rPr>
              <a:t>bir ve tektir.</a:t>
            </a:r>
            <a:r>
              <a:rPr lang="en-US" sz="6000">
                <a:solidFill>
                  <a:srgbClr val="000000"/>
                </a:solidFill>
                <a:latin typeface="Arial"/>
              </a:rPr>
              <a:t> </a:t>
            </a:r>
          </a:p>
        </p:txBody>
      </p:sp>
      <p:sp>
        <p:nvSpPr>
          <p:cNvPr id="14" name="TextBox 14"/>
          <p:cNvSpPr txBox="1"/>
          <p:nvPr/>
        </p:nvSpPr>
        <p:spPr>
          <a:xfrm>
            <a:off x="999903" y="6595358"/>
            <a:ext cx="12245967" cy="2219325"/>
          </a:xfrm>
          <a:prstGeom prst="rect">
            <a:avLst/>
          </a:prstGeom>
        </p:spPr>
        <p:txBody>
          <a:bodyPr lIns="0" tIns="0" rIns="0" bIns="0" rtlCol="0" anchor="t">
            <a:spAutoFit/>
          </a:bodyPr>
          <a:lstStyle/>
          <a:p>
            <a:pPr>
              <a:lnSpc>
                <a:spcPts val="8400"/>
              </a:lnSpc>
            </a:pPr>
            <a:r>
              <a:rPr lang="en-US" sz="6000">
                <a:solidFill>
                  <a:srgbClr val="000000"/>
                </a:solidFill>
                <a:latin typeface="Arial"/>
              </a:rPr>
              <a:t>• Allah bir ve tek olmasaydı düzensizlikler ortaya çıkardı. </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7753057" y="850768"/>
            <a:ext cx="2781886" cy="1919501"/>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747884" y="2643470"/>
            <a:ext cx="16948613" cy="3575050"/>
          </a:xfrm>
          <a:prstGeom prst="rect">
            <a:avLst/>
          </a:prstGeom>
        </p:spPr>
        <p:txBody>
          <a:bodyPr lIns="0" tIns="0" rIns="0" bIns="0" rtlCol="0" anchor="t">
            <a:spAutoFit/>
          </a:bodyPr>
          <a:lstStyle/>
          <a:p>
            <a:pPr algn="ctr">
              <a:lnSpc>
                <a:spcPts val="5599"/>
              </a:lnSpc>
            </a:pPr>
            <a:r>
              <a:rPr lang="en-US" sz="3999">
                <a:solidFill>
                  <a:srgbClr val="000000"/>
                </a:solidFill>
                <a:latin typeface="Arial"/>
              </a:rPr>
              <a:t>"Şüphesiz göklerin ve yerin yaratılmasında gece ile gündüzün peş peşe gelmesinde insanlara fayda veren şeylerle yüklü olarak denizde yüzüp giden gemilerde Allah'ın gökten indirip de ölü haldeki toprağı canlandırdığı suda … birçok deliller vardır."</a:t>
            </a:r>
          </a:p>
          <a:p>
            <a:pPr algn="r">
              <a:lnSpc>
                <a:spcPts val="5599"/>
              </a:lnSpc>
            </a:pPr>
            <a:r>
              <a:rPr lang="en-US" sz="3999">
                <a:solidFill>
                  <a:srgbClr val="000000"/>
                </a:solidFill>
                <a:latin typeface="Arial"/>
              </a:rPr>
              <a:t>(Bakara Suresi 164. ayet)</a:t>
            </a:r>
          </a:p>
        </p:txBody>
      </p:sp>
      <p:sp>
        <p:nvSpPr>
          <p:cNvPr id="8" name="Freeform 8"/>
          <p:cNvSpPr/>
          <p:nvPr/>
        </p:nvSpPr>
        <p:spPr>
          <a:xfrm flipH="1">
            <a:off x="343093" y="5143500"/>
            <a:ext cx="2324862" cy="4114800"/>
          </a:xfrm>
          <a:custGeom>
            <a:avLst/>
            <a:gdLst/>
            <a:ahLst/>
            <a:cxnLst/>
            <a:rect l="l" t="t" r="r" b="b"/>
            <a:pathLst>
              <a:path w="2324862" h="4114800">
                <a:moveTo>
                  <a:pt x="2324862" y="0"/>
                </a:moveTo>
                <a:lnTo>
                  <a:pt x="0" y="0"/>
                </a:lnTo>
                <a:lnTo>
                  <a:pt x="0" y="4114800"/>
                </a:lnTo>
                <a:lnTo>
                  <a:pt x="2324862" y="4114800"/>
                </a:lnTo>
                <a:lnTo>
                  <a:pt x="232486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9" name="TextBox 9"/>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0" name="TextBox 10"/>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1" name="TextBox 11"/>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2" name="TextBox 12"/>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3" name="TextBox 13"/>
          <p:cNvSpPr txBox="1"/>
          <p:nvPr/>
        </p:nvSpPr>
        <p:spPr>
          <a:xfrm>
            <a:off x="747884" y="7153275"/>
            <a:ext cx="16792231" cy="3286125"/>
          </a:xfrm>
          <a:prstGeom prst="rect">
            <a:avLst/>
          </a:prstGeom>
        </p:spPr>
        <p:txBody>
          <a:bodyPr lIns="0" tIns="0" rIns="0" bIns="0" rtlCol="0" anchor="t">
            <a:spAutoFit/>
          </a:bodyPr>
          <a:lstStyle/>
          <a:p>
            <a:pPr algn="ctr">
              <a:lnSpc>
                <a:spcPts val="8400"/>
              </a:lnSpc>
            </a:pPr>
            <a:r>
              <a:rPr lang="en-US" sz="6000">
                <a:solidFill>
                  <a:srgbClr val="000000"/>
                </a:solidFill>
                <a:latin typeface="Arial"/>
              </a:rPr>
              <a:t>Bu ayet ile Allah’ın (c.c.) varlığı ve birliği arasındaki ilişki nedir?</a:t>
            </a:r>
          </a:p>
          <a:p>
            <a:pPr algn="ctr">
              <a:lnSpc>
                <a:spcPts val="8400"/>
              </a:lnSpc>
            </a:pPr>
            <a:endParaRPr lang="en-US" sz="6000">
              <a:solidFill>
                <a:srgbClr val="000000"/>
              </a:solidFill>
              <a:latin typeface="Arial"/>
            </a:endParaRPr>
          </a:p>
        </p:txBody>
      </p:sp>
      <p:sp>
        <p:nvSpPr>
          <p:cNvPr id="14" name="TextBox 14"/>
          <p:cNvSpPr txBox="1"/>
          <p:nvPr/>
        </p:nvSpPr>
        <p:spPr>
          <a:xfrm>
            <a:off x="7900316" y="1748554"/>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Ayet</a:t>
            </a:r>
          </a:p>
        </p:txBody>
      </p:sp>
      <p:sp>
        <p:nvSpPr>
          <p:cNvPr id="15" name="TextBox 15"/>
          <p:cNvSpPr txBox="1"/>
          <p:nvPr/>
        </p:nvSpPr>
        <p:spPr>
          <a:xfrm rot="-784458">
            <a:off x="7747329" y="926333"/>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Örnek</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7753057" y="850768"/>
            <a:ext cx="2781886" cy="1919501"/>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747884" y="2817894"/>
            <a:ext cx="16787908" cy="2867025"/>
          </a:xfrm>
          <a:prstGeom prst="rect">
            <a:avLst/>
          </a:prstGeom>
        </p:spPr>
        <p:txBody>
          <a:bodyPr lIns="0" tIns="0" rIns="0" bIns="0" rtlCol="0" anchor="t">
            <a:spAutoFit/>
          </a:bodyPr>
          <a:lstStyle/>
          <a:p>
            <a:pPr>
              <a:lnSpc>
                <a:spcPts val="7200"/>
              </a:lnSpc>
            </a:pPr>
            <a:r>
              <a:rPr lang="en-US" sz="6000">
                <a:solidFill>
                  <a:srgbClr val="000000"/>
                </a:solidFill>
                <a:latin typeface="Arial"/>
              </a:rPr>
              <a:t>• Çevreyi gözlemlediğimizde bir çok düzen örneği görebiliriz.</a:t>
            </a:r>
          </a:p>
          <a:p>
            <a:pPr>
              <a:lnSpc>
                <a:spcPts val="7200"/>
              </a:lnSpc>
            </a:pPr>
            <a:endParaRPr lang="en-US" sz="6000">
              <a:solidFill>
                <a:srgbClr val="000000"/>
              </a:solidFill>
              <a:latin typeface="Arial"/>
            </a:endParaRPr>
          </a:p>
        </p:txBody>
      </p:sp>
      <p:sp>
        <p:nvSpPr>
          <p:cNvPr id="12" name="TextBox 12"/>
          <p:cNvSpPr txBox="1"/>
          <p:nvPr/>
        </p:nvSpPr>
        <p:spPr>
          <a:xfrm>
            <a:off x="7626063" y="1835801"/>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Yorumu</a:t>
            </a:r>
          </a:p>
        </p:txBody>
      </p:sp>
      <p:sp>
        <p:nvSpPr>
          <p:cNvPr id="13" name="TextBox 13"/>
          <p:cNvSpPr txBox="1"/>
          <p:nvPr/>
        </p:nvSpPr>
        <p:spPr>
          <a:xfrm rot="-784458">
            <a:off x="7747329" y="926333"/>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Ayetin</a:t>
            </a:r>
          </a:p>
        </p:txBody>
      </p:sp>
      <p:sp>
        <p:nvSpPr>
          <p:cNvPr id="14" name="TextBox 14"/>
          <p:cNvSpPr txBox="1"/>
          <p:nvPr/>
        </p:nvSpPr>
        <p:spPr>
          <a:xfrm>
            <a:off x="724994" y="5019675"/>
            <a:ext cx="16810798" cy="1952625"/>
          </a:xfrm>
          <a:prstGeom prst="rect">
            <a:avLst/>
          </a:prstGeom>
        </p:spPr>
        <p:txBody>
          <a:bodyPr lIns="0" tIns="0" rIns="0" bIns="0" rtlCol="0" anchor="t">
            <a:spAutoFit/>
          </a:bodyPr>
          <a:lstStyle/>
          <a:p>
            <a:pPr>
              <a:lnSpc>
                <a:spcPts val="7200"/>
              </a:lnSpc>
            </a:pPr>
            <a:r>
              <a:rPr lang="en-US" sz="6000">
                <a:solidFill>
                  <a:srgbClr val="000000"/>
                </a:solidFill>
                <a:latin typeface="Arial"/>
              </a:rPr>
              <a:t>• Evrendeki düzen örnekleri Allah’ın (c.c.) varlığı ve birliğinin yansımasıdır.</a:t>
            </a:r>
          </a:p>
        </p:txBody>
      </p:sp>
      <p:sp>
        <p:nvSpPr>
          <p:cNvPr id="15" name="TextBox 15"/>
          <p:cNvSpPr txBox="1"/>
          <p:nvPr/>
        </p:nvSpPr>
        <p:spPr>
          <a:xfrm>
            <a:off x="724994" y="7267414"/>
            <a:ext cx="17044250" cy="1952625"/>
          </a:xfrm>
          <a:prstGeom prst="rect">
            <a:avLst/>
          </a:prstGeom>
        </p:spPr>
        <p:txBody>
          <a:bodyPr lIns="0" tIns="0" rIns="0" bIns="0" rtlCol="0" anchor="t">
            <a:spAutoFit/>
          </a:bodyPr>
          <a:lstStyle/>
          <a:p>
            <a:pPr>
              <a:lnSpc>
                <a:spcPts val="7200"/>
              </a:lnSpc>
            </a:pPr>
            <a:r>
              <a:rPr lang="en-US" sz="6000">
                <a:solidFill>
                  <a:srgbClr val="000000"/>
                </a:solidFill>
                <a:latin typeface="Arial"/>
              </a:rPr>
              <a:t>• Aklını kullanan kimseler tevhit ilkesini kainatta gözlemleyebilir.</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11489947" y="2050703"/>
            <a:ext cx="4911692" cy="4911692"/>
          </a:xfrm>
          <a:custGeom>
            <a:avLst/>
            <a:gdLst/>
            <a:ahLst/>
            <a:cxnLst/>
            <a:rect l="l" t="t" r="r" b="b"/>
            <a:pathLst>
              <a:path w="4911692" h="4911692">
                <a:moveTo>
                  <a:pt x="0" y="0"/>
                </a:moveTo>
                <a:lnTo>
                  <a:pt x="4911692" y="0"/>
                </a:lnTo>
                <a:lnTo>
                  <a:pt x="4911692" y="4911692"/>
                </a:lnTo>
                <a:lnTo>
                  <a:pt x="0" y="4911692"/>
                </a:lnTo>
                <a:lnTo>
                  <a:pt x="0" y="0"/>
                </a:lnTo>
                <a:close/>
              </a:path>
            </a:pathLst>
          </a:custGeom>
          <a:blipFill>
            <a:blip r:embed="rId7"/>
            <a:stretch>
              <a:fillRect/>
            </a:stretch>
          </a:blipFill>
        </p:spPr>
        <p:txBody>
          <a:bodyPr/>
          <a:lstStyle/>
          <a:p>
            <a:endParaRPr lang="tr-TR"/>
          </a:p>
        </p:txBody>
      </p:sp>
      <p:sp>
        <p:nvSpPr>
          <p:cNvPr id="7" name="Freeform 7"/>
          <p:cNvSpPr/>
          <p:nvPr/>
        </p:nvSpPr>
        <p:spPr>
          <a:xfrm>
            <a:off x="6538946" y="1028700"/>
            <a:ext cx="5210108" cy="1615134"/>
          </a:xfrm>
          <a:custGeom>
            <a:avLst/>
            <a:gdLst/>
            <a:ahLst/>
            <a:cxnLst/>
            <a:rect l="l" t="t" r="r" b="b"/>
            <a:pathLst>
              <a:path w="5210108" h="1615134">
                <a:moveTo>
                  <a:pt x="0" y="0"/>
                </a:moveTo>
                <a:lnTo>
                  <a:pt x="5210108" y="0"/>
                </a:lnTo>
                <a:lnTo>
                  <a:pt x="5210108" y="1615134"/>
                </a:lnTo>
                <a:lnTo>
                  <a:pt x="0" y="16151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8" name="Freeform 8"/>
          <p:cNvSpPr/>
          <p:nvPr/>
        </p:nvSpPr>
        <p:spPr>
          <a:xfrm>
            <a:off x="1581539" y="1714168"/>
            <a:ext cx="5212942" cy="5335189"/>
          </a:xfrm>
          <a:custGeom>
            <a:avLst/>
            <a:gdLst/>
            <a:ahLst/>
            <a:cxnLst/>
            <a:rect l="l" t="t" r="r" b="b"/>
            <a:pathLst>
              <a:path w="5212942" h="5335189">
                <a:moveTo>
                  <a:pt x="0" y="0"/>
                </a:moveTo>
                <a:lnTo>
                  <a:pt x="5212942" y="0"/>
                </a:lnTo>
                <a:lnTo>
                  <a:pt x="5212942" y="5335188"/>
                </a:lnTo>
                <a:lnTo>
                  <a:pt x="0" y="5335188"/>
                </a:lnTo>
                <a:lnTo>
                  <a:pt x="0" y="0"/>
                </a:lnTo>
                <a:close/>
              </a:path>
            </a:pathLst>
          </a:custGeom>
          <a:blipFill>
            <a:blip r:embed="rId10">
              <a:extLst>
                <a:ext uri="{96DAC541-7B7A-43D3-8B79-37D633B846F1}">
                  <asvg:svgBlip xmlns:asvg="http://schemas.microsoft.com/office/drawing/2016/SVG/main" r:embed="rId11"/>
                </a:ext>
              </a:extLst>
            </a:blip>
            <a:stretch>
              <a:fillRect l="-3866" t="-3437" r="-4159" b="-2112"/>
            </a:stretch>
          </a:blipFill>
        </p:spPr>
        <p:txBody>
          <a:bodyPr/>
          <a:lstStyle/>
          <a:p>
            <a:endParaRPr lang="tr-TR"/>
          </a:p>
        </p:txBody>
      </p:sp>
      <p:sp>
        <p:nvSpPr>
          <p:cNvPr id="9" name="TextBox 9"/>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0" name="TextBox 10"/>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1" name="TextBox 11"/>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2" name="TextBox 12"/>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3" name="TextBox 13"/>
          <p:cNvSpPr txBox="1"/>
          <p:nvPr/>
        </p:nvSpPr>
        <p:spPr>
          <a:xfrm>
            <a:off x="5865466" y="1268291"/>
            <a:ext cx="6557069" cy="1107377"/>
          </a:xfrm>
          <a:prstGeom prst="rect">
            <a:avLst/>
          </a:prstGeom>
        </p:spPr>
        <p:txBody>
          <a:bodyPr lIns="0" tIns="0" rIns="0" bIns="0" rtlCol="0" anchor="t">
            <a:spAutoFit/>
          </a:bodyPr>
          <a:lstStyle/>
          <a:p>
            <a:pPr algn="ctr">
              <a:lnSpc>
                <a:spcPts val="3608"/>
              </a:lnSpc>
            </a:pPr>
            <a:r>
              <a:rPr lang="en-US" sz="3372">
                <a:solidFill>
                  <a:srgbClr val="FFFFFF"/>
                </a:solidFill>
                <a:latin typeface="Arial Bold"/>
              </a:rPr>
              <a:t>Evrendeki Düzene</a:t>
            </a:r>
          </a:p>
          <a:p>
            <a:pPr algn="ctr">
              <a:lnSpc>
                <a:spcPts val="5834"/>
              </a:lnSpc>
            </a:pPr>
            <a:r>
              <a:rPr lang="en-US" sz="3372">
                <a:solidFill>
                  <a:srgbClr val="FFFFFF"/>
                </a:solidFill>
                <a:latin typeface="Arial Bold"/>
              </a:rPr>
              <a:t> Örnekler</a:t>
            </a:r>
          </a:p>
        </p:txBody>
      </p:sp>
      <p:sp>
        <p:nvSpPr>
          <p:cNvPr id="14" name="TextBox 14"/>
          <p:cNvSpPr txBox="1"/>
          <p:nvPr/>
        </p:nvSpPr>
        <p:spPr>
          <a:xfrm>
            <a:off x="528437" y="7019709"/>
            <a:ext cx="7319146" cy="1952625"/>
          </a:xfrm>
          <a:prstGeom prst="rect">
            <a:avLst/>
          </a:prstGeom>
        </p:spPr>
        <p:txBody>
          <a:bodyPr lIns="0" tIns="0" rIns="0" bIns="0" rtlCol="0" anchor="t">
            <a:spAutoFit/>
          </a:bodyPr>
          <a:lstStyle/>
          <a:p>
            <a:pPr algn="ctr">
              <a:lnSpc>
                <a:spcPts val="7200"/>
              </a:lnSpc>
            </a:pPr>
            <a:r>
              <a:rPr lang="en-US" sz="6000">
                <a:solidFill>
                  <a:srgbClr val="000000"/>
                </a:solidFill>
                <a:latin typeface="Arial"/>
              </a:rPr>
              <a:t>Mevsimler birbirini takip eder.</a:t>
            </a:r>
          </a:p>
        </p:txBody>
      </p:sp>
      <p:sp>
        <p:nvSpPr>
          <p:cNvPr id="15" name="TextBox 15"/>
          <p:cNvSpPr txBox="1"/>
          <p:nvPr/>
        </p:nvSpPr>
        <p:spPr>
          <a:xfrm>
            <a:off x="10286220" y="7019709"/>
            <a:ext cx="7319146" cy="1952625"/>
          </a:xfrm>
          <a:prstGeom prst="rect">
            <a:avLst/>
          </a:prstGeom>
        </p:spPr>
        <p:txBody>
          <a:bodyPr lIns="0" tIns="0" rIns="0" bIns="0" rtlCol="0" anchor="t">
            <a:spAutoFit/>
          </a:bodyPr>
          <a:lstStyle/>
          <a:p>
            <a:pPr algn="ctr">
              <a:lnSpc>
                <a:spcPts val="7200"/>
              </a:lnSpc>
            </a:pPr>
            <a:r>
              <a:rPr lang="en-US" sz="6000">
                <a:solidFill>
                  <a:srgbClr val="000000"/>
                </a:solidFill>
                <a:latin typeface="Arial"/>
              </a:rPr>
              <a:t>Belirli süreyle gece ve gündüz oluşur.</a:t>
            </a:r>
          </a:p>
        </p:txBody>
      </p:sp>
      <p:sp>
        <p:nvSpPr>
          <p:cNvPr id="16" name="Freeform 16"/>
          <p:cNvSpPr/>
          <p:nvPr/>
        </p:nvSpPr>
        <p:spPr>
          <a:xfrm>
            <a:off x="7388603" y="2948634"/>
            <a:ext cx="3510794" cy="3115830"/>
          </a:xfrm>
          <a:custGeom>
            <a:avLst/>
            <a:gdLst/>
            <a:ahLst/>
            <a:cxnLst/>
            <a:rect l="l" t="t" r="r" b="b"/>
            <a:pathLst>
              <a:path w="3510794" h="3115830">
                <a:moveTo>
                  <a:pt x="0" y="0"/>
                </a:moveTo>
                <a:lnTo>
                  <a:pt x="3510794" y="0"/>
                </a:lnTo>
                <a:lnTo>
                  <a:pt x="3510794" y="3115830"/>
                </a:lnTo>
                <a:lnTo>
                  <a:pt x="0" y="3115830"/>
                </a:lnTo>
                <a:lnTo>
                  <a:pt x="0" y="0"/>
                </a:lnTo>
                <a:close/>
              </a:path>
            </a:pathLst>
          </a:custGeom>
          <a:blipFill>
            <a:blip r:embed="rId12"/>
            <a:stretch>
              <a:fillRect/>
            </a:stretch>
          </a:blipFill>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6987756" y="843959"/>
            <a:ext cx="4312488" cy="2706086"/>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5865466" y="2043564"/>
            <a:ext cx="6557069" cy="525952"/>
          </a:xfrm>
          <a:prstGeom prst="rect">
            <a:avLst/>
          </a:prstGeom>
        </p:spPr>
        <p:txBody>
          <a:bodyPr lIns="0" tIns="0" rIns="0" bIns="0" rtlCol="0" anchor="t">
            <a:spAutoFit/>
          </a:bodyPr>
          <a:lstStyle/>
          <a:p>
            <a:pPr algn="ctr">
              <a:lnSpc>
                <a:spcPts val="3608"/>
              </a:lnSpc>
            </a:pPr>
            <a:r>
              <a:rPr lang="en-US" sz="3372">
                <a:solidFill>
                  <a:srgbClr val="105F69"/>
                </a:solidFill>
                <a:latin typeface="Arial Bold"/>
              </a:rPr>
              <a:t>Hatırlayalım</a:t>
            </a:r>
          </a:p>
        </p:txBody>
      </p:sp>
      <p:sp>
        <p:nvSpPr>
          <p:cNvPr id="12" name="TextBox 12"/>
          <p:cNvSpPr txBox="1"/>
          <p:nvPr/>
        </p:nvSpPr>
        <p:spPr>
          <a:xfrm>
            <a:off x="1335749" y="3524882"/>
            <a:ext cx="15616502" cy="2867025"/>
          </a:xfrm>
          <a:prstGeom prst="rect">
            <a:avLst/>
          </a:prstGeom>
        </p:spPr>
        <p:txBody>
          <a:bodyPr lIns="0" tIns="0" rIns="0" bIns="0" rtlCol="0" anchor="t">
            <a:spAutoFit/>
          </a:bodyPr>
          <a:lstStyle/>
          <a:p>
            <a:pPr algn="ctr">
              <a:lnSpc>
                <a:spcPts val="7200"/>
              </a:lnSpc>
            </a:pPr>
            <a:r>
              <a:rPr lang="en-US" sz="6000">
                <a:solidFill>
                  <a:srgbClr val="000000"/>
                </a:solidFill>
                <a:latin typeface="Arial"/>
              </a:rPr>
              <a:t>•Akıllı, düşünen ve inanma eğilimde olan insan evrendeki bu eşsiz düzenin kendiliğinden meydana gelemeyeceğini anlar.</a:t>
            </a:r>
          </a:p>
        </p:txBody>
      </p:sp>
      <p:sp>
        <p:nvSpPr>
          <p:cNvPr id="13" name="TextBox 13"/>
          <p:cNvSpPr txBox="1"/>
          <p:nvPr/>
        </p:nvSpPr>
        <p:spPr>
          <a:xfrm>
            <a:off x="1125485" y="7068182"/>
            <a:ext cx="16037030" cy="1952625"/>
          </a:xfrm>
          <a:prstGeom prst="rect">
            <a:avLst/>
          </a:prstGeom>
        </p:spPr>
        <p:txBody>
          <a:bodyPr lIns="0" tIns="0" rIns="0" bIns="0" rtlCol="0" anchor="t">
            <a:spAutoFit/>
          </a:bodyPr>
          <a:lstStyle/>
          <a:p>
            <a:pPr algn="ctr">
              <a:lnSpc>
                <a:spcPts val="7200"/>
              </a:lnSpc>
            </a:pPr>
            <a:r>
              <a:rPr lang="en-US" sz="6000">
                <a:solidFill>
                  <a:srgbClr val="000000"/>
                </a:solidFill>
                <a:latin typeface="Arial"/>
              </a:rPr>
              <a:t>•Bu düzeni yaratan ve varlığını devam ettiren Yüce Allah birdir ve tekdir.</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6" name="Group 6"/>
          <p:cNvGrpSpPr>
            <a:grpSpLocks noChangeAspect="1"/>
          </p:cNvGrpSpPr>
          <p:nvPr/>
        </p:nvGrpSpPr>
        <p:grpSpPr>
          <a:xfrm>
            <a:off x="1243619" y="6645620"/>
            <a:ext cx="2965586" cy="2965586"/>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17626" r="-17626"/>
              </a:stretch>
            </a:blipFill>
          </p:spPr>
          <p:txBody>
            <a:bodyPr/>
            <a:lstStyle/>
            <a:p>
              <a:endParaRPr lang="tr-TR"/>
            </a:p>
          </p:txBody>
        </p:sp>
      </p:grpSp>
      <p:grpSp>
        <p:nvGrpSpPr>
          <p:cNvPr id="8" name="Group 8"/>
          <p:cNvGrpSpPr>
            <a:grpSpLocks noChangeAspect="1"/>
          </p:cNvGrpSpPr>
          <p:nvPr/>
        </p:nvGrpSpPr>
        <p:grpSpPr>
          <a:xfrm>
            <a:off x="5454352" y="6645620"/>
            <a:ext cx="2965586" cy="2965586"/>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8"/>
              <a:stretch>
                <a:fillRect l="-100922" r="-100922"/>
              </a:stretch>
            </a:blipFill>
          </p:spPr>
          <p:txBody>
            <a:bodyPr/>
            <a:lstStyle/>
            <a:p>
              <a:endParaRPr lang="tr-TR"/>
            </a:p>
          </p:txBody>
        </p:sp>
      </p:grpSp>
      <p:grpSp>
        <p:nvGrpSpPr>
          <p:cNvPr id="10" name="Group 10"/>
          <p:cNvGrpSpPr>
            <a:grpSpLocks noChangeAspect="1"/>
          </p:cNvGrpSpPr>
          <p:nvPr/>
        </p:nvGrpSpPr>
        <p:grpSpPr>
          <a:xfrm>
            <a:off x="9824873" y="6645620"/>
            <a:ext cx="2965586" cy="2965586"/>
            <a:chOff x="0" y="0"/>
            <a:chExt cx="12700000" cy="1270000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9"/>
              <a:stretch>
                <a:fillRect l="-11878" r="-11878"/>
              </a:stretch>
            </a:blipFill>
          </p:spPr>
          <p:txBody>
            <a:bodyPr/>
            <a:lstStyle/>
            <a:p>
              <a:endParaRPr lang="tr-TR"/>
            </a:p>
          </p:txBody>
        </p:sp>
      </p:grpSp>
      <p:grpSp>
        <p:nvGrpSpPr>
          <p:cNvPr id="12" name="Group 12"/>
          <p:cNvGrpSpPr>
            <a:grpSpLocks noChangeAspect="1"/>
          </p:cNvGrpSpPr>
          <p:nvPr/>
        </p:nvGrpSpPr>
        <p:grpSpPr>
          <a:xfrm>
            <a:off x="14152534" y="6645620"/>
            <a:ext cx="2965586" cy="2965586"/>
            <a:chOff x="0" y="0"/>
            <a:chExt cx="12700000" cy="12700000"/>
          </a:xfrm>
        </p:grpSpPr>
        <p:sp>
          <p:nvSpPr>
            <p:cNvPr id="13" name="Freeform 1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10"/>
              <a:stretch>
                <a:fillRect l="-14907" r="-14907"/>
              </a:stretch>
            </a:blipFill>
          </p:spPr>
          <p:txBody>
            <a:bodyPr/>
            <a:lstStyle/>
            <a:p>
              <a:endParaRPr lang="tr-TR"/>
            </a:p>
          </p:txBody>
        </p:sp>
      </p:grpSp>
      <p:sp>
        <p:nvSpPr>
          <p:cNvPr id="15" name="Freeform 15"/>
          <p:cNvSpPr/>
          <p:nvPr/>
        </p:nvSpPr>
        <p:spPr>
          <a:xfrm>
            <a:off x="959998" y="2604066"/>
            <a:ext cx="16368004" cy="4194301"/>
          </a:xfrm>
          <a:custGeom>
            <a:avLst/>
            <a:gdLst/>
            <a:ahLst/>
            <a:cxnLst/>
            <a:rect l="l" t="t" r="r" b="b"/>
            <a:pathLst>
              <a:path w="21824005" h="5592401">
                <a:moveTo>
                  <a:pt x="0" y="0"/>
                </a:moveTo>
                <a:lnTo>
                  <a:pt x="21824005" y="0"/>
                </a:lnTo>
                <a:lnTo>
                  <a:pt x="21824005" y="5592401"/>
                </a:lnTo>
                <a:lnTo>
                  <a:pt x="0" y="55924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16" name="TextBox 16"/>
          <p:cNvSpPr txBox="1"/>
          <p:nvPr/>
        </p:nvSpPr>
        <p:spPr>
          <a:xfrm>
            <a:off x="959998" y="3559741"/>
            <a:ext cx="3369076" cy="2616994"/>
          </a:xfrm>
          <a:prstGeom prst="rect">
            <a:avLst/>
          </a:prstGeom>
        </p:spPr>
        <p:txBody>
          <a:bodyPr lIns="0" tIns="0" rIns="0" bIns="0" rtlCol="0" anchor="t">
            <a:spAutoFit/>
          </a:bodyPr>
          <a:lstStyle/>
          <a:p>
            <a:pPr algn="ctr">
              <a:lnSpc>
                <a:spcPts val="5040"/>
              </a:lnSpc>
            </a:pPr>
            <a:r>
              <a:rPr lang="en-US" sz="4200" dirty="0" err="1">
                <a:solidFill>
                  <a:srgbClr val="000000"/>
                </a:solidFill>
                <a:latin typeface="Arial"/>
              </a:rPr>
              <a:t>Canlıların</a:t>
            </a:r>
            <a:r>
              <a:rPr lang="en-US" sz="4200" dirty="0">
                <a:solidFill>
                  <a:srgbClr val="000000"/>
                </a:solidFill>
                <a:latin typeface="Arial"/>
              </a:rPr>
              <a:t> </a:t>
            </a:r>
            <a:r>
              <a:rPr lang="en-US" sz="4200" dirty="0" err="1">
                <a:solidFill>
                  <a:srgbClr val="000000"/>
                </a:solidFill>
                <a:latin typeface="Arial"/>
              </a:rPr>
              <a:t>tesadüfi</a:t>
            </a:r>
            <a:r>
              <a:rPr lang="en-US" sz="4200" dirty="0">
                <a:solidFill>
                  <a:srgbClr val="000000"/>
                </a:solidFill>
                <a:latin typeface="Arial"/>
              </a:rPr>
              <a:t> </a:t>
            </a:r>
            <a:r>
              <a:rPr lang="en-US" sz="4200" dirty="0" err="1">
                <a:solidFill>
                  <a:srgbClr val="000000"/>
                </a:solidFill>
                <a:latin typeface="Arial"/>
              </a:rPr>
              <a:t>olarak</a:t>
            </a:r>
            <a:r>
              <a:rPr lang="en-US" sz="4200" dirty="0">
                <a:solidFill>
                  <a:srgbClr val="000000"/>
                </a:solidFill>
                <a:latin typeface="Arial"/>
              </a:rPr>
              <a:t> </a:t>
            </a:r>
            <a:r>
              <a:rPr lang="en-US" sz="4200" dirty="0" err="1">
                <a:solidFill>
                  <a:srgbClr val="000000"/>
                </a:solidFill>
                <a:latin typeface="Arial"/>
              </a:rPr>
              <a:t>ortaya</a:t>
            </a:r>
            <a:r>
              <a:rPr lang="en-US" sz="4200" dirty="0">
                <a:solidFill>
                  <a:srgbClr val="000000"/>
                </a:solidFill>
                <a:latin typeface="Arial"/>
              </a:rPr>
              <a:t> </a:t>
            </a:r>
            <a:r>
              <a:rPr lang="en-US" sz="4200" dirty="0" err="1">
                <a:solidFill>
                  <a:srgbClr val="000000"/>
                </a:solidFill>
                <a:latin typeface="Arial"/>
              </a:rPr>
              <a:t>çıkmaması</a:t>
            </a:r>
            <a:endParaRPr lang="en-US" sz="4200" dirty="0">
              <a:solidFill>
                <a:srgbClr val="000000"/>
              </a:solidFill>
              <a:latin typeface="Arial"/>
            </a:endParaRPr>
          </a:p>
        </p:txBody>
      </p:sp>
      <p:sp>
        <p:nvSpPr>
          <p:cNvPr id="17" name="TextBox 17"/>
          <p:cNvSpPr txBox="1"/>
          <p:nvPr/>
        </p:nvSpPr>
        <p:spPr>
          <a:xfrm>
            <a:off x="5257059" y="3520628"/>
            <a:ext cx="3369076" cy="2616994"/>
          </a:xfrm>
          <a:prstGeom prst="rect">
            <a:avLst/>
          </a:prstGeom>
        </p:spPr>
        <p:txBody>
          <a:bodyPr lIns="0" tIns="0" rIns="0" bIns="0" rtlCol="0" anchor="t">
            <a:spAutoFit/>
          </a:bodyPr>
          <a:lstStyle/>
          <a:p>
            <a:pPr algn="ctr">
              <a:lnSpc>
                <a:spcPts val="5040"/>
              </a:lnSpc>
            </a:pPr>
            <a:r>
              <a:rPr lang="en-US" sz="4200">
                <a:solidFill>
                  <a:srgbClr val="000000"/>
                </a:solidFill>
                <a:latin typeface="Arial"/>
              </a:rPr>
              <a:t>Uzay ve içindekilerde bulunan hassas ölçü</a:t>
            </a:r>
          </a:p>
        </p:txBody>
      </p:sp>
      <p:sp>
        <p:nvSpPr>
          <p:cNvPr id="18" name="TextBox 18"/>
          <p:cNvSpPr txBox="1"/>
          <p:nvPr/>
        </p:nvSpPr>
        <p:spPr>
          <a:xfrm>
            <a:off x="9616293" y="3559741"/>
            <a:ext cx="3369076" cy="2616994"/>
          </a:xfrm>
          <a:prstGeom prst="rect">
            <a:avLst/>
          </a:prstGeom>
        </p:spPr>
        <p:txBody>
          <a:bodyPr lIns="0" tIns="0" rIns="0" bIns="0" rtlCol="0" anchor="t">
            <a:spAutoFit/>
          </a:bodyPr>
          <a:lstStyle/>
          <a:p>
            <a:pPr algn="ctr">
              <a:lnSpc>
                <a:spcPts val="5040"/>
              </a:lnSpc>
            </a:pPr>
            <a:r>
              <a:rPr lang="en-US" sz="4200">
                <a:solidFill>
                  <a:srgbClr val="000000"/>
                </a:solidFill>
                <a:latin typeface="Arial"/>
              </a:rPr>
              <a:t>İçimizdeki Yaratıcıya sığınma ihtiyacı</a:t>
            </a:r>
          </a:p>
        </p:txBody>
      </p:sp>
      <p:sp>
        <p:nvSpPr>
          <p:cNvPr id="19" name="TextBox 19"/>
          <p:cNvSpPr txBox="1"/>
          <p:nvPr/>
        </p:nvSpPr>
        <p:spPr>
          <a:xfrm>
            <a:off x="13939876" y="3569266"/>
            <a:ext cx="3369076" cy="2616994"/>
          </a:xfrm>
          <a:prstGeom prst="rect">
            <a:avLst/>
          </a:prstGeom>
        </p:spPr>
        <p:txBody>
          <a:bodyPr lIns="0" tIns="0" rIns="0" bIns="0" rtlCol="0" anchor="t">
            <a:spAutoFit/>
          </a:bodyPr>
          <a:lstStyle/>
          <a:p>
            <a:pPr algn="ctr">
              <a:lnSpc>
                <a:spcPts val="5040"/>
              </a:lnSpc>
            </a:pPr>
            <a:r>
              <a:rPr lang="en-US" sz="4200">
                <a:solidFill>
                  <a:srgbClr val="000000"/>
                </a:solidFill>
                <a:latin typeface="Arial"/>
              </a:rPr>
              <a:t>Tabiatta muhteşem ahenk ve düzen</a:t>
            </a:r>
          </a:p>
        </p:txBody>
      </p:sp>
      <p:sp>
        <p:nvSpPr>
          <p:cNvPr id="20" name="TextBox 20"/>
          <p:cNvSpPr txBox="1"/>
          <p:nvPr/>
        </p:nvSpPr>
        <p:spPr>
          <a:xfrm>
            <a:off x="969523" y="2655881"/>
            <a:ext cx="3369076" cy="702469"/>
          </a:xfrm>
          <a:prstGeom prst="rect">
            <a:avLst/>
          </a:prstGeom>
        </p:spPr>
        <p:txBody>
          <a:bodyPr lIns="0" tIns="0" rIns="0" bIns="0" rtlCol="0" anchor="t">
            <a:spAutoFit/>
          </a:bodyPr>
          <a:lstStyle/>
          <a:p>
            <a:pPr algn="ctr">
              <a:lnSpc>
                <a:spcPts val="5040"/>
              </a:lnSpc>
            </a:pPr>
            <a:r>
              <a:rPr lang="en-US" sz="4200" dirty="0" err="1">
                <a:solidFill>
                  <a:srgbClr val="FFFFFF"/>
                </a:solidFill>
                <a:latin typeface="Arial"/>
              </a:rPr>
              <a:t>Amaç</a:t>
            </a:r>
            <a:endParaRPr lang="en-US" sz="4200" dirty="0">
              <a:solidFill>
                <a:srgbClr val="FFFFFF"/>
              </a:solidFill>
              <a:latin typeface="Arial"/>
            </a:endParaRPr>
          </a:p>
        </p:txBody>
      </p:sp>
      <p:sp>
        <p:nvSpPr>
          <p:cNvPr id="21" name="TextBox 21"/>
          <p:cNvSpPr txBox="1"/>
          <p:nvPr/>
        </p:nvSpPr>
        <p:spPr>
          <a:xfrm>
            <a:off x="5257059" y="2655881"/>
            <a:ext cx="3369076" cy="702469"/>
          </a:xfrm>
          <a:prstGeom prst="rect">
            <a:avLst/>
          </a:prstGeom>
        </p:spPr>
        <p:txBody>
          <a:bodyPr lIns="0" tIns="0" rIns="0" bIns="0" rtlCol="0" anchor="t">
            <a:spAutoFit/>
          </a:bodyPr>
          <a:lstStyle/>
          <a:p>
            <a:pPr algn="ctr">
              <a:lnSpc>
                <a:spcPts val="5040"/>
              </a:lnSpc>
            </a:pPr>
            <a:r>
              <a:rPr lang="en-US" sz="4200" dirty="0" err="1">
                <a:solidFill>
                  <a:srgbClr val="FFFFFF"/>
                </a:solidFill>
                <a:latin typeface="Arial"/>
              </a:rPr>
              <a:t>Ölçü</a:t>
            </a:r>
            <a:endParaRPr lang="en-US" sz="4200" dirty="0">
              <a:solidFill>
                <a:srgbClr val="FFFFFF"/>
              </a:solidFill>
              <a:latin typeface="Arial"/>
            </a:endParaRPr>
          </a:p>
        </p:txBody>
      </p:sp>
      <p:sp>
        <p:nvSpPr>
          <p:cNvPr id="22" name="TextBox 22"/>
          <p:cNvSpPr txBox="1"/>
          <p:nvPr/>
        </p:nvSpPr>
        <p:spPr>
          <a:xfrm>
            <a:off x="9616293" y="2655881"/>
            <a:ext cx="3369076" cy="702469"/>
          </a:xfrm>
          <a:prstGeom prst="rect">
            <a:avLst/>
          </a:prstGeom>
        </p:spPr>
        <p:txBody>
          <a:bodyPr lIns="0" tIns="0" rIns="0" bIns="0" rtlCol="0" anchor="t">
            <a:spAutoFit/>
          </a:bodyPr>
          <a:lstStyle/>
          <a:p>
            <a:pPr algn="ctr">
              <a:lnSpc>
                <a:spcPts val="5040"/>
              </a:lnSpc>
            </a:pPr>
            <a:r>
              <a:rPr lang="en-US" sz="4200" dirty="0" err="1">
                <a:solidFill>
                  <a:srgbClr val="FFFFFF"/>
                </a:solidFill>
                <a:latin typeface="Arial"/>
              </a:rPr>
              <a:t>İhtiyaç</a:t>
            </a:r>
            <a:endParaRPr lang="en-US" sz="4200" dirty="0">
              <a:solidFill>
                <a:srgbClr val="FFFFFF"/>
              </a:solidFill>
              <a:latin typeface="Arial"/>
            </a:endParaRPr>
          </a:p>
        </p:txBody>
      </p:sp>
      <p:sp>
        <p:nvSpPr>
          <p:cNvPr id="23" name="TextBox 23"/>
          <p:cNvSpPr txBox="1"/>
          <p:nvPr/>
        </p:nvSpPr>
        <p:spPr>
          <a:xfrm>
            <a:off x="13939876" y="2632068"/>
            <a:ext cx="3369076" cy="702469"/>
          </a:xfrm>
          <a:prstGeom prst="rect">
            <a:avLst/>
          </a:prstGeom>
        </p:spPr>
        <p:txBody>
          <a:bodyPr lIns="0" tIns="0" rIns="0" bIns="0" rtlCol="0" anchor="t">
            <a:spAutoFit/>
          </a:bodyPr>
          <a:lstStyle/>
          <a:p>
            <a:pPr algn="ctr">
              <a:lnSpc>
                <a:spcPts val="5040"/>
              </a:lnSpc>
            </a:pPr>
            <a:r>
              <a:rPr lang="en-US" sz="4200" dirty="0" err="1">
                <a:solidFill>
                  <a:srgbClr val="FFFFFF"/>
                </a:solidFill>
                <a:latin typeface="Arial"/>
              </a:rPr>
              <a:t>Düzen</a:t>
            </a:r>
            <a:endParaRPr lang="en-US" sz="4200" dirty="0">
              <a:solidFill>
                <a:srgbClr val="FFFFFF"/>
              </a:solidFill>
              <a:latin typeface="Arial"/>
            </a:endParaRPr>
          </a:p>
        </p:txBody>
      </p:sp>
      <p:sp>
        <p:nvSpPr>
          <p:cNvPr id="24" name="TextBox 24"/>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25" name="TextBox 25"/>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26" name="TextBox 26"/>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27" name="TextBox 27"/>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28" name="TextBox 28"/>
          <p:cNvSpPr txBox="1"/>
          <p:nvPr/>
        </p:nvSpPr>
        <p:spPr>
          <a:xfrm>
            <a:off x="959998" y="1442016"/>
            <a:ext cx="10204423" cy="1038225"/>
          </a:xfrm>
          <a:prstGeom prst="rect">
            <a:avLst/>
          </a:prstGeom>
        </p:spPr>
        <p:txBody>
          <a:bodyPr lIns="0" tIns="0" rIns="0" bIns="0" rtlCol="0" anchor="t">
            <a:spAutoFit/>
          </a:bodyPr>
          <a:lstStyle/>
          <a:p>
            <a:pPr>
              <a:lnSpc>
                <a:spcPts val="7200"/>
              </a:lnSpc>
            </a:pPr>
            <a:r>
              <a:rPr lang="en-US" sz="6000">
                <a:solidFill>
                  <a:srgbClr val="000000"/>
                </a:solidFill>
                <a:latin typeface="Arial"/>
              </a:rPr>
              <a:t>Allah'ın Varlığının Delilleri:</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7753057" y="850768"/>
            <a:ext cx="2781886" cy="1919501"/>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747884" y="2595845"/>
            <a:ext cx="16948613" cy="3689986"/>
          </a:xfrm>
          <a:prstGeom prst="rect">
            <a:avLst/>
          </a:prstGeom>
        </p:spPr>
        <p:txBody>
          <a:bodyPr lIns="0" tIns="0" rIns="0" bIns="0" rtlCol="0" anchor="t">
            <a:spAutoFit/>
          </a:bodyPr>
          <a:lstStyle/>
          <a:p>
            <a:pPr algn="ctr">
              <a:lnSpc>
                <a:spcPts val="7139"/>
              </a:lnSpc>
            </a:pPr>
            <a:r>
              <a:rPr lang="en-US" sz="5099">
                <a:solidFill>
                  <a:srgbClr val="000000"/>
                </a:solidFill>
                <a:latin typeface="Arial"/>
              </a:rPr>
              <a:t>"Rahmanın yaratışında bir düzensizlik göremezsin. (Etrafına) bir kere daha bak! Hiçbir çatlak ve düzensizlik görüyor musun?"</a:t>
            </a:r>
          </a:p>
          <a:p>
            <a:pPr algn="r">
              <a:lnSpc>
                <a:spcPts val="7139"/>
              </a:lnSpc>
            </a:pPr>
            <a:r>
              <a:rPr lang="en-US" sz="5099">
                <a:solidFill>
                  <a:srgbClr val="000000"/>
                </a:solidFill>
                <a:latin typeface="Arial"/>
              </a:rPr>
              <a:t>( Mülk suresi, 3.ayet) </a:t>
            </a:r>
          </a:p>
        </p:txBody>
      </p:sp>
      <p:sp>
        <p:nvSpPr>
          <p:cNvPr id="8" name="Freeform 8"/>
          <p:cNvSpPr/>
          <p:nvPr/>
        </p:nvSpPr>
        <p:spPr>
          <a:xfrm flipH="1">
            <a:off x="343093" y="5143500"/>
            <a:ext cx="2324862" cy="4114800"/>
          </a:xfrm>
          <a:custGeom>
            <a:avLst/>
            <a:gdLst/>
            <a:ahLst/>
            <a:cxnLst/>
            <a:rect l="l" t="t" r="r" b="b"/>
            <a:pathLst>
              <a:path w="2324862" h="4114800">
                <a:moveTo>
                  <a:pt x="2324862" y="0"/>
                </a:moveTo>
                <a:lnTo>
                  <a:pt x="0" y="0"/>
                </a:lnTo>
                <a:lnTo>
                  <a:pt x="0" y="4114800"/>
                </a:lnTo>
                <a:lnTo>
                  <a:pt x="2324862" y="4114800"/>
                </a:lnTo>
                <a:lnTo>
                  <a:pt x="232486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9" name="TextBox 9"/>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0" name="TextBox 10"/>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1" name="TextBox 11"/>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2" name="TextBox 12"/>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3" name="TextBox 13"/>
          <p:cNvSpPr txBox="1"/>
          <p:nvPr/>
        </p:nvSpPr>
        <p:spPr>
          <a:xfrm>
            <a:off x="747884" y="7153275"/>
            <a:ext cx="16792231" cy="3286125"/>
          </a:xfrm>
          <a:prstGeom prst="rect">
            <a:avLst/>
          </a:prstGeom>
        </p:spPr>
        <p:txBody>
          <a:bodyPr lIns="0" tIns="0" rIns="0" bIns="0" rtlCol="0" anchor="t">
            <a:spAutoFit/>
          </a:bodyPr>
          <a:lstStyle/>
          <a:p>
            <a:pPr algn="ctr">
              <a:lnSpc>
                <a:spcPts val="8400"/>
              </a:lnSpc>
            </a:pPr>
            <a:r>
              <a:rPr lang="en-US" sz="6000">
                <a:solidFill>
                  <a:srgbClr val="000000"/>
                </a:solidFill>
                <a:latin typeface="Arial"/>
              </a:rPr>
              <a:t>Bu ayet ile Allah’ın (c.c.) varlığı ve birliği arasındaki ilişki nedir?</a:t>
            </a:r>
          </a:p>
          <a:p>
            <a:pPr algn="ctr">
              <a:lnSpc>
                <a:spcPts val="8400"/>
              </a:lnSpc>
            </a:pPr>
            <a:endParaRPr lang="en-US" sz="6000">
              <a:solidFill>
                <a:srgbClr val="000000"/>
              </a:solidFill>
              <a:latin typeface="Arial"/>
            </a:endParaRPr>
          </a:p>
        </p:txBody>
      </p:sp>
      <p:sp>
        <p:nvSpPr>
          <p:cNvPr id="14" name="TextBox 14"/>
          <p:cNvSpPr txBox="1"/>
          <p:nvPr/>
        </p:nvSpPr>
        <p:spPr>
          <a:xfrm>
            <a:off x="7900316" y="1748554"/>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Ayet</a:t>
            </a:r>
          </a:p>
        </p:txBody>
      </p:sp>
      <p:sp>
        <p:nvSpPr>
          <p:cNvPr id="15" name="TextBox 15"/>
          <p:cNvSpPr txBox="1"/>
          <p:nvPr/>
        </p:nvSpPr>
        <p:spPr>
          <a:xfrm rot="-784458">
            <a:off x="7747329" y="926333"/>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Örnek</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1793</Words>
  <Application>Microsoft Office PowerPoint</Application>
  <PresentationFormat>Özel</PresentationFormat>
  <Paragraphs>266</Paragraphs>
  <Slides>21</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21</vt:i4>
      </vt:variant>
    </vt:vector>
  </HeadingPairs>
  <TitlesOfParts>
    <vt:vector size="27" baseType="lpstr">
      <vt:lpstr>Calibri</vt:lpstr>
      <vt:lpstr>Arial</vt:lpstr>
      <vt:lpstr>Arimo</vt:lpstr>
      <vt:lpstr>Arial Bold</vt:lpstr>
      <vt:lpstr>Arimo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SINIF Kopyası</dc:title>
  <cp:lastModifiedBy>Ekrem Balcı</cp:lastModifiedBy>
  <cp:revision>11</cp:revision>
  <dcterms:created xsi:type="dcterms:W3CDTF">2006-08-16T00:00:00Z</dcterms:created>
  <dcterms:modified xsi:type="dcterms:W3CDTF">2023-08-28T11:32:27Z</dcterms:modified>
  <dc:identifier>DAFmLmCJncM</dc:identifier>
</cp:coreProperties>
</file>