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0" r:id="rId14"/>
    <p:sldId id="281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rial" panose="020B0604020202020204" pitchFamily="34" charset="0"/>
      <p:regular r:id="rId26"/>
    </p:embeddedFont>
    <p:embeddedFont>
      <p:font typeface="Arial Bold" panose="020B0604020202020204" pitchFamily="34" charset="-94"/>
      <p:regular r:id="rId27"/>
    </p:embeddedFont>
    <p:embeddedFont>
      <p:font typeface="Arimo" panose="020B0604020202020204" charset="0"/>
      <p:regular r:id="rId28"/>
    </p:embeddedFont>
    <p:embeddedFont>
      <p:font typeface="Arimo Bold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40.svg"/><Relationship Id="rId4" Type="http://schemas.openxmlformats.org/officeDocument/2006/relationships/image" Target="../media/image17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.png"/><Relationship Id="rId4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16.png"/><Relationship Id="rId7" Type="http://schemas.openxmlformats.org/officeDocument/2006/relationships/image" Target="../media/image5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4.svg"/><Relationship Id="rId4" Type="http://schemas.openxmlformats.org/officeDocument/2006/relationships/image" Target="../media/image17.sv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12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5" Type="http://schemas.openxmlformats.org/officeDocument/2006/relationships/image" Target="../media/image14.svg"/><Relationship Id="rId10" Type="http://schemas.openxmlformats.org/officeDocument/2006/relationships/image" Target="../media/image5.sv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6.svg"/><Relationship Id="rId4" Type="http://schemas.openxmlformats.org/officeDocument/2006/relationships/image" Target="../media/image17.sv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6.svg"/><Relationship Id="rId4" Type="http://schemas.openxmlformats.org/officeDocument/2006/relationships/image" Target="../media/image17.sv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6.svg"/><Relationship Id="rId4" Type="http://schemas.openxmlformats.org/officeDocument/2006/relationships/image" Target="../media/image17.sv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6.svg"/><Relationship Id="rId4" Type="http://schemas.openxmlformats.org/officeDocument/2006/relationships/image" Target="../media/image17.sv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6.png"/><Relationship Id="rId7" Type="http://schemas.openxmlformats.org/officeDocument/2006/relationships/image" Target="../media/image5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17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jpeg"/><Relationship Id="rId7" Type="http://schemas.openxmlformats.org/officeDocument/2006/relationships/image" Target="../media/image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1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31.svg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jpeg"/><Relationship Id="rId7" Type="http://schemas.openxmlformats.org/officeDocument/2006/relationships/image" Target="../media/image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51" t="18376" r="751" b="33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5296" y="216493"/>
            <a:ext cx="6256678" cy="625667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7D06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5280" y="376485"/>
            <a:ext cx="6256678" cy="625667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02607" y="216493"/>
            <a:ext cx="6162023" cy="616199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0644" r="-30644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303532" y="5516661"/>
            <a:ext cx="3760174" cy="3745486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9643" r="-29643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61085" y="6928687"/>
            <a:ext cx="5713832" cy="3141820"/>
            <a:chOff x="0" y="0"/>
            <a:chExt cx="7618442" cy="41890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81662" cy="4189093"/>
            </a:xfrm>
            <a:custGeom>
              <a:avLst/>
              <a:gdLst/>
              <a:ahLst/>
              <a:cxnLst/>
              <a:rect l="l" t="t" r="r" b="b"/>
              <a:pathLst>
                <a:path w="7381662" h="4189093">
                  <a:moveTo>
                    <a:pt x="0" y="0"/>
                  </a:moveTo>
                  <a:lnTo>
                    <a:pt x="7381662" y="0"/>
                  </a:lnTo>
                  <a:lnTo>
                    <a:pt x="7381662" y="4189093"/>
                  </a:lnTo>
                  <a:lnTo>
                    <a:pt x="0" y="4189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13614" y="1013415"/>
              <a:ext cx="7304829" cy="74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10"/>
                </a:lnSpc>
              </a:pPr>
              <a:r>
                <a:rPr lang="en-US" sz="4546">
                  <a:solidFill>
                    <a:srgbClr val="365C7C"/>
                  </a:solidFill>
                  <a:latin typeface="Arimo Bold"/>
                </a:rPr>
                <a:t>mikailokumus</a:t>
              </a:r>
              <a:r>
                <a:rPr lang="en-US" sz="4546">
                  <a:solidFill>
                    <a:srgbClr val="F2FAFF"/>
                  </a:solidFill>
                  <a:latin typeface="Arimo Bold"/>
                </a:rPr>
                <a:t>.com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95661" y="2078236"/>
              <a:ext cx="5144858" cy="1239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3254">
                  <a:solidFill>
                    <a:srgbClr val="F2FAFF"/>
                  </a:solidFill>
                  <a:latin typeface="Arimo"/>
                </a:rPr>
                <a:t>Din Kültürü</a:t>
              </a:r>
            </a:p>
            <a:p>
              <a:pPr algn="ctr">
                <a:lnSpc>
                  <a:spcPts val="3547"/>
                </a:lnSpc>
              </a:pPr>
              <a:r>
                <a:rPr lang="en-US" sz="3254">
                  <a:solidFill>
                    <a:srgbClr val="F2FAFF"/>
                  </a:solidFill>
                  <a:latin typeface="Arimo"/>
                </a:rPr>
                <a:t>Doküman Dünyası</a:t>
              </a: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539218" y="6378491"/>
            <a:ext cx="3450824" cy="3437344"/>
            <a:chOff x="0" y="0"/>
            <a:chExt cx="6502400" cy="6477000"/>
          </a:xfrm>
        </p:grpSpPr>
        <p:sp>
          <p:nvSpPr>
            <p:cNvPr id="17" name="Freeform 1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16369" r="-16369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7662869" y="146442"/>
            <a:ext cx="9596431" cy="4306398"/>
          </a:xfrm>
          <a:custGeom>
            <a:avLst/>
            <a:gdLst/>
            <a:ahLst/>
            <a:cxnLst/>
            <a:rect l="l" t="t" r="r" b="b"/>
            <a:pathLst>
              <a:path w="9596431" h="4306398">
                <a:moveTo>
                  <a:pt x="0" y="0"/>
                </a:moveTo>
                <a:lnTo>
                  <a:pt x="9596431" y="0"/>
                </a:lnTo>
                <a:lnTo>
                  <a:pt x="9596431" y="4306398"/>
                </a:lnTo>
                <a:lnTo>
                  <a:pt x="0" y="4306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9388589" y="4693123"/>
            <a:ext cx="5430882" cy="1434658"/>
          </a:xfrm>
          <a:custGeom>
            <a:avLst/>
            <a:gdLst/>
            <a:ahLst/>
            <a:cxnLst/>
            <a:rect l="l" t="t" r="r" b="b"/>
            <a:pathLst>
              <a:path w="5430882" h="1434658">
                <a:moveTo>
                  <a:pt x="0" y="0"/>
                </a:moveTo>
                <a:lnTo>
                  <a:pt x="5430882" y="0"/>
                </a:lnTo>
                <a:lnTo>
                  <a:pt x="5430882" y="1434658"/>
                </a:lnTo>
                <a:lnTo>
                  <a:pt x="0" y="1434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TextBox 21"/>
          <p:cNvSpPr txBox="1"/>
          <p:nvPr/>
        </p:nvSpPr>
        <p:spPr>
          <a:xfrm>
            <a:off x="9254340" y="1213093"/>
            <a:ext cx="6413489" cy="186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r>
              <a:rPr lang="en-US" sz="5047">
                <a:solidFill>
                  <a:srgbClr val="365C7C"/>
                </a:solidFill>
                <a:latin typeface="Arial Bold"/>
              </a:rPr>
              <a:t>DİN KÜLTÜRÜ VE AHLAK BİLGİSİ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446978" y="366057"/>
            <a:ext cx="1883222" cy="64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sz="3365">
                <a:solidFill>
                  <a:srgbClr val="365C7C"/>
                </a:solidFill>
                <a:latin typeface="Arial Bold"/>
              </a:rPr>
              <a:t>5. SINIF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45380" y="3560862"/>
            <a:ext cx="5231409" cy="64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sz="3365">
                <a:solidFill>
                  <a:srgbClr val="365C7C"/>
                </a:solidFill>
                <a:latin typeface="Arial Bold"/>
              </a:rPr>
              <a:t>1. ÜNİTE: ALLAH İNANCI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30933" y="4948140"/>
            <a:ext cx="3347428" cy="936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en-US" sz="2580">
                <a:solidFill>
                  <a:srgbClr val="365C7C"/>
                </a:solidFill>
                <a:latin typeface="Arial Bold"/>
              </a:rPr>
              <a:t>Allah (c.c.) Görür </a:t>
            </a:r>
          </a:p>
          <a:p>
            <a:pPr algn="ctr">
              <a:lnSpc>
                <a:spcPts val="3612"/>
              </a:lnSpc>
            </a:pPr>
            <a:r>
              <a:rPr lang="en-US" sz="2580">
                <a:solidFill>
                  <a:srgbClr val="365C7C"/>
                </a:solidFill>
                <a:latin typeface="Arial Bold"/>
              </a:rPr>
              <a:t>ve İşitir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57701" y="4889680"/>
            <a:ext cx="1121017" cy="936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en-US" sz="2580">
                <a:solidFill>
                  <a:srgbClr val="365C7C"/>
                </a:solidFill>
                <a:latin typeface="Arial Bold"/>
              </a:rPr>
              <a:t>4. Konu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7884" y="2836944"/>
            <a:ext cx="16787908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görmesi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yeryüzünü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gökleri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kapsamaktadır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26063" y="1835801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Yorumu</a:t>
            </a:r>
          </a:p>
        </p:txBody>
      </p:sp>
      <p:sp>
        <p:nvSpPr>
          <p:cNvPr id="13" name="TextBox 13"/>
          <p:cNvSpPr txBox="1"/>
          <p:nvPr/>
        </p:nvSpPr>
        <p:spPr>
          <a:xfrm rot="-784458">
            <a:off x="7531953" y="999587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Ayetlerin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4994" y="5038725"/>
            <a:ext cx="17563006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Allah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insanın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davranış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hareketlerini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eksiksiz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görmektedir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4994" y="7191375"/>
            <a:ext cx="17044250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İnsanoğlu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tam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olarak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algılayacak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donanımda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yaratılmamıştır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987756" y="843959"/>
            <a:ext cx="4312488" cy="2706086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65466" y="2043564"/>
            <a:ext cx="6557069" cy="52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8"/>
              </a:lnSpc>
            </a:pPr>
            <a:r>
              <a:rPr lang="en-US" sz="3372">
                <a:solidFill>
                  <a:srgbClr val="105F69"/>
                </a:solidFill>
                <a:latin typeface="Arial Bold"/>
              </a:rPr>
              <a:t>Hatırlayalım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4657" y="4184687"/>
            <a:ext cx="15616502" cy="378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00000"/>
                </a:solidFill>
                <a:latin typeface="Arial"/>
              </a:rPr>
              <a:t>Yüce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(c.c.), </a:t>
            </a:r>
            <a:r>
              <a:rPr lang="en-US" sz="6000" dirty="0" err="1">
                <a:solidFill>
                  <a:srgbClr val="D81E88"/>
                </a:solidFill>
                <a:latin typeface="Arial"/>
              </a:rPr>
              <a:t>ilim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6000" dirty="0">
                <a:solidFill>
                  <a:srgbClr val="D81E88"/>
                </a:solidFill>
                <a:latin typeface="Arial"/>
              </a:rPr>
              <a:t>semi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D81E88"/>
                </a:solidFill>
                <a:latin typeface="Arial"/>
              </a:rPr>
              <a:t>basar</a:t>
            </a:r>
            <a:r>
              <a:rPr lang="en-US" sz="60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sıfatları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kendi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zatında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sonsuz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değişmez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diğer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canlılarda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ise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kısıtlı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sınırlı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şekilde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bulunmaktadır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0" y="2313566"/>
            <a:ext cx="18288000" cy="1287884"/>
          </a:xfrm>
          <a:custGeom>
            <a:avLst/>
            <a:gdLst/>
            <a:ahLst/>
            <a:cxnLst/>
            <a:rect l="l" t="t" r="r" b="b"/>
            <a:pathLst>
              <a:path w="19676007" h="1287884">
                <a:moveTo>
                  <a:pt x="0" y="0"/>
                </a:moveTo>
                <a:lnTo>
                  <a:pt x="19676006" y="0"/>
                </a:lnTo>
                <a:lnTo>
                  <a:pt x="19676006" y="1287884"/>
                </a:lnTo>
                <a:lnTo>
                  <a:pt x="0" y="12878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l="-3795" r="-379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6740403" y="3307589"/>
            <a:ext cx="4807195" cy="4350511"/>
          </a:xfrm>
          <a:custGeom>
            <a:avLst/>
            <a:gdLst/>
            <a:ahLst/>
            <a:cxnLst/>
            <a:rect l="l" t="t" r="r" b="b"/>
            <a:pathLst>
              <a:path w="4807195" h="4350511">
                <a:moveTo>
                  <a:pt x="0" y="0"/>
                </a:moveTo>
                <a:lnTo>
                  <a:pt x="4807194" y="0"/>
                </a:lnTo>
                <a:lnTo>
                  <a:pt x="4807194" y="4350512"/>
                </a:lnTo>
                <a:lnTo>
                  <a:pt x="0" y="4350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0" y="2313566"/>
            <a:ext cx="7507211" cy="6906634"/>
          </a:xfrm>
          <a:custGeom>
            <a:avLst/>
            <a:gdLst/>
            <a:ahLst/>
            <a:cxnLst/>
            <a:rect l="l" t="t" r="r" b="b"/>
            <a:pathLst>
              <a:path w="7507211" h="6906634">
                <a:moveTo>
                  <a:pt x="0" y="0"/>
                </a:moveTo>
                <a:lnTo>
                  <a:pt x="7507211" y="0"/>
                </a:lnTo>
                <a:lnTo>
                  <a:pt x="7507211" y="6906634"/>
                </a:lnTo>
                <a:lnTo>
                  <a:pt x="0" y="69066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7618035" y="4712333"/>
            <a:ext cx="3369076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Allah'ın</a:t>
            </a:r>
            <a:r>
              <a:rPr lang="en-US" sz="3200" dirty="0">
                <a:solidFill>
                  <a:srgbClr val="000000"/>
                </a:solidFill>
                <a:latin typeface="Arial Bold"/>
              </a:rPr>
              <a:t> (c.c.) her </a:t>
            </a: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şeyden</a:t>
            </a:r>
            <a:r>
              <a:rPr lang="en-US" sz="32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haberdar</a:t>
            </a:r>
            <a:r>
              <a:rPr lang="en-US" sz="32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olduğunu</a:t>
            </a:r>
            <a:r>
              <a:rPr lang="en-US" sz="32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bilen</a:t>
            </a:r>
            <a:r>
              <a:rPr lang="en-US" sz="32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kimse</a:t>
            </a:r>
            <a:endParaRPr lang="en-US" sz="3200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782018" y="2313566"/>
            <a:ext cx="7507211" cy="6906634"/>
          </a:xfrm>
          <a:custGeom>
            <a:avLst/>
            <a:gdLst/>
            <a:ahLst/>
            <a:cxnLst/>
            <a:rect l="l" t="t" r="r" b="b"/>
            <a:pathLst>
              <a:path w="7507211" h="6906634">
                <a:moveTo>
                  <a:pt x="0" y="0"/>
                </a:moveTo>
                <a:lnTo>
                  <a:pt x="7507211" y="0"/>
                </a:lnTo>
                <a:lnTo>
                  <a:pt x="7507211" y="6906634"/>
                </a:lnTo>
                <a:lnTo>
                  <a:pt x="0" y="69066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28934" y="2797625"/>
            <a:ext cx="5049343" cy="725269"/>
          </a:xfrm>
          <a:custGeom>
            <a:avLst/>
            <a:gdLst/>
            <a:ahLst/>
            <a:cxnLst/>
            <a:rect l="l" t="t" r="r" b="b"/>
            <a:pathLst>
              <a:path w="5049343" h="725269">
                <a:moveTo>
                  <a:pt x="0" y="0"/>
                </a:moveTo>
                <a:lnTo>
                  <a:pt x="5049343" y="0"/>
                </a:lnTo>
                <a:lnTo>
                  <a:pt x="5049343" y="725269"/>
                </a:lnTo>
                <a:lnTo>
                  <a:pt x="0" y="725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2851086" y="2621903"/>
            <a:ext cx="336907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Neleri</a:t>
            </a:r>
            <a:r>
              <a:rPr lang="en-US" sz="32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Yapmaz</a:t>
            </a:r>
            <a:r>
              <a:rPr lang="en-US" sz="3200" dirty="0">
                <a:solidFill>
                  <a:srgbClr val="000000"/>
                </a:solidFill>
                <a:latin typeface="Arial Bold"/>
              </a:rPr>
              <a:t>?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010952" y="2811719"/>
            <a:ext cx="5049343" cy="725269"/>
          </a:xfrm>
          <a:custGeom>
            <a:avLst/>
            <a:gdLst/>
            <a:ahLst/>
            <a:cxnLst/>
            <a:rect l="l" t="t" r="r" b="b"/>
            <a:pathLst>
              <a:path w="5049343" h="725269">
                <a:moveTo>
                  <a:pt x="0" y="0"/>
                </a:moveTo>
                <a:lnTo>
                  <a:pt x="5049343" y="0"/>
                </a:lnTo>
                <a:lnTo>
                  <a:pt x="5049343" y="725269"/>
                </a:lnTo>
                <a:lnTo>
                  <a:pt x="0" y="725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69068" y="2621903"/>
            <a:ext cx="336907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Neleri</a:t>
            </a:r>
            <a:r>
              <a:rPr lang="en-US" sz="32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 Bold"/>
              </a:rPr>
              <a:t>Yapar</a:t>
            </a:r>
            <a:r>
              <a:rPr lang="en-US" sz="3200" dirty="0">
                <a:solidFill>
                  <a:srgbClr val="000000"/>
                </a:solidFill>
                <a:latin typeface="Arial Bold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8612" y="3984613"/>
            <a:ext cx="5591026" cy="460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Arial"/>
              </a:rPr>
              <a:t>Çevresine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karşı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duyarlı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olur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Arial"/>
              </a:rPr>
              <a:t>Muhtaç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olanlara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yardım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eder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Arial"/>
              </a:rPr>
              <a:t>................................................</a:t>
            </a:r>
          </a:p>
          <a:p>
            <a:pPr algn="ctr">
              <a:lnSpc>
                <a:spcPts val="3640"/>
              </a:lnSpc>
            </a:pPr>
            <a:endParaRPr lang="en-US" sz="26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Arial"/>
              </a:rPr>
              <a:t>................................................</a:t>
            </a:r>
          </a:p>
          <a:p>
            <a:pPr algn="ctr">
              <a:lnSpc>
                <a:spcPts val="3640"/>
              </a:lnSpc>
            </a:pPr>
            <a:endParaRPr lang="en-US" sz="26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Arial"/>
              </a:rPr>
              <a:t>................................................</a:t>
            </a:r>
          </a:p>
          <a:p>
            <a:pPr algn="ctr">
              <a:lnSpc>
                <a:spcPts val="3640"/>
              </a:lnSpc>
            </a:pPr>
            <a:endParaRPr lang="en-US" sz="2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43093" y="1141991"/>
            <a:ext cx="14788591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dirty="0" err="1">
                <a:solidFill>
                  <a:srgbClr val="000000"/>
                </a:solidFill>
                <a:latin typeface="Arial Bold"/>
              </a:rPr>
              <a:t>Tabloda</a:t>
            </a:r>
            <a:r>
              <a:rPr lang="en-US" sz="38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Bold"/>
              </a:rPr>
              <a:t>boş</a:t>
            </a:r>
            <a:r>
              <a:rPr lang="en-US" sz="38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Bold"/>
              </a:rPr>
              <a:t>bırakılan</a:t>
            </a:r>
            <a:r>
              <a:rPr lang="en-US" sz="38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Bold"/>
              </a:rPr>
              <a:t>kısımları</a:t>
            </a:r>
            <a:r>
              <a:rPr lang="en-US" sz="38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Bold"/>
              </a:rPr>
              <a:t>uygun</a:t>
            </a:r>
            <a:r>
              <a:rPr lang="en-US" sz="38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Bold"/>
              </a:rPr>
              <a:t>davranışlarla</a:t>
            </a:r>
            <a:r>
              <a:rPr lang="en-US" sz="38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Bold"/>
              </a:rPr>
              <a:t>doldularım</a:t>
            </a:r>
            <a:r>
              <a:rPr lang="en-US" sz="3800" dirty="0">
                <a:solidFill>
                  <a:srgbClr val="000000"/>
                </a:solidFill>
                <a:latin typeface="Arial Bol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76197" y="3984613"/>
            <a:ext cx="5325963" cy="460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Arial"/>
              </a:rPr>
              <a:t>Hiçbir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canlıya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zarar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vermez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Arial"/>
              </a:rPr>
              <a:t>İnsanların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hakkını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al"/>
              </a:rPr>
              <a:t>yemez</a:t>
            </a:r>
            <a:r>
              <a:rPr lang="en-US" sz="33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Arial"/>
              </a:rPr>
              <a:t>................................................</a:t>
            </a:r>
          </a:p>
          <a:p>
            <a:pPr algn="ctr">
              <a:lnSpc>
                <a:spcPts val="3640"/>
              </a:lnSpc>
            </a:pPr>
            <a:endParaRPr lang="en-US" sz="26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Arial"/>
              </a:rPr>
              <a:t>................................................</a:t>
            </a:r>
          </a:p>
          <a:p>
            <a:pPr algn="ctr">
              <a:lnSpc>
                <a:spcPts val="3640"/>
              </a:lnSpc>
            </a:pPr>
            <a:endParaRPr lang="en-US" sz="26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Arial"/>
              </a:rPr>
              <a:t>................................................</a:t>
            </a:r>
          </a:p>
          <a:p>
            <a:pPr algn="ctr">
              <a:lnSpc>
                <a:spcPts val="3640"/>
              </a:lnSpc>
            </a:pPr>
            <a:endParaRPr lang="en-US" sz="26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Freeform 10"/>
          <p:cNvSpPr/>
          <p:nvPr/>
        </p:nvSpPr>
        <p:spPr>
          <a:xfrm>
            <a:off x="8915400" y="7353300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2" y="0"/>
                </a:lnTo>
                <a:lnTo>
                  <a:pt x="959892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7AB2E80-37AA-B4AF-46FD-7313A943DD4E}"/>
              </a:ext>
            </a:extLst>
          </p:cNvPr>
          <p:cNvSpPr txBox="1"/>
          <p:nvPr/>
        </p:nvSpPr>
        <p:spPr>
          <a:xfrm>
            <a:off x="914400" y="1376769"/>
            <a:ext cx="16855167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“Bütün sırların anahtarları Allah’ın yanındadır; O’ndan başkası onları 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bilemez. O, karada ve denizde ne varsa bilir; O’nun bilgisi dışında bir yaprak bile düşmez. O, yerin karanlıkları içindeki tek bir taneyi dahi bilir…”</a:t>
            </a:r>
          </a:p>
          <a:p>
            <a:pPr algn="r"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(Enam suresi 59. ayet)</a:t>
            </a:r>
          </a:p>
          <a:p>
            <a:pPr>
              <a:spcAft>
                <a:spcPts val="600"/>
              </a:spcAft>
            </a:pPr>
            <a:r>
              <a:rPr lang="tr-T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ayetten hareketle;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  Hiçbir şey Allah’ın (c.c.) bilgisi dışında kalmaz.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 Allah (c.c.) her şeyden en küçük ayrıntısına kadar haberdardır.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Allah (c.c.) evrende var olan her şeyi bilmektedir.</a:t>
            </a:r>
          </a:p>
          <a:p>
            <a:pPr>
              <a:spcAft>
                <a:spcPts val="600"/>
              </a:spcAft>
            </a:pPr>
            <a:r>
              <a:rPr lang="tr-T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yargılarından hangilerine ulaşılabilir?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I ve II 							B) I ve III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II ve III 							D) I, II ve III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4A15E4-8591-A207-63B5-D68113C0B465}"/>
              </a:ext>
            </a:extLst>
          </p:cNvPr>
          <p:cNvSpPr txBox="1"/>
          <p:nvPr/>
        </p:nvSpPr>
        <p:spPr>
          <a:xfrm>
            <a:off x="0" y="808536"/>
            <a:ext cx="6019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4 / Soru 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Freeform 10"/>
          <p:cNvSpPr/>
          <p:nvPr/>
        </p:nvSpPr>
        <p:spPr>
          <a:xfrm>
            <a:off x="8028670" y="7829123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2" y="0"/>
                </a:lnTo>
                <a:lnTo>
                  <a:pt x="959892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7AB2E80-37AA-B4AF-46FD-7313A943DD4E}"/>
              </a:ext>
            </a:extLst>
          </p:cNvPr>
          <p:cNvSpPr txBox="1"/>
          <p:nvPr/>
        </p:nvSpPr>
        <p:spPr>
          <a:xfrm>
            <a:off x="914400" y="1376769"/>
            <a:ext cx="159258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dörtlüklerin ikisinde de yer alan Allah’ın (c.c.) sıfatı aşağıdakilerden hangisidir?</a:t>
            </a:r>
          </a:p>
          <a:p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Semi 							B) İlim</a:t>
            </a:r>
          </a:p>
          <a:p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Kudret 						D) Basar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4A15E4-8591-A207-63B5-D68113C0B465}"/>
              </a:ext>
            </a:extLst>
          </p:cNvPr>
          <p:cNvSpPr txBox="1"/>
          <p:nvPr/>
        </p:nvSpPr>
        <p:spPr>
          <a:xfrm>
            <a:off x="0" y="808536"/>
            <a:ext cx="6019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4 / Soru 5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C8E0EF10-A1CA-9443-5F47-09E874AD9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3783" y="1403415"/>
            <a:ext cx="6953615" cy="544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9982200" y="7805954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1" y="0"/>
                </a:lnTo>
                <a:lnTo>
                  <a:pt x="959891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35BD548-8E7C-249C-D9E2-5535B6429144}"/>
              </a:ext>
            </a:extLst>
          </p:cNvPr>
          <p:cNvSpPr txBox="1"/>
          <p:nvPr/>
        </p:nvSpPr>
        <p:spPr>
          <a:xfrm>
            <a:off x="914400" y="1376769"/>
            <a:ext cx="17091545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Yüce Allah için bir çiçeği yaratmak ile bütün çiçekleri </a:t>
            </a:r>
          </a:p>
          <a:p>
            <a:pPr>
              <a:spcAft>
                <a:spcPts val="600"/>
              </a:spcAft>
            </a:pPr>
            <a:r>
              <a:rPr lang="tr-TR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yaratmak aynı kolaylıktadır. Yüce Allah için zorluk diye bir şey yoktur. Allah’ın (c.c.) bir şeyin olmasını dilediğinde “ol” demesi yeterlidir.</a:t>
            </a:r>
          </a:p>
          <a:p>
            <a:pPr>
              <a:spcAft>
                <a:spcPts val="600"/>
              </a:spcAft>
            </a:pPr>
            <a:r>
              <a:rPr lang="tr-T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bilgilerden hareketle;</a:t>
            </a:r>
          </a:p>
          <a:p>
            <a:pPr>
              <a:spcAft>
                <a:spcPts val="600"/>
              </a:spcAft>
            </a:pPr>
            <a:r>
              <a:rPr lang="tr-TR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  Allah (c.c.) kimseye haksızlık yapmaz.</a:t>
            </a:r>
          </a:p>
          <a:p>
            <a:pPr>
              <a:spcAft>
                <a:spcPts val="600"/>
              </a:spcAft>
            </a:pPr>
            <a:r>
              <a:rPr lang="tr-TR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 Allah (c.c.) için zorluk yoktur.</a:t>
            </a:r>
          </a:p>
          <a:p>
            <a:pPr>
              <a:spcAft>
                <a:spcPts val="600"/>
              </a:spcAft>
            </a:pPr>
            <a:r>
              <a:rPr lang="tr-TR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Allah’ın (c.c.) her şeye gücü yeter.</a:t>
            </a:r>
          </a:p>
          <a:p>
            <a:pPr>
              <a:spcAft>
                <a:spcPts val="600"/>
              </a:spcAft>
            </a:pPr>
            <a:r>
              <a:rPr lang="tr-T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yargılarından hangilerine ulaşılabilir?</a:t>
            </a:r>
          </a:p>
          <a:p>
            <a:pPr>
              <a:spcAft>
                <a:spcPts val="600"/>
              </a:spcAft>
            </a:pPr>
            <a:r>
              <a:rPr lang="tr-TR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I ve II 			B) I ve III 			C) II ve III 			D) I, II ve III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67F4827-5D36-9D0E-256A-1B023E9D07C4}"/>
              </a:ext>
            </a:extLst>
          </p:cNvPr>
          <p:cNvSpPr txBox="1"/>
          <p:nvPr/>
        </p:nvSpPr>
        <p:spPr>
          <a:xfrm>
            <a:off x="0" y="808536"/>
            <a:ext cx="6019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4 / Soru 4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8999" y="2076733"/>
            <a:ext cx="17350569" cy="746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Aşağıda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verilen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cümlelerdeki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noktalı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yerlere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uygun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kelimeleri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yazınız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.</a:t>
            </a:r>
          </a:p>
          <a:p>
            <a:pPr>
              <a:lnSpc>
                <a:spcPts val="1800"/>
              </a:lnSpc>
            </a:pPr>
            <a:endParaRPr lang="en-US" sz="3999" dirty="0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</a:t>
            </a:r>
            <a:r>
              <a:rPr lang="tr-TR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zatında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sahip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olduğu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sonsuz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sınırsız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özelliklerine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lnSpc>
                <a:spcPts val="11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…………...........   …….…..….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400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</a:t>
            </a:r>
            <a:r>
              <a:rPr lang="tr-TR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(c.c.) her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görmesine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sonsuz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görme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gücüne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………….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400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</a:t>
            </a:r>
            <a:r>
              <a:rPr lang="tr-TR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(c.c.) her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işitmesine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sonsuz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işitme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gücüne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………….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400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</a:t>
            </a:r>
            <a:r>
              <a:rPr lang="tr-TR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(c.c.) her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bilmesine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sonsuz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bilme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gücüne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………..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5866" y="3456036"/>
            <a:ext cx="346653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Allah'ın</a:t>
            </a:r>
            <a:r>
              <a:rPr lang="en-US" sz="3999" dirty="0">
                <a:solidFill>
                  <a:srgbClr val="CC0005"/>
                </a:solidFill>
                <a:latin typeface="Arial Bold"/>
              </a:rPr>
              <a:t> (c.c.)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04416" y="4991100"/>
            <a:ext cx="1411784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Basar</a:t>
            </a:r>
            <a:endParaRPr lang="en-US" sz="3999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797260" y="6515100"/>
            <a:ext cx="1214140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CC0005"/>
                </a:solidFill>
                <a:latin typeface="Arial Bold"/>
              </a:rPr>
              <a:t>Semi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50342" y="7962900"/>
            <a:ext cx="875258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İlim</a:t>
            </a:r>
            <a:endParaRPr lang="en-US" sz="3999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48200" y="3456036"/>
            <a:ext cx="209591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sıfatları</a:t>
            </a:r>
            <a:endParaRPr lang="en-US" sz="3999" dirty="0">
              <a:solidFill>
                <a:srgbClr val="CC0005"/>
              </a:solidFill>
              <a:latin typeface="Arial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391111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391111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4808596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4808596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9226082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9226082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3643567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3643567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246753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Harfleri karışık olarak verilen kavramları tahmin edelim.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5400" y="3638606"/>
            <a:ext cx="298113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BASAR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986411" y="3783803"/>
            <a:ext cx="3580262" cy="864397"/>
            <a:chOff x="0" y="0"/>
            <a:chExt cx="942950" cy="2276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059716" y="3725306"/>
            <a:ext cx="2348359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İLİM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622462" y="3638606"/>
            <a:ext cx="2054423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SIFAT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5141128" y="3771900"/>
            <a:ext cx="1927672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SEMİ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639049" y="7301195"/>
            <a:ext cx="2274987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BİLGİ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715000" y="7331546"/>
            <a:ext cx="293606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SONSUZ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78403" y="7331546"/>
            <a:ext cx="267559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GÖRME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4929987" y="7353300"/>
            <a:ext cx="2215013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İŞİTME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5443765" y="3785073"/>
            <a:ext cx="3580262" cy="864397"/>
            <a:chOff x="0" y="0"/>
            <a:chExt cx="942950" cy="22766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859542" y="3782533"/>
            <a:ext cx="3580262" cy="864397"/>
            <a:chOff x="0" y="0"/>
            <a:chExt cx="942950" cy="22766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211872" y="3782533"/>
            <a:ext cx="3580262" cy="864397"/>
            <a:chOff x="0" y="0"/>
            <a:chExt cx="942950" cy="22766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600200" y="3694430"/>
            <a:ext cx="234761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BASRA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603950" y="3771900"/>
            <a:ext cx="1320850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MİLİ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741372" y="3770630"/>
            <a:ext cx="190782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FATIS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238475" y="3770630"/>
            <a:ext cx="1614636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EMSİ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954320" y="7381549"/>
            <a:ext cx="3580262" cy="864397"/>
            <a:chOff x="0" y="0"/>
            <a:chExt cx="942950" cy="22766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11673" y="7327103"/>
            <a:ext cx="3580262" cy="864397"/>
            <a:chOff x="0" y="0"/>
            <a:chExt cx="942950" cy="22766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9827451" y="7327103"/>
            <a:ext cx="3580262" cy="864397"/>
            <a:chOff x="0" y="0"/>
            <a:chExt cx="942950" cy="22766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4221397" y="7327103"/>
            <a:ext cx="3580262" cy="864397"/>
            <a:chOff x="0" y="0"/>
            <a:chExt cx="942950" cy="22766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676400" y="7407746"/>
            <a:ext cx="214344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GİLBİ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867400" y="7277100"/>
            <a:ext cx="275183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ZUNSOS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287000" y="7277100"/>
            <a:ext cx="249495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ÖRGEM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4887522" y="7422059"/>
            <a:ext cx="225747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5200" dirty="0">
                <a:solidFill>
                  <a:srgbClr val="000000"/>
                </a:solidFill>
                <a:latin typeface="Arial Bold"/>
              </a:rPr>
              <a:t>TİMEŞİ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55" grpId="0"/>
      <p:bldP spid="56" grpId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2428451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084828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Haydi kelime oyunu oynayalım.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483801"/>
            <a:ext cx="14654456" cy="287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• Tanımdan yola çıkarak kavram tahmini yapıyoruz.</a:t>
            </a:r>
          </a:p>
          <a:p>
            <a:pPr>
              <a:lnSpc>
                <a:spcPts val="2800"/>
              </a:lnSpc>
            </a:pPr>
            <a:endParaRPr lang="en-US" sz="399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• Almak istediğimiz her harf için bir defa tıklıyoruz.</a:t>
            </a:r>
          </a:p>
          <a:p>
            <a:pPr>
              <a:lnSpc>
                <a:spcPts val="2800"/>
              </a:lnSpc>
            </a:pPr>
            <a:endParaRPr lang="en-US" sz="399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• Her bir kutu 10 puan değerindedir.</a:t>
            </a:r>
          </a:p>
        </p:txBody>
      </p:sp>
      <p:sp>
        <p:nvSpPr>
          <p:cNvPr id="13" name="Freeform 13"/>
          <p:cNvSpPr/>
          <p:nvPr/>
        </p:nvSpPr>
        <p:spPr>
          <a:xfrm>
            <a:off x="4695480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6962090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9229383" y="197559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1496413" y="197559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3763706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3647481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5914510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8181120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10448413" y="4165211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8"/>
                </a:lnTo>
                <a:lnTo>
                  <a:pt x="0" y="2000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12715443" y="4165211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8"/>
                </a:lnTo>
                <a:lnTo>
                  <a:pt x="0" y="2000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TextBox 23"/>
          <p:cNvSpPr txBox="1"/>
          <p:nvPr/>
        </p:nvSpPr>
        <p:spPr>
          <a:xfrm>
            <a:off x="3295100" y="2555757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99336" y="2555757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85210" y="2555757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61804" y="2555757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45816" y="2555757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667688" y="2555757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95601" y="4743761"/>
            <a:ext cx="51390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18366" y="4743761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067628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U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334238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01532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40 puan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138302"/>
            <a:ext cx="13245869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ALLAH’IN (C.C.) HER ŞEYİ BİLMESİNE, SONSUZ BİLME GÜCÜ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TextBox 17"/>
          <p:cNvSpPr txBox="1"/>
          <p:nvPr/>
        </p:nvSpPr>
        <p:spPr>
          <a:xfrm>
            <a:off x="2050673" y="33896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26768" y="3270755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04171" y="33896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87500" y="3280280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86047">
            <a:off x="-1202947" y="7769564"/>
            <a:ext cx="3525915" cy="2563538"/>
          </a:xfrm>
          <a:custGeom>
            <a:avLst/>
            <a:gdLst/>
            <a:ahLst/>
            <a:cxnLst/>
            <a:rect l="l" t="t" r="r" b="b"/>
            <a:pathLst>
              <a:path w="3525915" h="2563538">
                <a:moveTo>
                  <a:pt x="0" y="0"/>
                </a:moveTo>
                <a:lnTo>
                  <a:pt x="3525916" y="0"/>
                </a:lnTo>
                <a:lnTo>
                  <a:pt x="3525916" y="2563538"/>
                </a:lnTo>
                <a:lnTo>
                  <a:pt x="0" y="2563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400081" y="8298216"/>
            <a:ext cx="1970968" cy="1372511"/>
          </a:xfrm>
          <a:custGeom>
            <a:avLst/>
            <a:gdLst/>
            <a:ahLst/>
            <a:cxnLst/>
            <a:rect l="l" t="t" r="r" b="b"/>
            <a:pathLst>
              <a:path w="1970968" h="1372511">
                <a:moveTo>
                  <a:pt x="0" y="0"/>
                </a:moveTo>
                <a:lnTo>
                  <a:pt x="1970968" y="0"/>
                </a:lnTo>
                <a:lnTo>
                  <a:pt x="1970968" y="1372510"/>
                </a:lnTo>
                <a:lnTo>
                  <a:pt x="0" y="1372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7259300" y="7405129"/>
            <a:ext cx="1786175" cy="178617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A6A1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4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299522" y="2344429"/>
            <a:ext cx="4171555" cy="3300743"/>
          </a:xfrm>
          <a:custGeom>
            <a:avLst/>
            <a:gdLst/>
            <a:ahLst/>
            <a:cxnLst/>
            <a:rect l="l" t="t" r="r" b="b"/>
            <a:pathLst>
              <a:path w="4171555" h="3300743">
                <a:moveTo>
                  <a:pt x="0" y="0"/>
                </a:moveTo>
                <a:lnTo>
                  <a:pt x="4171555" y="0"/>
                </a:lnTo>
                <a:lnTo>
                  <a:pt x="4171555" y="3300743"/>
                </a:lnTo>
                <a:lnTo>
                  <a:pt x="0" y="3300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2893319" y="6206803"/>
            <a:ext cx="14062338" cy="298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zatında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sahip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olduğu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sonsuz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sınırsız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özelliklerine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“</a:t>
            </a:r>
            <a:r>
              <a:rPr lang="en-US" sz="5499" dirty="0" err="1">
                <a:solidFill>
                  <a:srgbClr val="EB3752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EB3752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EB3752"/>
                </a:solidFill>
                <a:latin typeface="Arial"/>
              </a:rPr>
              <a:t>sıfatları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”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14648" y="1912001"/>
            <a:ext cx="13637739" cy="395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İnsanoğlu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algılamak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duyumsamak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ışık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doku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ses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göz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akıl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nesne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vb.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unsurlara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muhtaçtır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Bazı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canlılar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daha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veya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daha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geniş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duyu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kabiliyetine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sahiptir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3093" y="896524"/>
            <a:ext cx="12902777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365C7C"/>
                </a:solidFill>
                <a:latin typeface="Arial Bold"/>
              </a:rPr>
              <a:t>1. Allah (c.c.) Görür ve İşitir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319277"/>
            <a:ext cx="14844049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ALLAH’IN (C.C.) HER ŞEYİ GÖRMESİNE, SONSUZ GÖRME GÜCÜ</a:t>
            </a:r>
          </a:p>
        </p:txBody>
      </p:sp>
      <p:sp>
        <p:nvSpPr>
          <p:cNvPr id="12" name="Freeform 12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TextBox 17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50 puan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04077" y="326580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90156" y="326580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75733" y="3265805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24186" y="3313430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91479" y="326580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5248" y="5138302"/>
            <a:ext cx="13245869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SINIRSIZ, HUDUTSUZ, EBEDİ, SON OLMAYAN, BİTMEYEN</a:t>
            </a:r>
          </a:p>
        </p:txBody>
      </p:sp>
      <p:sp>
        <p:nvSpPr>
          <p:cNvPr id="12" name="Freeform 12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236395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60 puan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22234" y="3232655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71627" y="3232655"/>
            <a:ext cx="51390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57576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42343" y="3232655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991479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95917" y="3232655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138302"/>
            <a:ext cx="14958500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"/>
              </a:rPr>
              <a:t>ALLAH’TA (C.C.) SONSUZ CANLILARDA KISITLI OLAN DUYMA YETİSİ</a:t>
            </a:r>
          </a:p>
        </p:txBody>
      </p:sp>
      <p:sp>
        <p:nvSpPr>
          <p:cNvPr id="12" name="Freeform 12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236395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463124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70 puan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50673" y="33896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08313" y="3313430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Ş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04171" y="33896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60797" y="3313430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954793" y="3313430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77463" y="3313430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528512" y="3313430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1157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100202"/>
            <a:ext cx="16230600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"/>
              </a:rPr>
              <a:t>ŞUURLU OLMA HALİ, FARKINDALIK SAHİBİ BİREY, ŞUURLU KİMSE</a:t>
            </a:r>
          </a:p>
        </p:txBody>
      </p:sp>
      <p:sp>
        <p:nvSpPr>
          <p:cNvPr id="12" name="Freeform 12"/>
          <p:cNvSpPr/>
          <p:nvPr/>
        </p:nvSpPr>
        <p:spPr>
          <a:xfrm>
            <a:off x="242818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4694797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6962090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9229119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1496413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376370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80 puan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6534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69209" y="33896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626644" y="3232655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03239" y="33896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23936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91763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Ç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697581" y="3232655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L</a:t>
            </a:r>
          </a:p>
        </p:txBody>
      </p:sp>
      <p:sp>
        <p:nvSpPr>
          <p:cNvPr id="27" name="Freeform 27"/>
          <p:cNvSpPr/>
          <p:nvPr/>
        </p:nvSpPr>
        <p:spPr>
          <a:xfrm>
            <a:off x="1603099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8" name="TextBox 28"/>
          <p:cNvSpPr txBox="1"/>
          <p:nvPr/>
        </p:nvSpPr>
        <p:spPr>
          <a:xfrm>
            <a:off x="17074858" y="33896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178907" y="2542153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246753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HAZIRLAYANLAR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80363" y="3072795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Arial"/>
              </a:rPr>
              <a:t>Mikail</a:t>
            </a:r>
            <a:r>
              <a:rPr lang="en-US" sz="3500" dirty="0">
                <a:solidFill>
                  <a:srgbClr val="000000"/>
                </a:solidFill>
                <a:latin typeface="Arial"/>
              </a:rPr>
              <a:t> OKUMUŞ</a:t>
            </a:r>
          </a:p>
        </p:txBody>
      </p:sp>
      <p:sp>
        <p:nvSpPr>
          <p:cNvPr id="13" name="Freeform 13"/>
          <p:cNvSpPr/>
          <p:nvPr/>
        </p:nvSpPr>
        <p:spPr>
          <a:xfrm>
            <a:off x="5178907" y="4387085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5178907" y="6235316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8080363" y="4849318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Arial"/>
              </a:rPr>
              <a:t>Adem</a:t>
            </a:r>
            <a:r>
              <a:rPr lang="en-US" sz="3500" dirty="0">
                <a:solidFill>
                  <a:srgbClr val="000000"/>
                </a:solidFill>
                <a:latin typeface="Arial"/>
              </a:rPr>
              <a:t> USTAOĞLU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80363" y="6692516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Arial"/>
              </a:rPr>
              <a:t>Ekrem BALCI</a:t>
            </a:r>
          </a:p>
        </p:txBody>
      </p:sp>
      <p:grpSp>
        <p:nvGrpSpPr>
          <p:cNvPr id="17" name="Grup 16">
            <a:extLst>
              <a:ext uri="{FF2B5EF4-FFF2-40B4-BE49-F238E27FC236}">
                <a16:creationId xmlns:a16="http://schemas.microsoft.com/office/drawing/2014/main" id="{68E3A362-AEDB-AD03-2217-5F41253EB0F9}"/>
              </a:ext>
            </a:extLst>
          </p:cNvPr>
          <p:cNvGrpSpPr/>
          <p:nvPr/>
        </p:nvGrpSpPr>
        <p:grpSpPr>
          <a:xfrm>
            <a:off x="-1" y="8013647"/>
            <a:ext cx="18288001" cy="1397053"/>
            <a:chOff x="0" y="5372597"/>
            <a:chExt cx="12119971" cy="925867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id="{D39A1BF3-2659-5011-B0AD-BF02DBD1AFDD}"/>
                </a:ext>
              </a:extLst>
            </p:cNvPr>
            <p:cNvSpPr/>
            <p:nvPr/>
          </p:nvSpPr>
          <p:spPr>
            <a:xfrm>
              <a:off x="0" y="5400838"/>
              <a:ext cx="12119971" cy="89762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/>
            </a:p>
          </p:txBody>
        </p:sp>
        <p:sp>
          <p:nvSpPr>
            <p:cNvPr id="19" name="Metin kutusu 9">
              <a:extLst>
                <a:ext uri="{FF2B5EF4-FFF2-40B4-BE49-F238E27FC236}">
                  <a16:creationId xmlns:a16="http://schemas.microsoft.com/office/drawing/2014/main" id="{94FF7D3A-7C95-A0DB-8262-89C48E38A27A}"/>
                </a:ext>
              </a:extLst>
            </p:cNvPr>
            <p:cNvSpPr txBox="1"/>
            <p:nvPr/>
          </p:nvSpPr>
          <p:spPr>
            <a:xfrm>
              <a:off x="1154628" y="5372597"/>
              <a:ext cx="9882744" cy="91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Bu içerik öğretmen ve öğrencilerin ücretsiz olarak kullanımına sunulmuştur. </a:t>
              </a:r>
            </a:p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Dosyanın tamamının veya bir kısmının kopyalanması ve herhangi bir sitede yayınlanması kesinlikle yasaktır. </a:t>
              </a:r>
            </a:p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Bu kuralı ihlal eden şahıslara yönelik yasal işlem başlatılacaktır. </a:t>
              </a:r>
            </a:p>
            <a:p>
              <a:pPr algn="ctr"/>
              <a:r>
                <a:rPr lang="tr-TR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Bu dosyanın tüm hakları </a:t>
              </a:r>
              <a:r>
                <a:rPr lang="tr-TR" sz="2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mikailokumus.com'a</a:t>
              </a:r>
              <a:r>
                <a:rPr lang="tr-TR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 aittir.</a:t>
              </a:r>
            </a:p>
          </p:txBody>
        </p:sp>
        <p:pic>
          <p:nvPicPr>
            <p:cNvPr id="20" name="Resim 19" descr="daire, ekran görüntüsü, grafik, yaratıcılık içeren bir resim&#10;&#10;Açıklama otomatik olarak oluşturuldu">
              <a:extLst>
                <a:ext uri="{FF2B5EF4-FFF2-40B4-BE49-F238E27FC236}">
                  <a16:creationId xmlns:a16="http://schemas.microsoft.com/office/drawing/2014/main" id="{1024586F-D879-86EB-1F86-8EB09AFA2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6794" y="5471988"/>
              <a:ext cx="755784" cy="755784"/>
            </a:xfrm>
            <a:prstGeom prst="rect">
              <a:avLst/>
            </a:prstGeom>
          </p:spPr>
        </p:pic>
        <p:pic>
          <p:nvPicPr>
            <p:cNvPr id="21" name="Resim 20" descr="daire, ekran görüntüsü, grafik, yaratıcılık içeren bir resim&#10;&#10;Açıklama otomatik olarak oluşturuldu">
              <a:extLst>
                <a:ext uri="{FF2B5EF4-FFF2-40B4-BE49-F238E27FC236}">
                  <a16:creationId xmlns:a16="http://schemas.microsoft.com/office/drawing/2014/main" id="{52A1B320-868C-2B14-9CEB-B96C72EC0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22" y="5471758"/>
              <a:ext cx="755784" cy="7557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9523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6" y="0"/>
                </a:lnTo>
                <a:lnTo>
                  <a:pt x="18567046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564414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-139523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144935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8" y="0"/>
                </a:lnTo>
                <a:lnTo>
                  <a:pt x="2721488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0" y="2470128"/>
            <a:ext cx="4619429" cy="5346744"/>
          </a:xfrm>
          <a:custGeom>
            <a:avLst/>
            <a:gdLst/>
            <a:ahLst/>
            <a:cxnLst/>
            <a:rect l="l" t="t" r="r" b="b"/>
            <a:pathLst>
              <a:path w="4619429" h="5346744">
                <a:moveTo>
                  <a:pt x="0" y="0"/>
                </a:moveTo>
                <a:lnTo>
                  <a:pt x="4619429" y="0"/>
                </a:lnTo>
                <a:lnTo>
                  <a:pt x="4619429" y="5346744"/>
                </a:lnTo>
                <a:lnTo>
                  <a:pt x="0" y="534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4240185" y="1177920"/>
            <a:ext cx="12811788" cy="298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Allah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yarattıklarına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benzemez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bilmesi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görmesi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işitmesi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canlıların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yapısından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farklı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sınırsızdır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70084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33227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3570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6343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40185" y="4644703"/>
            <a:ext cx="13235194" cy="492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İnsanoğlu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çeşitli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araçlara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ihtiyaç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duyarken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Allah (c.c.),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hiçbir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vasıtaya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ihtiyaç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duymaz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bilgisi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görmesi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veya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işitmesinde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noksanlık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veya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değişkenlik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olmaz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7644507" y="7318880"/>
            <a:ext cx="4199877" cy="4298308"/>
          </a:xfrm>
          <a:prstGeom prst="rect">
            <a:avLst/>
          </a:prstGeom>
        </p:spPr>
        <p:txBody>
          <a:bodyPr lIns="64778" tIns="64778" rIns="64778" bIns="64778" rtlCol="0" anchor="ctr"/>
          <a:lstStyle/>
          <a:p>
            <a:pPr algn="ctr">
              <a:lnSpc>
                <a:spcPts val="1744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12477143" y="2623174"/>
            <a:ext cx="5008936" cy="6164844"/>
          </a:xfrm>
          <a:custGeom>
            <a:avLst/>
            <a:gdLst/>
            <a:ahLst/>
            <a:cxnLst/>
            <a:rect l="l" t="t" r="r" b="b"/>
            <a:pathLst>
              <a:path w="5008936" h="6164844">
                <a:moveTo>
                  <a:pt x="0" y="0"/>
                </a:moveTo>
                <a:lnTo>
                  <a:pt x="5008936" y="0"/>
                </a:lnTo>
                <a:lnTo>
                  <a:pt x="5008936" y="6164844"/>
                </a:lnTo>
                <a:lnTo>
                  <a:pt x="0" y="61648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4" name="Freeform 14"/>
          <p:cNvSpPr/>
          <p:nvPr/>
        </p:nvSpPr>
        <p:spPr>
          <a:xfrm>
            <a:off x="805729" y="2623174"/>
            <a:ext cx="5008936" cy="6164844"/>
          </a:xfrm>
          <a:custGeom>
            <a:avLst/>
            <a:gdLst/>
            <a:ahLst/>
            <a:cxnLst/>
            <a:rect l="l" t="t" r="r" b="b"/>
            <a:pathLst>
              <a:path w="5008936" h="6164844">
                <a:moveTo>
                  <a:pt x="0" y="0"/>
                </a:moveTo>
                <a:lnTo>
                  <a:pt x="5008936" y="0"/>
                </a:lnTo>
                <a:lnTo>
                  <a:pt x="5008936" y="6164844"/>
                </a:lnTo>
                <a:lnTo>
                  <a:pt x="0" y="61648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6639532" y="2623174"/>
            <a:ext cx="5008936" cy="6164844"/>
          </a:xfrm>
          <a:custGeom>
            <a:avLst/>
            <a:gdLst/>
            <a:ahLst/>
            <a:cxnLst/>
            <a:rect l="l" t="t" r="r" b="b"/>
            <a:pathLst>
              <a:path w="5008936" h="6164844">
                <a:moveTo>
                  <a:pt x="0" y="0"/>
                </a:moveTo>
                <a:lnTo>
                  <a:pt x="5008936" y="0"/>
                </a:lnTo>
                <a:lnTo>
                  <a:pt x="5008936" y="6164844"/>
                </a:lnTo>
                <a:lnTo>
                  <a:pt x="0" y="61648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3869442" y="2264426"/>
            <a:ext cx="2247947" cy="2247947"/>
          </a:xfrm>
          <a:custGeom>
            <a:avLst/>
            <a:gdLst/>
            <a:ahLst/>
            <a:cxnLst/>
            <a:rect l="l" t="t" r="r" b="b"/>
            <a:pathLst>
              <a:path w="2247947" h="2247947">
                <a:moveTo>
                  <a:pt x="0" y="0"/>
                </a:moveTo>
                <a:lnTo>
                  <a:pt x="2247947" y="0"/>
                </a:lnTo>
                <a:lnTo>
                  <a:pt x="2247947" y="2247947"/>
                </a:lnTo>
                <a:lnTo>
                  <a:pt x="0" y="22479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8484714" y="2623174"/>
            <a:ext cx="1597617" cy="1540101"/>
          </a:xfrm>
          <a:custGeom>
            <a:avLst/>
            <a:gdLst/>
            <a:ahLst/>
            <a:cxnLst/>
            <a:rect l="l" t="t" r="r" b="b"/>
            <a:pathLst>
              <a:path w="1597617" h="1540101">
                <a:moveTo>
                  <a:pt x="0" y="0"/>
                </a:moveTo>
                <a:lnTo>
                  <a:pt x="1597617" y="0"/>
                </a:lnTo>
                <a:lnTo>
                  <a:pt x="1597617" y="1540100"/>
                </a:lnTo>
                <a:lnTo>
                  <a:pt x="0" y="1540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9673" t="-37129" r="-15394" b="-14350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6951577" y="4119754"/>
            <a:ext cx="4384845" cy="405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 (c.c.) her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işitmesine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sonsuz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işitme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gücüne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 “</a:t>
            </a:r>
            <a:r>
              <a:rPr lang="en-US" sz="4500" dirty="0">
                <a:solidFill>
                  <a:srgbClr val="FC5724"/>
                </a:solidFill>
                <a:latin typeface="Arial"/>
              </a:rPr>
              <a:t>Semi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”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4576" y="4119754"/>
            <a:ext cx="4351241" cy="405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rial"/>
              </a:rPr>
              <a:t>Allah’ın (c.c.) her şeyi görmesine, sonsuz görme gücüne “</a:t>
            </a:r>
            <a:r>
              <a:rPr lang="en-US" sz="4500">
                <a:solidFill>
                  <a:srgbClr val="FC5724"/>
                </a:solidFill>
                <a:latin typeface="Arial"/>
              </a:rPr>
              <a:t>Basar</a:t>
            </a:r>
            <a:r>
              <a:rPr lang="en-US" sz="4500">
                <a:solidFill>
                  <a:srgbClr val="000000"/>
                </a:solidFill>
                <a:latin typeface="Arial"/>
              </a:rPr>
              <a:t>” denir.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995870" y="2002390"/>
            <a:ext cx="2628653" cy="2628653"/>
          </a:xfrm>
          <a:custGeom>
            <a:avLst/>
            <a:gdLst/>
            <a:ahLst/>
            <a:cxnLst/>
            <a:rect l="l" t="t" r="r" b="b"/>
            <a:pathLst>
              <a:path w="2628653" h="2628653">
                <a:moveTo>
                  <a:pt x="0" y="0"/>
                </a:moveTo>
                <a:lnTo>
                  <a:pt x="2628653" y="0"/>
                </a:lnTo>
                <a:lnTo>
                  <a:pt x="2628653" y="2628653"/>
                </a:lnTo>
                <a:lnTo>
                  <a:pt x="0" y="26286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TextBox 21"/>
          <p:cNvSpPr txBox="1"/>
          <p:nvPr/>
        </p:nvSpPr>
        <p:spPr>
          <a:xfrm>
            <a:off x="12800993" y="4119754"/>
            <a:ext cx="4384845" cy="405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rial"/>
              </a:rPr>
              <a:t>Allah’ın (c.c.) her şeyi bilmesine, sonsuz bilme gücüne “</a:t>
            </a:r>
            <a:r>
              <a:rPr lang="en-US" sz="4500">
                <a:solidFill>
                  <a:srgbClr val="EB3752"/>
                </a:solidFill>
                <a:latin typeface="Arial"/>
              </a:rPr>
              <a:t>İlim</a:t>
            </a:r>
            <a:r>
              <a:rPr lang="en-US" sz="4500">
                <a:solidFill>
                  <a:srgbClr val="000000"/>
                </a:solidFill>
                <a:latin typeface="Arial"/>
              </a:rPr>
              <a:t>” denir.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5729" y="1120770"/>
            <a:ext cx="13235194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ial Bold"/>
              </a:rPr>
              <a:t>Allah'ın basar, semi ve ilim sıfatları: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587995"/>
            <a:ext cx="18288000" cy="4615198"/>
          </a:xfrm>
          <a:custGeom>
            <a:avLst/>
            <a:gdLst/>
            <a:ahLst/>
            <a:cxnLst/>
            <a:rect l="l" t="t" r="r" b="b"/>
            <a:pathLst>
              <a:path w="18288000" h="4615198">
                <a:moveTo>
                  <a:pt x="0" y="0"/>
                </a:moveTo>
                <a:lnTo>
                  <a:pt x="18288000" y="0"/>
                </a:lnTo>
                <a:lnTo>
                  <a:pt x="18288000" y="4615198"/>
                </a:lnTo>
                <a:lnTo>
                  <a:pt x="0" y="4615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102" b="-12041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495866" y="1330320"/>
            <a:ext cx="4770783" cy="4114800"/>
          </a:xfrm>
          <a:custGeom>
            <a:avLst/>
            <a:gdLst/>
            <a:ahLst/>
            <a:cxnLst/>
            <a:rect l="l" t="t" r="r" b="b"/>
            <a:pathLst>
              <a:path w="4770783" h="4114800">
                <a:moveTo>
                  <a:pt x="0" y="0"/>
                </a:moveTo>
                <a:lnTo>
                  <a:pt x="4770783" y="0"/>
                </a:lnTo>
                <a:lnTo>
                  <a:pt x="47707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90800" y="1975698"/>
            <a:ext cx="12278768" cy="298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Allah (c.c.),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karanlık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gecede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kara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taş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üzerinde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bulunan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kara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karıncayı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bile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doğrudan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görür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35919" y="-2283319"/>
            <a:ext cx="13016162" cy="14853637"/>
          </a:xfrm>
          <a:custGeom>
            <a:avLst/>
            <a:gdLst/>
            <a:ahLst/>
            <a:cxnLst/>
            <a:rect l="l" t="t" r="r" b="b"/>
            <a:pathLst>
              <a:path w="13016162" h="14853637">
                <a:moveTo>
                  <a:pt x="0" y="0"/>
                </a:moveTo>
                <a:lnTo>
                  <a:pt x="13016162" y="0"/>
                </a:lnTo>
                <a:lnTo>
                  <a:pt x="13016162" y="14853638"/>
                </a:lnTo>
                <a:lnTo>
                  <a:pt x="0" y="14853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6273" r="-627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65353" y="6221012"/>
            <a:ext cx="16837414" cy="4819710"/>
          </a:xfrm>
          <a:custGeom>
            <a:avLst/>
            <a:gdLst/>
            <a:ahLst/>
            <a:cxnLst/>
            <a:rect l="l" t="t" r="r" b="b"/>
            <a:pathLst>
              <a:path w="16837414" h="4819710">
                <a:moveTo>
                  <a:pt x="0" y="0"/>
                </a:moveTo>
                <a:lnTo>
                  <a:pt x="16837415" y="0"/>
                </a:lnTo>
                <a:lnTo>
                  <a:pt x="16837415" y="4819710"/>
                </a:lnTo>
                <a:lnTo>
                  <a:pt x="0" y="481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3004616" y="1244595"/>
            <a:ext cx="12278768" cy="589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ial"/>
              </a:rPr>
              <a:t>Malumdur ona her şey herkes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ial"/>
              </a:rPr>
              <a:t>İşitilir kısık yüksek her türlü ses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ial"/>
              </a:rPr>
              <a:t>Yakındır Allah kuluna bir nefes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ial"/>
              </a:rPr>
              <a:t>Görülür O’nun katında gizli açık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ial"/>
              </a:rPr>
              <a:t>Ne varsa varlık olarak değişmez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04616" y="6934195"/>
            <a:ext cx="12278768" cy="201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Arial Bold"/>
              </a:rPr>
              <a:t>Bu </a:t>
            </a:r>
            <a:r>
              <a:rPr lang="en-US" sz="5499" dirty="0" err="1">
                <a:solidFill>
                  <a:srgbClr val="000000"/>
                </a:solidFill>
                <a:latin typeface="Arial Bold"/>
              </a:rPr>
              <a:t>şiirde</a:t>
            </a:r>
            <a:r>
              <a:rPr lang="en-US" sz="5499" dirty="0">
                <a:solidFill>
                  <a:srgbClr val="000000"/>
                </a:solidFill>
                <a:latin typeface="Arial Bold"/>
              </a:rPr>
              <a:t>  </a:t>
            </a:r>
            <a:r>
              <a:rPr lang="en-US" sz="5499" dirty="0" err="1">
                <a:solidFill>
                  <a:srgbClr val="000000"/>
                </a:solidFill>
                <a:latin typeface="Arial Bold"/>
              </a:rPr>
              <a:t>Allah'ın</a:t>
            </a:r>
            <a:r>
              <a:rPr lang="en-US" sz="5499" dirty="0">
                <a:solidFill>
                  <a:srgbClr val="000000"/>
                </a:solidFill>
                <a:latin typeface="Arial Bold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 Bold"/>
              </a:rPr>
              <a:t>hangi</a:t>
            </a:r>
            <a:r>
              <a:rPr lang="en-US" sz="54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 Bold"/>
              </a:rPr>
              <a:t>sıfatlarına</a:t>
            </a:r>
            <a:r>
              <a:rPr lang="en-US" sz="54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 Bold"/>
              </a:rPr>
              <a:t>vurgu</a:t>
            </a:r>
            <a:r>
              <a:rPr lang="en-US" sz="54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 Bold"/>
              </a:rPr>
              <a:t>yapılmaktadır</a:t>
            </a:r>
            <a:r>
              <a:rPr lang="en-US" sz="5499" dirty="0">
                <a:solidFill>
                  <a:srgbClr val="000000"/>
                </a:solidFill>
                <a:latin typeface="Arial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03080"/>
            <a:ext cx="18288000" cy="9121253"/>
          </a:xfrm>
          <a:custGeom>
            <a:avLst/>
            <a:gdLst/>
            <a:ahLst/>
            <a:cxnLst/>
            <a:rect l="l" t="t" r="r" b="b"/>
            <a:pathLst>
              <a:path w="18288000" h="9121253">
                <a:moveTo>
                  <a:pt x="0" y="0"/>
                </a:moveTo>
                <a:lnTo>
                  <a:pt x="18288000" y="0"/>
                </a:lnTo>
                <a:lnTo>
                  <a:pt x="18288000" y="9121253"/>
                </a:lnTo>
                <a:lnTo>
                  <a:pt x="0" y="91212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-6221" t="-5960" r="-6221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524023" y="2827419"/>
            <a:ext cx="17239954" cy="361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“…O,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karada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denizde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ne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varsa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bilir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;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O’nun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bilgisi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dışında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yaprak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bile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düşmez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O,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yerin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karanlıklarındaki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tek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taneyi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bile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bilir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…” </a:t>
            </a:r>
          </a:p>
          <a:p>
            <a:pPr algn="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En’âm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suresi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59.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ayet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00316" y="1748554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</a:t>
            </a:r>
          </a:p>
        </p:txBody>
      </p:sp>
      <p:sp>
        <p:nvSpPr>
          <p:cNvPr id="14" name="TextBox 14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Örnek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7884" y="2836944"/>
            <a:ext cx="16787908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bilgisi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insanın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kapasitesinin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çok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üzerindedir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26063" y="1835801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Yorumu</a:t>
            </a:r>
          </a:p>
        </p:txBody>
      </p:sp>
      <p:sp>
        <p:nvSpPr>
          <p:cNvPr id="13" name="TextBox 13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4994" y="5038725"/>
            <a:ext cx="17563006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ilminde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mekan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zaman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sınırlaması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söz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konusu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olamaz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4994" y="7191375"/>
            <a:ext cx="17044250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Varlıklar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olaylar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bilgisi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dahilinde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gerçekleşir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524023" y="2827419"/>
            <a:ext cx="17239954" cy="627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“…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Nerede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olsanız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o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sizinle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beraberdir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Allah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yaptıklarınızı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görür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.” </a:t>
            </a:r>
          </a:p>
          <a:p>
            <a:pPr algn="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Hadîd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suresi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4.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ayet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.)</a:t>
            </a:r>
          </a:p>
          <a:p>
            <a:pPr algn="ctr">
              <a:lnSpc>
                <a:spcPts val="7000"/>
              </a:lnSpc>
            </a:pPr>
            <a:endParaRPr lang="en-US" sz="50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Gözler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O’nu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idrak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edemez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;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halbuki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O,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gözleri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idrak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eder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...” </a:t>
            </a:r>
          </a:p>
          <a:p>
            <a:pPr algn="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En’âm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suresi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103.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ayet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.)</a:t>
            </a:r>
          </a:p>
          <a:p>
            <a:pPr algn="r">
              <a:lnSpc>
                <a:spcPts val="7000"/>
              </a:lnSpc>
            </a:pPr>
            <a:endParaRPr lang="en-US" sz="5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05432" y="1748554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Ayetler</a:t>
            </a:r>
          </a:p>
        </p:txBody>
      </p:sp>
      <p:sp>
        <p:nvSpPr>
          <p:cNvPr id="13" name="TextBox 13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Örnek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1948</Words>
  <Application>Microsoft Office PowerPoint</Application>
  <PresentationFormat>Özel</PresentationFormat>
  <Paragraphs>318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0" baseType="lpstr">
      <vt:lpstr>Arimo Bold</vt:lpstr>
      <vt:lpstr>Calibri</vt:lpstr>
      <vt:lpstr>Arial</vt:lpstr>
      <vt:lpstr>Arial Bold</vt:lpstr>
      <vt:lpstr>Arimo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5.1.4.sunum.mikailokumus.com</dc:title>
  <cp:lastModifiedBy>Ekrem Balcı</cp:lastModifiedBy>
  <cp:revision>10</cp:revision>
  <dcterms:created xsi:type="dcterms:W3CDTF">2006-08-16T00:00:00Z</dcterms:created>
  <dcterms:modified xsi:type="dcterms:W3CDTF">2023-08-28T11:39:29Z</dcterms:modified>
  <dc:identifier>DAFothEeGtw</dc:identifier>
</cp:coreProperties>
</file>