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1" r:id="rId15"/>
    <p:sldId id="282" r:id="rId16"/>
    <p:sldId id="283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Arial" panose="020B0604020202020204" pitchFamily="34" charset="0"/>
      <p:regular r:id="rId26"/>
    </p:embeddedFont>
    <p:embeddedFont>
      <p:font typeface="Arial Bold" panose="020B0604020202020204" pitchFamily="34" charset="-94"/>
      <p:regular r:id="rId27"/>
    </p:embeddedFont>
    <p:embeddedFont>
      <p:font typeface="Arimo" panose="020B0604020202020204" charset="0"/>
      <p:regular r:id="rId28"/>
    </p:embeddedFont>
    <p:embeddedFont>
      <p:font typeface="Arimo Bold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5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2.png"/><Relationship Id="rId7" Type="http://schemas.openxmlformats.org/officeDocument/2006/relationships/image" Target="../media/image3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2.svg"/><Relationship Id="rId7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34.svg"/><Relationship Id="rId4" Type="http://schemas.openxmlformats.org/officeDocument/2006/relationships/image" Target="../media/image11.jpe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2.png"/><Relationship Id="rId7" Type="http://schemas.openxmlformats.org/officeDocument/2006/relationships/image" Target="../media/image3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4.png"/><Relationship Id="rId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12.png"/><Relationship Id="rId7" Type="http://schemas.openxmlformats.org/officeDocument/2006/relationships/image" Target="../media/image4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2.png"/><Relationship Id="rId7" Type="http://schemas.openxmlformats.org/officeDocument/2006/relationships/image" Target="../media/image4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8.jpeg"/><Relationship Id="rId5" Type="http://schemas.openxmlformats.org/officeDocument/2006/relationships/image" Target="../media/image4.png"/><Relationship Id="rId10" Type="http://schemas.openxmlformats.org/officeDocument/2006/relationships/image" Target="../media/image17.svg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12.png"/><Relationship Id="rId7" Type="http://schemas.openxmlformats.org/officeDocument/2006/relationships/image" Target="../media/image4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45.svg"/><Relationship Id="rId4" Type="http://schemas.openxmlformats.org/officeDocument/2006/relationships/image" Target="../media/image13.sv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2.png"/><Relationship Id="rId7" Type="http://schemas.openxmlformats.org/officeDocument/2006/relationships/image" Target="../media/image4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47.svg"/><Relationship Id="rId4" Type="http://schemas.openxmlformats.org/officeDocument/2006/relationships/image" Target="../media/image13.sv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2.png"/><Relationship Id="rId7" Type="http://schemas.openxmlformats.org/officeDocument/2006/relationships/image" Target="../media/image4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47.svg"/><Relationship Id="rId4" Type="http://schemas.openxmlformats.org/officeDocument/2006/relationships/image" Target="../media/image13.sv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2.png"/><Relationship Id="rId7" Type="http://schemas.openxmlformats.org/officeDocument/2006/relationships/image" Target="../media/image4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47.svg"/><Relationship Id="rId4" Type="http://schemas.openxmlformats.org/officeDocument/2006/relationships/image" Target="../media/image13.sv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12.png"/><Relationship Id="rId7" Type="http://schemas.openxmlformats.org/officeDocument/2006/relationships/image" Target="../media/image4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3.sv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openxmlformats.org/officeDocument/2006/relationships/image" Target="../media/image23.svg"/><Relationship Id="rId4" Type="http://schemas.openxmlformats.org/officeDocument/2006/relationships/image" Target="../media/image13.sv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9.jpeg"/><Relationship Id="rId7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2.svg"/><Relationship Id="rId7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34.svg"/><Relationship Id="rId4" Type="http://schemas.openxmlformats.org/officeDocument/2006/relationships/image" Target="../media/image11.jpe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51" t="18376" r="751" b="33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35296" y="216493"/>
            <a:ext cx="6256678" cy="625667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7D06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55280" y="376485"/>
            <a:ext cx="6256678" cy="625667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02607" y="216493"/>
            <a:ext cx="6162023" cy="616199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0644" r="-30644"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303532" y="5516661"/>
            <a:ext cx="3760174" cy="3745486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29643" r="-29643"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61085" y="6928687"/>
            <a:ext cx="5713832" cy="3141820"/>
            <a:chOff x="0" y="0"/>
            <a:chExt cx="7618442" cy="418909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381662" cy="4189093"/>
            </a:xfrm>
            <a:custGeom>
              <a:avLst/>
              <a:gdLst/>
              <a:ahLst/>
              <a:cxnLst/>
              <a:rect l="l" t="t" r="r" b="b"/>
              <a:pathLst>
                <a:path w="7381662" h="4189093">
                  <a:moveTo>
                    <a:pt x="0" y="0"/>
                  </a:moveTo>
                  <a:lnTo>
                    <a:pt x="7381662" y="0"/>
                  </a:lnTo>
                  <a:lnTo>
                    <a:pt x="7381662" y="4189093"/>
                  </a:lnTo>
                  <a:lnTo>
                    <a:pt x="0" y="4189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13614" y="1013415"/>
              <a:ext cx="7304829" cy="743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410"/>
                </a:lnSpc>
              </a:pPr>
              <a:r>
                <a:rPr lang="en-US" sz="4546" dirty="0">
                  <a:solidFill>
                    <a:srgbClr val="365C7C"/>
                  </a:solidFill>
                  <a:latin typeface="Arimo Bold"/>
                </a:rPr>
                <a:t>mikailokumus</a:t>
              </a:r>
              <a:r>
                <a:rPr lang="en-US" sz="4546" dirty="0">
                  <a:solidFill>
                    <a:srgbClr val="F2FAFF"/>
                  </a:solidFill>
                  <a:latin typeface="Arimo Bold"/>
                </a:rPr>
                <a:t>.com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95661" y="2078236"/>
              <a:ext cx="5144858" cy="1239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7"/>
                </a:lnSpc>
              </a:pPr>
              <a:r>
                <a:rPr lang="en-US" sz="3254">
                  <a:solidFill>
                    <a:srgbClr val="F2FAFF"/>
                  </a:solidFill>
                  <a:latin typeface="Arimo"/>
                </a:rPr>
                <a:t>Din Kültürü</a:t>
              </a:r>
            </a:p>
            <a:p>
              <a:pPr algn="ctr">
                <a:lnSpc>
                  <a:spcPts val="3547"/>
                </a:lnSpc>
              </a:pPr>
              <a:r>
                <a:rPr lang="en-US" sz="3254">
                  <a:solidFill>
                    <a:srgbClr val="F2FAFF"/>
                  </a:solidFill>
                  <a:latin typeface="Arimo"/>
                </a:rPr>
                <a:t>Doküman Dünyası</a:t>
              </a:r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5539218" y="6378491"/>
            <a:ext cx="3450824" cy="3437344"/>
            <a:chOff x="0" y="0"/>
            <a:chExt cx="6502400" cy="6477000"/>
          </a:xfrm>
        </p:grpSpPr>
        <p:sp>
          <p:nvSpPr>
            <p:cNvPr id="17" name="Freeform 1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-16369" r="-16369"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9" name="Freeform 19"/>
          <p:cNvSpPr/>
          <p:nvPr/>
        </p:nvSpPr>
        <p:spPr>
          <a:xfrm>
            <a:off x="7662869" y="146442"/>
            <a:ext cx="9596431" cy="4306398"/>
          </a:xfrm>
          <a:custGeom>
            <a:avLst/>
            <a:gdLst/>
            <a:ahLst/>
            <a:cxnLst/>
            <a:rect l="l" t="t" r="r" b="b"/>
            <a:pathLst>
              <a:path w="9596431" h="4306398">
                <a:moveTo>
                  <a:pt x="0" y="0"/>
                </a:moveTo>
                <a:lnTo>
                  <a:pt x="9596431" y="0"/>
                </a:lnTo>
                <a:lnTo>
                  <a:pt x="9596431" y="4306398"/>
                </a:lnTo>
                <a:lnTo>
                  <a:pt x="0" y="43063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9388589" y="4693123"/>
            <a:ext cx="5430882" cy="1434658"/>
          </a:xfrm>
          <a:custGeom>
            <a:avLst/>
            <a:gdLst/>
            <a:ahLst/>
            <a:cxnLst/>
            <a:rect l="l" t="t" r="r" b="b"/>
            <a:pathLst>
              <a:path w="5430882" h="1434658">
                <a:moveTo>
                  <a:pt x="0" y="0"/>
                </a:moveTo>
                <a:lnTo>
                  <a:pt x="5430882" y="0"/>
                </a:lnTo>
                <a:lnTo>
                  <a:pt x="5430882" y="1434658"/>
                </a:lnTo>
                <a:lnTo>
                  <a:pt x="0" y="14346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TextBox 21"/>
          <p:cNvSpPr txBox="1"/>
          <p:nvPr/>
        </p:nvSpPr>
        <p:spPr>
          <a:xfrm>
            <a:off x="9254340" y="1213093"/>
            <a:ext cx="6413489" cy="186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7"/>
              </a:lnSpc>
            </a:pPr>
            <a:r>
              <a:rPr lang="en-US" sz="5047">
                <a:solidFill>
                  <a:srgbClr val="365C7C"/>
                </a:solidFill>
                <a:latin typeface="Arial Bold"/>
              </a:rPr>
              <a:t>DİN KÜLTÜRÜ VE AHLAK BİLGİSİ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446978" y="366057"/>
            <a:ext cx="1883222" cy="646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1"/>
              </a:lnSpc>
            </a:pPr>
            <a:r>
              <a:rPr lang="en-US" sz="3365">
                <a:solidFill>
                  <a:srgbClr val="365C7C"/>
                </a:solidFill>
                <a:latin typeface="Arial Bold"/>
              </a:rPr>
              <a:t>5. SINIF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845380" y="3560862"/>
            <a:ext cx="5231409" cy="646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1"/>
              </a:lnSpc>
            </a:pPr>
            <a:r>
              <a:rPr lang="en-US" sz="3365">
                <a:solidFill>
                  <a:srgbClr val="365C7C"/>
                </a:solidFill>
                <a:latin typeface="Arial Bold"/>
              </a:rPr>
              <a:t>1. ÜNİTE: ALLAH İNANCI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369033" y="4703398"/>
            <a:ext cx="3488538" cy="1385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2"/>
              </a:lnSpc>
            </a:pPr>
            <a:r>
              <a:rPr lang="en-US" sz="2580">
                <a:solidFill>
                  <a:srgbClr val="365C7C"/>
                </a:solidFill>
                <a:latin typeface="Arial Bold"/>
              </a:rPr>
              <a:t>Bir Peygamber Tanıyorum: </a:t>
            </a:r>
          </a:p>
          <a:p>
            <a:pPr algn="ctr">
              <a:lnSpc>
                <a:spcPts val="3612"/>
              </a:lnSpc>
            </a:pPr>
            <a:r>
              <a:rPr lang="en-US" sz="2580">
                <a:solidFill>
                  <a:srgbClr val="365C7C"/>
                </a:solidFill>
                <a:latin typeface="Arial Bold"/>
              </a:rPr>
              <a:t>Hz. İbrahim (a.s.)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557701" y="4889680"/>
            <a:ext cx="1121017" cy="936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2"/>
              </a:lnSpc>
            </a:pPr>
            <a:r>
              <a:rPr lang="en-US" sz="2580">
                <a:solidFill>
                  <a:srgbClr val="365C7C"/>
                </a:solidFill>
                <a:latin typeface="Arial Bold"/>
              </a:rPr>
              <a:t>7. Konu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7753057" y="850768"/>
            <a:ext cx="2781886" cy="1919501"/>
          </a:xfrm>
          <a:custGeom>
            <a:avLst/>
            <a:gdLst/>
            <a:ahLst/>
            <a:cxnLst/>
            <a:rect l="l" t="t" r="r" b="b"/>
            <a:pathLst>
              <a:path w="2781886" h="1919501">
                <a:moveTo>
                  <a:pt x="0" y="0"/>
                </a:moveTo>
                <a:lnTo>
                  <a:pt x="2781886" y="0"/>
                </a:lnTo>
                <a:lnTo>
                  <a:pt x="2781886" y="1919501"/>
                </a:lnTo>
                <a:lnTo>
                  <a:pt x="0" y="1919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7884" y="2836944"/>
            <a:ext cx="16787908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tr-TR" sz="54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Hz. İbrahim (a.s.)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Allah’ı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tanıyan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hakka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yönelen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kimsedir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26063" y="1835801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Yorumu</a:t>
            </a:r>
          </a:p>
        </p:txBody>
      </p:sp>
      <p:sp>
        <p:nvSpPr>
          <p:cNvPr id="13" name="TextBox 13"/>
          <p:cNvSpPr txBox="1"/>
          <p:nvPr/>
        </p:nvSpPr>
        <p:spPr>
          <a:xfrm rot="-784458">
            <a:off x="7747329" y="926333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Ayetin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4994" y="5216647"/>
            <a:ext cx="17350085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tr-TR" sz="54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Şirk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puta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tapıcılık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Hz.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İbrahim’in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(a.s.)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inancına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terstir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4994" y="7191375"/>
            <a:ext cx="17044250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tr-TR" sz="54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Hz. İbrahim (a.s.)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tevhit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ilkesine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bağlı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peygamberdir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17844" y="6443744"/>
            <a:ext cx="4252313" cy="3380589"/>
          </a:xfrm>
          <a:custGeom>
            <a:avLst/>
            <a:gdLst/>
            <a:ahLst/>
            <a:cxnLst/>
            <a:rect l="l" t="t" r="r" b="b"/>
            <a:pathLst>
              <a:path w="4252313" h="3380589">
                <a:moveTo>
                  <a:pt x="0" y="0"/>
                </a:moveTo>
                <a:lnTo>
                  <a:pt x="4252312" y="0"/>
                </a:lnTo>
                <a:lnTo>
                  <a:pt x="4252312" y="3380589"/>
                </a:lnTo>
                <a:lnTo>
                  <a:pt x="0" y="3380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7753057" y="850768"/>
            <a:ext cx="2781886" cy="1919501"/>
          </a:xfrm>
          <a:custGeom>
            <a:avLst/>
            <a:gdLst/>
            <a:ahLst/>
            <a:cxnLst/>
            <a:rect l="l" t="t" r="r" b="b"/>
            <a:pathLst>
              <a:path w="2781886" h="1919501">
                <a:moveTo>
                  <a:pt x="0" y="0"/>
                </a:moveTo>
                <a:lnTo>
                  <a:pt x="2781886" y="0"/>
                </a:lnTo>
                <a:lnTo>
                  <a:pt x="2781886" y="1919501"/>
                </a:lnTo>
                <a:lnTo>
                  <a:pt x="0" y="19195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403039" y="2827419"/>
            <a:ext cx="17481923" cy="361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Arial"/>
              </a:rPr>
              <a:t>“...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Ey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kavmim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! Ben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sizin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ortak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koştuğunuz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şeylerden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uzağım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 Ben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hakka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yönelen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biri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olarak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yüzümü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gökleri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yeri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yaratan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Allah’a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çevirdim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ben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Allah'a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ortak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koşanlardan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değilim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.”</a:t>
            </a:r>
          </a:p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En’âm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suresi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, 78-79.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ayetler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00316" y="1748554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Ayet</a:t>
            </a:r>
          </a:p>
        </p:txBody>
      </p:sp>
      <p:sp>
        <p:nvSpPr>
          <p:cNvPr id="14" name="TextBox 14"/>
          <p:cNvSpPr txBox="1"/>
          <p:nvPr/>
        </p:nvSpPr>
        <p:spPr>
          <a:xfrm rot="-784458">
            <a:off x="7747329" y="926333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Örnek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7753057" y="850768"/>
            <a:ext cx="2781886" cy="1919501"/>
          </a:xfrm>
          <a:custGeom>
            <a:avLst/>
            <a:gdLst/>
            <a:ahLst/>
            <a:cxnLst/>
            <a:rect l="l" t="t" r="r" b="b"/>
            <a:pathLst>
              <a:path w="2781886" h="1919501">
                <a:moveTo>
                  <a:pt x="0" y="0"/>
                </a:moveTo>
                <a:lnTo>
                  <a:pt x="2781886" y="0"/>
                </a:lnTo>
                <a:lnTo>
                  <a:pt x="2781886" y="1919501"/>
                </a:lnTo>
                <a:lnTo>
                  <a:pt x="0" y="1919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7884" y="2836944"/>
            <a:ext cx="16787908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tr-TR" sz="54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Hz. İbrahim (a.s.)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halkına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tebliğ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faaliyeti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yapmıştır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26063" y="1835801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Yorumu</a:t>
            </a:r>
          </a:p>
        </p:txBody>
      </p:sp>
      <p:sp>
        <p:nvSpPr>
          <p:cNvPr id="13" name="TextBox 13"/>
          <p:cNvSpPr txBox="1"/>
          <p:nvPr/>
        </p:nvSpPr>
        <p:spPr>
          <a:xfrm rot="-784458">
            <a:off x="7747329" y="926333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Ayetin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4994" y="5067300"/>
            <a:ext cx="16267606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tr-TR" sz="54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Allah'a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ortak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koşmak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peygambere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yakışmaz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4994" y="7191375"/>
            <a:ext cx="1704425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tr-TR" sz="54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Allah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göklerin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yerin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yaratıcısı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olarak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tektir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99689" y="3873896"/>
            <a:ext cx="14288621" cy="469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rgbClr val="FF0000"/>
                </a:solidFill>
                <a:latin typeface="Arial Bold"/>
              </a:rPr>
              <a:t>Hanif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doğruya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hakka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bağlanmış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gerçeği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görmüş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samimiyetle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Allah’a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(c.c.)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inanmış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Allah’ı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bilen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Allah’a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yönelen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batıldan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hoşlanmayan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kimse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anlamına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gelir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1" name="Freeform 11"/>
          <p:cNvSpPr/>
          <p:nvPr/>
        </p:nvSpPr>
        <p:spPr>
          <a:xfrm>
            <a:off x="6987756" y="843959"/>
            <a:ext cx="4312488" cy="2706086"/>
          </a:xfrm>
          <a:custGeom>
            <a:avLst/>
            <a:gdLst/>
            <a:ahLst/>
            <a:cxnLst/>
            <a:rect l="l" t="t" r="r" b="b"/>
            <a:pathLst>
              <a:path w="4312488" h="2706086">
                <a:moveTo>
                  <a:pt x="0" y="0"/>
                </a:moveTo>
                <a:lnTo>
                  <a:pt x="4312488" y="0"/>
                </a:lnTo>
                <a:lnTo>
                  <a:pt x="4312488" y="2706087"/>
                </a:lnTo>
                <a:lnTo>
                  <a:pt x="0" y="270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5865466" y="2043564"/>
            <a:ext cx="6557069" cy="52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8"/>
              </a:lnSpc>
            </a:pPr>
            <a:r>
              <a:rPr lang="en-US" sz="3372">
                <a:solidFill>
                  <a:srgbClr val="105F69"/>
                </a:solidFill>
                <a:latin typeface="Arial Bold"/>
              </a:rPr>
              <a:t>Hatırlayalım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449715" y="8724900"/>
            <a:ext cx="959891" cy="829106"/>
          </a:xfrm>
          <a:custGeom>
            <a:avLst/>
            <a:gdLst/>
            <a:ahLst/>
            <a:cxnLst/>
            <a:rect l="l" t="t" r="r" b="b"/>
            <a:pathLst>
              <a:path w="959891" h="829106">
                <a:moveTo>
                  <a:pt x="0" y="0"/>
                </a:moveTo>
                <a:lnTo>
                  <a:pt x="959892" y="0"/>
                </a:lnTo>
                <a:lnTo>
                  <a:pt x="959892" y="829106"/>
                </a:lnTo>
                <a:lnTo>
                  <a:pt x="0" y="8291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7AB2E80-37AA-B4AF-46FD-7313A943DD4E}"/>
              </a:ext>
            </a:extLst>
          </p:cNvPr>
          <p:cNvSpPr txBox="1"/>
          <p:nvPr/>
        </p:nvSpPr>
        <p:spPr>
          <a:xfrm>
            <a:off x="914400" y="1376769"/>
            <a:ext cx="16877734" cy="8248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“Biz de dedik ki: ‘Ey ateş, İbrahim’e karşı soğuk ve esenlik ol.’ ”</a:t>
            </a:r>
          </a:p>
          <a:p>
            <a:pPr algn="r">
              <a:spcAft>
                <a:spcPts val="600"/>
              </a:spcAft>
            </a:pPr>
            <a:r>
              <a:rPr lang="tr-TR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(Enbiya suresi, 69. ayet)</a:t>
            </a:r>
          </a:p>
          <a:p>
            <a:pPr>
              <a:spcAft>
                <a:spcPts val="600"/>
              </a:spcAft>
            </a:pPr>
            <a:r>
              <a:rPr lang="tr-TR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“İbrahim ne </a:t>
            </a:r>
            <a:r>
              <a:rPr lang="tr-TR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Yahudidir</a:t>
            </a:r>
            <a:r>
              <a:rPr lang="tr-TR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 de </a:t>
            </a:r>
            <a:r>
              <a:rPr lang="tr-TR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Hristiyandır</a:t>
            </a:r>
            <a:r>
              <a:rPr lang="tr-TR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Fakat o, hanif (Allah’ı bir tanıyan, hakka yönelen) bir Müslüman’dı. Allah’a ortak koşanlardan da değildi.”</a:t>
            </a:r>
          </a:p>
          <a:p>
            <a:pPr algn="r">
              <a:spcAft>
                <a:spcPts val="600"/>
              </a:spcAft>
            </a:pPr>
            <a:r>
              <a:rPr lang="tr-TR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(Al-i İmran suresi, 67. ayet)</a:t>
            </a:r>
          </a:p>
          <a:p>
            <a:pPr>
              <a:spcAft>
                <a:spcPts val="600"/>
              </a:spcAft>
            </a:pPr>
            <a:r>
              <a:rPr lang="tr-TR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ayetlerde Hz. İbrahim (a.s.) ile ilgili;</a:t>
            </a:r>
          </a:p>
          <a:p>
            <a:pPr>
              <a:spcAft>
                <a:spcPts val="600"/>
              </a:spcAft>
            </a:pPr>
            <a:r>
              <a:rPr lang="tr-TR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  Dini anlatılmıştır.</a:t>
            </a:r>
          </a:p>
          <a:p>
            <a:pPr>
              <a:spcAft>
                <a:spcPts val="600"/>
              </a:spcAft>
            </a:pPr>
            <a:r>
              <a:rPr lang="tr-TR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 Mesleği anlatılmıştır.</a:t>
            </a:r>
          </a:p>
          <a:p>
            <a:pPr>
              <a:spcAft>
                <a:spcPts val="600"/>
              </a:spcAft>
            </a:pPr>
            <a:r>
              <a:rPr lang="tr-TR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Mucizesine yer verilmiştir.</a:t>
            </a:r>
          </a:p>
          <a:p>
            <a:pPr>
              <a:spcAft>
                <a:spcPts val="600"/>
              </a:spcAft>
            </a:pPr>
            <a:r>
              <a:rPr lang="tr-TR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ifadelerinin hangilerinden bahsedilmiştir?</a:t>
            </a:r>
          </a:p>
          <a:p>
            <a:pPr>
              <a:spcAft>
                <a:spcPts val="600"/>
              </a:spcAft>
            </a:pPr>
            <a:r>
              <a:rPr lang="tr-TR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Yalnız II 			B) Yalnız III 			C) I ve II 			D) I ve III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C4A15E4-8591-A207-63B5-D68113C0B465}"/>
              </a:ext>
            </a:extLst>
          </p:cNvPr>
          <p:cNvSpPr txBox="1"/>
          <p:nvPr/>
        </p:nvSpPr>
        <p:spPr>
          <a:xfrm>
            <a:off x="0" y="808536"/>
            <a:ext cx="60198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Bumerang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/ 1. Ünite / Kavratan Testler 6 / Soru 1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0" name="Freeform 10"/>
          <p:cNvSpPr/>
          <p:nvPr/>
        </p:nvSpPr>
        <p:spPr>
          <a:xfrm>
            <a:off x="9936709" y="7810500"/>
            <a:ext cx="959891" cy="829106"/>
          </a:xfrm>
          <a:custGeom>
            <a:avLst/>
            <a:gdLst/>
            <a:ahLst/>
            <a:cxnLst/>
            <a:rect l="l" t="t" r="r" b="b"/>
            <a:pathLst>
              <a:path w="959891" h="829106">
                <a:moveTo>
                  <a:pt x="0" y="0"/>
                </a:moveTo>
                <a:lnTo>
                  <a:pt x="959892" y="0"/>
                </a:lnTo>
                <a:lnTo>
                  <a:pt x="959892" y="829106"/>
                </a:lnTo>
                <a:lnTo>
                  <a:pt x="0" y="8291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 dirty="0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7AB2E80-37AA-B4AF-46FD-7313A943DD4E}"/>
              </a:ext>
            </a:extLst>
          </p:cNvPr>
          <p:cNvSpPr txBox="1"/>
          <p:nvPr/>
        </p:nvSpPr>
        <p:spPr>
          <a:xfrm>
            <a:off x="914400" y="1376769"/>
            <a:ext cx="16262628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tr-TR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Hz. İbrahim (a.s.) ve Hz. İsmail (a.s.) Kâbe’nin</a:t>
            </a:r>
          </a:p>
          <a:p>
            <a:pPr>
              <a:spcAft>
                <a:spcPts val="600"/>
              </a:spcAft>
            </a:pPr>
            <a:r>
              <a:rPr lang="tr-TR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temelini atıp duvarlarını yükseltmeye başladı. Hz. İsmail (a.s.) babasına taş getirerek yardım etti ve nihayet Kâbe tamamlandı.</a:t>
            </a:r>
          </a:p>
          <a:p>
            <a:pPr>
              <a:spcAft>
                <a:spcPts val="600"/>
              </a:spcAft>
            </a:pPr>
            <a:r>
              <a:rPr lang="tr-TR" sz="4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tr-TR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Hz. İbrahim (a.s.), yaşadığı bölgelerde insanları bir ve tek olan Allah’a (c.c.) inanmaya çağırmıştır.</a:t>
            </a:r>
          </a:p>
          <a:p>
            <a:pPr>
              <a:spcAft>
                <a:spcPts val="600"/>
              </a:spcAft>
            </a:pPr>
            <a:r>
              <a:rPr lang="tr-TR" sz="4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tr-TR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Nemrut, Hz. İbrahim’i (a.s.) ateşe attı fakat Allah’ın (c.c.) izniyle ateş Hz. İbrahim’i (a.s.) yakmadı.</a:t>
            </a:r>
          </a:p>
          <a:p>
            <a:pPr>
              <a:spcAft>
                <a:spcPts val="600"/>
              </a:spcAft>
            </a:pPr>
            <a:r>
              <a:rPr lang="tr-TR" sz="4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tr-TR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P-R-S</a:t>
            </a:r>
            <a:r>
              <a:rPr lang="tr-TR" sz="4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’’ harfleriyle gösterilen cümleler, olayların oluş sırasına göre nasıl sıralanmalıdır?</a:t>
            </a:r>
          </a:p>
          <a:p>
            <a:pPr>
              <a:spcAft>
                <a:spcPts val="600"/>
              </a:spcAft>
            </a:pPr>
            <a:r>
              <a:rPr lang="tr-TR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P-S-R 			B) R-P-S 			C) R-S-P 			D) S-P-R</a:t>
            </a:r>
            <a:endParaRPr lang="en-US" sz="4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C4A15E4-8591-A207-63B5-D68113C0B465}"/>
              </a:ext>
            </a:extLst>
          </p:cNvPr>
          <p:cNvSpPr txBox="1"/>
          <p:nvPr/>
        </p:nvSpPr>
        <p:spPr>
          <a:xfrm>
            <a:off x="0" y="808536"/>
            <a:ext cx="60198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Bumerang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/ 1. Ünite / Kavratan Testler 6 / Soru 4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80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8991600" y="7057594"/>
            <a:ext cx="959891" cy="829106"/>
          </a:xfrm>
          <a:custGeom>
            <a:avLst/>
            <a:gdLst/>
            <a:ahLst/>
            <a:cxnLst/>
            <a:rect l="l" t="t" r="r" b="b"/>
            <a:pathLst>
              <a:path w="959891" h="829106">
                <a:moveTo>
                  <a:pt x="0" y="0"/>
                </a:moveTo>
                <a:lnTo>
                  <a:pt x="959891" y="0"/>
                </a:lnTo>
                <a:lnTo>
                  <a:pt x="959891" y="829106"/>
                </a:lnTo>
                <a:lnTo>
                  <a:pt x="0" y="8291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435BD548-8E7C-249C-D9E2-5535B6429144}"/>
              </a:ext>
            </a:extLst>
          </p:cNvPr>
          <p:cNvSpPr txBox="1"/>
          <p:nvPr/>
        </p:nvSpPr>
        <p:spPr>
          <a:xfrm>
            <a:off x="914400" y="1376769"/>
            <a:ext cx="1687773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 Hz. İbrahim’in (a.s.) babasının adı </a:t>
            </a:r>
            <a:r>
              <a:rPr lang="tr-TR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Âzer’dir</a:t>
            </a:r>
            <a:r>
              <a:rPr lang="tr-TR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(II) Kur’an’da adı </a:t>
            </a:r>
          </a:p>
          <a:p>
            <a:pPr>
              <a:spcAft>
                <a:spcPts val="600"/>
              </a:spcAft>
            </a:pPr>
            <a:r>
              <a:rPr lang="tr-TR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çok geçen peygamberlerden biridir. (III) Hz. İshak (a.s.) ve Hz. İsmail’in (a.s.) babasıdır. (IV) Putlara tapanlara karşı insanları Allah’ın </a:t>
            </a:r>
            <a:r>
              <a:rPr lang="tr-TR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tevhid</a:t>
            </a:r>
            <a:r>
              <a:rPr lang="tr-TR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inancına davet ettiği için Ebrehe tarafından ateşe atılmıştır. (V) Müslümanların her namazda yöneldiği Kâbe’yi oğlu İshak ile birlikte inşa etmiştir.</a:t>
            </a:r>
          </a:p>
          <a:p>
            <a:pPr>
              <a:spcAft>
                <a:spcPts val="600"/>
              </a:spcAft>
            </a:pPr>
            <a:r>
              <a:rPr lang="tr-TR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metinde numaralandırılan cümlelerin hangilerinde hata yapılmıştır?</a:t>
            </a:r>
          </a:p>
          <a:p>
            <a:pPr>
              <a:spcAft>
                <a:spcPts val="600"/>
              </a:spcAft>
            </a:pPr>
            <a:r>
              <a:rPr lang="tr-TR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I ve III 							B) II ve IV</a:t>
            </a:r>
          </a:p>
          <a:p>
            <a:pPr>
              <a:spcAft>
                <a:spcPts val="600"/>
              </a:spcAft>
            </a:pPr>
            <a:r>
              <a:rPr lang="tr-TR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III ve V 							D) IV ve V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067F4827-5D36-9D0E-256A-1B023E9D07C4}"/>
              </a:ext>
            </a:extLst>
          </p:cNvPr>
          <p:cNvSpPr txBox="1"/>
          <p:nvPr/>
        </p:nvSpPr>
        <p:spPr>
          <a:xfrm>
            <a:off x="0" y="808536"/>
            <a:ext cx="60198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Bumerang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/ 1. Ünite / Kavratan Testler 6 / Soru 6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8999" y="2076733"/>
            <a:ext cx="17350569" cy="8734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Aşağıda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verilen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cümlelerdeki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noktalı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yerlere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uygun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kelimeleri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yazınız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.</a:t>
            </a:r>
          </a:p>
          <a:p>
            <a:pPr>
              <a:lnSpc>
                <a:spcPts val="1800"/>
              </a:lnSpc>
            </a:pPr>
            <a:endParaRPr lang="en-US" sz="3999" dirty="0">
              <a:solidFill>
                <a:srgbClr val="000000"/>
              </a:solidFill>
              <a:latin typeface="Arial Bold"/>
            </a:endParaRPr>
          </a:p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000000"/>
                </a:solidFill>
                <a:latin typeface="Arial"/>
              </a:rPr>
              <a:t> •</a:t>
            </a:r>
            <a:r>
              <a:rPr lang="tr-TR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Kültürümüzde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misafir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eksik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olmayan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sofralar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için</a:t>
            </a:r>
            <a:endParaRPr lang="en-US" sz="3999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000000"/>
                </a:solidFill>
                <a:latin typeface="Arial"/>
              </a:rPr>
              <a:t> …………………………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tabiri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kullanılır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>
              <a:lnSpc>
                <a:spcPts val="2999"/>
              </a:lnSpc>
            </a:pPr>
            <a:endParaRPr lang="en-US" sz="3999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Kur’an-ı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Kerim’de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Hz.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İbrahim’e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dostu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anlamına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gelen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…………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unvanı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verilmiştir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. </a:t>
            </a:r>
          </a:p>
          <a:p>
            <a:pPr>
              <a:lnSpc>
                <a:spcPts val="2999"/>
              </a:lnSpc>
            </a:pPr>
            <a:endParaRPr lang="en-US" sz="3999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000000"/>
                </a:solidFill>
                <a:latin typeface="Arial"/>
              </a:rPr>
              <a:t>• Hz. İbrahim (a.s.) ……………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gitmiş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orada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oğlu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……………………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ile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birlikte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Kâbe’yi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inşa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etmiştir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>
              <a:lnSpc>
                <a:spcPts val="2999"/>
              </a:lnSpc>
            </a:pPr>
            <a:endParaRPr lang="en-US" sz="3999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Kur’an-ı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Kerim’de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bazı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kişilerin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milletlerin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peygamberlerin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hayatlarına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dair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anlatılan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ibret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verici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olaylara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………………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denir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. </a:t>
            </a:r>
          </a:p>
          <a:p>
            <a:pPr>
              <a:lnSpc>
                <a:spcPts val="4799"/>
              </a:lnSpc>
            </a:pPr>
            <a:endParaRPr lang="en-US" sz="3999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4799"/>
              </a:lnSpc>
            </a:pPr>
            <a:endParaRPr lang="en-US" sz="3999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4799"/>
              </a:lnSpc>
            </a:pPr>
            <a:endParaRPr lang="en-US" sz="3999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68572" y="3314700"/>
            <a:ext cx="7180028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 err="1">
                <a:solidFill>
                  <a:srgbClr val="CC0005"/>
                </a:solidFill>
                <a:latin typeface="Arial Bold"/>
              </a:rPr>
              <a:t>Halil</a:t>
            </a:r>
            <a:r>
              <a:rPr lang="en-US" sz="3999" dirty="0">
                <a:solidFill>
                  <a:srgbClr val="CC0005"/>
                </a:solidFill>
                <a:latin typeface="Arial Bold"/>
              </a:rPr>
              <a:t> İbrahim </a:t>
            </a:r>
            <a:r>
              <a:rPr lang="en-US" sz="3999" dirty="0" err="1">
                <a:solidFill>
                  <a:srgbClr val="CC0005"/>
                </a:solidFill>
                <a:latin typeface="Arial Bold"/>
              </a:rPr>
              <a:t>Sofrası</a:t>
            </a:r>
            <a:endParaRPr lang="en-US" sz="3999" dirty="0">
              <a:solidFill>
                <a:srgbClr val="CC0005"/>
              </a:solidFill>
              <a:latin typeface="Arial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657791" y="4311650"/>
            <a:ext cx="2258467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CC0005"/>
                </a:solidFill>
                <a:latin typeface="Arial Bold"/>
              </a:rPr>
              <a:t>Halilullah</a:t>
            </a:r>
            <a:endParaRPr lang="en-US" sz="3999" dirty="0">
              <a:solidFill>
                <a:srgbClr val="CC0005"/>
              </a:solidFill>
              <a:latin typeface="Arial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847105" y="5911850"/>
            <a:ext cx="2259062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CC0005"/>
                </a:solidFill>
                <a:latin typeface="Arial Bold"/>
              </a:rPr>
              <a:t>Mekke’ye</a:t>
            </a:r>
            <a:endParaRPr lang="en-US" sz="3999" dirty="0">
              <a:solidFill>
                <a:srgbClr val="CC0005"/>
              </a:solidFill>
              <a:latin typeface="Arial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202648" y="5905500"/>
            <a:ext cx="418035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CC0005"/>
                </a:solidFill>
                <a:latin typeface="Arial Bold"/>
              </a:rPr>
              <a:t>Hz. İsmail (a.s.)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82000" y="8115300"/>
            <a:ext cx="1780555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CC0005"/>
                </a:solidFill>
                <a:latin typeface="Arial Bold"/>
              </a:rPr>
              <a:t>kıssa</a:t>
            </a:r>
            <a:endParaRPr lang="en-US" sz="3999" dirty="0">
              <a:solidFill>
                <a:srgbClr val="CC0005"/>
              </a:solidFill>
              <a:latin typeface="Arial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391111" y="2273951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0" y="0"/>
                </a:lnTo>
                <a:lnTo>
                  <a:pt x="4255560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391111" y="5880742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0" y="0"/>
                </a:lnTo>
                <a:lnTo>
                  <a:pt x="4255560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4808596" y="2273951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1" y="0"/>
                </a:lnTo>
                <a:lnTo>
                  <a:pt x="4255561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4808596" y="5880742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1" y="0"/>
                </a:lnTo>
                <a:lnTo>
                  <a:pt x="4255561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9226082" y="2273951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0" y="0"/>
                </a:lnTo>
                <a:lnTo>
                  <a:pt x="4255560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9226082" y="5880742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0" y="0"/>
                </a:lnTo>
                <a:lnTo>
                  <a:pt x="4255560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3643567" y="2273951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1" y="0"/>
                </a:lnTo>
                <a:lnTo>
                  <a:pt x="4255561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3643567" y="5880742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1" y="0"/>
                </a:lnTo>
                <a:lnTo>
                  <a:pt x="4255561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1246753"/>
            <a:ext cx="17350569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Harfleri karışık olarak verilen kavramları tahmin edelim.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1379596" y="3748326"/>
            <a:ext cx="29638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İBRAHİM</a:t>
            </a:r>
            <a:endParaRPr lang="tr-TR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etin kutusu 19"/>
          <p:cNvSpPr txBox="1"/>
          <p:nvPr/>
        </p:nvSpPr>
        <p:spPr>
          <a:xfrm>
            <a:off x="5791200" y="3748326"/>
            <a:ext cx="29638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NEMRUT</a:t>
            </a:r>
            <a:endParaRPr lang="tr-TR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10261746" y="3748326"/>
            <a:ext cx="29638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İSMAİL</a:t>
            </a:r>
            <a:endParaRPr lang="tr-TR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etin kutusu 21"/>
          <p:cNvSpPr txBox="1"/>
          <p:nvPr/>
        </p:nvSpPr>
        <p:spPr>
          <a:xfrm>
            <a:off x="14620829" y="3748326"/>
            <a:ext cx="29638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TEVHİT</a:t>
            </a:r>
            <a:endParaRPr lang="tr-TR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etin kutusu 22"/>
          <p:cNvSpPr txBox="1"/>
          <p:nvPr/>
        </p:nvSpPr>
        <p:spPr>
          <a:xfrm>
            <a:off x="1379596" y="7358733"/>
            <a:ext cx="29638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KISSA</a:t>
            </a:r>
            <a:endParaRPr lang="tr-TR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etin kutusu 23"/>
          <p:cNvSpPr txBox="1"/>
          <p:nvPr/>
        </p:nvSpPr>
        <p:spPr>
          <a:xfrm>
            <a:off x="5791200" y="7358733"/>
            <a:ext cx="29638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HANİF</a:t>
            </a:r>
            <a:endParaRPr lang="tr-TR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etin kutusu 24"/>
          <p:cNvSpPr txBox="1"/>
          <p:nvPr/>
        </p:nvSpPr>
        <p:spPr>
          <a:xfrm>
            <a:off x="10261746" y="7358733"/>
            <a:ext cx="29638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MEKKE</a:t>
            </a:r>
            <a:endParaRPr lang="tr-TR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etin kutusu 25"/>
          <p:cNvSpPr txBox="1"/>
          <p:nvPr/>
        </p:nvSpPr>
        <p:spPr>
          <a:xfrm>
            <a:off x="14620829" y="7358733"/>
            <a:ext cx="29638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KÂBE</a:t>
            </a:r>
          </a:p>
        </p:txBody>
      </p:sp>
      <p:sp>
        <p:nvSpPr>
          <p:cNvPr id="27" name="Metin kutusu 26"/>
          <p:cNvSpPr txBox="1"/>
          <p:nvPr/>
        </p:nvSpPr>
        <p:spPr>
          <a:xfrm>
            <a:off x="1295400" y="3771900"/>
            <a:ext cx="2963804" cy="861774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HİRAMBİ</a:t>
            </a:r>
            <a:endParaRPr lang="tr-TR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Metin kutusu 28"/>
          <p:cNvSpPr txBox="1"/>
          <p:nvPr/>
        </p:nvSpPr>
        <p:spPr>
          <a:xfrm>
            <a:off x="5791200" y="3773245"/>
            <a:ext cx="2963804" cy="861774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TURMEN</a:t>
            </a:r>
            <a:endParaRPr lang="tr-TR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Metin kutusu 29"/>
          <p:cNvSpPr txBox="1"/>
          <p:nvPr/>
        </p:nvSpPr>
        <p:spPr>
          <a:xfrm>
            <a:off x="10261746" y="3771900"/>
            <a:ext cx="2963804" cy="861774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MİSALİ</a:t>
            </a:r>
            <a:endParaRPr lang="tr-TR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Metin kutusu 30"/>
          <p:cNvSpPr txBox="1"/>
          <p:nvPr/>
        </p:nvSpPr>
        <p:spPr>
          <a:xfrm>
            <a:off x="14620829" y="3771900"/>
            <a:ext cx="2963804" cy="861774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ETHİVT</a:t>
            </a:r>
            <a:endParaRPr lang="tr-TR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etin kutusu 31"/>
          <p:cNvSpPr txBox="1"/>
          <p:nvPr/>
        </p:nvSpPr>
        <p:spPr>
          <a:xfrm>
            <a:off x="1326960" y="7353300"/>
            <a:ext cx="2963804" cy="861774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SAKSI</a:t>
            </a:r>
            <a:endParaRPr lang="tr-TR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Metin kutusu 32"/>
          <p:cNvSpPr txBox="1"/>
          <p:nvPr/>
        </p:nvSpPr>
        <p:spPr>
          <a:xfrm>
            <a:off x="5735078" y="7381902"/>
            <a:ext cx="2963804" cy="861774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NAİFH</a:t>
            </a:r>
            <a:endParaRPr lang="tr-TR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Metin kutusu 33"/>
          <p:cNvSpPr txBox="1"/>
          <p:nvPr/>
        </p:nvSpPr>
        <p:spPr>
          <a:xfrm>
            <a:off x="10191132" y="7387281"/>
            <a:ext cx="2963804" cy="861774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KEKEM</a:t>
            </a:r>
            <a:endParaRPr lang="tr-TR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Metin kutusu 34"/>
          <p:cNvSpPr txBox="1"/>
          <p:nvPr/>
        </p:nvSpPr>
        <p:spPr>
          <a:xfrm>
            <a:off x="14610669" y="7393257"/>
            <a:ext cx="2963804" cy="861774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BEKÂ</a:t>
            </a:r>
            <a:endParaRPr lang="tr-TR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2428451" y="195962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084828"/>
            <a:ext cx="17350569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Haydi kelime oyunu oynayalım.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6483801"/>
            <a:ext cx="14654456" cy="287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rial"/>
              </a:rPr>
              <a:t>• Tanımdan yola çıkarak kavram tahmini yapıyoruz.</a:t>
            </a:r>
          </a:p>
          <a:p>
            <a:pPr>
              <a:lnSpc>
                <a:spcPts val="2800"/>
              </a:lnSpc>
            </a:pPr>
            <a:endParaRPr lang="en-US" sz="399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rial"/>
              </a:rPr>
              <a:t>• Almak istediğimiz her harf için bir defa tıklıyoruz.</a:t>
            </a:r>
          </a:p>
          <a:p>
            <a:pPr>
              <a:lnSpc>
                <a:spcPts val="2800"/>
              </a:lnSpc>
            </a:pPr>
            <a:endParaRPr lang="en-US" sz="399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rial"/>
              </a:rPr>
              <a:t>• Her bir kutu 10 puan değerindedir.</a:t>
            </a:r>
          </a:p>
        </p:txBody>
      </p:sp>
      <p:sp>
        <p:nvSpPr>
          <p:cNvPr id="13" name="Freeform 13"/>
          <p:cNvSpPr/>
          <p:nvPr/>
        </p:nvSpPr>
        <p:spPr>
          <a:xfrm>
            <a:off x="4695480" y="195962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6962090" y="195962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9229383" y="197559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11496413" y="197559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13763706" y="195962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3647481" y="4149242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5914510" y="4149242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8181120" y="4149242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>
            <a:off x="10448413" y="4165211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8"/>
                </a:lnTo>
                <a:lnTo>
                  <a:pt x="0" y="20006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2" name="Freeform 22"/>
          <p:cNvSpPr/>
          <p:nvPr/>
        </p:nvSpPr>
        <p:spPr>
          <a:xfrm>
            <a:off x="12715443" y="4165211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8"/>
                </a:lnTo>
                <a:lnTo>
                  <a:pt x="0" y="20006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3" name="TextBox 23"/>
          <p:cNvSpPr txBox="1"/>
          <p:nvPr/>
        </p:nvSpPr>
        <p:spPr>
          <a:xfrm>
            <a:off x="3295100" y="2555757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K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599336" y="2555757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885210" y="2555757"/>
            <a:ext cx="403622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61804" y="2555757"/>
            <a:ext cx="183654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İ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345816" y="2555757"/>
            <a:ext cx="550218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667688" y="2555757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495601" y="4743761"/>
            <a:ext cx="513904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818366" y="4743761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067628" y="4743761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U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334238" y="4743761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601532" y="4743761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2884960" y="7872695"/>
            <a:ext cx="13390740" cy="841145"/>
          </a:xfrm>
          <a:custGeom>
            <a:avLst/>
            <a:gdLst/>
            <a:ahLst/>
            <a:cxnLst/>
            <a:rect l="l" t="t" r="r" b="b"/>
            <a:pathLst>
              <a:path w="13390740" h="841145">
                <a:moveTo>
                  <a:pt x="0" y="0"/>
                </a:moveTo>
                <a:lnTo>
                  <a:pt x="13390740" y="0"/>
                </a:lnTo>
                <a:lnTo>
                  <a:pt x="13390740" y="841145"/>
                </a:lnTo>
                <a:lnTo>
                  <a:pt x="0" y="8411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607" b="-5715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2439105" y="4838700"/>
            <a:ext cx="13390740" cy="841145"/>
          </a:xfrm>
          <a:custGeom>
            <a:avLst/>
            <a:gdLst/>
            <a:ahLst/>
            <a:cxnLst/>
            <a:rect l="l" t="t" r="r" b="b"/>
            <a:pathLst>
              <a:path w="13390740" h="841145">
                <a:moveTo>
                  <a:pt x="0" y="0"/>
                </a:moveTo>
                <a:lnTo>
                  <a:pt x="13390740" y="0"/>
                </a:lnTo>
                <a:lnTo>
                  <a:pt x="13390740" y="841145"/>
                </a:lnTo>
                <a:lnTo>
                  <a:pt x="0" y="8411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607" b="-57155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28700" y="4397941"/>
            <a:ext cx="3240240" cy="4860359"/>
            <a:chOff x="0" y="0"/>
            <a:chExt cx="6350000" cy="9525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1"/>
              <a:stretch>
                <a:fillRect l="-62570" r="-62570"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805405" y="5735920"/>
            <a:ext cx="12015753" cy="201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tr-TR" sz="54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Farklı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coğrafyalarda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iz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bırakmış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döneminde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etkili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olmuş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şahsiyettir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413441"/>
            <a:ext cx="16763434" cy="298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tr-TR" sz="54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Hz. İbrahim (a.s.)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Kur’an-ı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Kerim’de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hayatı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>
              <a:lnSpc>
                <a:spcPts val="7699"/>
              </a:lnSpc>
            </a:pPr>
            <a:r>
              <a:rPr lang="en-US" sz="5499" dirty="0" err="1">
                <a:solidFill>
                  <a:srgbClr val="000000"/>
                </a:solidFill>
                <a:latin typeface="Arial"/>
              </a:rPr>
              <a:t>çokça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anlatılan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verdiği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tevhit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mücadelesi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ile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tanınmış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peygamberlerden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biridir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681886" y="1100069"/>
            <a:ext cx="2789471" cy="1363354"/>
          </a:xfrm>
          <a:custGeom>
            <a:avLst/>
            <a:gdLst/>
            <a:ahLst/>
            <a:cxnLst/>
            <a:rect l="l" t="t" r="r" b="b"/>
            <a:pathLst>
              <a:path w="2789471" h="1363354">
                <a:moveTo>
                  <a:pt x="0" y="0"/>
                </a:moveTo>
                <a:lnTo>
                  <a:pt x="2789471" y="0"/>
                </a:lnTo>
                <a:lnTo>
                  <a:pt x="2789471" y="1363354"/>
                </a:lnTo>
                <a:lnTo>
                  <a:pt x="0" y="13633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246753"/>
            <a:ext cx="244265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40 puan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5138302"/>
            <a:ext cx="13245869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"/>
              </a:rPr>
              <a:t>MÜSLÜMANLARIN KIBLESİ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28700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329572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556233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7829633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TextBox 17"/>
          <p:cNvSpPr txBox="1"/>
          <p:nvPr/>
        </p:nvSpPr>
        <p:spPr>
          <a:xfrm>
            <a:off x="1904077" y="3270755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190156" y="3313430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Â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457576" y="3238500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B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742343" y="3270755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028700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319277"/>
            <a:ext cx="14844049" cy="191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"/>
              </a:rPr>
              <a:t>ALLAH’A (C.C.) VE HAKKA YÜZÜNÜ DÖNEN KİMSE</a:t>
            </a:r>
          </a:p>
        </p:txBody>
      </p:sp>
      <p:sp>
        <p:nvSpPr>
          <p:cNvPr id="12" name="Freeform 12"/>
          <p:cNvSpPr/>
          <p:nvPr/>
        </p:nvSpPr>
        <p:spPr>
          <a:xfrm>
            <a:off x="329572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556233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7829633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10096662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681886" y="1100069"/>
            <a:ext cx="2789471" cy="1363354"/>
          </a:xfrm>
          <a:custGeom>
            <a:avLst/>
            <a:gdLst/>
            <a:ahLst/>
            <a:cxnLst/>
            <a:rect l="l" t="t" r="r" b="b"/>
            <a:pathLst>
              <a:path w="2789471" h="1363354">
                <a:moveTo>
                  <a:pt x="0" y="0"/>
                </a:moveTo>
                <a:lnTo>
                  <a:pt x="2789471" y="0"/>
                </a:lnTo>
                <a:lnTo>
                  <a:pt x="2789471" y="1363354"/>
                </a:lnTo>
                <a:lnTo>
                  <a:pt x="0" y="13633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TextBox 17"/>
          <p:cNvSpPr txBox="1"/>
          <p:nvPr/>
        </p:nvSpPr>
        <p:spPr>
          <a:xfrm>
            <a:off x="1028700" y="1246753"/>
            <a:ext cx="244265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50 puan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04077" y="3232655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190156" y="3289805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457576" y="3232655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870781" y="3313430"/>
            <a:ext cx="183654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İ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028091" y="3232655"/>
            <a:ext cx="403622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028700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5248" y="5138302"/>
            <a:ext cx="13245869" cy="191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"/>
              </a:rPr>
              <a:t>BABİL HÜKÜMDARI, HZ. İBRAHİM İLE MÜCADELE EDEN KRAL</a:t>
            </a:r>
          </a:p>
        </p:txBody>
      </p:sp>
      <p:sp>
        <p:nvSpPr>
          <p:cNvPr id="12" name="Freeform 12"/>
          <p:cNvSpPr/>
          <p:nvPr/>
        </p:nvSpPr>
        <p:spPr>
          <a:xfrm>
            <a:off x="329572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556233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7829633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10096662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12363956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681886" y="1100069"/>
            <a:ext cx="2789471" cy="1363354"/>
          </a:xfrm>
          <a:custGeom>
            <a:avLst/>
            <a:gdLst/>
            <a:ahLst/>
            <a:cxnLst/>
            <a:rect l="l" t="t" r="r" b="b"/>
            <a:pathLst>
              <a:path w="2789471" h="1363354">
                <a:moveTo>
                  <a:pt x="0" y="0"/>
                </a:moveTo>
                <a:lnTo>
                  <a:pt x="2789471" y="0"/>
                </a:lnTo>
                <a:lnTo>
                  <a:pt x="2789471" y="1363354"/>
                </a:lnTo>
                <a:lnTo>
                  <a:pt x="0" y="13633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TextBox 18"/>
          <p:cNvSpPr txBox="1"/>
          <p:nvPr/>
        </p:nvSpPr>
        <p:spPr>
          <a:xfrm>
            <a:off x="1028700" y="1246753"/>
            <a:ext cx="244265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60 puan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04077" y="3333502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208313" y="3232655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420889" y="3232655"/>
            <a:ext cx="550218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724186" y="3232655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991479" y="3232655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U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295917" y="3232655"/>
            <a:ext cx="403622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028700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138302"/>
            <a:ext cx="14958500" cy="191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"/>
              </a:rPr>
              <a:t>AKLI İLE ALLAH’IN (C.C.) VARLIĞINA ULAŞAN PEYGAMBER</a:t>
            </a:r>
          </a:p>
        </p:txBody>
      </p:sp>
      <p:sp>
        <p:nvSpPr>
          <p:cNvPr id="12" name="Freeform 12"/>
          <p:cNvSpPr/>
          <p:nvPr/>
        </p:nvSpPr>
        <p:spPr>
          <a:xfrm>
            <a:off x="329572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556233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7829633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10096662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12363956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1463124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681886" y="1100069"/>
            <a:ext cx="2789471" cy="1363354"/>
          </a:xfrm>
          <a:custGeom>
            <a:avLst/>
            <a:gdLst/>
            <a:ahLst/>
            <a:cxnLst/>
            <a:rect l="l" t="t" r="r" b="b"/>
            <a:pathLst>
              <a:path w="2789471" h="1363354">
                <a:moveTo>
                  <a:pt x="0" y="0"/>
                </a:moveTo>
                <a:lnTo>
                  <a:pt x="2789471" y="0"/>
                </a:lnTo>
                <a:lnTo>
                  <a:pt x="2789471" y="1363354"/>
                </a:lnTo>
                <a:lnTo>
                  <a:pt x="0" y="13633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TextBox 19"/>
          <p:cNvSpPr txBox="1"/>
          <p:nvPr/>
        </p:nvSpPr>
        <p:spPr>
          <a:xfrm>
            <a:off x="1028700" y="1246753"/>
            <a:ext cx="244265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70 puan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50673" y="3304927"/>
            <a:ext cx="183654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İ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190156" y="3232655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B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457576" y="3232655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724186" y="3238500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991479" y="3232655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405901" y="3313430"/>
            <a:ext cx="183654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İ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491826" y="3232655"/>
            <a:ext cx="550218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5178907" y="2542153"/>
            <a:ext cx="7315200" cy="1591056"/>
          </a:xfrm>
          <a:custGeom>
            <a:avLst/>
            <a:gdLst/>
            <a:ahLst/>
            <a:cxnLst/>
            <a:rect l="l" t="t" r="r" b="b"/>
            <a:pathLst>
              <a:path w="7315200" h="1591056">
                <a:moveTo>
                  <a:pt x="0" y="0"/>
                </a:moveTo>
                <a:lnTo>
                  <a:pt x="7315200" y="0"/>
                </a:lnTo>
                <a:lnTo>
                  <a:pt x="7315200" y="1591056"/>
                </a:lnTo>
                <a:lnTo>
                  <a:pt x="0" y="1591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246753"/>
            <a:ext cx="17350569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HAZIRLAYANLAR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80363" y="3072795"/>
            <a:ext cx="6425105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dirty="0" err="1">
                <a:solidFill>
                  <a:srgbClr val="000000"/>
                </a:solidFill>
                <a:latin typeface="Arial"/>
              </a:rPr>
              <a:t>Mikail</a:t>
            </a:r>
            <a:r>
              <a:rPr lang="en-US" sz="3500" dirty="0">
                <a:solidFill>
                  <a:srgbClr val="000000"/>
                </a:solidFill>
                <a:latin typeface="Arial"/>
              </a:rPr>
              <a:t> OKUMUŞ</a:t>
            </a:r>
          </a:p>
        </p:txBody>
      </p:sp>
      <p:sp>
        <p:nvSpPr>
          <p:cNvPr id="13" name="Freeform 13"/>
          <p:cNvSpPr/>
          <p:nvPr/>
        </p:nvSpPr>
        <p:spPr>
          <a:xfrm>
            <a:off x="5178907" y="4387085"/>
            <a:ext cx="7315200" cy="1591056"/>
          </a:xfrm>
          <a:custGeom>
            <a:avLst/>
            <a:gdLst/>
            <a:ahLst/>
            <a:cxnLst/>
            <a:rect l="l" t="t" r="r" b="b"/>
            <a:pathLst>
              <a:path w="7315200" h="1591056">
                <a:moveTo>
                  <a:pt x="0" y="0"/>
                </a:moveTo>
                <a:lnTo>
                  <a:pt x="7315200" y="0"/>
                </a:lnTo>
                <a:lnTo>
                  <a:pt x="7315200" y="1591056"/>
                </a:lnTo>
                <a:lnTo>
                  <a:pt x="0" y="1591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5178907" y="6235316"/>
            <a:ext cx="7315200" cy="1591056"/>
          </a:xfrm>
          <a:custGeom>
            <a:avLst/>
            <a:gdLst/>
            <a:ahLst/>
            <a:cxnLst/>
            <a:rect l="l" t="t" r="r" b="b"/>
            <a:pathLst>
              <a:path w="7315200" h="1591056">
                <a:moveTo>
                  <a:pt x="0" y="0"/>
                </a:moveTo>
                <a:lnTo>
                  <a:pt x="7315200" y="0"/>
                </a:lnTo>
                <a:lnTo>
                  <a:pt x="7315200" y="1591056"/>
                </a:lnTo>
                <a:lnTo>
                  <a:pt x="0" y="1591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8080363" y="4849318"/>
            <a:ext cx="6425105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dirty="0" err="1">
                <a:solidFill>
                  <a:srgbClr val="000000"/>
                </a:solidFill>
                <a:latin typeface="Arial"/>
              </a:rPr>
              <a:t>Adem</a:t>
            </a:r>
            <a:r>
              <a:rPr lang="en-US" sz="3500" dirty="0">
                <a:solidFill>
                  <a:srgbClr val="000000"/>
                </a:solidFill>
                <a:latin typeface="Arial"/>
              </a:rPr>
              <a:t> USTAOĞLU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80363" y="6692516"/>
            <a:ext cx="6425105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Arial"/>
              </a:rPr>
              <a:t>Ekrem BALCI</a:t>
            </a:r>
          </a:p>
        </p:txBody>
      </p:sp>
      <p:grpSp>
        <p:nvGrpSpPr>
          <p:cNvPr id="17" name="Grup 16">
            <a:extLst>
              <a:ext uri="{FF2B5EF4-FFF2-40B4-BE49-F238E27FC236}">
                <a16:creationId xmlns:a16="http://schemas.microsoft.com/office/drawing/2014/main" id="{68E3A362-AEDB-AD03-2217-5F41253EB0F9}"/>
              </a:ext>
            </a:extLst>
          </p:cNvPr>
          <p:cNvGrpSpPr/>
          <p:nvPr/>
        </p:nvGrpSpPr>
        <p:grpSpPr>
          <a:xfrm>
            <a:off x="-1" y="8013647"/>
            <a:ext cx="18288001" cy="1397053"/>
            <a:chOff x="0" y="5372597"/>
            <a:chExt cx="12119971" cy="925867"/>
          </a:xfrm>
        </p:grpSpPr>
        <p:sp>
          <p:nvSpPr>
            <p:cNvPr id="18" name="Dikdörtgen 17">
              <a:extLst>
                <a:ext uri="{FF2B5EF4-FFF2-40B4-BE49-F238E27FC236}">
                  <a16:creationId xmlns:a16="http://schemas.microsoft.com/office/drawing/2014/main" id="{D39A1BF3-2659-5011-B0AD-BF02DBD1AFDD}"/>
                </a:ext>
              </a:extLst>
            </p:cNvPr>
            <p:cNvSpPr/>
            <p:nvPr/>
          </p:nvSpPr>
          <p:spPr>
            <a:xfrm>
              <a:off x="0" y="5400838"/>
              <a:ext cx="12119971" cy="897626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r-TR"/>
            </a:p>
          </p:txBody>
        </p:sp>
        <p:sp>
          <p:nvSpPr>
            <p:cNvPr id="19" name="Metin kutusu 9">
              <a:extLst>
                <a:ext uri="{FF2B5EF4-FFF2-40B4-BE49-F238E27FC236}">
                  <a16:creationId xmlns:a16="http://schemas.microsoft.com/office/drawing/2014/main" id="{94FF7D3A-7C95-A0DB-8262-89C48E38A27A}"/>
                </a:ext>
              </a:extLst>
            </p:cNvPr>
            <p:cNvSpPr txBox="1"/>
            <p:nvPr/>
          </p:nvSpPr>
          <p:spPr>
            <a:xfrm>
              <a:off x="1154628" y="5372597"/>
              <a:ext cx="9882744" cy="917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sz="2100" dirty="0">
                  <a:latin typeface="Arial" panose="020B0604020202020204" pitchFamily="34" charset="0"/>
                  <a:cs typeface="Arial" panose="020B0604020202020204" pitchFamily="34" charset="0"/>
                </a:rPr>
                <a:t>Bu içerik öğretmen ve öğrencilerin ücretsiz olarak kullanımına sunulmuştur. </a:t>
              </a:r>
            </a:p>
            <a:p>
              <a:pPr algn="ctr"/>
              <a:r>
                <a:rPr lang="tr-TR" sz="2100" dirty="0">
                  <a:latin typeface="Arial" panose="020B0604020202020204" pitchFamily="34" charset="0"/>
                  <a:cs typeface="Arial" panose="020B0604020202020204" pitchFamily="34" charset="0"/>
                </a:rPr>
                <a:t>Dosyanın tamamının veya bir kısmının kopyalanması ve herhangi bir sitede yayınlanması kesinlikle yasaktır. </a:t>
              </a:r>
            </a:p>
            <a:p>
              <a:pPr algn="ctr"/>
              <a:r>
                <a:rPr lang="tr-TR" sz="2100" dirty="0">
                  <a:latin typeface="Arial" panose="020B0604020202020204" pitchFamily="34" charset="0"/>
                  <a:cs typeface="Arial" panose="020B0604020202020204" pitchFamily="34" charset="0"/>
                </a:rPr>
                <a:t>Bu kuralı ihlal eden şahıslara yönelik yasal işlem başlatılacaktır. </a:t>
              </a:r>
            </a:p>
            <a:p>
              <a:pPr algn="ctr"/>
              <a:r>
                <a:rPr lang="tr-TR" sz="2100" b="1" dirty="0">
                  <a:latin typeface="Arial" panose="020B0604020202020204" pitchFamily="34" charset="0"/>
                  <a:cs typeface="Arial" panose="020B0604020202020204" pitchFamily="34" charset="0"/>
                </a:rPr>
                <a:t>Bu dosyanın tüm hakları </a:t>
              </a:r>
              <a:r>
                <a:rPr lang="tr-TR" sz="2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mikailokumus.com'a</a:t>
              </a:r>
              <a:r>
                <a:rPr lang="tr-TR" sz="2100" b="1" dirty="0">
                  <a:latin typeface="Arial" panose="020B0604020202020204" pitchFamily="34" charset="0"/>
                  <a:cs typeface="Arial" panose="020B0604020202020204" pitchFamily="34" charset="0"/>
                </a:rPr>
                <a:t> aittir.</a:t>
              </a:r>
            </a:p>
          </p:txBody>
        </p:sp>
        <p:pic>
          <p:nvPicPr>
            <p:cNvPr id="20" name="Resim 19" descr="daire, ekran görüntüsü, grafik, yaratıcılık içeren bir resim&#10;&#10;Açıklama otomatik olarak oluşturuldu">
              <a:extLst>
                <a:ext uri="{FF2B5EF4-FFF2-40B4-BE49-F238E27FC236}">
                  <a16:creationId xmlns:a16="http://schemas.microsoft.com/office/drawing/2014/main" id="{1024586F-D879-86EB-1F86-8EB09AFA2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6794" y="5471988"/>
              <a:ext cx="755784" cy="755784"/>
            </a:xfrm>
            <a:prstGeom prst="rect">
              <a:avLst/>
            </a:prstGeom>
          </p:spPr>
        </p:pic>
        <p:pic>
          <p:nvPicPr>
            <p:cNvPr id="21" name="Resim 20" descr="daire, ekran görüntüsü, grafik, yaratıcılık içeren bir resim&#10;&#10;Açıklama otomatik olarak oluşturuldu">
              <a:extLst>
                <a:ext uri="{FF2B5EF4-FFF2-40B4-BE49-F238E27FC236}">
                  <a16:creationId xmlns:a16="http://schemas.microsoft.com/office/drawing/2014/main" id="{52A1B320-868C-2B14-9CEB-B96C72EC0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422" y="5471758"/>
              <a:ext cx="755784" cy="7557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 animBg="1"/>
      <p:bldP spid="14" grpId="0" animBg="1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9523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6" y="0"/>
                </a:lnTo>
                <a:lnTo>
                  <a:pt x="18567046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564414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-139523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144935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8" y="0"/>
                </a:lnTo>
                <a:lnTo>
                  <a:pt x="2721488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8700" y="5294260"/>
            <a:ext cx="3750904" cy="3873934"/>
            <a:chOff x="0" y="0"/>
            <a:chExt cx="6350000" cy="6558280"/>
          </a:xfrm>
        </p:grpSpPr>
        <p:sp>
          <p:nvSpPr>
            <p:cNvPr id="7" name="Freeform 7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7"/>
              <a:stretch>
                <a:fillRect l="-28749" r="-28749"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925E3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1080151"/>
            <a:ext cx="12811788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Arial Bold"/>
              </a:rPr>
              <a:t>Yaşadığı Dönem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270084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733227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3570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6343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092976"/>
            <a:ext cx="16623911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tr-TR" sz="5000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Hz.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İbrahim’in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(a.s.)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yaşadığı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dönem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olan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Babiller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döneminde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M.Ö. 2000li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yıllarda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insanlar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yanlış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inançlara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sahipti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985005" y="5214001"/>
            <a:ext cx="11941202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tr-TR" sz="5000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Güneş’e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Ay’a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yıldızlara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putlara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tapıyorlardı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85005" y="7449200"/>
            <a:ext cx="11941202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tr-TR" sz="5000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Dönemin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Babil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kralı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Nemrut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da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kendi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tanrılığını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ilan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etmişti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-9459335">
            <a:off x="-161393" y="1730081"/>
            <a:ext cx="10442049" cy="6787332"/>
          </a:xfrm>
          <a:custGeom>
            <a:avLst/>
            <a:gdLst/>
            <a:ahLst/>
            <a:cxnLst/>
            <a:rect l="l" t="t" r="r" b="b"/>
            <a:pathLst>
              <a:path w="10442049" h="6787332">
                <a:moveTo>
                  <a:pt x="0" y="0"/>
                </a:moveTo>
                <a:lnTo>
                  <a:pt x="10442049" y="0"/>
                </a:lnTo>
                <a:lnTo>
                  <a:pt x="10442049" y="6787332"/>
                </a:lnTo>
                <a:lnTo>
                  <a:pt x="0" y="67873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1598847">
            <a:off x="8560927" y="2295822"/>
            <a:ext cx="10035996" cy="6523398"/>
          </a:xfrm>
          <a:custGeom>
            <a:avLst/>
            <a:gdLst/>
            <a:ahLst/>
            <a:cxnLst/>
            <a:rect l="l" t="t" r="r" b="b"/>
            <a:pathLst>
              <a:path w="10035996" h="6523398">
                <a:moveTo>
                  <a:pt x="0" y="0"/>
                </a:moveTo>
                <a:lnTo>
                  <a:pt x="10035997" y="0"/>
                </a:lnTo>
                <a:lnTo>
                  <a:pt x="10035997" y="6523397"/>
                </a:lnTo>
                <a:lnTo>
                  <a:pt x="0" y="65233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flipH="1">
            <a:off x="761720" y="1349328"/>
            <a:ext cx="1393861" cy="1544445"/>
          </a:xfrm>
          <a:custGeom>
            <a:avLst/>
            <a:gdLst/>
            <a:ahLst/>
            <a:cxnLst/>
            <a:rect l="l" t="t" r="r" b="b"/>
            <a:pathLst>
              <a:path w="1393861" h="1544445">
                <a:moveTo>
                  <a:pt x="1393861" y="0"/>
                </a:moveTo>
                <a:lnTo>
                  <a:pt x="0" y="0"/>
                </a:lnTo>
                <a:lnTo>
                  <a:pt x="0" y="1544445"/>
                </a:lnTo>
                <a:lnTo>
                  <a:pt x="1393861" y="1544445"/>
                </a:lnTo>
                <a:lnTo>
                  <a:pt x="139386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07167" y="3039110"/>
            <a:ext cx="5864008" cy="405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dirty="0" err="1">
                <a:solidFill>
                  <a:srgbClr val="000000"/>
                </a:solidFill>
                <a:latin typeface="Arial"/>
              </a:rPr>
              <a:t>Kur’an-ı</a:t>
            </a:r>
            <a:r>
              <a:rPr lang="en-US" sz="3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/>
              </a:rPr>
              <a:t>Kerim’de</a:t>
            </a:r>
            <a:r>
              <a:rPr lang="en-US" sz="3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/>
              </a:rPr>
              <a:t>bazı</a:t>
            </a:r>
            <a:r>
              <a:rPr lang="en-US" sz="3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/>
              </a:rPr>
              <a:t>kişilerin</a:t>
            </a:r>
            <a:r>
              <a:rPr lang="en-US" sz="38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/>
              </a:rPr>
              <a:t>milletlerin</a:t>
            </a:r>
            <a:r>
              <a:rPr lang="en-US" sz="3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3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/>
              </a:rPr>
              <a:t>peygamberlerin</a:t>
            </a:r>
            <a:r>
              <a:rPr lang="en-US" sz="3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/>
              </a:rPr>
              <a:t>hayatlarına</a:t>
            </a:r>
            <a:r>
              <a:rPr lang="en-US" sz="3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/>
              </a:rPr>
              <a:t>dair</a:t>
            </a:r>
            <a:r>
              <a:rPr lang="en-US" sz="3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/>
              </a:rPr>
              <a:t>anlatılan</a:t>
            </a:r>
            <a:r>
              <a:rPr lang="en-US" sz="3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/>
              </a:rPr>
              <a:t>ibret</a:t>
            </a:r>
            <a:r>
              <a:rPr lang="en-US" sz="3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/>
              </a:rPr>
              <a:t>verici</a:t>
            </a:r>
            <a:r>
              <a:rPr lang="en-US" sz="3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/>
              </a:rPr>
              <a:t>olaylara</a:t>
            </a:r>
            <a:r>
              <a:rPr lang="en-US" sz="3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rial"/>
              </a:rPr>
              <a:t>kıssa</a:t>
            </a:r>
            <a:r>
              <a:rPr lang="en-US" sz="3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/>
              </a:rPr>
              <a:t>denir</a:t>
            </a:r>
            <a:r>
              <a:rPr lang="en-US" sz="3800" dirty="0">
                <a:solidFill>
                  <a:srgbClr val="000000"/>
                </a:solidFill>
                <a:latin typeface="Arial"/>
              </a:rPr>
              <a:t>. </a:t>
            </a:r>
          </a:p>
          <a:p>
            <a:pPr algn="ctr">
              <a:lnSpc>
                <a:spcPts val="5320"/>
              </a:lnSpc>
            </a:pPr>
            <a:endParaRPr lang="en-US" sz="3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73880" y="4101024"/>
            <a:ext cx="6482307" cy="3389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dirty="0">
                <a:solidFill>
                  <a:srgbClr val="F8FAFF"/>
                </a:solidFill>
                <a:latin typeface="Arial"/>
              </a:rPr>
              <a:t>İbrahim </a:t>
            </a:r>
            <a:r>
              <a:rPr lang="en-US" sz="3800" dirty="0" err="1">
                <a:solidFill>
                  <a:srgbClr val="F8FAFF"/>
                </a:solidFill>
                <a:latin typeface="Arial"/>
              </a:rPr>
              <a:t>Peygamber</a:t>
            </a:r>
            <a:r>
              <a:rPr lang="en-US" sz="3800" dirty="0">
                <a:solidFill>
                  <a:srgbClr val="F8FAFF"/>
                </a:solidFill>
                <a:latin typeface="Arial"/>
              </a:rPr>
              <a:t>, </a:t>
            </a:r>
            <a:r>
              <a:rPr lang="en-US" sz="3800" dirty="0" err="1">
                <a:solidFill>
                  <a:srgbClr val="F8FAFF"/>
                </a:solidFill>
                <a:latin typeface="Arial"/>
              </a:rPr>
              <a:t>bilgisi</a:t>
            </a:r>
            <a:r>
              <a:rPr lang="en-US" sz="3800" dirty="0">
                <a:solidFill>
                  <a:srgbClr val="F8FAFF"/>
                </a:solidFill>
                <a:latin typeface="Arial"/>
              </a:rPr>
              <a:t> </a:t>
            </a:r>
            <a:r>
              <a:rPr lang="en-US" sz="3800" dirty="0" err="1">
                <a:solidFill>
                  <a:srgbClr val="F8FAFF"/>
                </a:solidFill>
                <a:latin typeface="Arial"/>
              </a:rPr>
              <a:t>ve</a:t>
            </a:r>
            <a:r>
              <a:rPr lang="en-US" sz="3800" dirty="0">
                <a:solidFill>
                  <a:srgbClr val="F8FAFF"/>
                </a:solidFill>
                <a:latin typeface="Arial"/>
              </a:rPr>
              <a:t> </a:t>
            </a:r>
            <a:r>
              <a:rPr lang="en-US" sz="3800" dirty="0" err="1">
                <a:solidFill>
                  <a:srgbClr val="F8FAFF"/>
                </a:solidFill>
                <a:latin typeface="Arial"/>
              </a:rPr>
              <a:t>alçak</a:t>
            </a:r>
            <a:r>
              <a:rPr lang="en-US" sz="3800" dirty="0">
                <a:solidFill>
                  <a:srgbClr val="F8FAFF"/>
                </a:solidFill>
                <a:latin typeface="Arial"/>
              </a:rPr>
              <a:t> </a:t>
            </a:r>
            <a:r>
              <a:rPr lang="en-US" sz="3800" dirty="0" err="1">
                <a:solidFill>
                  <a:srgbClr val="F8FAFF"/>
                </a:solidFill>
                <a:latin typeface="Arial"/>
              </a:rPr>
              <a:t>gönüllülüğüyle</a:t>
            </a:r>
            <a:r>
              <a:rPr lang="en-US" sz="3800" dirty="0">
                <a:solidFill>
                  <a:srgbClr val="F8FAFF"/>
                </a:solidFill>
                <a:latin typeface="Arial"/>
              </a:rPr>
              <a:t> </a:t>
            </a:r>
            <a:r>
              <a:rPr lang="en-US" sz="3800" dirty="0" err="1">
                <a:solidFill>
                  <a:srgbClr val="F8FAFF"/>
                </a:solidFill>
                <a:latin typeface="Arial"/>
              </a:rPr>
              <a:t>tanınırdı</a:t>
            </a:r>
            <a:r>
              <a:rPr lang="en-US" sz="3800" dirty="0">
                <a:solidFill>
                  <a:srgbClr val="F8FAFF"/>
                </a:solidFill>
                <a:latin typeface="Arial"/>
              </a:rPr>
              <a:t>. </a:t>
            </a:r>
            <a:r>
              <a:rPr lang="en-US" sz="3800" dirty="0" err="1">
                <a:solidFill>
                  <a:srgbClr val="F8FAFF"/>
                </a:solidFill>
                <a:latin typeface="Arial"/>
              </a:rPr>
              <a:t>Kur’an-ı</a:t>
            </a:r>
            <a:r>
              <a:rPr lang="en-US" sz="3800" dirty="0">
                <a:solidFill>
                  <a:srgbClr val="F8FAFF"/>
                </a:solidFill>
                <a:latin typeface="Arial"/>
              </a:rPr>
              <a:t> </a:t>
            </a:r>
            <a:r>
              <a:rPr lang="en-US" sz="3800" dirty="0" err="1">
                <a:solidFill>
                  <a:srgbClr val="F8FAFF"/>
                </a:solidFill>
                <a:latin typeface="Arial"/>
              </a:rPr>
              <a:t>Kerim’de</a:t>
            </a:r>
            <a:r>
              <a:rPr lang="en-US" sz="3800" dirty="0">
                <a:solidFill>
                  <a:srgbClr val="F8FAFF"/>
                </a:solidFill>
                <a:latin typeface="Arial"/>
              </a:rPr>
              <a:t> “</a:t>
            </a:r>
            <a:r>
              <a:rPr lang="en-US" sz="3800" b="1" dirty="0" err="1">
                <a:solidFill>
                  <a:srgbClr val="FEF900"/>
                </a:solidFill>
                <a:latin typeface="Arial"/>
              </a:rPr>
              <a:t>Allah’ın</a:t>
            </a:r>
            <a:r>
              <a:rPr lang="en-US" sz="3800" dirty="0">
                <a:solidFill>
                  <a:srgbClr val="FEF900"/>
                </a:solidFill>
                <a:latin typeface="Arial"/>
              </a:rPr>
              <a:t> </a:t>
            </a:r>
            <a:r>
              <a:rPr lang="en-US" sz="3800" b="1" dirty="0" err="1">
                <a:solidFill>
                  <a:srgbClr val="FEF900"/>
                </a:solidFill>
                <a:latin typeface="Arial"/>
              </a:rPr>
              <a:t>dostu</a:t>
            </a:r>
            <a:r>
              <a:rPr lang="en-US" sz="3800" dirty="0">
                <a:solidFill>
                  <a:srgbClr val="F8FAFF"/>
                </a:solidFill>
                <a:latin typeface="Arial"/>
              </a:rPr>
              <a:t>” </a:t>
            </a:r>
            <a:r>
              <a:rPr lang="en-US" sz="3800" dirty="0" err="1">
                <a:solidFill>
                  <a:srgbClr val="F8FAFF"/>
                </a:solidFill>
                <a:latin typeface="Arial"/>
              </a:rPr>
              <a:t>anlamına</a:t>
            </a:r>
            <a:r>
              <a:rPr lang="en-US" sz="3800" dirty="0">
                <a:solidFill>
                  <a:srgbClr val="F8FAFF"/>
                </a:solidFill>
                <a:latin typeface="Arial"/>
              </a:rPr>
              <a:t> </a:t>
            </a:r>
            <a:r>
              <a:rPr lang="en-US" sz="3800" dirty="0" err="1">
                <a:solidFill>
                  <a:srgbClr val="F8FAFF"/>
                </a:solidFill>
                <a:latin typeface="Arial"/>
              </a:rPr>
              <a:t>gelen</a:t>
            </a:r>
            <a:r>
              <a:rPr lang="en-US" sz="3800" dirty="0">
                <a:solidFill>
                  <a:srgbClr val="F8FAFF"/>
                </a:solidFill>
                <a:latin typeface="Arial"/>
              </a:rPr>
              <a:t> “</a:t>
            </a:r>
            <a:r>
              <a:rPr lang="en-US" sz="3800" b="1" dirty="0" err="1">
                <a:solidFill>
                  <a:srgbClr val="FEF900"/>
                </a:solidFill>
                <a:latin typeface="Arial"/>
              </a:rPr>
              <a:t>Halilullah</a:t>
            </a:r>
            <a:r>
              <a:rPr lang="en-US" sz="3800" dirty="0">
                <a:solidFill>
                  <a:srgbClr val="F8FAFF"/>
                </a:solidFill>
                <a:latin typeface="Arial"/>
              </a:rPr>
              <a:t>” </a:t>
            </a:r>
            <a:r>
              <a:rPr lang="en-US" sz="3800" dirty="0" err="1">
                <a:solidFill>
                  <a:srgbClr val="F8FAFF"/>
                </a:solidFill>
                <a:latin typeface="Arial"/>
              </a:rPr>
              <a:t>unvanı</a:t>
            </a:r>
            <a:r>
              <a:rPr lang="en-US" sz="3800" dirty="0">
                <a:solidFill>
                  <a:srgbClr val="F8FAFF"/>
                </a:solidFill>
                <a:latin typeface="Arial"/>
              </a:rPr>
              <a:t> </a:t>
            </a:r>
            <a:r>
              <a:rPr lang="en-US" sz="3800" dirty="0" err="1">
                <a:solidFill>
                  <a:srgbClr val="F8FAFF"/>
                </a:solidFill>
                <a:latin typeface="Arial"/>
              </a:rPr>
              <a:t>verilmiştir</a:t>
            </a:r>
            <a:r>
              <a:rPr lang="en-US" sz="3800" dirty="0">
                <a:solidFill>
                  <a:srgbClr val="F8FAFF"/>
                </a:solidFill>
                <a:latin typeface="Arial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092976"/>
            <a:ext cx="16623911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tr-TR" sz="5000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Hz. İbrahim (a.s.);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Irak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, Urfa, Harran,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Filistin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Mısır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Mekke’yi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kapsayan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coğrafyada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yaşadı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17839" y="5280676"/>
            <a:ext cx="12274295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tr-TR" sz="5000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Hz. İbrahim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gökyüzünü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tabiatı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inceleyerek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yaratıcı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gücün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olması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gerektiğini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fark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etti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28700" y="4808971"/>
            <a:ext cx="3750904" cy="3873934"/>
            <a:chOff x="0" y="0"/>
            <a:chExt cx="6350000" cy="6558280"/>
          </a:xfrm>
        </p:grpSpPr>
        <p:sp>
          <p:nvSpPr>
            <p:cNvPr id="13" name="Freeform 13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7"/>
              <a:stretch>
                <a:fillRect l="-27567" r="-27567"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D5D9E7"/>
            </a:solidFill>
          </p:spPr>
          <p:txBody>
            <a:bodyPr/>
            <a:lstStyle/>
            <a:p>
              <a:endParaRPr lang="tr-TR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8700" y="4808971"/>
            <a:ext cx="4308026" cy="4449329"/>
            <a:chOff x="0" y="0"/>
            <a:chExt cx="6350000" cy="6558280"/>
          </a:xfrm>
        </p:grpSpPr>
        <p:sp>
          <p:nvSpPr>
            <p:cNvPr id="7" name="Freeform 7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7"/>
              <a:stretch>
                <a:fillRect l="-27567" r="-27567"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D5D9E7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2026301"/>
            <a:ext cx="16623911" cy="273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tr-TR" sz="5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/>
              </a:rPr>
              <a:t>Tevhid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;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Allah’ı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(c.c.)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zatında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sıfatlarında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fiillerinde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birleme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tek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eşsiz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olduğuna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inanma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ona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hiçbir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şeyi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şirk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koşmadan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ibadet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yapma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demektir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17839" y="4891252"/>
            <a:ext cx="12274295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tr-TR" sz="5000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Hz. İbrahim (a.s.)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bölgedeki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insanları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tek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olan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Allah’a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(c.c.)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inanmaya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çağırdı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997516"/>
            <a:ext cx="12811788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Arial Bold"/>
              </a:rPr>
              <a:t>Hz. İbrahim'in (a.s.) Tevhid Mücadelesi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517839" y="6993102"/>
            <a:ext cx="12274295" cy="261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Arial"/>
              </a:rPr>
              <a:t>Kral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/>
              </a:rPr>
              <a:t>Nemrut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toplumdan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bazıları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İbrahim (a.s.)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ile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mücadele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edip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onu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engellemek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istedi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4106858"/>
            <a:ext cx="9144000" cy="5532120"/>
          </a:xfrm>
          <a:custGeom>
            <a:avLst/>
            <a:gdLst/>
            <a:ahLst/>
            <a:cxnLst/>
            <a:rect l="l" t="t" r="r" b="b"/>
            <a:pathLst>
              <a:path w="9144000" h="5532120">
                <a:moveTo>
                  <a:pt x="9144000" y="0"/>
                </a:moveTo>
                <a:lnTo>
                  <a:pt x="0" y="0"/>
                </a:lnTo>
                <a:lnTo>
                  <a:pt x="0" y="5532120"/>
                </a:lnTo>
                <a:lnTo>
                  <a:pt x="9144000" y="5532120"/>
                </a:lnTo>
                <a:lnTo>
                  <a:pt x="9144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3860795"/>
            <a:ext cx="3598337" cy="5397505"/>
            <a:chOff x="0" y="0"/>
            <a:chExt cx="6350000" cy="9525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62500" r="-62500"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5" name="Freeform 15"/>
          <p:cNvSpPr/>
          <p:nvPr/>
        </p:nvSpPr>
        <p:spPr>
          <a:xfrm>
            <a:off x="9144000" y="4106858"/>
            <a:ext cx="9144000" cy="5532120"/>
          </a:xfrm>
          <a:custGeom>
            <a:avLst/>
            <a:gdLst/>
            <a:ahLst/>
            <a:cxnLst/>
            <a:rect l="l" t="t" r="r" b="b"/>
            <a:pathLst>
              <a:path w="9144000" h="5532120">
                <a:moveTo>
                  <a:pt x="0" y="0"/>
                </a:moveTo>
                <a:lnTo>
                  <a:pt x="9144000" y="0"/>
                </a:lnTo>
                <a:lnTo>
                  <a:pt x="9144000" y="5532120"/>
                </a:lnTo>
                <a:lnTo>
                  <a:pt x="0" y="5532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TextBox 10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1130295"/>
            <a:ext cx="15030536" cy="273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tr-TR" sz="5000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İnsanların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doğruyu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görmesi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için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putları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kırdı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Bundan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dolayı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/>
              </a:rPr>
              <a:t>Nemrut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onu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cezalandırmak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için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büyük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ateş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yaktırdı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onu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ateşe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attı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953000" y="4121150"/>
            <a:ext cx="13398323" cy="1711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tr-TR" sz="4800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Fakat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tr-TR" sz="4800" dirty="0">
                <a:solidFill>
                  <a:srgbClr val="000000"/>
                </a:solidFill>
                <a:latin typeface="Arial"/>
              </a:rPr>
              <a:t> (c.c.)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“</a:t>
            </a:r>
            <a:r>
              <a:rPr lang="en-US" sz="4800" dirty="0" err="1">
                <a:solidFill>
                  <a:srgbClr val="FF0000"/>
                </a:solidFill>
                <a:latin typeface="Arial"/>
              </a:rPr>
              <a:t>Ey</a:t>
            </a:r>
            <a:r>
              <a:rPr lang="en-US" sz="4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/>
              </a:rPr>
              <a:t>ateş</a:t>
            </a:r>
            <a:r>
              <a:rPr lang="en-US" sz="4800" dirty="0">
                <a:solidFill>
                  <a:srgbClr val="FF0000"/>
                </a:solidFill>
                <a:latin typeface="Arial"/>
              </a:rPr>
              <a:t>, İbrahim </a:t>
            </a:r>
            <a:r>
              <a:rPr lang="en-US" sz="4800" dirty="0" err="1">
                <a:solidFill>
                  <a:srgbClr val="FF0000"/>
                </a:solidFill>
                <a:latin typeface="Arial"/>
              </a:rPr>
              <a:t>için</a:t>
            </a:r>
            <a:r>
              <a:rPr lang="en-US" sz="4800" dirty="0">
                <a:solidFill>
                  <a:srgbClr val="FF0000"/>
                </a:solidFill>
                <a:latin typeface="Arial"/>
              </a:rPr>
              <a:t> </a:t>
            </a:r>
            <a:endParaRPr lang="tr-TR" sz="4800" dirty="0">
              <a:solidFill>
                <a:srgbClr val="FF0000"/>
              </a:solidFill>
              <a:latin typeface="Arial"/>
            </a:endParaRPr>
          </a:p>
          <a:p>
            <a:pPr>
              <a:lnSpc>
                <a:spcPts val="7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/>
              </a:rPr>
              <a:t>serin</a:t>
            </a:r>
            <a:r>
              <a:rPr lang="en-US" sz="4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/>
              </a:rPr>
              <a:t>ol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”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emri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ile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/>
              </a:rPr>
              <a:t>ateş</a:t>
            </a:r>
            <a:r>
              <a:rPr lang="en-US" sz="4800" dirty="0">
                <a:solidFill>
                  <a:srgbClr val="0070C0"/>
                </a:solidFill>
                <a:latin typeface="Arial"/>
              </a:rPr>
              <a:t> Hz. </a:t>
            </a:r>
            <a:r>
              <a:rPr lang="en-US" sz="4800" dirty="0" err="1">
                <a:solidFill>
                  <a:srgbClr val="0070C0"/>
                </a:solidFill>
                <a:latin typeface="Arial"/>
              </a:rPr>
              <a:t>İbrahim’i</a:t>
            </a:r>
            <a:r>
              <a:rPr lang="en-US" sz="480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/>
              </a:rPr>
              <a:t>yakmamıştır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8700" y="3361748"/>
            <a:ext cx="4308026" cy="4449329"/>
            <a:chOff x="0" y="0"/>
            <a:chExt cx="6350000" cy="6558280"/>
          </a:xfrm>
        </p:grpSpPr>
        <p:sp>
          <p:nvSpPr>
            <p:cNvPr id="7" name="Freeform 7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7"/>
              <a:stretch>
                <a:fillRect l="-18906" r="-18906"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614D2E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1130295"/>
            <a:ext cx="15030536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tr-TR" sz="5000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Hz. İbrahim (a.s.)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tevhid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mücadelesine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Mekke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bölgesinde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devam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etti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95272" y="4121150"/>
            <a:ext cx="12274295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tr-TR" sz="5000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Hz. İbrahim (a.s.)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daha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sonra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Mekke’ye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gitti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orada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oğlu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>
                <a:solidFill>
                  <a:srgbClr val="FF0000"/>
                </a:solidFill>
                <a:latin typeface="Arial"/>
              </a:rPr>
              <a:t>Hz. İsmail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ile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birlikte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/>
              </a:rPr>
              <a:t>Kâbe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’yi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inşa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etti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17844" y="6443744"/>
            <a:ext cx="4252313" cy="3380589"/>
          </a:xfrm>
          <a:custGeom>
            <a:avLst/>
            <a:gdLst/>
            <a:ahLst/>
            <a:cxnLst/>
            <a:rect l="l" t="t" r="r" b="b"/>
            <a:pathLst>
              <a:path w="4252313" h="3380589">
                <a:moveTo>
                  <a:pt x="0" y="0"/>
                </a:moveTo>
                <a:lnTo>
                  <a:pt x="4252312" y="0"/>
                </a:lnTo>
                <a:lnTo>
                  <a:pt x="4252312" y="3380589"/>
                </a:lnTo>
                <a:lnTo>
                  <a:pt x="0" y="3380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7753057" y="850768"/>
            <a:ext cx="2781886" cy="1919501"/>
          </a:xfrm>
          <a:custGeom>
            <a:avLst/>
            <a:gdLst/>
            <a:ahLst/>
            <a:cxnLst/>
            <a:rect l="l" t="t" r="r" b="b"/>
            <a:pathLst>
              <a:path w="2781886" h="1919501">
                <a:moveTo>
                  <a:pt x="0" y="0"/>
                </a:moveTo>
                <a:lnTo>
                  <a:pt x="2781886" y="0"/>
                </a:lnTo>
                <a:lnTo>
                  <a:pt x="2781886" y="1919501"/>
                </a:lnTo>
                <a:lnTo>
                  <a:pt x="0" y="19195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524023" y="2827419"/>
            <a:ext cx="17239954" cy="273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Arial"/>
              </a:rPr>
              <a:t>“İbrahim ne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Yahudidir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ne de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Hıristiyandır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Fakat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o, hanif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Müslümandı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Allah’a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ortak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koşanlardan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da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değildi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.”</a:t>
            </a:r>
          </a:p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Â’l-i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İmrân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suresi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, 67.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ayet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00316" y="1748554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Ayet</a:t>
            </a:r>
          </a:p>
        </p:txBody>
      </p:sp>
      <p:sp>
        <p:nvSpPr>
          <p:cNvPr id="14" name="TextBox 14"/>
          <p:cNvSpPr txBox="1"/>
          <p:nvPr/>
        </p:nvSpPr>
        <p:spPr>
          <a:xfrm rot="-784458">
            <a:off x="7747329" y="926333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Örnek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2047</Words>
  <Application>Microsoft Office PowerPoint</Application>
  <PresentationFormat>Özel</PresentationFormat>
  <Paragraphs>276</Paragraphs>
  <Slides>24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30" baseType="lpstr">
      <vt:lpstr>Arimo Bold</vt:lpstr>
      <vt:lpstr>Arimo</vt:lpstr>
      <vt:lpstr>Arial Bold</vt:lpstr>
      <vt:lpstr>Calibri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5.1.7.sunum.mikailokumus.com</dc:title>
  <cp:lastModifiedBy>Ekrem Balcı</cp:lastModifiedBy>
  <cp:revision>9</cp:revision>
  <dcterms:created xsi:type="dcterms:W3CDTF">2006-08-16T00:00:00Z</dcterms:created>
  <dcterms:modified xsi:type="dcterms:W3CDTF">2023-08-28T11:56:50Z</dcterms:modified>
  <dc:identifier>DAFpKINtnlg</dc:identifier>
</cp:coreProperties>
</file>