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76" r:id="rId5"/>
    <p:sldId id="277" r:id="rId6"/>
    <p:sldId id="278" r:id="rId7"/>
    <p:sldId id="279" r:id="rId8"/>
    <p:sldId id="280" r:id="rId9"/>
    <p:sldId id="267" r:id="rId10"/>
    <p:sldId id="281" r:id="rId11"/>
    <p:sldId id="282" r:id="rId12"/>
    <p:sldId id="271" r:id="rId13"/>
    <p:sldId id="272" r:id="rId14"/>
    <p:sldId id="273" r:id="rId15"/>
    <p:sldId id="274" r:id="rId16"/>
    <p:sldId id="260" r:id="rId17"/>
    <p:sldId id="261" r:id="rId18"/>
    <p:sldId id="264" r:id="rId19"/>
    <p:sldId id="265" r:id="rId20"/>
    <p:sldId id="269" r:id="rId21"/>
    <p:sldId id="268" r:id="rId22"/>
    <p:sldId id="258"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500"/>
    <a:srgbClr val="FFB703"/>
    <a:srgbClr val="023047"/>
    <a:srgbClr val="0A5D98"/>
    <a:srgbClr val="49484E"/>
    <a:srgbClr val="934965"/>
    <a:srgbClr val="605E69"/>
    <a:srgbClr val="30302F"/>
    <a:srgbClr val="FFFFFF"/>
    <a:srgbClr val="EE4E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gökyüzü, su içeren bir resim&#10;&#10;Açıklama otomatik olarak oluşturuldu">
            <a:extLst>
              <a:ext uri="{FF2B5EF4-FFF2-40B4-BE49-F238E27FC236}">
                <a16:creationId xmlns:a16="http://schemas.microsoft.com/office/drawing/2014/main" id="{6F9CD147-832F-A1D3-B840-E538CE21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descr="daire, renklilik, grafik, sanat içeren bir resim&#10;&#10;Açıklama otomatik olarak oluşturuldu">
            <a:extLst>
              <a:ext uri="{FF2B5EF4-FFF2-40B4-BE49-F238E27FC236}">
                <a16:creationId xmlns:a16="http://schemas.microsoft.com/office/drawing/2014/main" id="{951ADDB8-AD5D-01B9-8E1C-FA238464B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095" y="567095"/>
            <a:ext cx="5723809" cy="5723809"/>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1948722" y="438827"/>
            <a:ext cx="1720353" cy="584775"/>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Farz</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8E42D9C5-5F81-62DC-44A7-203A1F64C412}"/>
              </a:ext>
            </a:extLst>
          </p:cNvPr>
          <p:cNvSpPr txBox="1"/>
          <p:nvPr/>
        </p:nvSpPr>
        <p:spPr>
          <a:xfrm>
            <a:off x="3909843" y="1420820"/>
            <a:ext cx="2040945" cy="1631216"/>
          </a:xfrm>
          <a:prstGeom prst="rect">
            <a:avLst/>
          </a:prstGeom>
          <a:noFill/>
          <a:ln>
            <a:noFill/>
          </a:ln>
        </p:spPr>
        <p:txBody>
          <a:bodyPr wrap="square" rtlCol="0">
            <a:spAutoFit/>
          </a:bodyPr>
          <a:lstStyle/>
          <a:p>
            <a:pPr algn="ctr">
              <a:spcAft>
                <a:spcPts val="600"/>
              </a:spcAft>
            </a:pPr>
            <a:r>
              <a:rPr lang="tr-TR" sz="2000" dirty="0">
                <a:solidFill>
                  <a:schemeClr val="bg1"/>
                </a:solidFill>
                <a:latin typeface="Arial" panose="020B0604020202020204" pitchFamily="34" charset="0"/>
                <a:cs typeface="Arial" panose="020B0604020202020204" pitchFamily="34" charset="0"/>
              </a:rPr>
              <a:t>Allah’ın (c.c.) kesin olarak yapılmasını emrettiği iş ve davranışlardır.</a:t>
            </a:r>
          </a:p>
        </p:txBody>
      </p:sp>
      <p:sp>
        <p:nvSpPr>
          <p:cNvPr id="10" name="Metin kutusu 9">
            <a:extLst>
              <a:ext uri="{FF2B5EF4-FFF2-40B4-BE49-F238E27FC236}">
                <a16:creationId xmlns:a16="http://schemas.microsoft.com/office/drawing/2014/main" id="{C21A3115-8736-952A-EAEC-0D8EF4F47283}"/>
              </a:ext>
            </a:extLst>
          </p:cNvPr>
          <p:cNvSpPr txBox="1"/>
          <p:nvPr/>
        </p:nvSpPr>
        <p:spPr>
          <a:xfrm>
            <a:off x="6087335" y="1452492"/>
            <a:ext cx="2040944" cy="1754326"/>
          </a:xfrm>
          <a:prstGeom prst="rect">
            <a:avLst/>
          </a:prstGeom>
          <a:noFill/>
          <a:ln>
            <a:noFill/>
          </a:ln>
        </p:spPr>
        <p:txBody>
          <a:bodyPr wrap="square" rtlCol="0">
            <a:spAutoFit/>
          </a:bodyPr>
          <a:lstStyle/>
          <a:p>
            <a:pPr algn="ctr">
              <a:spcAft>
                <a:spcPts val="600"/>
              </a:spcAft>
            </a:pPr>
            <a:r>
              <a:rPr lang="tr-TR" dirty="0">
                <a:solidFill>
                  <a:schemeClr val="bg1"/>
                </a:solidFill>
                <a:latin typeface="Arial" panose="020B0604020202020204" pitchFamily="34" charset="0"/>
                <a:cs typeface="Arial" panose="020B0604020202020204" pitchFamily="34" charset="0"/>
              </a:rPr>
              <a:t>Allah’ın (c.c.) kesin bir dil kullanmadan yapılmasını emrettiği iş ve davranışlardır.</a:t>
            </a:r>
          </a:p>
        </p:txBody>
      </p:sp>
      <p:sp>
        <p:nvSpPr>
          <p:cNvPr id="11" name="Metin kutusu 10">
            <a:extLst>
              <a:ext uri="{FF2B5EF4-FFF2-40B4-BE49-F238E27FC236}">
                <a16:creationId xmlns:a16="http://schemas.microsoft.com/office/drawing/2014/main" id="{00169261-3CD3-FF3B-BBB6-FF0FD8B5C942}"/>
              </a:ext>
            </a:extLst>
          </p:cNvPr>
          <p:cNvSpPr txBox="1"/>
          <p:nvPr/>
        </p:nvSpPr>
        <p:spPr>
          <a:xfrm>
            <a:off x="3956070" y="3497653"/>
            <a:ext cx="2131242" cy="1938992"/>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Hz. Muhammed’in (s.a.v.) farz ve vacip dışındaki davranış ve tavsiyeleridir.</a:t>
            </a:r>
          </a:p>
        </p:txBody>
      </p:sp>
      <p:sp>
        <p:nvSpPr>
          <p:cNvPr id="12" name="Metin kutusu 11">
            <a:extLst>
              <a:ext uri="{FF2B5EF4-FFF2-40B4-BE49-F238E27FC236}">
                <a16:creationId xmlns:a16="http://schemas.microsoft.com/office/drawing/2014/main" id="{B06264D4-F7B0-12BC-71C9-8D5E395EF864}"/>
              </a:ext>
            </a:extLst>
          </p:cNvPr>
          <p:cNvSpPr txBox="1"/>
          <p:nvPr/>
        </p:nvSpPr>
        <p:spPr>
          <a:xfrm>
            <a:off x="6322233" y="3593612"/>
            <a:ext cx="2040944" cy="1938992"/>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İslam dininde hoş görülen fakat yapılması zorunlu olmayan iş ve davranışlardır.</a:t>
            </a:r>
          </a:p>
        </p:txBody>
      </p:sp>
      <p:sp>
        <p:nvSpPr>
          <p:cNvPr id="13" name="Metin kutusu 12">
            <a:extLst>
              <a:ext uri="{FF2B5EF4-FFF2-40B4-BE49-F238E27FC236}">
                <a16:creationId xmlns:a16="http://schemas.microsoft.com/office/drawing/2014/main" id="{2C313CCB-F0A3-5CA4-2840-2C04AE26DCC5}"/>
              </a:ext>
            </a:extLst>
          </p:cNvPr>
          <p:cNvSpPr txBox="1"/>
          <p:nvPr/>
        </p:nvSpPr>
        <p:spPr>
          <a:xfrm>
            <a:off x="8675796" y="1212427"/>
            <a:ext cx="2040944"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Vacip</a:t>
            </a:r>
          </a:p>
        </p:txBody>
      </p:sp>
      <p:sp>
        <p:nvSpPr>
          <p:cNvPr id="14" name="Metin kutusu 13">
            <a:extLst>
              <a:ext uri="{FF2B5EF4-FFF2-40B4-BE49-F238E27FC236}">
                <a16:creationId xmlns:a16="http://schemas.microsoft.com/office/drawing/2014/main" id="{74680C1C-D21D-EA49-877A-39698042394D}"/>
              </a:ext>
            </a:extLst>
          </p:cNvPr>
          <p:cNvSpPr txBox="1"/>
          <p:nvPr/>
        </p:nvSpPr>
        <p:spPr>
          <a:xfrm>
            <a:off x="8549390" y="5849387"/>
            <a:ext cx="2182340" cy="584775"/>
          </a:xfrm>
          <a:prstGeom prst="rect">
            <a:avLst/>
          </a:prstGeom>
          <a:noFill/>
          <a:ln>
            <a:noFill/>
          </a:ln>
        </p:spPr>
        <p:txBody>
          <a:bodyPr wrap="square" rtlCol="0">
            <a:spAutoFit/>
          </a:bodyPr>
          <a:lstStyle/>
          <a:p>
            <a:pPr>
              <a:spcAft>
                <a:spcPts val="600"/>
              </a:spcAft>
            </a:pPr>
            <a:r>
              <a:rPr lang="tr-TR" sz="3200" b="1" dirty="0" err="1">
                <a:latin typeface="Arial" panose="020B0604020202020204" pitchFamily="34" charset="0"/>
                <a:cs typeface="Arial" panose="020B0604020202020204" pitchFamily="34" charset="0"/>
              </a:rPr>
              <a:t>Müstehab</a:t>
            </a:r>
            <a:endParaRPr lang="tr-TR" sz="3200" b="1" dirty="0">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59A3531C-7CE8-E1B5-9730-6532A1FA7DE8}"/>
              </a:ext>
            </a:extLst>
          </p:cNvPr>
          <p:cNvSpPr txBox="1"/>
          <p:nvPr/>
        </p:nvSpPr>
        <p:spPr>
          <a:xfrm>
            <a:off x="1813811" y="5071484"/>
            <a:ext cx="1720353" cy="584775"/>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Sünnet</a:t>
            </a:r>
          </a:p>
        </p:txBody>
      </p:sp>
    </p:spTree>
    <p:extLst>
      <p:ext uri="{BB962C8B-B14F-4D97-AF65-F5344CB8AC3E}">
        <p14:creationId xmlns:p14="http://schemas.microsoft.com/office/powerpoint/2010/main" val="33712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69" y="3305043"/>
            <a:ext cx="7766785" cy="1754326"/>
          </a:xfrm>
          <a:prstGeom prst="rect">
            <a:avLst/>
          </a:prstGeom>
          <a:noFill/>
          <a:ln>
            <a:noFill/>
          </a:ln>
        </p:spPr>
        <p:txBody>
          <a:bodyPr wrap="square" rtlCol="0">
            <a:spAutoFit/>
          </a:bodyPr>
          <a:lstStyle/>
          <a:p>
            <a:pPr>
              <a:spcAft>
                <a:spcPts val="600"/>
              </a:spcAft>
            </a:pPr>
            <a:r>
              <a:rPr lang="tr-TR" sz="2600" dirty="0">
                <a:latin typeface="Arial" panose="020B0604020202020204" pitchFamily="34" charset="0"/>
                <a:cs typeface="Arial" panose="020B0604020202020204" pitchFamily="34" charset="0"/>
              </a:rPr>
              <a:t>• Bir şeyin olması durumunda oruç tutacaklarına söz veren Müslümanların dilekleri gerçekleştiğinde </a:t>
            </a:r>
            <a:r>
              <a:rPr lang="tr-TR" sz="2600" dirty="0">
                <a:solidFill>
                  <a:srgbClr val="FF0000"/>
                </a:solidFill>
                <a:latin typeface="Arial" panose="020B0604020202020204" pitchFamily="34" charset="0"/>
                <a:cs typeface="Arial" panose="020B0604020202020204" pitchFamily="34" charset="0"/>
              </a:rPr>
              <a:t>Adak</a:t>
            </a:r>
            <a:r>
              <a:rPr lang="tr-TR" sz="2600" dirty="0">
                <a:latin typeface="Arial" panose="020B0604020202020204" pitchFamily="34" charset="0"/>
                <a:cs typeface="Arial" panose="020B0604020202020204" pitchFamily="34" charset="0"/>
              </a:rPr>
              <a:t> </a:t>
            </a:r>
            <a:r>
              <a:rPr lang="tr-TR" sz="2600" dirty="0">
                <a:solidFill>
                  <a:srgbClr val="FF0000"/>
                </a:solidFill>
                <a:latin typeface="Arial" panose="020B0604020202020204" pitchFamily="34" charset="0"/>
                <a:cs typeface="Arial" panose="020B0604020202020204" pitchFamily="34" charset="0"/>
              </a:rPr>
              <a:t>orucu</a:t>
            </a:r>
            <a:r>
              <a:rPr lang="tr-TR" sz="2600" dirty="0">
                <a:latin typeface="Arial" panose="020B0604020202020204" pitchFamily="34" charset="0"/>
                <a:cs typeface="Arial" panose="020B0604020202020204" pitchFamily="34" charset="0"/>
              </a:rPr>
              <a:t> tutması gerekir. Bu oruç </a:t>
            </a:r>
            <a:r>
              <a:rPr lang="tr-TR" sz="2600" dirty="0">
                <a:solidFill>
                  <a:srgbClr val="FF0000"/>
                </a:solidFill>
                <a:latin typeface="Arial" panose="020B0604020202020204" pitchFamily="34" charset="0"/>
                <a:cs typeface="Arial" panose="020B0604020202020204" pitchFamily="34" charset="0"/>
              </a:rPr>
              <a:t>vacip</a:t>
            </a:r>
            <a:r>
              <a:rPr lang="tr-TR" sz="2600" dirty="0">
                <a:latin typeface="Arial" panose="020B0604020202020204" pitchFamily="34" charset="0"/>
                <a:cs typeface="Arial" panose="020B0604020202020204" pitchFamily="34" charset="0"/>
              </a:rPr>
              <a:t> hükmündedir.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0" y="849173"/>
            <a:ext cx="7766785" cy="1338828"/>
          </a:xfrm>
          <a:prstGeom prst="rect">
            <a:avLst/>
          </a:prstGeom>
          <a:noFill/>
          <a:ln>
            <a:noFill/>
          </a:ln>
        </p:spPr>
        <p:txBody>
          <a:bodyPr wrap="square" rtlCol="0">
            <a:spAutoFit/>
          </a:bodyPr>
          <a:lstStyle/>
          <a:p>
            <a:r>
              <a:rPr lang="tr-TR" sz="2600" dirty="0">
                <a:latin typeface="Arial" panose="020B0604020202020204" pitchFamily="34" charset="0"/>
                <a:cs typeface="Arial" panose="020B0604020202020204" pitchFamily="34" charset="0"/>
              </a:rPr>
              <a:t>• Hz. Muhammed (s.a.v.) Ramazan ayı dışında da oruçlar tutmuş, Müslümanlara da bu oruçları tutmayı tavsiye etmiştir. </a:t>
            </a:r>
          </a:p>
        </p:txBody>
      </p:sp>
      <p:sp>
        <p:nvSpPr>
          <p:cNvPr id="10" name="Metin kutusu 9">
            <a:extLst>
              <a:ext uri="{FF2B5EF4-FFF2-40B4-BE49-F238E27FC236}">
                <a16:creationId xmlns:a16="http://schemas.microsoft.com/office/drawing/2014/main" id="{A50417F8-B2F6-C37C-FD1D-5B6FBD65C3CF}"/>
              </a:ext>
            </a:extLst>
          </p:cNvPr>
          <p:cNvSpPr txBox="1"/>
          <p:nvPr/>
        </p:nvSpPr>
        <p:spPr>
          <a:xfrm>
            <a:off x="4116470" y="2300246"/>
            <a:ext cx="7766785" cy="892552"/>
          </a:xfrm>
          <a:prstGeom prst="rect">
            <a:avLst/>
          </a:prstGeom>
          <a:noFill/>
          <a:ln>
            <a:noFill/>
          </a:ln>
        </p:spPr>
        <p:txBody>
          <a:bodyPr wrap="square" rtlCol="0">
            <a:spAutoFit/>
          </a:bodyPr>
          <a:lstStyle/>
          <a:p>
            <a:pPr>
              <a:spcAft>
                <a:spcPts val="600"/>
              </a:spcAft>
            </a:pPr>
            <a:r>
              <a:rPr lang="tr-TR" sz="2600" dirty="0">
                <a:latin typeface="Arial" panose="020B0604020202020204" pitchFamily="34" charset="0"/>
                <a:cs typeface="Arial" panose="020B0604020202020204" pitchFamily="34" charset="0"/>
              </a:rPr>
              <a:t>• Muharrem ayının 9, 10 (</a:t>
            </a:r>
            <a:r>
              <a:rPr lang="tr-TR" sz="2600" dirty="0">
                <a:solidFill>
                  <a:srgbClr val="FF0000"/>
                </a:solidFill>
                <a:latin typeface="Arial" panose="020B0604020202020204" pitchFamily="34" charset="0"/>
                <a:cs typeface="Arial" panose="020B0604020202020204" pitchFamily="34" charset="0"/>
              </a:rPr>
              <a:t>Aşure günü</a:t>
            </a:r>
            <a:r>
              <a:rPr lang="tr-TR" sz="2600" dirty="0">
                <a:latin typeface="Arial" panose="020B0604020202020204" pitchFamily="34" charset="0"/>
                <a:cs typeface="Arial" panose="020B0604020202020204" pitchFamily="34" charset="0"/>
              </a:rPr>
              <a:t>) ve 11. günle-rinde, </a:t>
            </a:r>
            <a:r>
              <a:rPr lang="tr-TR" sz="2600" dirty="0">
                <a:solidFill>
                  <a:srgbClr val="FF0000"/>
                </a:solidFill>
                <a:latin typeface="Arial" panose="020B0604020202020204" pitchFamily="34" charset="0"/>
                <a:cs typeface="Arial" panose="020B0604020202020204" pitchFamily="34" charset="0"/>
              </a:rPr>
              <a:t>Şevval ayında altı gün </a:t>
            </a:r>
            <a:r>
              <a:rPr lang="tr-TR" sz="2600" dirty="0">
                <a:latin typeface="Arial" panose="020B0604020202020204" pitchFamily="34" charset="0"/>
                <a:cs typeface="Arial" panose="020B0604020202020204" pitchFamily="34" charset="0"/>
              </a:rPr>
              <a:t>oruç tutmak </a:t>
            </a:r>
            <a:r>
              <a:rPr lang="tr-TR" sz="2600" dirty="0">
                <a:solidFill>
                  <a:srgbClr val="FF0000"/>
                </a:solidFill>
                <a:latin typeface="Arial" panose="020B0604020202020204" pitchFamily="34" charset="0"/>
                <a:cs typeface="Arial" panose="020B0604020202020204" pitchFamily="34" charset="0"/>
              </a:rPr>
              <a:t>sünnet</a:t>
            </a:r>
            <a:r>
              <a:rPr lang="tr-TR" sz="2600" dirty="0">
                <a:latin typeface="Arial" panose="020B0604020202020204" pitchFamily="34" charset="0"/>
                <a:cs typeface="Arial" panose="020B0604020202020204" pitchFamily="34" charset="0"/>
              </a:rPr>
              <a:t>tir.</a:t>
            </a:r>
          </a:p>
        </p:txBody>
      </p:sp>
      <p:sp>
        <p:nvSpPr>
          <p:cNvPr id="6" name="Metin kutusu 5">
            <a:extLst>
              <a:ext uri="{FF2B5EF4-FFF2-40B4-BE49-F238E27FC236}">
                <a16:creationId xmlns:a16="http://schemas.microsoft.com/office/drawing/2014/main" id="{3B0C5A64-AC1A-54E2-6B46-D059C468E921}"/>
              </a:ext>
            </a:extLst>
          </p:cNvPr>
          <p:cNvSpPr txBox="1"/>
          <p:nvPr/>
        </p:nvSpPr>
        <p:spPr>
          <a:xfrm>
            <a:off x="4116468" y="5171614"/>
            <a:ext cx="7766785" cy="923330"/>
          </a:xfrm>
          <a:prstGeom prst="rect">
            <a:avLst/>
          </a:prstGeom>
          <a:noFill/>
          <a:ln>
            <a:noFill/>
          </a:ln>
        </p:spPr>
        <p:txBody>
          <a:bodyPr wrap="square" rtlCol="0">
            <a:spAutoFit/>
          </a:bodyPr>
          <a:lstStyle/>
          <a:p>
            <a:pPr>
              <a:spcAft>
                <a:spcPts val="600"/>
              </a:spcAft>
            </a:pPr>
            <a:r>
              <a:rPr lang="tr-TR" sz="2600" dirty="0">
                <a:latin typeface="Arial" panose="020B0604020202020204" pitchFamily="34" charset="0"/>
                <a:cs typeface="Arial" panose="020B0604020202020204" pitchFamily="34" charset="0"/>
              </a:rPr>
              <a:t>• Müslümanlar güzel bir olay karşısında Allah’a (c.c.) şükretmek amacıyla </a:t>
            </a:r>
            <a:r>
              <a:rPr lang="tr-TR" sz="2600" dirty="0">
                <a:solidFill>
                  <a:srgbClr val="FF0000"/>
                </a:solidFill>
                <a:latin typeface="Arial" panose="020B0604020202020204" pitchFamily="34" charset="0"/>
                <a:cs typeface="Arial" panose="020B0604020202020204" pitchFamily="34" charset="0"/>
              </a:rPr>
              <a:t>şükür orucu </a:t>
            </a:r>
            <a:r>
              <a:rPr lang="tr-TR" sz="2600" dirty="0">
                <a:latin typeface="Arial" panose="020B0604020202020204" pitchFamily="34" charset="0"/>
                <a:cs typeface="Arial" panose="020B0604020202020204" pitchFamily="34" charset="0"/>
              </a:rPr>
              <a:t>tutarlar.</a:t>
            </a:r>
          </a:p>
        </p:txBody>
      </p:sp>
      <p:pic>
        <p:nvPicPr>
          <p:cNvPr id="11" name="Resim 10" descr="sanat, yaratıcılık içeren bir resim&#10;&#10;Açıklama otomatik olarak oluşturuldu">
            <a:extLst>
              <a:ext uri="{FF2B5EF4-FFF2-40B4-BE49-F238E27FC236}">
                <a16:creationId xmlns:a16="http://schemas.microsoft.com/office/drawing/2014/main" id="{DD6239C0-3BE4-126D-7ED2-49838A63F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3" y="729000"/>
            <a:ext cx="3600000" cy="5400000"/>
          </a:xfrm>
          <a:prstGeom prst="rect">
            <a:avLst/>
          </a:prstGeom>
        </p:spPr>
      </p:pic>
    </p:spTree>
    <p:extLst>
      <p:ext uri="{BB962C8B-B14F-4D97-AF65-F5344CB8AC3E}">
        <p14:creationId xmlns:p14="http://schemas.microsoft.com/office/powerpoint/2010/main" val="126694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B6F1AB1-0861-D659-1241-09668DD26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340093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“Oruç, sayılı günlerdedir. Sizden kim hasta ya da yolculukta olursa tutamadığı günler sayısınca başka günlerde tutar. Oruca gücü yetmeyenler ise bir yoksul doyumu fidye verir. Bununla birlikte gönülden kim bir iyilik yaparsa o, kendisi için daha hayırlıdır. Eğer bilirseniz oruç tutmanız sizin için daha hayırlıdır.</a:t>
            </a:r>
          </a:p>
          <a:p>
            <a:pPr algn="ctr">
              <a:spcAft>
                <a:spcPts val="600"/>
              </a:spcAft>
            </a:pPr>
            <a:r>
              <a:rPr lang="tr-TR" sz="3000" dirty="0">
                <a:latin typeface="Arial" panose="020B0604020202020204" pitchFamily="34" charset="0"/>
                <a:cs typeface="Arial" panose="020B0604020202020204" pitchFamily="34" charset="0"/>
              </a:rPr>
              <a:t>(Bakara suresi, 184.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E66D1CF1-3468-29AD-8DDF-260E96EE4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ibadetinin hangi günlerde yapılacağı bellidir.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Hastalık ve seyahat halinde iken oruç tutulmayabilir. </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tutmak insana faydaları çok olan bir ibadettir.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12E4E99-DA82-D907-1C43-742A74735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“Mübarek Ramazan ayı size geldi. Yüce Allah bu ayda size oruç tutmayı farz kıldı. Bu ayda sema (cennet) kapıları açılır, cehennem kapıları ise kapanır…”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80644A0-D06E-6EA1-6258-B78D6AE3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ibadeti Allah’ın (c.c.) kesin emridir.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Ramazan ayı bereketli ve hayırlı bir zaman dilimidir.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Cenneti kazanmak için Ramazan ayında fırsatlar vardır.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ekran görüntüsü, metin, tasarım içeren bir resim&#10;&#10;Açıklama otomatik olarak oluşturuldu">
            <a:extLst>
              <a:ext uri="{FF2B5EF4-FFF2-40B4-BE49-F238E27FC236}">
                <a16:creationId xmlns:a16="http://schemas.microsoft.com/office/drawing/2014/main" id="{8B6C9C74-C148-E8B8-CB13-7F953330B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05195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754874"/>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Ramazan </a:t>
            </a:r>
          </a:p>
          <a:p>
            <a:pPr algn="just">
              <a:spcAft>
                <a:spcPts val="600"/>
              </a:spcAft>
            </a:pPr>
            <a:r>
              <a:rPr lang="tr-TR" sz="2200" dirty="0">
                <a:latin typeface="Arial" panose="020B0604020202020204" pitchFamily="34" charset="0"/>
                <a:cs typeface="Arial" panose="020B0604020202020204" pitchFamily="34" charset="0"/>
              </a:rPr>
              <a:t>• Hicri takvimin dokuzuncu ayıdır. </a:t>
            </a:r>
          </a:p>
          <a:p>
            <a:pPr algn="just">
              <a:spcAft>
                <a:spcPts val="600"/>
              </a:spcAft>
            </a:pPr>
            <a:r>
              <a:rPr lang="tr-TR" sz="2200" dirty="0">
                <a:latin typeface="Arial" panose="020B0604020202020204" pitchFamily="34" charset="0"/>
                <a:cs typeface="Arial" panose="020B0604020202020204" pitchFamily="34" charset="0"/>
              </a:rPr>
              <a:t>• - - - -  </a:t>
            </a:r>
          </a:p>
          <a:p>
            <a:pPr algn="just">
              <a:spcAft>
                <a:spcPts val="600"/>
              </a:spcAft>
            </a:pPr>
            <a:r>
              <a:rPr lang="tr-TR" sz="2200" dirty="0">
                <a:latin typeface="Arial" panose="020B0604020202020204" pitchFamily="34" charset="0"/>
                <a:cs typeface="Arial" panose="020B0604020202020204" pitchFamily="34" charset="0"/>
              </a:rPr>
              <a:t>Kur’an ayıdır. </a:t>
            </a:r>
          </a:p>
          <a:p>
            <a:pPr algn="just">
              <a:spcAft>
                <a:spcPts val="600"/>
              </a:spcAft>
            </a:pPr>
            <a:r>
              <a:rPr lang="tr-TR" sz="2200" b="1" dirty="0">
                <a:latin typeface="Arial" panose="020B0604020202020204" pitchFamily="34" charset="0"/>
                <a:cs typeface="Arial" panose="020B0604020202020204" pitchFamily="34" charset="0"/>
              </a:rPr>
              <a:t>Bu tabloda boş bırakılan yere aşağıdakilerden hangisi </a:t>
            </a:r>
            <a:r>
              <a:rPr lang="tr-TR" sz="2200" b="1" u="sng" dirty="0">
                <a:latin typeface="Arial" panose="020B0604020202020204" pitchFamily="34" charset="0"/>
                <a:cs typeface="Arial" panose="020B0604020202020204" pitchFamily="34" charset="0"/>
              </a:rPr>
              <a:t>yazılmamalıdır</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Mübarek üç aylardan biridir. </a:t>
            </a:r>
          </a:p>
          <a:p>
            <a:pPr algn="just">
              <a:spcAft>
                <a:spcPts val="600"/>
              </a:spcAft>
            </a:pPr>
            <a:r>
              <a:rPr lang="tr-TR" sz="2200" dirty="0">
                <a:latin typeface="Arial" panose="020B0604020202020204" pitchFamily="34" charset="0"/>
                <a:cs typeface="Arial" panose="020B0604020202020204" pitchFamily="34" charset="0"/>
              </a:rPr>
              <a:t>B) Farz olan oruç bu ayda tutulur. </a:t>
            </a:r>
          </a:p>
          <a:p>
            <a:pPr algn="just">
              <a:spcAft>
                <a:spcPts val="600"/>
              </a:spcAft>
            </a:pPr>
            <a:r>
              <a:rPr lang="tr-TR" sz="2200" dirty="0">
                <a:latin typeface="Arial" panose="020B0604020202020204" pitchFamily="34" charset="0"/>
                <a:cs typeface="Arial" panose="020B0604020202020204" pitchFamily="34" charset="0"/>
              </a:rPr>
              <a:t>C) Maddi imkânı yerinde olanlar hacca gider. </a:t>
            </a:r>
          </a:p>
          <a:p>
            <a:pPr algn="just">
              <a:spcAft>
                <a:spcPts val="600"/>
              </a:spcAft>
            </a:pPr>
            <a:r>
              <a:rPr lang="tr-TR" sz="2200" dirty="0">
                <a:latin typeface="Arial" panose="020B0604020202020204" pitchFamily="34" charset="0"/>
                <a:cs typeface="Arial" panose="020B0604020202020204" pitchFamily="34" charset="0"/>
              </a:rPr>
              <a:t>D) Kur’an-ı Kerim’in indirilmeye başlandığı aydır.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1 / Soru </a:t>
            </a:r>
            <a:r>
              <a:rPr lang="tr-TR" sz="1600" dirty="0">
                <a:latin typeface="Arial" panose="020B0604020202020204" pitchFamily="34" charset="0"/>
                <a:cs typeface="Arial" panose="020B0604020202020204" pitchFamily="34" charset="0"/>
              </a:rPr>
              <a:t>1</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7807614A-ACB4-B9ED-96CD-5AB412FA8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05196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754874"/>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Ramazan orucu </a:t>
            </a:r>
          </a:p>
          <a:p>
            <a:pPr>
              <a:spcAft>
                <a:spcPts val="600"/>
              </a:spcAft>
            </a:pPr>
            <a:r>
              <a:rPr lang="tr-TR" sz="2200" dirty="0">
                <a:latin typeface="Arial" panose="020B0604020202020204" pitchFamily="34" charset="0"/>
                <a:cs typeface="Arial" panose="020B0604020202020204" pitchFamily="34" charset="0"/>
              </a:rPr>
              <a:t>• Yolcu olmayanlara farzdır. </a:t>
            </a:r>
          </a:p>
          <a:p>
            <a:pPr>
              <a:spcAft>
                <a:spcPts val="600"/>
              </a:spcAft>
            </a:pPr>
            <a:r>
              <a:rPr lang="tr-TR" sz="2200"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 Tutmak için sağlıklı olmak gerekir. </a:t>
            </a:r>
          </a:p>
          <a:p>
            <a:pPr>
              <a:spcAft>
                <a:spcPts val="600"/>
              </a:spcAft>
            </a:pPr>
            <a:r>
              <a:rPr lang="tr-TR" sz="2200" b="1" dirty="0">
                <a:latin typeface="Arial" panose="020B0604020202020204" pitchFamily="34" charset="0"/>
                <a:cs typeface="Arial" panose="020B0604020202020204" pitchFamily="34" charset="0"/>
              </a:rPr>
              <a:t>Tabloda “</a:t>
            </a:r>
            <a:r>
              <a:rPr lang="tr-TR" sz="2200" dirty="0">
                <a:latin typeface="Arial" panose="020B0604020202020204" pitchFamily="34" charset="0"/>
                <a:cs typeface="Arial" panose="020B0604020202020204" pitchFamily="34" charset="0"/>
              </a:rPr>
              <a:t>?</a:t>
            </a:r>
            <a:r>
              <a:rPr lang="tr-TR" sz="2200" b="1" dirty="0">
                <a:latin typeface="Arial" panose="020B0604020202020204" pitchFamily="34" charset="0"/>
                <a:cs typeface="Arial" panose="020B0604020202020204" pitchFamily="34" charset="0"/>
              </a:rPr>
              <a:t>” ile gösterilen yere aşağıdakilerden hangisi </a:t>
            </a:r>
            <a:r>
              <a:rPr lang="tr-TR" sz="2200" b="1" u="sng" dirty="0">
                <a:latin typeface="Arial" panose="020B0604020202020204" pitchFamily="34" charset="0"/>
                <a:cs typeface="Arial" panose="020B0604020202020204" pitchFamily="34" charset="0"/>
              </a:rPr>
              <a:t>yazılamaz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Farz olabilmesi için ergenlik çağına ulaşma şartı vardır. </a:t>
            </a:r>
          </a:p>
          <a:p>
            <a:pPr>
              <a:spcAft>
                <a:spcPts val="600"/>
              </a:spcAft>
            </a:pPr>
            <a:r>
              <a:rPr lang="tr-TR" sz="2200" dirty="0">
                <a:latin typeface="Arial" panose="020B0604020202020204" pitchFamily="34" charset="0"/>
                <a:cs typeface="Arial" panose="020B0604020202020204" pitchFamily="34" charset="0"/>
              </a:rPr>
              <a:t>B) Gün boyu yemekten ve içmekten uzak durarak yapılan bir ibadettir. </a:t>
            </a:r>
          </a:p>
          <a:p>
            <a:pPr>
              <a:spcAft>
                <a:spcPts val="600"/>
              </a:spcAft>
            </a:pPr>
            <a:r>
              <a:rPr lang="tr-TR" sz="2200" dirty="0">
                <a:latin typeface="Arial" panose="020B0604020202020204" pitchFamily="34" charset="0"/>
                <a:cs typeface="Arial" panose="020B0604020202020204" pitchFamily="34" charset="0"/>
              </a:rPr>
              <a:t>C) İmanın altı şartından biridir. </a:t>
            </a:r>
          </a:p>
          <a:p>
            <a:pPr>
              <a:spcAft>
                <a:spcPts val="600"/>
              </a:spcAft>
            </a:pPr>
            <a:r>
              <a:rPr lang="tr-TR" sz="2200" dirty="0">
                <a:latin typeface="Arial" panose="020B0604020202020204" pitchFamily="34" charset="0"/>
                <a:cs typeface="Arial" panose="020B0604020202020204" pitchFamily="34" charset="0"/>
              </a:rPr>
              <a:t>D) Akli dengesi yerinde olmayanlara farz değildir.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1BE41C1F-327A-0C19-8DD0-AB58E346BF24}"/>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1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1C3811B3-C9AE-0F0E-58F4-C0C0FF87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8590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185487"/>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Adam, Nasrettin Hocanın yanına gelerek: “Hocam! Oruç bitti. Ramazan’ı memnun edebildik mi acaba?’’ der. Hoca şöyle cevap verir: “Elbette! Eğer memnun etmeseydik her yıl on gün önce gelir miydi?’’ </a:t>
            </a:r>
          </a:p>
          <a:p>
            <a:pPr algn="just">
              <a:spcAft>
                <a:spcPts val="600"/>
              </a:spcAft>
            </a:pPr>
            <a:r>
              <a:rPr lang="tr-TR" sz="2200" b="1" dirty="0">
                <a:latin typeface="Arial" panose="020B0604020202020204" pitchFamily="34" charset="0"/>
                <a:cs typeface="Arial" panose="020B0604020202020204" pitchFamily="34" charset="0"/>
              </a:rPr>
              <a:t>Bu kıssadan aşağıdaki sonuçlardan hangisine ulaşılır? </a:t>
            </a:r>
          </a:p>
          <a:p>
            <a:pPr algn="just">
              <a:spcAft>
                <a:spcPts val="600"/>
              </a:spcAft>
            </a:pPr>
            <a:r>
              <a:rPr lang="tr-TR" sz="2200" dirty="0">
                <a:latin typeface="Arial" panose="020B0604020202020204" pitchFamily="34" charset="0"/>
                <a:cs typeface="Arial" panose="020B0604020202020204" pitchFamily="34" charset="0"/>
              </a:rPr>
              <a:t>A) Müslümanlara, Ramazan ayında oruç tutmak Allah’ın bir emridir. </a:t>
            </a:r>
          </a:p>
          <a:p>
            <a:pPr algn="just">
              <a:spcAft>
                <a:spcPts val="600"/>
              </a:spcAft>
            </a:pPr>
            <a:r>
              <a:rPr lang="tr-TR" sz="2200" dirty="0">
                <a:latin typeface="Arial" panose="020B0604020202020204" pitchFamily="34" charset="0"/>
                <a:cs typeface="Arial" panose="020B0604020202020204" pitchFamily="34" charset="0"/>
              </a:rPr>
              <a:t>B) Oruç tutan Müslüman kötü söz ve davranışlardan uzak durmalıdır. </a:t>
            </a:r>
          </a:p>
          <a:p>
            <a:pPr algn="just">
              <a:spcAft>
                <a:spcPts val="600"/>
              </a:spcAft>
            </a:pPr>
            <a:r>
              <a:rPr lang="tr-TR" sz="2200" dirty="0">
                <a:latin typeface="Arial" panose="020B0604020202020204" pitchFamily="34" charset="0"/>
                <a:cs typeface="Arial" panose="020B0604020202020204" pitchFamily="34" charset="0"/>
              </a:rPr>
              <a:t>C) Ramazan orucu hicri takvime göre tutulmaktadır. </a:t>
            </a:r>
          </a:p>
          <a:p>
            <a:pPr algn="just">
              <a:spcAft>
                <a:spcPts val="600"/>
              </a:spcAft>
            </a:pPr>
            <a:r>
              <a:rPr lang="tr-TR" sz="2200" dirty="0">
                <a:latin typeface="Arial" panose="020B0604020202020204" pitchFamily="34" charset="0"/>
                <a:cs typeface="Arial" panose="020B0604020202020204" pitchFamily="34" charset="0"/>
              </a:rPr>
              <a:t>D) İhlasla tutulan oruç, günahların bağışlanmasına vesile olur.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F36EB1B5-93A9-C07A-16CB-8BAB25CEE45A}"/>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sv-SE" sz="1600" dirty="0">
                <a:latin typeface="Arial" panose="020B0604020202020204" pitchFamily="34" charset="0"/>
                <a:cs typeface="Arial" panose="020B0604020202020204" pitchFamily="34" charset="0"/>
              </a:rPr>
              <a:t>1. Ünite / Kavratan Testler 1 / Soru 5</a:t>
            </a:r>
            <a:endParaRPr lang="tr-T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0CEAA076-A97A-5B2F-C740-75FC22F56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783749090"/>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Müslümanlar için çok önemli olan </a:t>
                      </a:r>
                      <a:r>
                        <a:rPr lang="tr-TR" sz="1800" dirty="0" err="1">
                          <a:latin typeface="Arial" panose="020B0604020202020204" pitchFamily="34" charset="0"/>
                          <a:cs typeface="Arial" panose="020B0604020202020204" pitchFamily="34" charset="0"/>
                        </a:rPr>
                        <a:t>Kur’an</a:t>
                      </a:r>
                      <a:r>
                        <a:rPr lang="tr-TR" sz="1800" dirty="0">
                          <a:latin typeface="Arial" panose="020B0604020202020204" pitchFamily="34" charset="0"/>
                          <a:cs typeface="Arial" panose="020B0604020202020204" pitchFamily="34" charset="0"/>
                        </a:rPr>
                        <a:t>-ı Kerim, Ramazan ayının Kadir gecesinde indirilmeye başlanmıştır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Peygamber, Ramazan ayında daha az </a:t>
                      </a:r>
                      <a:r>
                        <a:rPr lang="tr-TR" sz="1800" dirty="0" err="1">
                          <a:latin typeface="Arial" panose="020B0604020202020204" pitchFamily="34" charset="0"/>
                          <a:cs typeface="Arial" panose="020B0604020202020204" pitchFamily="34" charset="0"/>
                        </a:rPr>
                        <a:t>Kur’an</a:t>
                      </a:r>
                      <a:r>
                        <a:rPr lang="tr-TR" sz="1800" dirty="0">
                          <a:latin typeface="Arial" panose="020B0604020202020204" pitchFamily="34" charset="0"/>
                          <a:cs typeface="Arial" panose="020B0604020202020204" pitchFamily="34" charset="0"/>
                        </a:rPr>
                        <a:t> okumuş ve Müslümanlara hacca gitmelerini tavsiye etmiştir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Allah’ın (c.c.) lütfettiği nimetlere şükretmek Müslümanlar için bir görev ve ibadettir. </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Oruç tutan bir kimse suyun değerini çok az anlar ve suyu israf ederek bilinçli davranıştan uzaklaşır.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Oruç tutan insan Allah rızası için ibadet etmiş olmanın, kulluğunu yerine getirmenin huzurunu yaşar.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latin typeface="Arial" panose="020B0604020202020204" pitchFamily="34" charset="0"/>
                          <a:cs typeface="Arial" panose="020B0604020202020204" pitchFamily="34" charset="0"/>
                        </a:rPr>
                        <a:t>Müslüman oruçluya yakışmayan kötü söz ve davranışlardan</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uzak durmalıdır. </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Bir kimse oruçlu olduğunu unutarak yiyip içerse orucu hemen</a:t>
                      </a:r>
                      <a:r>
                        <a:rPr lang="tr-TR" sz="1800" baseline="0" dirty="0">
                          <a:latin typeface="Arial" panose="020B0604020202020204" pitchFamily="34" charset="0"/>
                          <a:cs typeface="Arial" panose="020B0604020202020204" pitchFamily="34" charset="0"/>
                        </a:rPr>
                        <a:t> bozulur ve tekrar oruç tutamaz.</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4" y="3721720"/>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b="1" dirty="0">
                <a:solidFill>
                  <a:srgbClr val="FF0000"/>
                </a:solidFill>
                <a:latin typeface="Arial" panose="020B0604020202020204" pitchFamily="34" charset="0"/>
                <a:cs typeface="Arial" panose="020B0604020202020204" pitchFamily="34" charset="0"/>
              </a:rPr>
              <a:t>Oruç</a:t>
            </a:r>
            <a:r>
              <a:rPr lang="tr-TR" sz="3000" dirty="0">
                <a:latin typeface="Arial" panose="020B0604020202020204" pitchFamily="34" charset="0"/>
                <a:cs typeface="Arial" panose="020B0604020202020204" pitchFamily="34" charset="0"/>
              </a:rPr>
              <a:t> ise tan yerinin ağarmasından başlayarak güneş batıncaya kadar gün boyu yemekten ve içmekten Allah (c.c.) rızası için uzak durarak yapılan bir ibadettir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b="1" dirty="0">
                <a:solidFill>
                  <a:srgbClr val="FF0000"/>
                </a:solidFill>
                <a:latin typeface="Arial" panose="020B0604020202020204" pitchFamily="34" charset="0"/>
                <a:cs typeface="Arial" panose="020B0604020202020204" pitchFamily="34" charset="0"/>
              </a:rPr>
              <a:t>Ramazan</a:t>
            </a:r>
            <a:r>
              <a:rPr lang="tr-TR" sz="3000" dirty="0">
                <a:latin typeface="Arial" panose="020B0604020202020204" pitchFamily="34" charset="0"/>
                <a:cs typeface="Arial" panose="020B0604020202020204" pitchFamily="34" charset="0"/>
              </a:rPr>
              <a:t> ayı hicri takvimin dokuzuncu ayıdır. Bu ayda yer alan Kadir Gecesi’nde Kur’an ı Kerim indirilmeye başlamıştır. </a:t>
            </a:r>
            <a:r>
              <a:rPr lang="tr-TR" sz="3000" dirty="0">
                <a:solidFill>
                  <a:srgbClr val="FF0000"/>
                </a:solidFill>
                <a:latin typeface="Arial" panose="020B0604020202020204" pitchFamily="34" charset="0"/>
                <a:cs typeface="Arial" panose="020B0604020202020204" pitchFamily="34" charset="0"/>
              </a:rPr>
              <a:t>Farz</a:t>
            </a:r>
            <a:r>
              <a:rPr lang="tr-TR" sz="3000" dirty="0">
                <a:latin typeface="Arial" panose="020B0604020202020204" pitchFamily="34" charset="0"/>
                <a:cs typeface="Arial" panose="020B0604020202020204" pitchFamily="34" charset="0"/>
              </a:rPr>
              <a:t> olan oruç da bu ayda tutulmaktadır.</a:t>
            </a:r>
          </a:p>
        </p:txBody>
      </p:sp>
      <p:pic>
        <p:nvPicPr>
          <p:cNvPr id="8" name="Resim 7" descr="gökyüzü, bina, bulut, ay içeren bir resim&#10;&#10;Açıklama otomatik olarak oluşturuldu">
            <a:extLst>
              <a:ext uri="{FF2B5EF4-FFF2-40B4-BE49-F238E27FC236}">
                <a16:creationId xmlns:a16="http://schemas.microsoft.com/office/drawing/2014/main" id="{7733E695-1352-92F1-FAE1-B12460CB6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metin içeren bir resim&#10;&#10;Açıklama otomatik olarak oluşturuldu">
            <a:extLst>
              <a:ext uri="{FF2B5EF4-FFF2-40B4-BE49-F238E27FC236}">
                <a16:creationId xmlns:a16="http://schemas.microsoft.com/office/drawing/2014/main" id="{411B2D77-35FD-7124-087E-3A9B12B7B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4108890" y="4263659"/>
            <a:ext cx="474906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911340" y="1245972"/>
            <a:ext cx="26898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2656778" y="5269664"/>
            <a:ext cx="405644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3369170" y="1744971"/>
            <a:ext cx="257442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56779" y="4767225"/>
            <a:ext cx="475748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671185" y="3759831"/>
            <a:ext cx="234640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118011" y="4758958"/>
            <a:ext cx="240554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4746816" y="3259589"/>
            <a:ext cx="335324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4746816" y="5780474"/>
            <a:ext cx="475748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6200000">
            <a:off x="3123297" y="2722672"/>
            <a:ext cx="234640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graphicFrame>
        <p:nvGraphicFramePr>
          <p:cNvPr id="5" name="4 Tablo">
            <a:extLst>
              <a:ext uri="{FF2B5EF4-FFF2-40B4-BE49-F238E27FC236}">
                <a16:creationId xmlns:a16="http://schemas.microsoft.com/office/drawing/2014/main" id="{CAE226A2-1B66-BACD-4BE5-2CC696C59EC2}"/>
              </a:ext>
            </a:extLst>
          </p:cNvPr>
          <p:cNvGraphicFramePr>
            <a:graphicFrameLocks noGrp="1"/>
          </p:cNvGraphicFramePr>
          <p:nvPr>
            <p:extLst>
              <p:ext uri="{D42A27DB-BD31-4B8C-83A1-F6EECF244321}">
                <p14:modId xmlns:p14="http://schemas.microsoft.com/office/powerpoint/2010/main" val="4172787554"/>
              </p:ext>
            </p:extLst>
          </p:nvPr>
        </p:nvGraphicFramePr>
        <p:xfrm>
          <a:off x="2496000" y="1181685"/>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Z</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G</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H</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J</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endParaRPr lang="tr-TR" sz="2000" kern="1200" dirty="0">
                        <a:solidFill>
                          <a:schemeClr val="tx1"/>
                        </a:solidFill>
                        <a:latin typeface="+mn-lt"/>
                        <a:ea typeface="+mn-ea"/>
                        <a:cs typeface="+mn-cs"/>
                      </a:endParaRP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Ş</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N</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algn="ctr"/>
                      <a:r>
                        <a:rPr lang="tr-TR" dirty="0">
                          <a:solidFill>
                            <a:schemeClr val="tx1"/>
                          </a:solidFill>
                        </a:rPr>
                        <a:t>Ö</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B</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extLst>
                  <a:ext uri="{0D108BD9-81ED-4DB2-BD59-A6C34878D82A}">
                    <a16:rowId xmlns:a16="http://schemas.microsoft.com/office/drawing/2014/main" val="10009"/>
                  </a:ext>
                </a:extLst>
              </a:tr>
            </a:tbl>
          </a:graphicData>
        </a:graphic>
      </p:graphicFrame>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ORUÇ</a:t>
            </a:r>
          </a:p>
          <a:p>
            <a:pPr algn="ctr">
              <a:lnSpc>
                <a:spcPct val="150000"/>
              </a:lnSpc>
              <a:spcAft>
                <a:spcPts val="600"/>
              </a:spcAft>
            </a:pPr>
            <a:r>
              <a:rPr lang="tr-TR" b="1" dirty="0">
                <a:latin typeface="Arial" panose="020B0604020202020204" pitchFamily="34" charset="0"/>
                <a:cs typeface="Arial" panose="020B0604020202020204" pitchFamily="34" charset="0"/>
              </a:rPr>
              <a:t>NİYET</a:t>
            </a:r>
          </a:p>
          <a:p>
            <a:pPr algn="ctr">
              <a:lnSpc>
                <a:spcPct val="150000"/>
              </a:lnSpc>
              <a:spcAft>
                <a:spcPts val="600"/>
              </a:spcAft>
            </a:pPr>
            <a:r>
              <a:rPr lang="tr-TR" b="1" dirty="0">
                <a:latin typeface="Arial" panose="020B0604020202020204" pitchFamily="34" charset="0"/>
                <a:cs typeface="Arial" panose="020B0604020202020204" pitchFamily="34" charset="0"/>
              </a:rPr>
              <a:t>RECEP</a:t>
            </a:r>
          </a:p>
          <a:p>
            <a:pPr algn="ctr">
              <a:lnSpc>
                <a:spcPct val="150000"/>
              </a:lnSpc>
              <a:spcAft>
                <a:spcPts val="600"/>
              </a:spcAft>
            </a:pPr>
            <a:r>
              <a:rPr lang="tr-TR" b="1" dirty="0">
                <a:latin typeface="Arial" panose="020B0604020202020204" pitchFamily="34" charset="0"/>
                <a:cs typeface="Arial" panose="020B0604020202020204" pitchFamily="34" charset="0"/>
              </a:rPr>
              <a:t>KUR'AN</a:t>
            </a:r>
          </a:p>
          <a:p>
            <a:pPr algn="ctr">
              <a:lnSpc>
                <a:spcPct val="150000"/>
              </a:lnSpc>
              <a:spcAft>
                <a:spcPts val="600"/>
              </a:spcAft>
            </a:pPr>
            <a:r>
              <a:rPr lang="tr-TR" b="1" dirty="0">
                <a:latin typeface="Arial" panose="020B0604020202020204" pitchFamily="34" charset="0"/>
                <a:cs typeface="Arial" panose="020B0604020202020204" pitchFamily="34" charset="0"/>
              </a:rPr>
              <a:t>TAN YERİ</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ŞABAN</a:t>
            </a:r>
          </a:p>
          <a:p>
            <a:pPr algn="ctr">
              <a:lnSpc>
                <a:spcPct val="150000"/>
              </a:lnSpc>
              <a:spcAft>
                <a:spcPts val="600"/>
              </a:spcAft>
            </a:pPr>
            <a:r>
              <a:rPr lang="tr-TR" b="1" dirty="0">
                <a:latin typeface="Arial" panose="020B0604020202020204" pitchFamily="34" charset="0"/>
                <a:cs typeface="Arial" panose="020B0604020202020204" pitchFamily="34" charset="0"/>
              </a:rPr>
              <a:t>FARZ</a:t>
            </a:r>
          </a:p>
          <a:p>
            <a:pPr algn="ctr">
              <a:lnSpc>
                <a:spcPct val="150000"/>
              </a:lnSpc>
              <a:spcAft>
                <a:spcPts val="600"/>
              </a:spcAft>
            </a:pPr>
            <a:r>
              <a:rPr lang="tr-TR" b="1" dirty="0">
                <a:latin typeface="Arial" panose="020B0604020202020204" pitchFamily="34" charset="0"/>
                <a:cs typeface="Arial" panose="020B0604020202020204" pitchFamily="34" charset="0"/>
              </a:rPr>
              <a:t>HİCRET</a:t>
            </a:r>
          </a:p>
          <a:p>
            <a:pPr algn="ctr">
              <a:lnSpc>
                <a:spcPct val="150000"/>
              </a:lnSpc>
              <a:spcAft>
                <a:spcPts val="600"/>
              </a:spcAft>
            </a:pPr>
            <a:r>
              <a:rPr lang="tr-TR" b="1" dirty="0">
                <a:latin typeface="Arial" panose="020B0604020202020204" pitchFamily="34" charset="0"/>
                <a:cs typeface="Arial" panose="020B0604020202020204" pitchFamily="34" charset="0"/>
              </a:rPr>
              <a:t>ÜÇ AYLAR</a:t>
            </a:r>
          </a:p>
          <a:p>
            <a:pPr algn="ctr">
              <a:lnSpc>
                <a:spcPct val="150000"/>
              </a:lnSpc>
              <a:spcAft>
                <a:spcPts val="600"/>
              </a:spcAft>
            </a:pPr>
            <a:r>
              <a:rPr lang="tr-TR" b="1" dirty="0">
                <a:latin typeface="Arial" panose="020B0604020202020204" pitchFamily="34" charset="0"/>
                <a:cs typeface="Arial" panose="020B0604020202020204" pitchFamily="34" charset="0"/>
              </a:rPr>
              <a:t>RAMAZAN</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Resim 32" descr="ekran görüntüsü, renklilik, metin, çizgi içeren bir resim&#10;&#10;Açıklama otomatik olarak oluşturuldu">
            <a:extLst>
              <a:ext uri="{FF2B5EF4-FFF2-40B4-BE49-F238E27FC236}">
                <a16:creationId xmlns:a16="http://schemas.microsoft.com/office/drawing/2014/main" id="{F2B8E67F-26CE-5688-B319-CB7383EEF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Farz</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Fidye</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Ramazan</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Oruç</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Hicri Takvim</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Üç Aylar</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Hicri takvimin dokuzuncu ayı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Hicreti tarih başlangıcı olarak kabul eden ay takvimi</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Toplumumuzda Recep, Şaban ve Ramazan aylarına verilen isim</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Gün boyu yemekten ve içmekten uzak durarak yapılan bir ibadet</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753954"/>
            <a:ext cx="6608454" cy="400110"/>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Oruç ibadetinin dinî hükmü (yapılma zorunluluk derecesi)</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596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Oruç tutamayanların bir yoksula verdikleri para</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2B4DE5F4-6793-D788-73B3-243B3D1E5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198417" y="2886589"/>
            <a:ext cx="3097712"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Oruç,</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kırpıntı çizim, renklilik, ekran görüntüsü, çizgi film içeren bir resim&#10;&#10;Açıklama otomatik olarak oluşturuldu">
            <a:extLst>
              <a:ext uri="{FF2B5EF4-FFF2-40B4-BE49-F238E27FC236}">
                <a16:creationId xmlns:a16="http://schemas.microsoft.com/office/drawing/2014/main" id="{2F4D472D-A6F4-BFCD-A8F1-EFB41CA8C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546" y="827546"/>
            <a:ext cx="5202908" cy="5202908"/>
          </a:xfrm>
          <a:prstGeom prst="rect">
            <a:avLst/>
          </a:prstGeom>
        </p:spPr>
      </p:pic>
      <p:sp>
        <p:nvSpPr>
          <p:cNvPr id="12" name="Metin kutusu 11">
            <a:extLst>
              <a:ext uri="{FF2B5EF4-FFF2-40B4-BE49-F238E27FC236}">
                <a16:creationId xmlns:a16="http://schemas.microsoft.com/office/drawing/2014/main" id="{7490628B-E6E5-0E1C-87E6-5A3959427871}"/>
              </a:ext>
            </a:extLst>
          </p:cNvPr>
          <p:cNvSpPr txBox="1"/>
          <p:nvPr/>
        </p:nvSpPr>
        <p:spPr>
          <a:xfrm>
            <a:off x="3731542" y="1793180"/>
            <a:ext cx="2090985" cy="584775"/>
          </a:xfrm>
          <a:prstGeom prst="rect">
            <a:avLst/>
          </a:prstGeom>
          <a:noFill/>
          <a:ln>
            <a:noFill/>
          </a:ln>
        </p:spPr>
        <p:txBody>
          <a:bodyPr wrap="square" rtlCol="0">
            <a:spAutoFit/>
          </a:bodyPr>
          <a:lstStyle/>
          <a:p>
            <a:pPr algn="ctr">
              <a:spcAft>
                <a:spcPts val="600"/>
              </a:spcAft>
            </a:pPr>
            <a:r>
              <a:rPr lang="tr-TR" sz="3200" dirty="0">
                <a:solidFill>
                  <a:schemeClr val="bg1"/>
                </a:solidFill>
                <a:latin typeface="Arial" panose="020B0604020202020204" pitchFamily="34" charset="0"/>
                <a:cs typeface="Arial" panose="020B0604020202020204" pitchFamily="34" charset="0"/>
              </a:rPr>
              <a:t>Müslüman </a:t>
            </a:r>
          </a:p>
        </p:txBody>
      </p:sp>
      <p:sp>
        <p:nvSpPr>
          <p:cNvPr id="13" name="Metin kutusu 12">
            <a:extLst>
              <a:ext uri="{FF2B5EF4-FFF2-40B4-BE49-F238E27FC236}">
                <a16:creationId xmlns:a16="http://schemas.microsoft.com/office/drawing/2014/main" id="{0CE9F45F-A16A-E3BB-F96E-84B428F2E1EE}"/>
              </a:ext>
            </a:extLst>
          </p:cNvPr>
          <p:cNvSpPr txBox="1"/>
          <p:nvPr/>
        </p:nvSpPr>
        <p:spPr>
          <a:xfrm>
            <a:off x="6350425" y="1316929"/>
            <a:ext cx="2090985" cy="1569660"/>
          </a:xfrm>
          <a:prstGeom prst="rect">
            <a:avLst/>
          </a:prstGeom>
          <a:noFill/>
          <a:ln>
            <a:noFill/>
          </a:ln>
        </p:spPr>
        <p:txBody>
          <a:bodyPr wrap="square" rtlCol="0">
            <a:spAutoFit/>
          </a:bodyPr>
          <a:lstStyle/>
          <a:p>
            <a:pPr algn="ctr">
              <a:spcAft>
                <a:spcPts val="600"/>
              </a:spcAft>
            </a:pPr>
            <a:r>
              <a:rPr lang="tr-TR" sz="3200" dirty="0">
                <a:solidFill>
                  <a:schemeClr val="bg1"/>
                </a:solidFill>
                <a:latin typeface="Arial" panose="020B0604020202020204" pitchFamily="34" charset="0"/>
                <a:cs typeface="Arial" panose="020B0604020202020204" pitchFamily="34" charset="0"/>
              </a:rPr>
              <a:t>Ergenlik çağına ulaşmış </a:t>
            </a:r>
          </a:p>
        </p:txBody>
      </p:sp>
      <p:sp>
        <p:nvSpPr>
          <p:cNvPr id="14" name="Metin kutusu 13">
            <a:extLst>
              <a:ext uri="{FF2B5EF4-FFF2-40B4-BE49-F238E27FC236}">
                <a16:creationId xmlns:a16="http://schemas.microsoft.com/office/drawing/2014/main" id="{2D885959-B90A-2478-343F-8AF088F25D47}"/>
              </a:ext>
            </a:extLst>
          </p:cNvPr>
          <p:cNvSpPr txBox="1"/>
          <p:nvPr/>
        </p:nvSpPr>
        <p:spPr>
          <a:xfrm>
            <a:off x="3731542" y="3733812"/>
            <a:ext cx="2090985" cy="2062103"/>
          </a:xfrm>
          <a:prstGeom prst="rect">
            <a:avLst/>
          </a:prstGeom>
          <a:noFill/>
          <a:ln>
            <a:noFill/>
          </a:ln>
        </p:spPr>
        <p:txBody>
          <a:bodyPr wrap="square" rtlCol="0">
            <a:spAutoFit/>
          </a:bodyPr>
          <a:lstStyle/>
          <a:p>
            <a:pPr algn="ctr">
              <a:spcAft>
                <a:spcPts val="600"/>
              </a:spcAft>
            </a:pPr>
            <a:r>
              <a:rPr lang="tr-TR" sz="3200" dirty="0">
                <a:solidFill>
                  <a:schemeClr val="bg1"/>
                </a:solidFill>
                <a:latin typeface="Arial" panose="020B0604020202020204" pitchFamily="34" charset="0"/>
                <a:cs typeface="Arial" panose="020B0604020202020204" pitchFamily="34" charset="0"/>
              </a:rPr>
              <a:t>Akıl sağlığı yerinde olan</a:t>
            </a:r>
          </a:p>
        </p:txBody>
      </p:sp>
      <p:sp>
        <p:nvSpPr>
          <p:cNvPr id="15" name="Metin kutusu 14">
            <a:extLst>
              <a:ext uri="{FF2B5EF4-FFF2-40B4-BE49-F238E27FC236}">
                <a16:creationId xmlns:a16="http://schemas.microsoft.com/office/drawing/2014/main" id="{0A070F3B-2CA5-CAFE-CD60-B1D95488125A}"/>
              </a:ext>
            </a:extLst>
          </p:cNvPr>
          <p:cNvSpPr txBox="1"/>
          <p:nvPr/>
        </p:nvSpPr>
        <p:spPr>
          <a:xfrm>
            <a:off x="6369475" y="3996645"/>
            <a:ext cx="2090985" cy="1569660"/>
          </a:xfrm>
          <a:prstGeom prst="rect">
            <a:avLst/>
          </a:prstGeom>
          <a:noFill/>
          <a:ln>
            <a:noFill/>
          </a:ln>
        </p:spPr>
        <p:txBody>
          <a:bodyPr wrap="square" rtlCol="0">
            <a:spAutoFit/>
          </a:bodyPr>
          <a:lstStyle/>
          <a:p>
            <a:pPr algn="ctr">
              <a:spcAft>
                <a:spcPts val="600"/>
              </a:spcAft>
            </a:pPr>
            <a:r>
              <a:rPr lang="tr-TR" sz="3200" dirty="0">
                <a:solidFill>
                  <a:schemeClr val="bg1"/>
                </a:solidFill>
                <a:latin typeface="Arial" panose="020B0604020202020204" pitchFamily="34" charset="0"/>
                <a:cs typeface="Arial" panose="020B0604020202020204" pitchFamily="34" charset="0"/>
              </a:rPr>
              <a:t>Sağlık durumu iyi olan</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8697454" y="2907069"/>
            <a:ext cx="3097712" cy="1077218"/>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herkese farzdır.</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6" y="4474908"/>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Orucu kısa süreliğine tutamayan kimseler ise oruç  tutamadıkları gün sayısınca </a:t>
            </a:r>
            <a:r>
              <a:rPr lang="tr-TR" sz="3000" dirty="0">
                <a:solidFill>
                  <a:srgbClr val="FF0000"/>
                </a:solidFill>
                <a:latin typeface="Arial" panose="020B0604020202020204" pitchFamily="34" charset="0"/>
                <a:cs typeface="Arial" panose="020B0604020202020204" pitchFamily="34" charset="0"/>
              </a:rPr>
              <a:t>kaza orucu </a:t>
            </a:r>
            <a:r>
              <a:rPr lang="tr-TR" sz="3000" dirty="0">
                <a:latin typeface="Arial" panose="020B0604020202020204" pitchFamily="34" charset="0"/>
                <a:cs typeface="Arial" panose="020B0604020202020204" pitchFamily="34" charset="0"/>
              </a:rPr>
              <a:t>tutarlar.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6" y="905764"/>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Hamile olanlar, bebeğini emzirmek zorunda olanlar, hastalar, yolcular ve oruç tutmaya güç yetiremeyen yaşlılar oruç tutmayabilirler.</a:t>
            </a:r>
          </a:p>
        </p:txBody>
      </p:sp>
      <p:pic>
        <p:nvPicPr>
          <p:cNvPr id="7" name="Resim 6" descr="kişi, şahıs, bilek, eklem, dirsek içeren bir resim&#10;&#10;Açıklama otomatik olarak oluşturuldu">
            <a:extLst>
              <a:ext uri="{FF2B5EF4-FFF2-40B4-BE49-F238E27FC236}">
                <a16:creationId xmlns:a16="http://schemas.microsoft.com/office/drawing/2014/main" id="{69A2D143-FE19-6E22-834B-B96333FC8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9" y="729000"/>
            <a:ext cx="3600000" cy="5400000"/>
          </a:xfrm>
          <a:prstGeom prst="rect">
            <a:avLst/>
          </a:prstGeom>
        </p:spPr>
      </p:pic>
      <p:sp>
        <p:nvSpPr>
          <p:cNvPr id="10" name="Metin kutusu 9">
            <a:extLst>
              <a:ext uri="{FF2B5EF4-FFF2-40B4-BE49-F238E27FC236}">
                <a16:creationId xmlns:a16="http://schemas.microsoft.com/office/drawing/2014/main" id="{A50417F8-B2F6-C37C-FD1D-5B6FBD65C3CF}"/>
              </a:ext>
            </a:extLst>
          </p:cNvPr>
          <p:cNvSpPr txBox="1"/>
          <p:nvPr/>
        </p:nvSpPr>
        <p:spPr>
          <a:xfrm>
            <a:off x="4121788" y="269033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Orucu hiçbir zaman tutamayacak olan hasta ve yaşlı kimseler tutamadıkları oruçlar için ihtiyaç sahibi kimselere </a:t>
            </a:r>
            <a:r>
              <a:rPr lang="tr-TR" sz="3000" dirty="0">
                <a:solidFill>
                  <a:srgbClr val="FF0000"/>
                </a:solidFill>
                <a:latin typeface="Arial" panose="020B0604020202020204" pitchFamily="34" charset="0"/>
                <a:cs typeface="Arial" panose="020B0604020202020204" pitchFamily="34" charset="0"/>
              </a:rPr>
              <a:t>fidye</a:t>
            </a:r>
            <a:r>
              <a:rPr lang="tr-TR" sz="3000" dirty="0">
                <a:latin typeface="Arial" panose="020B0604020202020204" pitchFamily="34" charset="0"/>
                <a:cs typeface="Arial" panose="020B0604020202020204" pitchFamily="34" charset="0"/>
              </a:rPr>
              <a:t> verirler.</a:t>
            </a:r>
          </a:p>
        </p:txBody>
      </p:sp>
    </p:spTree>
    <p:extLst>
      <p:ext uri="{BB962C8B-B14F-4D97-AF65-F5344CB8AC3E}">
        <p14:creationId xmlns:p14="http://schemas.microsoft.com/office/powerpoint/2010/main" val="23907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descr="daire, renklilik, grafik içeren bir resim&#10;&#10;Açıklama otomatik olarak oluşturuldu">
            <a:extLst>
              <a:ext uri="{FF2B5EF4-FFF2-40B4-BE49-F238E27FC236}">
                <a16:creationId xmlns:a16="http://schemas.microsoft.com/office/drawing/2014/main" id="{000CB01C-58C4-6274-70AF-0B9C4EEA0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900" y="2107446"/>
            <a:ext cx="9680200" cy="3630074"/>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3611834" y="1099464"/>
            <a:ext cx="4968332" cy="1077218"/>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Ramazan ayını önemli kılan değerler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1294000" y="3183819"/>
            <a:ext cx="3262166" cy="1477328"/>
          </a:xfrm>
          <a:prstGeom prst="rect">
            <a:avLst/>
          </a:prstGeom>
          <a:noFill/>
          <a:ln>
            <a:noFill/>
          </a:ln>
        </p:spPr>
        <p:txBody>
          <a:bodyPr wrap="square" rtlCol="0">
            <a:spAutoFit/>
          </a:bodyPr>
          <a:lstStyle/>
          <a:p>
            <a:pPr algn="ctr">
              <a:spcAft>
                <a:spcPts val="600"/>
              </a:spcAft>
            </a:pPr>
            <a:r>
              <a:rPr lang="tr-TR" sz="2900" dirty="0">
                <a:latin typeface="Arial" panose="020B0604020202020204" pitchFamily="34" charset="0"/>
                <a:cs typeface="Arial" panose="020B0604020202020204" pitchFamily="34" charset="0"/>
              </a:rPr>
              <a:t>Kur'an-ı Kerim'in </a:t>
            </a:r>
            <a:r>
              <a:rPr lang="tr-TR" sz="3000" dirty="0">
                <a:latin typeface="Arial" panose="020B0604020202020204" pitchFamily="34" charset="0"/>
                <a:cs typeface="Arial" panose="020B0604020202020204" pitchFamily="34" charset="0"/>
              </a:rPr>
              <a:t>indirilmeye başlaması</a:t>
            </a:r>
          </a:p>
        </p:txBody>
      </p:sp>
      <p:sp>
        <p:nvSpPr>
          <p:cNvPr id="7" name="Metin kutusu 6">
            <a:extLst>
              <a:ext uri="{FF2B5EF4-FFF2-40B4-BE49-F238E27FC236}">
                <a16:creationId xmlns:a16="http://schemas.microsoft.com/office/drawing/2014/main" id="{8E42D9C5-5F81-62DC-44A7-203A1F64C412}"/>
              </a:ext>
            </a:extLst>
          </p:cNvPr>
          <p:cNvSpPr txBox="1"/>
          <p:nvPr/>
        </p:nvSpPr>
        <p:spPr>
          <a:xfrm>
            <a:off x="4421641" y="3183819"/>
            <a:ext cx="3170919"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İçerisinde     Kadir gecesinin bulunması</a:t>
            </a:r>
          </a:p>
        </p:txBody>
      </p:sp>
      <p:sp>
        <p:nvSpPr>
          <p:cNvPr id="10" name="Metin kutusu 9">
            <a:extLst>
              <a:ext uri="{FF2B5EF4-FFF2-40B4-BE49-F238E27FC236}">
                <a16:creationId xmlns:a16="http://schemas.microsoft.com/office/drawing/2014/main" id="{C21A3115-8736-952A-EAEC-0D8EF4F47283}"/>
              </a:ext>
            </a:extLst>
          </p:cNvPr>
          <p:cNvSpPr txBox="1"/>
          <p:nvPr/>
        </p:nvSpPr>
        <p:spPr>
          <a:xfrm>
            <a:off x="7696200" y="2952987"/>
            <a:ext cx="2820801" cy="1938992"/>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Farz olan orucun bu ayda tutuluyor olması</a:t>
            </a:r>
          </a:p>
        </p:txBody>
      </p:sp>
    </p:spTree>
    <p:extLst>
      <p:ext uri="{BB962C8B-B14F-4D97-AF65-F5344CB8AC3E}">
        <p14:creationId xmlns:p14="http://schemas.microsoft.com/office/powerpoint/2010/main" val="32226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descr="ekran görüntüsü, daire, renklilik, tasarım içeren bir resim&#10;&#10;Açıklama otomatik olarak oluşturuldu">
            <a:extLst>
              <a:ext uri="{FF2B5EF4-FFF2-40B4-BE49-F238E27FC236}">
                <a16:creationId xmlns:a16="http://schemas.microsoft.com/office/drawing/2014/main" id="{A7182DA7-024C-8905-F7FC-9CA6DB96A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647" y="614316"/>
            <a:ext cx="4799037" cy="5629369"/>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198514" y="2890391"/>
            <a:ext cx="2990875" cy="1077218"/>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Oruç tutan bir kimsenin,</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8E42D9C5-5F81-62DC-44A7-203A1F64C412}"/>
              </a:ext>
            </a:extLst>
          </p:cNvPr>
          <p:cNvSpPr txBox="1"/>
          <p:nvPr/>
        </p:nvSpPr>
        <p:spPr>
          <a:xfrm>
            <a:off x="4828041" y="839280"/>
            <a:ext cx="3170919" cy="800219"/>
          </a:xfrm>
          <a:prstGeom prst="rect">
            <a:avLst/>
          </a:prstGeom>
          <a:noFill/>
          <a:ln>
            <a:noFill/>
          </a:ln>
        </p:spPr>
        <p:txBody>
          <a:bodyPr wrap="square" rtlCol="0">
            <a:spAutoFit/>
          </a:bodyPr>
          <a:lstStyle/>
          <a:p>
            <a:pPr>
              <a:spcAft>
                <a:spcPts val="600"/>
              </a:spcAft>
            </a:pPr>
            <a:r>
              <a:rPr lang="tr-TR" sz="2300" dirty="0">
                <a:latin typeface="Arial" panose="020B0604020202020204" pitchFamily="34" charset="0"/>
                <a:cs typeface="Arial" panose="020B0604020202020204" pitchFamily="34" charset="0"/>
              </a:rPr>
              <a:t>İbadet ettiğinin bilincinde olması</a:t>
            </a:r>
          </a:p>
        </p:txBody>
      </p:sp>
      <p:sp>
        <p:nvSpPr>
          <p:cNvPr id="10" name="Metin kutusu 9">
            <a:extLst>
              <a:ext uri="{FF2B5EF4-FFF2-40B4-BE49-F238E27FC236}">
                <a16:creationId xmlns:a16="http://schemas.microsoft.com/office/drawing/2014/main" id="{C21A3115-8736-952A-EAEC-0D8EF4F47283}"/>
              </a:ext>
            </a:extLst>
          </p:cNvPr>
          <p:cNvSpPr txBox="1"/>
          <p:nvPr/>
        </p:nvSpPr>
        <p:spPr>
          <a:xfrm>
            <a:off x="4828041" y="2268511"/>
            <a:ext cx="3706359" cy="830997"/>
          </a:xfrm>
          <a:prstGeom prst="rect">
            <a:avLst/>
          </a:prstGeom>
          <a:noFill/>
          <a:ln>
            <a:noFill/>
          </a:ln>
        </p:spPr>
        <p:txBody>
          <a:bodyPr wrap="square" rtlCol="0">
            <a:spAutoFit/>
          </a:bodyPr>
          <a:lstStyle/>
          <a:p>
            <a:pPr>
              <a:spcAft>
                <a:spcPts val="600"/>
              </a:spcAft>
            </a:pPr>
            <a:r>
              <a:rPr lang="tr-TR" sz="2300" dirty="0">
                <a:solidFill>
                  <a:srgbClr val="FFB703"/>
                </a:solidFill>
                <a:latin typeface="Arial" panose="020B0604020202020204" pitchFamily="34" charset="0"/>
                <a:cs typeface="Arial" panose="020B0604020202020204" pitchFamily="34" charset="0"/>
              </a:rPr>
              <a:t>Kur'an-ı Kerim okumaya gayret göstermesi</a:t>
            </a:r>
          </a:p>
        </p:txBody>
      </p:sp>
      <p:sp>
        <p:nvSpPr>
          <p:cNvPr id="11" name="Metin kutusu 10">
            <a:extLst>
              <a:ext uri="{FF2B5EF4-FFF2-40B4-BE49-F238E27FC236}">
                <a16:creationId xmlns:a16="http://schemas.microsoft.com/office/drawing/2014/main" id="{00169261-3CD3-FF3B-BBB6-FF0FD8B5C942}"/>
              </a:ext>
            </a:extLst>
          </p:cNvPr>
          <p:cNvSpPr txBox="1"/>
          <p:nvPr/>
        </p:nvSpPr>
        <p:spPr>
          <a:xfrm>
            <a:off x="4828041" y="3564830"/>
            <a:ext cx="3421644" cy="1154162"/>
          </a:xfrm>
          <a:prstGeom prst="rect">
            <a:avLst/>
          </a:prstGeom>
          <a:noFill/>
          <a:ln>
            <a:noFill/>
          </a:ln>
        </p:spPr>
        <p:txBody>
          <a:bodyPr wrap="square" rtlCol="0">
            <a:spAutoFit/>
          </a:bodyPr>
          <a:lstStyle/>
          <a:p>
            <a:pPr>
              <a:spcAft>
                <a:spcPts val="600"/>
              </a:spcAft>
            </a:pPr>
            <a:r>
              <a:rPr lang="tr-TR" sz="2300" dirty="0">
                <a:solidFill>
                  <a:srgbClr val="023047"/>
                </a:solidFill>
                <a:latin typeface="Arial" panose="020B0604020202020204" pitchFamily="34" charset="0"/>
                <a:cs typeface="Arial" panose="020B0604020202020204" pitchFamily="34" charset="0"/>
              </a:rPr>
              <a:t>Kötü söz ve davranışlardan uzak durması</a:t>
            </a:r>
          </a:p>
        </p:txBody>
      </p:sp>
      <p:sp>
        <p:nvSpPr>
          <p:cNvPr id="12" name="Metin kutusu 11">
            <a:extLst>
              <a:ext uri="{FF2B5EF4-FFF2-40B4-BE49-F238E27FC236}">
                <a16:creationId xmlns:a16="http://schemas.microsoft.com/office/drawing/2014/main" id="{B06264D4-F7B0-12BC-71C9-8D5E395EF864}"/>
              </a:ext>
            </a:extLst>
          </p:cNvPr>
          <p:cNvSpPr txBox="1"/>
          <p:nvPr/>
        </p:nvSpPr>
        <p:spPr>
          <a:xfrm>
            <a:off x="4828040" y="5027439"/>
            <a:ext cx="3421644" cy="1154162"/>
          </a:xfrm>
          <a:prstGeom prst="rect">
            <a:avLst/>
          </a:prstGeom>
          <a:noFill/>
          <a:ln>
            <a:noFill/>
          </a:ln>
        </p:spPr>
        <p:txBody>
          <a:bodyPr wrap="square" rtlCol="0">
            <a:spAutoFit/>
          </a:bodyPr>
          <a:lstStyle/>
          <a:p>
            <a:pPr>
              <a:spcAft>
                <a:spcPts val="600"/>
              </a:spcAft>
            </a:pPr>
            <a:r>
              <a:rPr lang="tr-TR" sz="2300" dirty="0">
                <a:solidFill>
                  <a:schemeClr val="bg1"/>
                </a:solidFill>
                <a:latin typeface="Arial" panose="020B0604020202020204" pitchFamily="34" charset="0"/>
                <a:cs typeface="Arial" panose="020B0604020202020204" pitchFamily="34" charset="0"/>
              </a:rPr>
              <a:t>Orucu bozan durumları iyi bilmesi ve onlardan sakınması</a:t>
            </a:r>
          </a:p>
        </p:txBody>
      </p:sp>
      <p:sp>
        <p:nvSpPr>
          <p:cNvPr id="13" name="Metin kutusu 12">
            <a:extLst>
              <a:ext uri="{FF2B5EF4-FFF2-40B4-BE49-F238E27FC236}">
                <a16:creationId xmlns:a16="http://schemas.microsoft.com/office/drawing/2014/main" id="{2C313CCB-F0A3-5CA4-2840-2C04AE26DCC5}"/>
              </a:ext>
            </a:extLst>
          </p:cNvPr>
          <p:cNvSpPr txBox="1"/>
          <p:nvPr/>
        </p:nvSpPr>
        <p:spPr>
          <a:xfrm>
            <a:off x="8510942" y="3136613"/>
            <a:ext cx="2040944"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gerekir.</a:t>
            </a:r>
          </a:p>
        </p:txBody>
      </p:sp>
    </p:spTree>
    <p:extLst>
      <p:ext uri="{BB962C8B-B14F-4D97-AF65-F5344CB8AC3E}">
        <p14:creationId xmlns:p14="http://schemas.microsoft.com/office/powerpoint/2010/main" val="27949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7" y="428839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 dinindeki önemli gün ve geceler hicri takvim hesap edilerek belirlenir. Ramazan ayı da bu takvimde yer alan bir aydır.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Mekke’den Medine’ye hicretini tarih başlangıcı olarak kabul eden ve ayın yörüngesi üzerinde dönüşüne göre düzenlenen ay takvimine </a:t>
            </a:r>
            <a:r>
              <a:rPr lang="tr-TR" sz="3000" b="1" dirty="0">
                <a:solidFill>
                  <a:srgbClr val="FF0000"/>
                </a:solidFill>
                <a:latin typeface="Arial" panose="020B0604020202020204" pitchFamily="34" charset="0"/>
                <a:cs typeface="Arial" panose="020B0604020202020204" pitchFamily="34" charset="0"/>
              </a:rPr>
              <a:t>hicri takvim </a:t>
            </a:r>
            <a:r>
              <a:rPr lang="tr-TR" sz="3000" dirty="0">
                <a:latin typeface="Arial" panose="020B0604020202020204" pitchFamily="34" charset="0"/>
                <a:cs typeface="Arial" panose="020B0604020202020204" pitchFamily="34" charset="0"/>
              </a:rPr>
              <a:t>denilmektedir.</a:t>
            </a:r>
          </a:p>
        </p:txBody>
      </p:sp>
      <p:pic>
        <p:nvPicPr>
          <p:cNvPr id="7" name="Resim 6" descr="gökyüzü, gece, ağaç, ay ışığı içeren bir resim&#10;&#10;Açıklama otomatik olarak oluşturuldu">
            <a:extLst>
              <a:ext uri="{FF2B5EF4-FFF2-40B4-BE49-F238E27FC236}">
                <a16:creationId xmlns:a16="http://schemas.microsoft.com/office/drawing/2014/main" id="{4F0B4311-BF5E-5021-0747-48EBEFC37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9" y="729000"/>
            <a:ext cx="3600000" cy="5400000"/>
          </a:xfrm>
          <a:prstGeom prst="rect">
            <a:avLst/>
          </a:prstGeom>
        </p:spPr>
      </p:pic>
    </p:spTree>
    <p:extLst>
      <p:ext uri="{BB962C8B-B14F-4D97-AF65-F5344CB8AC3E}">
        <p14:creationId xmlns:p14="http://schemas.microsoft.com/office/powerpoint/2010/main" val="325502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descr="ekran görüntüsü, renklilik, grafik, tasarım içeren bir resim&#10;&#10;Açıklama otomatik olarak oluşturuldu">
            <a:extLst>
              <a:ext uri="{FF2B5EF4-FFF2-40B4-BE49-F238E27FC236}">
                <a16:creationId xmlns:a16="http://schemas.microsoft.com/office/drawing/2014/main" id="{02665064-FD0C-7FED-D96F-12891AB5C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07" y="680737"/>
            <a:ext cx="3836956" cy="5520801"/>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1435402" y="1082640"/>
            <a:ext cx="2585766" cy="1569660"/>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Orucu Bozmayan Durumlar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23" name="Resim 22" descr="ekran görüntüsü, grafik, kırmızı, dikdörtgen içeren bir resim&#10;&#10;Açıklama otomatik olarak oluşturuldu">
            <a:extLst>
              <a:ext uri="{FF2B5EF4-FFF2-40B4-BE49-F238E27FC236}">
                <a16:creationId xmlns:a16="http://schemas.microsoft.com/office/drawing/2014/main" id="{A3B5FDD1-0654-902F-2291-BDCC88640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959" y="680737"/>
            <a:ext cx="3838068" cy="5522400"/>
          </a:xfrm>
          <a:prstGeom prst="rect">
            <a:avLst/>
          </a:prstGeom>
        </p:spPr>
      </p:pic>
      <p:sp>
        <p:nvSpPr>
          <p:cNvPr id="16" name="Metin kutusu 15">
            <a:extLst>
              <a:ext uri="{FF2B5EF4-FFF2-40B4-BE49-F238E27FC236}">
                <a16:creationId xmlns:a16="http://schemas.microsoft.com/office/drawing/2014/main" id="{8ECA8294-C686-5658-B8FF-56B738413D4A}"/>
              </a:ext>
            </a:extLst>
          </p:cNvPr>
          <p:cNvSpPr txBox="1"/>
          <p:nvPr/>
        </p:nvSpPr>
        <p:spPr>
          <a:xfrm>
            <a:off x="922250" y="3252465"/>
            <a:ext cx="3627252" cy="707886"/>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 Oruçlu olduğunu unutarak bir şeyler yiyip içmek</a:t>
            </a:r>
          </a:p>
        </p:txBody>
      </p:sp>
      <p:sp>
        <p:nvSpPr>
          <p:cNvPr id="12" name="Metin kutusu 11">
            <a:extLst>
              <a:ext uri="{FF2B5EF4-FFF2-40B4-BE49-F238E27FC236}">
                <a16:creationId xmlns:a16="http://schemas.microsoft.com/office/drawing/2014/main" id="{48868342-D6E3-8F11-CB44-652FFA17C2D7}"/>
              </a:ext>
            </a:extLst>
          </p:cNvPr>
          <p:cNvSpPr txBox="1"/>
          <p:nvPr/>
        </p:nvSpPr>
        <p:spPr>
          <a:xfrm>
            <a:off x="943904" y="4003842"/>
            <a:ext cx="3552106" cy="707886"/>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 Göze ilaç damlatmak, banyo yapmak, diş fırçalamak</a:t>
            </a:r>
          </a:p>
        </p:txBody>
      </p:sp>
      <p:sp>
        <p:nvSpPr>
          <p:cNvPr id="13" name="Metin kutusu 12">
            <a:extLst>
              <a:ext uri="{FF2B5EF4-FFF2-40B4-BE49-F238E27FC236}">
                <a16:creationId xmlns:a16="http://schemas.microsoft.com/office/drawing/2014/main" id="{D347D0D0-0BD6-A79C-BC45-057F6AD1203B}"/>
              </a:ext>
            </a:extLst>
          </p:cNvPr>
          <p:cNvSpPr txBox="1"/>
          <p:nvPr/>
        </p:nvSpPr>
        <p:spPr>
          <a:xfrm>
            <a:off x="928914" y="4707665"/>
            <a:ext cx="3627252" cy="707886"/>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 Bilmeden istifra etmek (kusmak)</a:t>
            </a:r>
          </a:p>
        </p:txBody>
      </p:sp>
      <p:sp>
        <p:nvSpPr>
          <p:cNvPr id="14" name="Metin kutusu 13">
            <a:extLst>
              <a:ext uri="{FF2B5EF4-FFF2-40B4-BE49-F238E27FC236}">
                <a16:creationId xmlns:a16="http://schemas.microsoft.com/office/drawing/2014/main" id="{CBE78FE7-9DC4-D336-06BD-DE999403E30F}"/>
              </a:ext>
            </a:extLst>
          </p:cNvPr>
          <p:cNvSpPr txBox="1"/>
          <p:nvPr/>
        </p:nvSpPr>
        <p:spPr>
          <a:xfrm>
            <a:off x="944833" y="5383994"/>
            <a:ext cx="3552107" cy="707886"/>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 Kan vermek, güzel koku koklamak</a:t>
            </a:r>
          </a:p>
        </p:txBody>
      </p:sp>
      <p:sp>
        <p:nvSpPr>
          <p:cNvPr id="17" name="Metin kutusu 16">
            <a:extLst>
              <a:ext uri="{FF2B5EF4-FFF2-40B4-BE49-F238E27FC236}">
                <a16:creationId xmlns:a16="http://schemas.microsoft.com/office/drawing/2014/main" id="{2B7A5BB9-98C1-BDEA-C433-3B0FAD094C50}"/>
              </a:ext>
            </a:extLst>
          </p:cNvPr>
          <p:cNvSpPr txBox="1"/>
          <p:nvPr/>
        </p:nvSpPr>
        <p:spPr>
          <a:xfrm>
            <a:off x="8000554" y="1082640"/>
            <a:ext cx="2585766" cy="1569660"/>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Orucu Bozan Durumlar</a:t>
            </a:r>
          </a:p>
        </p:txBody>
      </p:sp>
      <p:sp>
        <p:nvSpPr>
          <p:cNvPr id="18" name="Metin kutusu 17">
            <a:extLst>
              <a:ext uri="{FF2B5EF4-FFF2-40B4-BE49-F238E27FC236}">
                <a16:creationId xmlns:a16="http://schemas.microsoft.com/office/drawing/2014/main" id="{EEA94809-07B1-C1D3-F485-B1FF1112C6D8}"/>
              </a:ext>
            </a:extLst>
          </p:cNvPr>
          <p:cNvSpPr txBox="1"/>
          <p:nvPr/>
        </p:nvSpPr>
        <p:spPr>
          <a:xfrm>
            <a:off x="7517382" y="3252465"/>
            <a:ext cx="3627252" cy="769441"/>
          </a:xfrm>
          <a:prstGeom prst="rect">
            <a:avLst/>
          </a:prstGeom>
          <a:noFill/>
          <a:ln>
            <a:noFill/>
          </a:ln>
        </p:spPr>
        <p:txBody>
          <a:bodyPr wrap="square" rtlCol="0">
            <a:spAutoFit/>
          </a:bodyPr>
          <a:lstStyle/>
          <a:p>
            <a:pPr algn="ctr">
              <a:spcAft>
                <a:spcPts val="600"/>
              </a:spcAft>
            </a:pPr>
            <a:r>
              <a:rPr lang="tr-TR" sz="2200" dirty="0">
                <a:solidFill>
                  <a:schemeClr val="bg1"/>
                </a:solidFill>
                <a:latin typeface="Arial" panose="020B0604020202020204" pitchFamily="34" charset="0"/>
                <a:cs typeface="Arial" panose="020B0604020202020204" pitchFamily="34" charset="0"/>
              </a:rPr>
              <a:t>• Bilerek bir şeyler yiyip içmek</a:t>
            </a:r>
          </a:p>
        </p:txBody>
      </p:sp>
      <p:sp>
        <p:nvSpPr>
          <p:cNvPr id="19" name="Metin kutusu 18">
            <a:extLst>
              <a:ext uri="{FF2B5EF4-FFF2-40B4-BE49-F238E27FC236}">
                <a16:creationId xmlns:a16="http://schemas.microsoft.com/office/drawing/2014/main" id="{8BD6AEA5-F9F3-F133-A7D7-B2C21B4588DE}"/>
              </a:ext>
            </a:extLst>
          </p:cNvPr>
          <p:cNvSpPr txBox="1"/>
          <p:nvPr/>
        </p:nvSpPr>
        <p:spPr>
          <a:xfrm>
            <a:off x="7494066" y="4063802"/>
            <a:ext cx="3552106" cy="430887"/>
          </a:xfrm>
          <a:prstGeom prst="rect">
            <a:avLst/>
          </a:prstGeom>
          <a:noFill/>
          <a:ln>
            <a:noFill/>
          </a:ln>
        </p:spPr>
        <p:txBody>
          <a:bodyPr wrap="square" rtlCol="0">
            <a:spAutoFit/>
          </a:bodyPr>
          <a:lstStyle/>
          <a:p>
            <a:pPr algn="ctr">
              <a:spcAft>
                <a:spcPts val="600"/>
              </a:spcAft>
            </a:pPr>
            <a:r>
              <a:rPr lang="tr-TR" sz="2200" dirty="0">
                <a:solidFill>
                  <a:schemeClr val="bg1"/>
                </a:solidFill>
                <a:latin typeface="Arial" panose="020B0604020202020204" pitchFamily="34" charset="0"/>
                <a:cs typeface="Arial" panose="020B0604020202020204" pitchFamily="34" charset="0"/>
              </a:rPr>
              <a:t>• Tütün ürünleri kullanmak</a:t>
            </a:r>
          </a:p>
        </p:txBody>
      </p:sp>
      <p:sp>
        <p:nvSpPr>
          <p:cNvPr id="20" name="Metin kutusu 19">
            <a:extLst>
              <a:ext uri="{FF2B5EF4-FFF2-40B4-BE49-F238E27FC236}">
                <a16:creationId xmlns:a16="http://schemas.microsoft.com/office/drawing/2014/main" id="{395511D3-52F2-E10A-F88E-555B3AD9372A}"/>
              </a:ext>
            </a:extLst>
          </p:cNvPr>
          <p:cNvSpPr txBox="1"/>
          <p:nvPr/>
        </p:nvSpPr>
        <p:spPr>
          <a:xfrm>
            <a:off x="7494066" y="4557765"/>
            <a:ext cx="3627252" cy="769441"/>
          </a:xfrm>
          <a:prstGeom prst="rect">
            <a:avLst/>
          </a:prstGeom>
          <a:noFill/>
          <a:ln>
            <a:noFill/>
          </a:ln>
        </p:spPr>
        <p:txBody>
          <a:bodyPr wrap="square" rtlCol="0">
            <a:spAutoFit/>
          </a:bodyPr>
          <a:lstStyle/>
          <a:p>
            <a:pPr algn="ctr">
              <a:spcAft>
                <a:spcPts val="600"/>
              </a:spcAft>
            </a:pPr>
            <a:r>
              <a:rPr lang="tr-TR" sz="2200" dirty="0">
                <a:solidFill>
                  <a:schemeClr val="bg1"/>
                </a:solidFill>
                <a:latin typeface="Arial" panose="020B0604020202020204" pitchFamily="34" charset="0"/>
                <a:cs typeface="Arial" panose="020B0604020202020204" pitchFamily="34" charset="0"/>
              </a:rPr>
              <a:t>• Bilerek istifra etmek (kusmak)</a:t>
            </a:r>
          </a:p>
        </p:txBody>
      </p:sp>
      <p:sp>
        <p:nvSpPr>
          <p:cNvPr id="21" name="Metin kutusu 20">
            <a:extLst>
              <a:ext uri="{FF2B5EF4-FFF2-40B4-BE49-F238E27FC236}">
                <a16:creationId xmlns:a16="http://schemas.microsoft.com/office/drawing/2014/main" id="{59343F8A-3AC6-BE49-B04C-3C1B71B1B743}"/>
              </a:ext>
            </a:extLst>
          </p:cNvPr>
          <p:cNvSpPr txBox="1"/>
          <p:nvPr/>
        </p:nvSpPr>
        <p:spPr>
          <a:xfrm>
            <a:off x="7554955" y="5383994"/>
            <a:ext cx="3552107" cy="769441"/>
          </a:xfrm>
          <a:prstGeom prst="rect">
            <a:avLst/>
          </a:prstGeom>
          <a:noFill/>
          <a:ln>
            <a:noFill/>
          </a:ln>
        </p:spPr>
        <p:txBody>
          <a:bodyPr wrap="square" rtlCol="0">
            <a:spAutoFit/>
          </a:bodyPr>
          <a:lstStyle/>
          <a:p>
            <a:pPr algn="ctr">
              <a:spcAft>
                <a:spcPts val="600"/>
              </a:spcAft>
            </a:pPr>
            <a:r>
              <a:rPr lang="tr-TR" sz="2200" dirty="0">
                <a:solidFill>
                  <a:schemeClr val="bg1"/>
                </a:solidFill>
                <a:latin typeface="Arial" panose="020B0604020202020204" pitchFamily="34" charset="0"/>
                <a:cs typeface="Arial" panose="020B0604020202020204" pitchFamily="34" charset="0"/>
              </a:rPr>
              <a:t>• İftar oldu zannederek orucu açmak</a:t>
            </a:r>
          </a:p>
        </p:txBody>
      </p:sp>
    </p:spTree>
    <p:extLst>
      <p:ext uri="{BB962C8B-B14F-4D97-AF65-F5344CB8AC3E}">
        <p14:creationId xmlns:p14="http://schemas.microsoft.com/office/powerpoint/2010/main" val="287889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3" grpId="0"/>
      <p:bldP spid="14"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FCE524D3-A483-2901-DE24-05AF700C3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862322"/>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Oruçlu olduğunu unutarak bir şeyler yiyip içen kimselerin orucu bozulmaz. Fakat hatırladığı anda yeme içmeyi bırakması ve oruca devam etmesi gerekir. Yiyip içmeye devam edilirse oruç bozulacaktır.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ORUCU VE ÖNEMİ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1724</Words>
  <Application>Microsoft Office PowerPoint</Application>
  <PresentationFormat>Geniş ekran</PresentationFormat>
  <Paragraphs>279</Paragraphs>
  <Slides>22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22</vt:i4>
      </vt:variant>
    </vt:vector>
  </HeadingPairs>
  <TitlesOfParts>
    <vt:vector size="26"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19</cp:revision>
  <dcterms:created xsi:type="dcterms:W3CDTF">2023-08-29T09:05:15Z</dcterms:created>
  <dcterms:modified xsi:type="dcterms:W3CDTF">2023-09-03T14:05:05Z</dcterms:modified>
</cp:coreProperties>
</file>