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3" r:id="rId5"/>
    <p:sldId id="284" r:id="rId6"/>
    <p:sldId id="276" r:id="rId7"/>
    <p:sldId id="285" r:id="rId8"/>
    <p:sldId id="286" r:id="rId9"/>
    <p:sldId id="267" r:id="rId10"/>
    <p:sldId id="271" r:id="rId11"/>
    <p:sldId id="272" r:id="rId12"/>
    <p:sldId id="273" r:id="rId13"/>
    <p:sldId id="274" r:id="rId14"/>
    <p:sldId id="260" r:id="rId15"/>
    <p:sldId id="261" r:id="rId16"/>
    <p:sldId id="264"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E2F63"/>
    <a:srgbClr val="FB8500"/>
    <a:srgbClr val="FFB703"/>
    <a:srgbClr val="023047"/>
    <a:srgbClr val="0A5D98"/>
    <a:srgbClr val="49484E"/>
    <a:srgbClr val="934965"/>
    <a:srgbClr val="605E69"/>
    <a:srgbClr val="303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43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4.09.2023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4.09.2023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gökyüzü, su içeren bir resim&#10;&#10;Açıklama otomatik olarak oluşturuldu">
            <a:extLst>
              <a:ext uri="{FF2B5EF4-FFF2-40B4-BE49-F238E27FC236}">
                <a16:creationId xmlns:a16="http://schemas.microsoft.com/office/drawing/2014/main" id="{6F9CD147-832F-A1D3-B840-E538CE21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B6F1AB1-0861-D659-1241-09668DD26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“…İnsanlardan öyleleri var ki: ‘Rabbimiz, bize nasibimizi dünyada ver!’ der. Öyle kimselerin </a:t>
            </a:r>
            <a:r>
              <a:rPr lang="tr-TR" sz="3000" dirty="0" err="1">
                <a:latin typeface="Arial" panose="020B0604020202020204" pitchFamily="34" charset="0"/>
                <a:cs typeface="Arial" panose="020B0604020202020204" pitchFamily="34" charset="0"/>
              </a:rPr>
              <a:t>âhirette</a:t>
            </a:r>
            <a:r>
              <a:rPr lang="tr-TR" sz="3000" dirty="0">
                <a:latin typeface="Arial" panose="020B0604020202020204" pitchFamily="34" charset="0"/>
                <a:cs typeface="Arial" panose="020B0604020202020204" pitchFamily="34" charset="0"/>
              </a:rPr>
              <a:t> hiçbir nasibi yoktur…” </a:t>
            </a:r>
          </a:p>
          <a:p>
            <a:pPr algn="ctr">
              <a:spcAft>
                <a:spcPts val="600"/>
              </a:spcAft>
            </a:pPr>
            <a:r>
              <a:rPr lang="tr-TR" sz="3000" dirty="0">
                <a:latin typeface="Arial" panose="020B0604020202020204" pitchFamily="34" charset="0"/>
                <a:cs typeface="Arial" panose="020B0604020202020204" pitchFamily="34" charset="0"/>
              </a:rPr>
              <a:t>(Bakara suresi, 200.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E66D1CF1-3468-29AD-8DDF-260E96EE4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Allah’ın (c.c.) ikram ve nimetleri dünya ile sınırlı değildir.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Sadece dünyevî kazanımları istemek yanlış bir yaklaşımdır.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 ahiretini de hesaba katarak Allah’a dua etmelidir.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12E4E99-DA82-D907-1C43-742A74735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“Duanın en üstünü, dünya ve ahirette Rabbinden af ve afiyet istemektir. Affa ve afiyete kavuşan, dünya ve ahirette kurtuluşa ermiştir.”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80644A0-D06E-6EA1-6258-B78D6AE3A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İki dünya için dua etmek kıymetli ve önemlidir.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822425"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dengeli bir şekilde dua etmeyi teşvik etmiştir.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Maddî ve manevî anlamda kurtuluşa ermek müminin amacı olmalıdır.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ekran görüntüsü, metin, tasarım içeren bir resim&#10;&#10;Açıklama otomatik olarak oluşturuldu">
            <a:extLst>
              <a:ext uri="{FF2B5EF4-FFF2-40B4-BE49-F238E27FC236}">
                <a16:creationId xmlns:a16="http://schemas.microsoft.com/office/drawing/2014/main" id="{8B6C9C74-C148-E8B8-CB13-7F953330B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E8EDFDB-E7A7-C2F1-65E3-12F07D7C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496454"/>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İki duanın da “Rabbena” kelimesiyle başlaması nedeniyle bu dualara “Rabbena duaları” denmektedir. Bu duaların ilki, Bakara suresi 201. ayette, ikincisi ise İbrahim suresi 41. ayette geçmektedir. Müslümanlara hem dünya hem de ahiret için dua etmeleri gerektiği Rabbena duasıyla öğretilmektedir. </a:t>
            </a:r>
            <a:r>
              <a:rPr lang="tr-TR" sz="2200" dirty="0" err="1">
                <a:latin typeface="Arial" panose="020B0604020202020204" pitchFamily="34" charset="0"/>
                <a:cs typeface="Arial" panose="020B0604020202020204" pitchFamily="34" charset="0"/>
              </a:rPr>
              <a:t>Rabbenağfirli</a:t>
            </a:r>
            <a:r>
              <a:rPr lang="tr-TR" sz="2200" dirty="0">
                <a:latin typeface="Arial" panose="020B0604020202020204" pitchFamily="34" charset="0"/>
                <a:cs typeface="Arial" panose="020B0604020202020204" pitchFamily="34" charset="0"/>
              </a:rPr>
              <a:t> duası ise Müslümanlara, dua ederken bencil olmamak gerektiğini vurgulamaktadır. </a:t>
            </a:r>
          </a:p>
          <a:p>
            <a:pPr algn="just">
              <a:spcAft>
                <a:spcPts val="600"/>
              </a:spcAft>
            </a:pPr>
            <a:r>
              <a:rPr lang="tr-TR" sz="2200" b="1" dirty="0">
                <a:latin typeface="Arial" panose="020B0604020202020204" pitchFamily="34" charset="0"/>
                <a:cs typeface="Arial" panose="020B0604020202020204" pitchFamily="34" charset="0"/>
              </a:rPr>
              <a:t>Bu parçada bahsedilen duaların anlamında aşağıdakilerden hangisi </a:t>
            </a:r>
            <a:r>
              <a:rPr lang="tr-TR" sz="2200" b="1" u="sng" dirty="0">
                <a:latin typeface="Arial" panose="020B0604020202020204" pitchFamily="34" charset="0"/>
                <a:cs typeface="Arial" panose="020B0604020202020204" pitchFamily="34" charset="0"/>
              </a:rPr>
              <a:t>bulunmaz</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Bize dünyada da ahirette de iyilik ver. </a:t>
            </a:r>
          </a:p>
          <a:p>
            <a:pPr algn="just">
              <a:spcAft>
                <a:spcPts val="600"/>
              </a:spcAft>
            </a:pPr>
            <a:r>
              <a:rPr lang="tr-TR" sz="2200" dirty="0">
                <a:latin typeface="Arial" panose="020B0604020202020204" pitchFamily="34" charset="0"/>
                <a:cs typeface="Arial" panose="020B0604020202020204" pitchFamily="34" charset="0"/>
              </a:rPr>
              <a:t>B) Bizi, cehennem azabından koru. </a:t>
            </a:r>
          </a:p>
          <a:p>
            <a:pPr algn="just">
              <a:spcAft>
                <a:spcPts val="600"/>
              </a:spcAft>
            </a:pPr>
            <a:r>
              <a:rPr lang="tr-TR" sz="2200" dirty="0">
                <a:latin typeface="Arial" panose="020B0604020202020204" pitchFamily="34" charset="0"/>
                <a:cs typeface="Arial" panose="020B0604020202020204" pitchFamily="34" charset="0"/>
              </a:rPr>
              <a:t>C) O’ndan çocuk olmamıştır. Kendisi de doğmamıştır. </a:t>
            </a:r>
          </a:p>
          <a:p>
            <a:pPr algn="just">
              <a:spcAft>
                <a:spcPts val="600"/>
              </a:spcAft>
            </a:pPr>
            <a:r>
              <a:rPr lang="tr-TR" sz="2200" dirty="0">
                <a:latin typeface="Arial" panose="020B0604020202020204" pitchFamily="34" charset="0"/>
                <a:cs typeface="Arial" panose="020B0604020202020204" pitchFamily="34" charset="0"/>
              </a:rPr>
              <a:t>D) Ahirette hesabın görüleceği gün beni, annemi, babamı ve tüm müminleri bağışla.</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7807614A-ACB4-B9ED-96CD-5AB412FA8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2421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39704"/>
          </a:xfrm>
          <a:prstGeom prst="rect">
            <a:avLst/>
          </a:prstGeom>
          <a:noFill/>
          <a:ln>
            <a:noFill/>
          </a:ln>
        </p:spPr>
        <p:txBody>
          <a:bodyPr wrap="square" rtlCol="0">
            <a:spAutoFit/>
          </a:bodyPr>
          <a:lstStyle/>
          <a:p>
            <a:pPr algn="just">
              <a:spcAft>
                <a:spcPts val="600"/>
              </a:spcAft>
            </a:pPr>
            <a:r>
              <a:rPr lang="tr-TR" sz="2200" dirty="0" err="1">
                <a:latin typeface="Arial" panose="020B0604020202020204" pitchFamily="34" charset="0"/>
                <a:cs typeface="Arial" panose="020B0604020202020204" pitchFamily="34" charset="0"/>
              </a:rPr>
              <a:t>Rabbenağfirli</a:t>
            </a:r>
            <a:r>
              <a:rPr lang="tr-TR" sz="2200" dirty="0">
                <a:latin typeface="Arial" panose="020B0604020202020204" pitchFamily="34" charset="0"/>
                <a:cs typeface="Arial" panose="020B0604020202020204" pitchFamily="34" charset="0"/>
              </a:rPr>
              <a:t> duası Müslümanlara, dua ederken bencil olmamak gerektiğini vurgulamaktadır. Bu nedenle Müslümanlar kendileriyle beraber ana babalarına ve mümin kardeşlerine de dualarında yer vermelidir. </a:t>
            </a:r>
          </a:p>
          <a:p>
            <a:pPr algn="just">
              <a:spcAft>
                <a:spcPts val="600"/>
              </a:spcAft>
            </a:pPr>
            <a:r>
              <a:rPr lang="tr-TR" sz="2200" b="1" dirty="0">
                <a:latin typeface="Arial" panose="020B0604020202020204" pitchFamily="34" charset="0"/>
                <a:cs typeface="Arial" panose="020B0604020202020204" pitchFamily="34" charset="0"/>
              </a:rPr>
              <a:t>Bu metinde anlatılan dua aşağıdakilerden hangisinde verilmiştir? </a:t>
            </a:r>
          </a:p>
          <a:p>
            <a:pPr algn="just">
              <a:spcAft>
                <a:spcPts val="600"/>
              </a:spcAft>
            </a:pPr>
            <a:r>
              <a:rPr lang="tr-TR" sz="2200" dirty="0">
                <a:latin typeface="Arial" panose="020B0604020202020204" pitchFamily="34" charset="0"/>
                <a:cs typeface="Arial" panose="020B0604020202020204" pitchFamily="34" charset="0"/>
              </a:rPr>
              <a:t>A) “… 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Senin rahmetin ve ilmin her şeyi kuşatmıştır. O hâlde tövbe eden ve senin yoluna uyanları bağışla ve onları cehennem azabından koru.” </a:t>
            </a:r>
          </a:p>
          <a:p>
            <a:pPr algn="just">
              <a:spcAft>
                <a:spcPts val="600"/>
              </a:spcAft>
            </a:pPr>
            <a:r>
              <a:rPr lang="tr-TR" sz="2200" dirty="0">
                <a:latin typeface="Arial" panose="020B0604020202020204" pitchFamily="34" charset="0"/>
                <a:cs typeface="Arial" panose="020B0604020202020204" pitchFamily="34" charset="0"/>
              </a:rPr>
              <a:t>B) “Ey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Ahirette hesabın görüleceği gün beni, annemi, babamı ve tüm müminleri bağışla.’’ </a:t>
            </a:r>
          </a:p>
          <a:p>
            <a:pPr algn="just">
              <a:spcAft>
                <a:spcPts val="600"/>
              </a:spcAft>
            </a:pPr>
            <a:r>
              <a:rPr lang="tr-TR" sz="2200" dirty="0">
                <a:latin typeface="Arial" panose="020B0604020202020204" pitchFamily="34" charset="0"/>
                <a:cs typeface="Arial" panose="020B0604020202020204" pitchFamily="34" charset="0"/>
              </a:rPr>
              <a:t>C)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bizi doğru yola ilettikten sonra kalplerimizi eğriltme, bize tarafından rahmet bağışla. Lütfu en bol olan sensin.” </a:t>
            </a:r>
          </a:p>
          <a:p>
            <a:pPr algn="just">
              <a:spcAft>
                <a:spcPts val="600"/>
              </a:spcAft>
            </a:pPr>
            <a:r>
              <a:rPr lang="tr-TR" sz="2200" dirty="0">
                <a:latin typeface="Arial" panose="020B0604020202020204" pitchFamily="34" charset="0"/>
                <a:cs typeface="Arial" panose="020B0604020202020204" pitchFamily="34" charset="0"/>
              </a:rPr>
              <a:t>D) “Ey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Bize dünyada da ahirette de iyilik ver. Bizi, cehennem azabından koru.’’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1BE41C1F-327A-0C19-8DD0-AB58E346BF24}"/>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tasarım içeren bir resim&#10;&#10;Açıklama otomatik olarak oluşturuldu">
            <a:extLst>
              <a:ext uri="{FF2B5EF4-FFF2-40B4-BE49-F238E27FC236}">
                <a16:creationId xmlns:a16="http://schemas.microsoft.com/office/drawing/2014/main" id="{1C3811B3-C9AE-0F0E-58F4-C0C0FF87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06729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770537"/>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Bize dünyada iyilik ver.’ derler. Böyle kimselerin ahiretten hiç nasibi yoktur. 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Bize dünyada da ahirette de iyilik ver. Bizi, cehennem azabından koru.’’ </a:t>
            </a:r>
          </a:p>
          <a:p>
            <a:pPr algn="r">
              <a:spcAft>
                <a:spcPts val="600"/>
              </a:spcAft>
            </a:pPr>
            <a:r>
              <a:rPr lang="tr-TR" sz="2200" dirty="0">
                <a:latin typeface="Arial" panose="020B0604020202020204" pitchFamily="34" charset="0"/>
                <a:cs typeface="Arial" panose="020B0604020202020204" pitchFamily="34" charset="0"/>
              </a:rPr>
              <a:t>(Bakara suresi, 200 ve 201. ayetler) </a:t>
            </a:r>
          </a:p>
          <a:p>
            <a:pPr algn="just">
              <a:spcAft>
                <a:spcPts val="600"/>
              </a:spcAft>
            </a:pPr>
            <a:r>
              <a:rPr lang="tr-TR" sz="2200" dirty="0">
                <a:latin typeface="Arial" panose="020B0604020202020204" pitchFamily="34" charset="0"/>
                <a:cs typeface="Arial" panose="020B0604020202020204" pitchFamily="34" charset="0"/>
              </a:rPr>
              <a:t>➴ “Ey </a:t>
            </a:r>
            <a:r>
              <a:rPr lang="tr-TR" sz="2200" dirty="0" err="1">
                <a:latin typeface="Arial" panose="020B0604020202020204" pitchFamily="34" charset="0"/>
                <a:cs typeface="Arial" panose="020B0604020202020204" pitchFamily="34" charset="0"/>
              </a:rPr>
              <a:t>Rabb’imiz</a:t>
            </a:r>
            <a:r>
              <a:rPr lang="tr-TR" sz="2200" dirty="0">
                <a:latin typeface="Arial" panose="020B0604020202020204" pitchFamily="34" charset="0"/>
                <a:cs typeface="Arial" panose="020B0604020202020204" pitchFamily="34" charset="0"/>
              </a:rPr>
              <a:t>! Ahirette hesabın görüleceği gün beni, annemi, babamı ve tüm müminleri bağışla.” </a:t>
            </a:r>
          </a:p>
          <a:p>
            <a:pPr algn="r">
              <a:spcAft>
                <a:spcPts val="600"/>
              </a:spcAft>
            </a:pPr>
            <a:r>
              <a:rPr lang="tr-TR" sz="2200" dirty="0">
                <a:latin typeface="Arial" panose="020B0604020202020204" pitchFamily="34" charset="0"/>
                <a:cs typeface="Arial" panose="020B0604020202020204" pitchFamily="34" charset="0"/>
              </a:rPr>
              <a:t>(İbrahim suresi, 41. ayet) </a:t>
            </a:r>
          </a:p>
          <a:p>
            <a:pPr algn="just">
              <a:spcAft>
                <a:spcPts val="600"/>
              </a:spcAft>
            </a:pPr>
            <a:r>
              <a:rPr lang="tr-TR" sz="2200" b="1" u="sng" dirty="0">
                <a:latin typeface="Arial" panose="020B0604020202020204" pitchFamily="34" charset="0"/>
                <a:cs typeface="Arial" panose="020B0604020202020204" pitchFamily="34" charset="0"/>
              </a:rPr>
              <a:t>Bu ayetlerden aşağıdakilerden hangisi çıkarılamaz? </a:t>
            </a:r>
          </a:p>
          <a:p>
            <a:pPr algn="just">
              <a:spcAft>
                <a:spcPts val="600"/>
              </a:spcAft>
            </a:pPr>
            <a:r>
              <a:rPr lang="tr-TR" sz="2200" dirty="0">
                <a:latin typeface="Arial" panose="020B0604020202020204" pitchFamily="34" charset="0"/>
                <a:cs typeface="Arial" panose="020B0604020202020204" pitchFamily="34" charset="0"/>
              </a:rPr>
              <a:t>A) Hem dünya hem de ahiret için dua edilmesi gerekir. </a:t>
            </a:r>
          </a:p>
          <a:p>
            <a:pPr algn="just">
              <a:spcAft>
                <a:spcPts val="600"/>
              </a:spcAft>
            </a:pPr>
            <a:r>
              <a:rPr lang="tr-TR" sz="2200" dirty="0">
                <a:latin typeface="Arial" panose="020B0604020202020204" pitchFamily="34" charset="0"/>
                <a:cs typeface="Arial" panose="020B0604020202020204" pitchFamily="34" charset="0"/>
              </a:rPr>
              <a:t>B) Sadece dünya için dua edenler ahirette pişman olacaklardır. </a:t>
            </a:r>
          </a:p>
          <a:p>
            <a:pPr algn="just">
              <a:spcAft>
                <a:spcPts val="600"/>
              </a:spcAft>
            </a:pPr>
            <a:r>
              <a:rPr lang="tr-TR" sz="2200" dirty="0">
                <a:latin typeface="Arial" panose="020B0604020202020204" pitchFamily="34" charset="0"/>
                <a:cs typeface="Arial" panose="020B0604020202020204" pitchFamily="34" charset="0"/>
              </a:rPr>
              <a:t>C) Duaların kabul olunacağına inanılarak dua edilmelidir. </a:t>
            </a:r>
          </a:p>
          <a:p>
            <a:pPr algn="just">
              <a:spcAft>
                <a:spcPts val="600"/>
              </a:spcAft>
            </a:pPr>
            <a:r>
              <a:rPr lang="tr-TR" sz="2200" dirty="0">
                <a:latin typeface="Arial" panose="020B0604020202020204" pitchFamily="34" charset="0"/>
                <a:cs typeface="Arial" panose="020B0604020202020204" pitchFamily="34" charset="0"/>
              </a:rPr>
              <a:t>D) Müslümanlar dua ederken bencil olmamalıdır.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F36EB1B5-93A9-C07A-16CB-8BAB25CEE45A}"/>
              </a:ext>
            </a:extLst>
          </p:cNvPr>
          <p:cNvSpPr txBox="1"/>
          <p:nvPr/>
        </p:nvSpPr>
        <p:spPr>
          <a:xfrm>
            <a:off x="124295" y="603153"/>
            <a:ext cx="5062302" cy="338554"/>
          </a:xfrm>
          <a:prstGeom prst="rect">
            <a:avLst/>
          </a:prstGeom>
          <a:no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sv-SE" sz="1600" dirty="0">
                <a:latin typeface="Arial" panose="020B0604020202020204" pitchFamily="34" charset="0"/>
                <a:cs typeface="Arial" panose="020B0604020202020204" pitchFamily="34" charset="0"/>
              </a:rPr>
              <a:t>1.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0CEAA076-A97A-5B2F-C740-75FC22F56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1534692012"/>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Rabbena dualarını</a:t>
                      </a:r>
                      <a:r>
                        <a:rPr lang="tr-TR" sz="1800" kern="1200" baseline="0" dirty="0">
                          <a:solidFill>
                            <a:schemeClr val="tx1"/>
                          </a:solidFill>
                          <a:latin typeface="Arial" panose="020B0604020202020204" pitchFamily="34" charset="0"/>
                          <a:ea typeface="+mn-ea"/>
                          <a:cs typeface="Arial" panose="020B0604020202020204" pitchFamily="34" charset="0"/>
                        </a:rPr>
                        <a:t> </a:t>
                      </a:r>
                      <a:r>
                        <a:rPr lang="tr-TR" sz="1800" kern="1200" dirty="0">
                          <a:solidFill>
                            <a:schemeClr val="tx1"/>
                          </a:solidFill>
                          <a:latin typeface="Arial" panose="020B0604020202020204" pitchFamily="34" charset="0"/>
                          <a:ea typeface="+mn-ea"/>
                          <a:cs typeface="Arial" panose="020B0604020202020204" pitchFamily="34" charset="0"/>
                        </a:rPr>
                        <a:t>Peygamberimiz ve Müslümanlar  cenaze ve</a:t>
                      </a:r>
                      <a:r>
                        <a:rPr lang="tr-TR" sz="1800" kern="1200" baseline="0" dirty="0">
                          <a:solidFill>
                            <a:schemeClr val="tx1"/>
                          </a:solidFill>
                          <a:latin typeface="Arial" panose="020B0604020202020204" pitchFamily="34" charset="0"/>
                          <a:ea typeface="+mn-ea"/>
                          <a:cs typeface="Arial" panose="020B0604020202020204" pitchFamily="34" charset="0"/>
                        </a:rPr>
                        <a:t> bayram namazlarından </a:t>
                      </a:r>
                      <a:r>
                        <a:rPr lang="tr-TR" sz="1800" kern="1200" dirty="0">
                          <a:solidFill>
                            <a:schemeClr val="tx1"/>
                          </a:solidFill>
                          <a:latin typeface="Arial" panose="020B0604020202020204" pitchFamily="34" charset="0"/>
                          <a:ea typeface="+mn-ea"/>
                          <a:cs typeface="Arial" panose="020B0604020202020204" pitchFamily="34" charset="0"/>
                        </a:rPr>
                        <a:t>önce okumuştur.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Rabbena dualarının ikisi de “</a:t>
                      </a:r>
                      <a:r>
                        <a:rPr lang="tr-TR" sz="1800" kern="1200" dirty="0" err="1">
                          <a:solidFill>
                            <a:schemeClr val="tx1"/>
                          </a:solidFill>
                          <a:latin typeface="Arial" panose="020B0604020202020204" pitchFamily="34" charset="0"/>
                          <a:ea typeface="+mn-ea"/>
                          <a:cs typeface="Arial" panose="020B0604020202020204" pitchFamily="34" charset="0"/>
                        </a:rPr>
                        <a:t>rabbena</a:t>
                      </a:r>
                      <a:r>
                        <a:rPr lang="tr-TR" sz="1800" kern="1200" dirty="0">
                          <a:solidFill>
                            <a:schemeClr val="tx1"/>
                          </a:solidFill>
                          <a:latin typeface="Arial" panose="020B0604020202020204" pitchFamily="34" charset="0"/>
                          <a:ea typeface="+mn-ea"/>
                          <a:cs typeface="Arial" panose="020B0604020202020204" pitchFamily="34" charset="0"/>
                        </a:rPr>
                        <a:t>” kelimesi ile başladıkları için bu ismi almışlardır.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Rabbena dualarını</a:t>
                      </a:r>
                      <a:r>
                        <a:rPr lang="tr-TR" sz="1800" kern="1200" baseline="0" dirty="0">
                          <a:solidFill>
                            <a:schemeClr val="tx1"/>
                          </a:solidFill>
                          <a:latin typeface="Arial" panose="020B0604020202020204" pitchFamily="34" charset="0"/>
                          <a:ea typeface="+mn-ea"/>
                          <a:cs typeface="Arial" panose="020B0604020202020204" pitchFamily="34" charset="0"/>
                        </a:rPr>
                        <a:t>n ilki, Fatiha suresi 1. ayette, ikincisi ise Lokman suresi 11. ayette geçmektedir. </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Rabbena duaları hem bir dua örneğidir hem de dua ederken dikkat edilecek hususları göstermektedir.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kern="1200" baseline="0" dirty="0">
                          <a:solidFill>
                            <a:schemeClr val="tx1"/>
                          </a:solidFill>
                          <a:latin typeface="Arial" panose="020B0604020202020204" pitchFamily="34" charset="0"/>
                          <a:ea typeface="+mn-ea"/>
                          <a:cs typeface="Arial" panose="020B0604020202020204" pitchFamily="34" charset="0"/>
                        </a:rPr>
                        <a:t>Rab, yaratan, besleyip büyüten, yarattıklarıyla ilgili kurallar koyan ve onları terbiye eden demektir</a:t>
                      </a:r>
                      <a:endParaRPr lang="tr-TR" sz="18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baseline="0" dirty="0" err="1">
                          <a:solidFill>
                            <a:schemeClr val="tx1"/>
                          </a:solidFill>
                          <a:latin typeface="Arial" panose="020B0604020202020204" pitchFamily="34" charset="0"/>
                          <a:ea typeface="+mn-ea"/>
                          <a:cs typeface="Arial" panose="020B0604020202020204" pitchFamily="34" charset="0"/>
                        </a:rPr>
                        <a:t>Kur’an</a:t>
                      </a:r>
                      <a:r>
                        <a:rPr lang="tr-TR" sz="1800" kern="1200" baseline="0" dirty="0">
                          <a:solidFill>
                            <a:schemeClr val="tx1"/>
                          </a:solidFill>
                          <a:latin typeface="Arial" panose="020B0604020202020204" pitchFamily="34" charset="0"/>
                          <a:ea typeface="+mn-ea"/>
                          <a:cs typeface="Arial" panose="020B0604020202020204" pitchFamily="34" charset="0"/>
                        </a:rPr>
                        <a:t>-ı Kerim’de Yüce Allah, sadece dünya için dua edenlerin </a:t>
                      </a:r>
                      <a:r>
                        <a:rPr lang="tr-TR" sz="1800" kern="1200" baseline="0" dirty="0" err="1">
                          <a:solidFill>
                            <a:schemeClr val="tx1"/>
                          </a:solidFill>
                          <a:latin typeface="Arial" panose="020B0604020202020204" pitchFamily="34" charset="0"/>
                          <a:ea typeface="+mn-ea"/>
                          <a:cs typeface="Arial" panose="020B0604020202020204" pitchFamily="34" charset="0"/>
                        </a:rPr>
                        <a:t>ahirette</a:t>
                      </a:r>
                      <a:r>
                        <a:rPr lang="tr-TR" sz="1800" kern="1200" baseline="0" dirty="0">
                          <a:solidFill>
                            <a:schemeClr val="tx1"/>
                          </a:solidFill>
                          <a:latin typeface="Arial" panose="020B0604020202020204" pitchFamily="34" charset="0"/>
                          <a:ea typeface="+mn-ea"/>
                          <a:cs typeface="Arial" panose="020B0604020202020204" pitchFamily="34" charset="0"/>
                        </a:rPr>
                        <a:t> pişman olmayacaklarını  bildirmiştir.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dirty="0">
                          <a:latin typeface="Arial" panose="020B0604020202020204" pitchFamily="34" charset="0"/>
                          <a:cs typeface="Arial" panose="020B0604020202020204" pitchFamily="34" charset="0"/>
                        </a:rPr>
                        <a:t>Rab isminin bir gereği olarak Allah (c.c.), kendisine inananları daha iyi insanlar olmaları için bazı ibadetlerle eğitir. </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40600"/>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177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94350"/>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940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25390"/>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3982"/>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metin içeren bir resim&#10;&#10;Açıklama otomatik olarak oluşturuldu">
            <a:extLst>
              <a:ext uri="{FF2B5EF4-FFF2-40B4-BE49-F238E27FC236}">
                <a16:creationId xmlns:a16="http://schemas.microsoft.com/office/drawing/2014/main" id="{411B2D77-35FD-7124-087E-3A9B12B7B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4813300" y="4270618"/>
            <a:ext cx="40571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243638" y="1248353"/>
            <a:ext cx="32606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2656777" y="5269664"/>
            <a:ext cx="68475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rot="5400000">
            <a:off x="2580504" y="3264869"/>
            <a:ext cx="339898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3369169" y="4776751"/>
            <a:ext cx="402223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416475" y="3994130"/>
            <a:ext cx="28558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4813297" y="3272289"/>
            <a:ext cx="333269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4032249" y="5780474"/>
            <a:ext cx="547204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Köşeleri Yuvarlatılmış 20">
            <a:extLst>
              <a:ext uri="{FF2B5EF4-FFF2-40B4-BE49-F238E27FC236}">
                <a16:creationId xmlns:a16="http://schemas.microsoft.com/office/drawing/2014/main" id="{8F1731C1-D9D6-C1B3-307B-72A521014396}"/>
              </a:ext>
            </a:extLst>
          </p:cNvPr>
          <p:cNvSpPr/>
          <p:nvPr/>
        </p:nvSpPr>
        <p:spPr>
          <a:xfrm rot="10800000">
            <a:off x="3346308" y="1750257"/>
            <a:ext cx="333269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Köşeleri Yuvarlatılmış 10">
            <a:extLst>
              <a:ext uri="{FF2B5EF4-FFF2-40B4-BE49-F238E27FC236}">
                <a16:creationId xmlns:a16="http://schemas.microsoft.com/office/drawing/2014/main" id="{DED42D6F-3EF3-F7CD-1173-2ACC6C35FF08}"/>
              </a:ext>
            </a:extLst>
          </p:cNvPr>
          <p:cNvSpPr/>
          <p:nvPr/>
        </p:nvSpPr>
        <p:spPr>
          <a:xfrm rot="16200000">
            <a:off x="4316514" y="3769071"/>
            <a:ext cx="136878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03222"/>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RABBENA</a:t>
            </a:r>
          </a:p>
          <a:p>
            <a:pPr algn="ctr">
              <a:lnSpc>
                <a:spcPct val="150000"/>
              </a:lnSpc>
              <a:spcAft>
                <a:spcPts val="600"/>
              </a:spcAft>
            </a:pPr>
            <a:r>
              <a:rPr lang="tr-TR" sz="1700" b="1" dirty="0">
                <a:latin typeface="Arial" panose="020B0604020202020204" pitchFamily="34" charset="0"/>
                <a:cs typeface="Arial" panose="020B0604020202020204" pitchFamily="34" charset="0"/>
              </a:rPr>
              <a:t>KADE- İ AHİRE</a:t>
            </a:r>
          </a:p>
          <a:p>
            <a:pPr algn="ctr">
              <a:lnSpc>
                <a:spcPct val="150000"/>
              </a:lnSpc>
              <a:spcAft>
                <a:spcPts val="600"/>
              </a:spcAft>
            </a:pPr>
            <a:r>
              <a:rPr lang="tr-TR" b="1" dirty="0">
                <a:latin typeface="Arial" panose="020B0604020202020204" pitchFamily="34" charset="0"/>
                <a:cs typeface="Arial" panose="020B0604020202020204" pitchFamily="34" charset="0"/>
              </a:rPr>
              <a:t>DÜNYA</a:t>
            </a:r>
          </a:p>
          <a:p>
            <a:pPr algn="ctr">
              <a:lnSpc>
                <a:spcPct val="150000"/>
              </a:lnSpc>
              <a:spcAft>
                <a:spcPts val="600"/>
              </a:spcAft>
            </a:pPr>
            <a:r>
              <a:rPr lang="tr-TR" b="1" dirty="0">
                <a:latin typeface="Arial" panose="020B0604020202020204" pitchFamily="34" charset="0"/>
                <a:cs typeface="Arial" panose="020B0604020202020204" pitchFamily="34" charset="0"/>
              </a:rPr>
              <a:t>NAMAZ</a:t>
            </a:r>
          </a:p>
          <a:p>
            <a:pPr algn="ctr">
              <a:lnSpc>
                <a:spcPct val="150000"/>
              </a:lnSpc>
              <a:spcAft>
                <a:spcPts val="600"/>
              </a:spcAft>
            </a:pPr>
            <a:r>
              <a:rPr lang="tr-TR" b="1" dirty="0">
                <a:latin typeface="Arial" panose="020B0604020202020204" pitchFamily="34" charset="0"/>
                <a:cs typeface="Arial" panose="020B0604020202020204" pitchFamily="34" charset="0"/>
              </a:rPr>
              <a:t>HASENE</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MÜ'MİNLER</a:t>
            </a:r>
          </a:p>
          <a:p>
            <a:pPr algn="ctr">
              <a:lnSpc>
                <a:spcPct val="150000"/>
              </a:lnSpc>
              <a:spcAft>
                <a:spcPts val="600"/>
              </a:spcAft>
            </a:pPr>
            <a:r>
              <a:rPr lang="tr-TR" b="1" dirty="0">
                <a:latin typeface="Arial" panose="020B0604020202020204" pitchFamily="34" charset="0"/>
                <a:cs typeface="Arial" panose="020B0604020202020204" pitchFamily="34" charset="0"/>
              </a:rPr>
              <a:t>ER-RABB</a:t>
            </a:r>
          </a:p>
          <a:p>
            <a:pPr algn="ctr">
              <a:lnSpc>
                <a:spcPct val="150000"/>
              </a:lnSpc>
              <a:spcAft>
                <a:spcPts val="600"/>
              </a:spcAft>
            </a:pPr>
            <a:r>
              <a:rPr lang="tr-TR" b="1" dirty="0">
                <a:latin typeface="Arial" panose="020B0604020202020204" pitchFamily="34" charset="0"/>
                <a:cs typeface="Arial" panose="020B0604020202020204" pitchFamily="34" charset="0"/>
              </a:rPr>
              <a:t>DUA</a:t>
            </a:r>
          </a:p>
          <a:p>
            <a:pPr algn="ctr">
              <a:lnSpc>
                <a:spcPct val="150000"/>
              </a:lnSpc>
              <a:spcAft>
                <a:spcPts val="600"/>
              </a:spcAft>
            </a:pPr>
            <a:r>
              <a:rPr lang="tr-TR" b="1" dirty="0">
                <a:latin typeface="Arial" panose="020B0604020202020204" pitchFamily="34" charset="0"/>
                <a:cs typeface="Arial" panose="020B0604020202020204" pitchFamily="34" charset="0"/>
              </a:rPr>
              <a:t>AHİRET</a:t>
            </a:r>
          </a:p>
          <a:p>
            <a:pPr algn="ctr">
              <a:lnSpc>
                <a:spcPct val="150000"/>
              </a:lnSpc>
              <a:spcAft>
                <a:spcPts val="600"/>
              </a:spcAft>
            </a:pPr>
            <a:r>
              <a:rPr lang="tr-TR" b="1" dirty="0">
                <a:latin typeface="Arial" panose="020B0604020202020204" pitchFamily="34" charset="0"/>
                <a:cs typeface="Arial" panose="020B0604020202020204" pitchFamily="34" charset="0"/>
              </a:rPr>
              <a:t>İYİLİK</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FA7E37E2-CE62-5DEB-62F6-B17540673710}"/>
              </a:ext>
            </a:extLst>
          </p:cNvPr>
          <p:cNvGraphicFramePr>
            <a:graphicFrameLocks noGrp="1"/>
          </p:cNvGraphicFramePr>
          <p:nvPr>
            <p:extLst>
              <p:ext uri="{D42A27DB-BD31-4B8C-83A1-F6EECF244321}">
                <p14:modId xmlns:p14="http://schemas.microsoft.com/office/powerpoint/2010/main" val="3115558994"/>
              </p:ext>
            </p:extLst>
          </p:nvPr>
        </p:nvGraphicFramePr>
        <p:xfrm>
          <a:off x="2496000" y="1189983"/>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B</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Z</a:t>
                      </a:r>
                    </a:p>
                  </a:txBody>
                  <a:tcPr anchor="ctr"/>
                </a:tc>
                <a:extLst>
                  <a:ext uri="{0D108BD9-81ED-4DB2-BD59-A6C34878D82A}">
                    <a16:rowId xmlns:a16="http://schemas.microsoft.com/office/drawing/2014/main" val="10000"/>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B</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S</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G</a:t>
                      </a:r>
                    </a:p>
                  </a:txBody>
                  <a:tcPr anchor="ctr"/>
                </a:tc>
                <a:extLst>
                  <a:ext uri="{0D108BD9-81ED-4DB2-BD59-A6C34878D82A}">
                    <a16:rowId xmlns:a16="http://schemas.microsoft.com/office/drawing/2014/main" val="10001"/>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Ğ</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S</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extLst>
                  <a:ext uri="{0D108BD9-81ED-4DB2-BD59-A6C34878D82A}">
                    <a16:rowId xmlns:a16="http://schemas.microsoft.com/office/drawing/2014/main" val="10002"/>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B</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Ğ</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O</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U</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W</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J</a:t>
                      </a:r>
                    </a:p>
                  </a:txBody>
                  <a:tcPr anchor="ctr"/>
                </a:tc>
                <a:extLst>
                  <a:ext uri="{0D108BD9-81ED-4DB2-BD59-A6C34878D82A}">
                    <a16:rowId xmlns:a16="http://schemas.microsoft.com/office/drawing/2014/main" val="10003"/>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Ö</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B</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Y</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Ğ</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K</a:t>
                      </a:r>
                    </a:p>
                  </a:txBody>
                  <a:tcPr anchor="ctr"/>
                </a:tc>
                <a:extLst>
                  <a:ext uri="{0D108BD9-81ED-4DB2-BD59-A6C34878D82A}">
                    <a16:rowId xmlns:a16="http://schemas.microsoft.com/office/drawing/2014/main" val="10004"/>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Ç</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U</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Q</a:t>
                      </a:r>
                    </a:p>
                  </a:txBody>
                  <a:tcPr anchor="ctr"/>
                </a:tc>
                <a:extLst>
                  <a:ext uri="{0D108BD9-81ED-4DB2-BD59-A6C34878D82A}">
                    <a16:rowId xmlns:a16="http://schemas.microsoft.com/office/drawing/2014/main" val="10005"/>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L</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V</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T</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W</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S</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dirty="0">
                          <a:solidFill>
                            <a:schemeClr val="tx1"/>
                          </a:solidFill>
                          <a:latin typeface="Arial" panose="020B0604020202020204" pitchFamily="34" charset="0"/>
                          <a:cs typeface="Arial" panose="020B0604020202020204" pitchFamily="34" charset="0"/>
                        </a:rPr>
                        <a:t>Ö</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Ş</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Ç</a:t>
                      </a:r>
                    </a:p>
                  </a:txBody>
                  <a:tcPr anchor="ctr"/>
                </a:tc>
                <a:extLst>
                  <a:ext uri="{0D108BD9-81ED-4DB2-BD59-A6C34878D82A}">
                    <a16:rowId xmlns:a16="http://schemas.microsoft.com/office/drawing/2014/main" val="10007"/>
                  </a:ext>
                </a:extLst>
              </a:tr>
              <a:tr h="504000">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K</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D</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marL="0" algn="ctr" defTabSz="914400" rtl="0" eaLnBrk="1" latinLnBrk="0" hangingPunct="1"/>
                      <a:r>
                        <a:rPr lang="tr-TR" sz="1800" kern="1200" dirty="0">
                          <a:solidFill>
                            <a:schemeClr val="tx1"/>
                          </a:solidFill>
                          <a:latin typeface="Arial" panose="020B0604020202020204" pitchFamily="34" charset="0"/>
                          <a:ea typeface="+mn-ea"/>
                          <a:cs typeface="Arial" panose="020B0604020202020204" pitchFamily="34" charset="0"/>
                        </a:rPr>
                        <a:t>A</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H</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extLst>
                  <a:ext uri="{0D108BD9-81ED-4DB2-BD59-A6C34878D82A}">
                    <a16:rowId xmlns:a16="http://schemas.microsoft.com/office/drawing/2014/main" val="10008"/>
                  </a:ext>
                </a:extLst>
              </a:tr>
              <a:tr h="504000">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X</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Q</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Ü</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M</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İ</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N</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L</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E</a:t>
                      </a:r>
                    </a:p>
                  </a:txBody>
                  <a:tcPr anchor="ctr"/>
                </a:tc>
                <a:tc>
                  <a:txBody>
                    <a:bodyPr/>
                    <a:lstStyle/>
                    <a:p>
                      <a:pPr algn="ctr"/>
                      <a:r>
                        <a:rPr lang="tr-TR" sz="1800" kern="1200" dirty="0">
                          <a:solidFill>
                            <a:schemeClr val="tx1"/>
                          </a:solidFill>
                          <a:latin typeface="Arial" panose="020B0604020202020204" pitchFamily="34" charset="0"/>
                          <a:ea typeface="+mn-ea"/>
                          <a:cs typeface="Arial" panose="020B0604020202020204" pitchFamily="34" charset="0"/>
                        </a:rPr>
                        <a:t>R</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6" grpId="0" animBg="1"/>
      <p:bldP spid="17" grpId="0" animBg="1"/>
      <p:bldP spid="21"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Resim 32" descr="ekran görüntüsü, renklilik, metin, çizgi içeren bir resim&#10;&#10;Açıklama otomatik olarak oluşturuldu">
            <a:extLst>
              <a:ext uri="{FF2B5EF4-FFF2-40B4-BE49-F238E27FC236}">
                <a16:creationId xmlns:a16="http://schemas.microsoft.com/office/drawing/2014/main" id="{F2B8E67F-26CE-5688-B319-CB7383EEF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58074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Rabbena duaları</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er-</a:t>
            </a:r>
            <a:r>
              <a:rPr lang="tr-TR" sz="2400" b="1" dirty="0" err="1">
                <a:solidFill>
                  <a:schemeClr val="bg1"/>
                </a:solidFill>
                <a:latin typeface="Arial" panose="020B0604020202020204" pitchFamily="34" charset="0"/>
                <a:cs typeface="Arial" panose="020B0604020202020204" pitchFamily="34" charset="0"/>
              </a:rPr>
              <a:t>Rabb</a:t>
            </a:r>
            <a:endParaRPr lang="tr-TR" sz="2400" b="1" dirty="0">
              <a:solidFill>
                <a:schemeClr val="bg1"/>
              </a:solidFill>
              <a:latin typeface="Arial" panose="020B0604020202020204" pitchFamily="34" charset="0"/>
              <a:cs typeface="Arial" panose="020B0604020202020204" pitchFamily="34" charset="0"/>
            </a:endParaRP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İbadet</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4" y="3892084"/>
            <a:ext cx="2580739"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Kâde</a:t>
            </a:r>
            <a:r>
              <a:rPr lang="tr-TR" sz="2400" b="1" dirty="0">
                <a:solidFill>
                  <a:schemeClr val="bg1"/>
                </a:solidFill>
                <a:latin typeface="Arial" panose="020B0604020202020204" pitchFamily="34" charset="0"/>
                <a:cs typeface="Arial" panose="020B0604020202020204" pitchFamily="34" charset="0"/>
              </a:rPr>
              <a:t>-i Ahire</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Rabbena</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Hasene</a:t>
            </a:r>
            <a:endParaRPr lang="tr-TR" sz="2400" b="1" dirty="0">
              <a:solidFill>
                <a:schemeClr val="bg1"/>
              </a:solidFill>
              <a:latin typeface="Arial" panose="020B0604020202020204" pitchFamily="34" charset="0"/>
              <a:cs typeface="Arial" panose="020B0604020202020204" pitchFamily="34" charset="0"/>
            </a:endParaRP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3165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Allah’ın emirlerini yerine getirmek ve yasakladıklarından uzak durmak</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“Ey Rabbimiz!” anlamına gelen ifade</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1314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İyilik, iyi hal, iyi nesne, güzel olmak, iyi olmak, iyilik üzere olmak</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Namazlarda yapılan ve son oturuş anlamına gelen kavram</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4054"/>
            <a:ext cx="6608454" cy="692497"/>
          </a:xfrm>
          <a:prstGeom prst="rect">
            <a:avLst/>
          </a:prstGeom>
          <a:noFill/>
          <a:ln>
            <a:noFill/>
          </a:ln>
        </p:spPr>
        <p:txBody>
          <a:bodyPr wrap="square" rtlCol="0">
            <a:spAutoFit/>
          </a:bodyPr>
          <a:lstStyle/>
          <a:p>
            <a:pPr>
              <a:spcAft>
                <a:spcPts val="600"/>
              </a:spcAft>
            </a:pPr>
            <a:r>
              <a:rPr lang="fr-FR" sz="1950" dirty="0" err="1">
                <a:solidFill>
                  <a:schemeClr val="bg1"/>
                </a:solidFill>
                <a:latin typeface="Arial" panose="020B0604020202020204" pitchFamily="34" charset="0"/>
                <a:cs typeface="Arial" panose="020B0604020202020204" pitchFamily="34" charset="0"/>
              </a:rPr>
              <a:t>Bakara</a:t>
            </a:r>
            <a:r>
              <a:rPr lang="fr-FR" sz="1950" dirty="0">
                <a:solidFill>
                  <a:schemeClr val="bg1"/>
                </a:solidFill>
                <a:latin typeface="Arial" panose="020B0604020202020204" pitchFamily="34" charset="0"/>
                <a:cs typeface="Arial" panose="020B0604020202020204" pitchFamily="34" charset="0"/>
              </a:rPr>
              <a:t> </a:t>
            </a:r>
            <a:r>
              <a:rPr lang="fr-FR" sz="1950" dirty="0" err="1">
                <a:solidFill>
                  <a:schemeClr val="bg1"/>
                </a:solidFill>
                <a:latin typeface="Arial" panose="020B0604020202020204" pitchFamily="34" charset="0"/>
                <a:cs typeface="Arial" panose="020B0604020202020204" pitchFamily="34" charset="0"/>
              </a:rPr>
              <a:t>suresi</a:t>
            </a:r>
            <a:r>
              <a:rPr lang="fr-FR" sz="1950" dirty="0">
                <a:solidFill>
                  <a:schemeClr val="bg1"/>
                </a:solidFill>
                <a:latin typeface="Arial" panose="020B0604020202020204" pitchFamily="34" charset="0"/>
                <a:cs typeface="Arial" panose="020B0604020202020204" pitchFamily="34" charset="0"/>
              </a:rPr>
              <a:t> 201. </a:t>
            </a:r>
            <a:r>
              <a:rPr lang="fr-FR" sz="1950" dirty="0" err="1">
                <a:solidFill>
                  <a:schemeClr val="bg1"/>
                </a:solidFill>
                <a:latin typeface="Arial" panose="020B0604020202020204" pitchFamily="34" charset="0"/>
                <a:cs typeface="Arial" panose="020B0604020202020204" pitchFamily="34" charset="0"/>
              </a:rPr>
              <a:t>ayet</a:t>
            </a:r>
            <a:r>
              <a:rPr lang="fr-FR" sz="1950" dirty="0">
                <a:solidFill>
                  <a:schemeClr val="bg1"/>
                </a:solidFill>
                <a:latin typeface="Arial" panose="020B0604020202020204" pitchFamily="34" charset="0"/>
                <a:cs typeface="Arial" panose="020B0604020202020204" pitchFamily="34" charset="0"/>
              </a:rPr>
              <a:t> ile İbrahim </a:t>
            </a:r>
            <a:r>
              <a:rPr lang="fr-FR" sz="1950" dirty="0" err="1">
                <a:solidFill>
                  <a:schemeClr val="bg1"/>
                </a:solidFill>
                <a:latin typeface="Arial" panose="020B0604020202020204" pitchFamily="34" charset="0"/>
                <a:cs typeface="Arial" panose="020B0604020202020204" pitchFamily="34" charset="0"/>
              </a:rPr>
              <a:t>suresi</a:t>
            </a:r>
            <a:r>
              <a:rPr lang="fr-FR" sz="1950" dirty="0">
                <a:solidFill>
                  <a:schemeClr val="bg1"/>
                </a:solidFill>
                <a:latin typeface="Arial" panose="020B0604020202020204" pitchFamily="34" charset="0"/>
                <a:cs typeface="Arial" panose="020B0604020202020204" pitchFamily="34" charset="0"/>
              </a:rPr>
              <a:t> 41. </a:t>
            </a:r>
            <a:r>
              <a:rPr lang="fr-FR" sz="1950" dirty="0" err="1">
                <a:solidFill>
                  <a:schemeClr val="bg1"/>
                </a:solidFill>
                <a:latin typeface="Arial" panose="020B0604020202020204" pitchFamily="34" charset="0"/>
                <a:cs typeface="Arial" panose="020B0604020202020204" pitchFamily="34" charset="0"/>
              </a:rPr>
              <a:t>ayette</a:t>
            </a:r>
            <a:r>
              <a:rPr lang="fr-FR" sz="1950" dirty="0">
                <a:solidFill>
                  <a:schemeClr val="bg1"/>
                </a:solidFill>
                <a:latin typeface="Arial" panose="020B0604020202020204" pitchFamily="34" charset="0"/>
                <a:cs typeface="Arial" panose="020B0604020202020204" pitchFamily="34" charset="0"/>
              </a:rPr>
              <a:t> </a:t>
            </a:r>
            <a:r>
              <a:rPr lang="fr-FR" sz="1950" dirty="0" err="1">
                <a:solidFill>
                  <a:schemeClr val="bg1"/>
                </a:solidFill>
                <a:latin typeface="Arial" panose="020B0604020202020204" pitchFamily="34" charset="0"/>
                <a:cs typeface="Arial" panose="020B0604020202020204" pitchFamily="34" charset="0"/>
              </a:rPr>
              <a:t>geçen</a:t>
            </a:r>
            <a:r>
              <a:rPr lang="fr-FR" sz="1950" dirty="0">
                <a:solidFill>
                  <a:schemeClr val="bg1"/>
                </a:solidFill>
                <a:latin typeface="Arial" panose="020B0604020202020204" pitchFamily="34" charset="0"/>
                <a:cs typeface="Arial" panose="020B0604020202020204" pitchFamily="34" charset="0"/>
              </a:rPr>
              <a:t> </a:t>
            </a:r>
            <a:r>
              <a:rPr lang="fr-FR" sz="1950" dirty="0" err="1">
                <a:solidFill>
                  <a:schemeClr val="bg1"/>
                </a:solidFill>
                <a:latin typeface="Arial" panose="020B0604020202020204" pitchFamily="34" charset="0"/>
                <a:cs typeface="Arial" panose="020B0604020202020204" pitchFamily="34" charset="0"/>
              </a:rPr>
              <a:t>dualar</a:t>
            </a:r>
            <a:endParaRPr lang="fr-FR" sz="1950" dirty="0">
              <a:solidFill>
                <a:schemeClr val="bg1"/>
              </a:solidFill>
              <a:latin typeface="Arial" panose="020B0604020202020204" pitchFamily="34" charset="0"/>
              <a:cs typeface="Arial" panose="020B0604020202020204" pitchFamily="34" charset="0"/>
            </a:endParaRP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1076"/>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Yaratan, büyüten, yarattıklarıyla ilgili kurallar koyan ve onları terbiye eden</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6" y="2921169"/>
            <a:ext cx="7665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Rabbena </a:t>
            </a:r>
            <a:r>
              <a:rPr lang="tr-TR" sz="3000" dirty="0" err="1">
                <a:latin typeface="Arial" panose="020B0604020202020204" pitchFamily="34" charset="0"/>
                <a:cs typeface="Arial" panose="020B0604020202020204" pitchFamily="34" charset="0"/>
              </a:rPr>
              <a:t>âtina</a:t>
            </a:r>
            <a:r>
              <a:rPr lang="tr-TR" sz="3000" dirty="0">
                <a:latin typeface="Arial" panose="020B0604020202020204" pitchFamily="34" charset="0"/>
                <a:cs typeface="Arial" panose="020B0604020202020204" pitchFamily="34" charset="0"/>
              </a:rPr>
              <a:t> duası </a:t>
            </a:r>
            <a:r>
              <a:rPr lang="tr-TR" sz="3000" dirty="0">
                <a:solidFill>
                  <a:srgbClr val="FF0000"/>
                </a:solidFill>
                <a:latin typeface="Arial" panose="020B0604020202020204" pitchFamily="34" charset="0"/>
                <a:cs typeface="Arial" panose="020B0604020202020204" pitchFamily="34" charset="0"/>
              </a:rPr>
              <a:t>Bakara suresi</a:t>
            </a:r>
            <a:r>
              <a:rPr lang="tr-TR" sz="3000" dirty="0">
                <a:latin typeface="Arial" panose="020B0604020202020204" pitchFamily="34" charset="0"/>
                <a:cs typeface="Arial" panose="020B0604020202020204" pitchFamily="34" charset="0"/>
              </a:rPr>
              <a:t>nin 201. ayetinde yer almaktadır.</a:t>
            </a:r>
          </a:p>
        </p:txBody>
      </p:sp>
      <p:pic>
        <p:nvPicPr>
          <p:cNvPr id="10" name="Resim 9" descr="gökyüzü, Arkadan aydınlatma, siluet, dış mekan içeren bir resim&#10;&#10;Açıklama otomatik olarak oluşturuldu">
            <a:extLst>
              <a:ext uri="{FF2B5EF4-FFF2-40B4-BE49-F238E27FC236}">
                <a16:creationId xmlns:a16="http://schemas.microsoft.com/office/drawing/2014/main" id="{BF201036-0FAF-5D7E-1419-E94A3B221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Rabbena dualarının her ikisi de “Rabbena” kelimesiyle başlaması nedeniyle bu dualara “Rabbena duaları” denilmektedir.</a:t>
            </a:r>
          </a:p>
        </p:txBody>
      </p:sp>
      <p:sp>
        <p:nvSpPr>
          <p:cNvPr id="6" name="Metin kutusu 5">
            <a:extLst>
              <a:ext uri="{FF2B5EF4-FFF2-40B4-BE49-F238E27FC236}">
                <a16:creationId xmlns:a16="http://schemas.microsoft.com/office/drawing/2014/main" id="{A0BB9CE3-3DB8-EA06-5850-951175796C3D}"/>
              </a:ext>
            </a:extLst>
          </p:cNvPr>
          <p:cNvSpPr txBox="1"/>
          <p:nvPr/>
        </p:nvSpPr>
        <p:spPr>
          <a:xfrm>
            <a:off x="4116476" y="4288397"/>
            <a:ext cx="7665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Rabbenağfirli</a:t>
            </a:r>
            <a:r>
              <a:rPr lang="tr-TR" sz="3000" dirty="0">
                <a:latin typeface="Arial" panose="020B0604020202020204" pitchFamily="34" charset="0"/>
                <a:cs typeface="Arial" panose="020B0604020202020204" pitchFamily="34" charset="0"/>
              </a:rPr>
              <a:t> duası da </a:t>
            </a:r>
            <a:r>
              <a:rPr lang="tr-TR" sz="3000" dirty="0">
                <a:solidFill>
                  <a:srgbClr val="FF0000"/>
                </a:solidFill>
                <a:latin typeface="Arial" panose="020B0604020202020204" pitchFamily="34" charset="0"/>
                <a:cs typeface="Arial" panose="020B0604020202020204" pitchFamily="34" charset="0"/>
              </a:rPr>
              <a:t>İbrahim suresi</a:t>
            </a:r>
            <a:r>
              <a:rPr lang="tr-TR" sz="3000" dirty="0">
                <a:latin typeface="Arial" panose="020B0604020202020204" pitchFamily="34" charset="0"/>
                <a:cs typeface="Arial" panose="020B0604020202020204" pitchFamily="34" charset="0"/>
              </a:rPr>
              <a:t>nin 41. ayetinde geçmektedir.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2B4DE5F4-6793-D788-73B3-243B3D1E5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D3738030-2687-CF85-B03B-414FEE3C87CF}"/>
              </a:ext>
            </a:extLst>
          </p:cNvPr>
          <p:cNvSpPr txBox="1"/>
          <p:nvPr/>
        </p:nvSpPr>
        <p:spPr>
          <a:xfrm>
            <a:off x="267717" y="2808727"/>
            <a:ext cx="11656565" cy="430887"/>
          </a:xfrm>
          <a:prstGeom prst="rect">
            <a:avLst/>
          </a:prstGeom>
          <a:noFill/>
          <a:ln>
            <a:noFill/>
          </a:ln>
        </p:spPr>
        <p:txBody>
          <a:bodyPr wrap="square" rtlCol="0">
            <a:spAutoFit/>
          </a:bodyPr>
          <a:lstStyle/>
          <a:p>
            <a:pPr algn="ctr">
              <a:spcAft>
                <a:spcPts val="600"/>
              </a:spcAft>
            </a:pPr>
            <a:r>
              <a:rPr lang="tr-TR" sz="2200" dirty="0">
                <a:latin typeface="Arial" panose="020B0604020202020204" pitchFamily="34" charset="0"/>
                <a:cs typeface="Arial" panose="020B0604020202020204" pitchFamily="34" charset="0"/>
              </a:rPr>
              <a:t>Rabbenâ </a:t>
            </a:r>
            <a:r>
              <a:rPr lang="tr-TR" sz="2200" dirty="0" err="1">
                <a:latin typeface="Arial" panose="020B0604020202020204" pitchFamily="34" charset="0"/>
                <a:cs typeface="Arial" panose="020B0604020202020204" pitchFamily="34" charset="0"/>
              </a:rPr>
              <a:t>âtinâ</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fi’d-dünyâ</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haseneten</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fi’lâhirati</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haseneten</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kınâ</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azâbe’n</a:t>
            </a:r>
            <a:r>
              <a:rPr lang="tr-TR" sz="2200" dirty="0">
                <a:latin typeface="Arial" panose="020B0604020202020204" pitchFamily="34" charset="0"/>
                <a:cs typeface="Arial" panose="020B0604020202020204" pitchFamily="34" charset="0"/>
              </a:rPr>
              <a:t>-nâr.</a:t>
            </a:r>
          </a:p>
        </p:txBody>
      </p:sp>
      <p:sp>
        <p:nvSpPr>
          <p:cNvPr id="10" name="Dikdörtgen 9">
            <a:extLst>
              <a:ext uri="{FF2B5EF4-FFF2-40B4-BE49-F238E27FC236}">
                <a16:creationId xmlns:a16="http://schemas.microsoft.com/office/drawing/2014/main" id="{1A6C7C80-D71B-79F6-7F65-3D326F70C123}"/>
              </a:ext>
            </a:extLst>
          </p:cNvPr>
          <p:cNvSpPr/>
          <p:nvPr/>
        </p:nvSpPr>
        <p:spPr>
          <a:xfrm>
            <a:off x="0" y="659567"/>
            <a:ext cx="2113613" cy="452689"/>
          </a:xfrm>
          <a:prstGeom prst="rect">
            <a:avLst/>
          </a:prstGeom>
          <a:solidFill>
            <a:srgbClr val="F8850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solidFill>
                  <a:schemeClr val="bg1"/>
                </a:solidFill>
              </a:rPr>
              <a:t>Duaların Okunuşu</a:t>
            </a:r>
          </a:p>
        </p:txBody>
      </p:sp>
      <p:pic>
        <p:nvPicPr>
          <p:cNvPr id="13" name="Resim 12" descr="el yazısı, yazı tipi, hat sanatı, kaligrafi, siyah içeren bir resim&#10;&#10;Açıklama otomatik olarak oluşturuldu">
            <a:extLst>
              <a:ext uri="{FF2B5EF4-FFF2-40B4-BE49-F238E27FC236}">
                <a16:creationId xmlns:a16="http://schemas.microsoft.com/office/drawing/2014/main" id="{A97EB465-4937-A934-D954-87AF8A1AE7CB}"/>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32539" y="1567866"/>
            <a:ext cx="11326922" cy="1411224"/>
          </a:xfrm>
          <a:prstGeom prst="rect">
            <a:avLst/>
          </a:prstGeom>
        </p:spPr>
      </p:pic>
      <p:sp>
        <p:nvSpPr>
          <p:cNvPr id="14" name="Metin kutusu 13">
            <a:extLst>
              <a:ext uri="{FF2B5EF4-FFF2-40B4-BE49-F238E27FC236}">
                <a16:creationId xmlns:a16="http://schemas.microsoft.com/office/drawing/2014/main" id="{408052D0-F924-F266-F4D2-C590525EEA39}"/>
              </a:ext>
            </a:extLst>
          </p:cNvPr>
          <p:cNvSpPr txBox="1"/>
          <p:nvPr/>
        </p:nvSpPr>
        <p:spPr>
          <a:xfrm>
            <a:off x="267716" y="5192040"/>
            <a:ext cx="11656565" cy="430887"/>
          </a:xfrm>
          <a:prstGeom prst="rect">
            <a:avLst/>
          </a:prstGeom>
          <a:noFill/>
          <a:ln>
            <a:noFill/>
          </a:ln>
        </p:spPr>
        <p:txBody>
          <a:bodyPr wrap="square" rtlCol="0">
            <a:spAutoFit/>
          </a:bodyPr>
          <a:lstStyle/>
          <a:p>
            <a:pPr algn="ctr">
              <a:spcAft>
                <a:spcPts val="600"/>
              </a:spcAft>
            </a:pPr>
            <a:r>
              <a:rPr lang="tr-TR" sz="2200" dirty="0" err="1">
                <a:latin typeface="Arial" panose="020B0604020202020204" pitchFamily="34" charset="0"/>
                <a:cs typeface="Arial" panose="020B0604020202020204" pitchFamily="34" charset="0"/>
              </a:rPr>
              <a:t>Rabbena’ğfirlî</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li</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vâlideyye</a:t>
            </a:r>
            <a:r>
              <a:rPr lang="tr-TR" sz="2200" dirty="0">
                <a:latin typeface="Arial" panose="020B0604020202020204" pitchFamily="34" charset="0"/>
                <a:cs typeface="Arial" panose="020B0604020202020204" pitchFamily="34" charset="0"/>
              </a:rPr>
              <a:t> ve </a:t>
            </a:r>
            <a:r>
              <a:rPr lang="tr-TR" sz="2200" dirty="0" err="1">
                <a:latin typeface="Arial" panose="020B0604020202020204" pitchFamily="34" charset="0"/>
                <a:cs typeface="Arial" panose="020B0604020202020204" pitchFamily="34" charset="0"/>
              </a:rPr>
              <a:t>lil</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mu’minîne</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yevme</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yekûmu’l-hisâb</a:t>
            </a:r>
            <a:r>
              <a:rPr lang="tr-TR" sz="2200" dirty="0">
                <a:latin typeface="Arial" panose="020B0604020202020204" pitchFamily="34" charset="0"/>
                <a:cs typeface="Arial" panose="020B0604020202020204" pitchFamily="34" charset="0"/>
              </a:rPr>
              <a:t>.</a:t>
            </a:r>
          </a:p>
        </p:txBody>
      </p:sp>
      <p:pic>
        <p:nvPicPr>
          <p:cNvPr id="16" name="Resim 15">
            <a:extLst>
              <a:ext uri="{FF2B5EF4-FFF2-40B4-BE49-F238E27FC236}">
                <a16:creationId xmlns:a16="http://schemas.microsoft.com/office/drawing/2014/main" id="{B740F706-A251-E474-D41D-997104C46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469" y="4013611"/>
            <a:ext cx="10467062" cy="1145015"/>
          </a:xfrm>
          <a:prstGeom prst="rect">
            <a:avLst/>
          </a:prstGeom>
        </p:spPr>
      </p:pic>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EC03986C-897E-7F10-49B9-AC72D47423FB}"/>
              </a:ext>
            </a:extLst>
          </p:cNvPr>
          <p:cNvSpPr txBox="1"/>
          <p:nvPr/>
        </p:nvSpPr>
        <p:spPr>
          <a:xfrm>
            <a:off x="832395" y="1674556"/>
            <a:ext cx="10527210" cy="175432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“Allah’ım! Bize dünyada iyilik, güzellik ve nimet ver, ahirette de iyilik, güzellik ve nimet ver. Bizi ateş azabından koru.”</a:t>
            </a:r>
          </a:p>
        </p:txBody>
      </p:sp>
      <p:sp>
        <p:nvSpPr>
          <p:cNvPr id="10" name="Dikdörtgen 9">
            <a:extLst>
              <a:ext uri="{FF2B5EF4-FFF2-40B4-BE49-F238E27FC236}">
                <a16:creationId xmlns:a16="http://schemas.microsoft.com/office/drawing/2014/main" id="{A1D48A7C-87E0-77BB-28B0-7AFCE13BF07A}"/>
              </a:ext>
            </a:extLst>
          </p:cNvPr>
          <p:cNvSpPr/>
          <p:nvPr/>
        </p:nvSpPr>
        <p:spPr>
          <a:xfrm>
            <a:off x="0" y="659567"/>
            <a:ext cx="2113613" cy="452689"/>
          </a:xfrm>
          <a:prstGeom prst="rect">
            <a:avLst/>
          </a:prstGeom>
          <a:solidFill>
            <a:srgbClr val="F8850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solidFill>
                  <a:schemeClr val="bg1"/>
                </a:solidFill>
              </a:rPr>
              <a:t>Duaların Anlamı</a:t>
            </a:r>
          </a:p>
        </p:txBody>
      </p:sp>
      <p:sp>
        <p:nvSpPr>
          <p:cNvPr id="12" name="Metin kutusu 11">
            <a:extLst>
              <a:ext uri="{FF2B5EF4-FFF2-40B4-BE49-F238E27FC236}">
                <a16:creationId xmlns:a16="http://schemas.microsoft.com/office/drawing/2014/main" id="{96F0B133-33B8-F313-F33F-BC259AF2D295}"/>
              </a:ext>
            </a:extLst>
          </p:cNvPr>
          <p:cNvSpPr txBox="1"/>
          <p:nvPr/>
        </p:nvSpPr>
        <p:spPr>
          <a:xfrm>
            <a:off x="832395" y="3856229"/>
            <a:ext cx="10527210" cy="175432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“Rabbimiz! Beni, anamı, babamı ve bütün </a:t>
            </a:r>
            <a:r>
              <a:rPr lang="tr-TR" sz="3600" dirty="0" err="1">
                <a:latin typeface="Arial" panose="020B0604020202020204" pitchFamily="34" charset="0"/>
                <a:cs typeface="Arial" panose="020B0604020202020204" pitchFamily="34" charset="0"/>
              </a:rPr>
              <a:t>mü’minleri</a:t>
            </a:r>
            <a:r>
              <a:rPr lang="tr-TR" sz="3600" dirty="0">
                <a:latin typeface="Arial" panose="020B0604020202020204" pitchFamily="34" charset="0"/>
                <a:cs typeface="Arial" panose="020B0604020202020204" pitchFamily="34" charset="0"/>
              </a:rPr>
              <a:t> hesap gününde (herkesin sorguya çekileceği günde) bağışla.”</a:t>
            </a:r>
          </a:p>
        </p:txBody>
      </p:sp>
    </p:spTree>
    <p:extLst>
      <p:ext uri="{BB962C8B-B14F-4D97-AF65-F5344CB8AC3E}">
        <p14:creationId xmlns:p14="http://schemas.microsoft.com/office/powerpoint/2010/main" val="411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Resim 4" descr="kırpıntı çizim, grafik, çizgi film, çizim içeren bir resim&#10;&#10;Açıklama otomatik olarak oluşturuldu">
            <a:extLst>
              <a:ext uri="{FF2B5EF4-FFF2-40B4-BE49-F238E27FC236}">
                <a16:creationId xmlns:a16="http://schemas.microsoft.com/office/drawing/2014/main" id="{C453B1B2-2E30-2CA1-2029-0F8B42D0A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2" y="943936"/>
            <a:ext cx="5487646" cy="4970128"/>
          </a:xfrm>
          <a:prstGeom prst="rect">
            <a:avLst/>
          </a:prstGeom>
        </p:spPr>
      </p:pic>
      <p:sp>
        <p:nvSpPr>
          <p:cNvPr id="8" name="Metin kutusu 7">
            <a:extLst>
              <a:ext uri="{FF2B5EF4-FFF2-40B4-BE49-F238E27FC236}">
                <a16:creationId xmlns:a16="http://schemas.microsoft.com/office/drawing/2014/main" id="{F985DC2A-FB8A-740F-0239-B7B469808F67}"/>
              </a:ext>
            </a:extLst>
          </p:cNvPr>
          <p:cNvSpPr txBox="1"/>
          <p:nvPr/>
        </p:nvSpPr>
        <p:spPr>
          <a:xfrm>
            <a:off x="1742830" y="2197428"/>
            <a:ext cx="3311789" cy="3108543"/>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 </a:t>
            </a:r>
            <a:r>
              <a:rPr lang="tr-TR" sz="2800" b="1" dirty="0">
                <a:latin typeface="Arial" panose="020B0604020202020204" pitchFamily="34" charset="0"/>
                <a:cs typeface="Arial" panose="020B0604020202020204" pitchFamily="34" charset="0"/>
              </a:rPr>
              <a:t>Rabbena</a:t>
            </a:r>
            <a:r>
              <a:rPr lang="tr-TR" sz="2800" dirty="0">
                <a:latin typeface="Arial" panose="020B0604020202020204" pitchFamily="34" charset="0"/>
                <a:cs typeface="Arial" panose="020B0604020202020204" pitchFamily="34" charset="0"/>
              </a:rPr>
              <a:t> kelimesi dua etmeye başlarken söylediğimiz ve “</a:t>
            </a:r>
            <a:r>
              <a:rPr lang="tr-TR" sz="2800" dirty="0">
                <a:solidFill>
                  <a:srgbClr val="FFFFFF"/>
                </a:solidFill>
                <a:latin typeface="Arial" panose="020B0604020202020204" pitchFamily="34" charset="0"/>
                <a:cs typeface="Arial" panose="020B0604020202020204" pitchFamily="34" charset="0"/>
              </a:rPr>
              <a:t>Ey Rabbimiz!</a:t>
            </a:r>
            <a:r>
              <a:rPr lang="tr-TR" sz="2800" dirty="0">
                <a:latin typeface="Arial" panose="020B0604020202020204" pitchFamily="34" charset="0"/>
                <a:cs typeface="Arial" panose="020B0604020202020204" pitchFamily="34" charset="0"/>
              </a:rPr>
              <a:t>” anlamına gelen bir ifadedir.</a:t>
            </a:r>
          </a:p>
        </p:txBody>
      </p:sp>
      <p:pic>
        <p:nvPicPr>
          <p:cNvPr id="10" name="Resim 9" descr="kırpıntı çizim, grafik, çizgi film, çizim içeren bir resim&#10;&#10;Açıklama otomatik olarak oluşturuldu">
            <a:extLst>
              <a:ext uri="{FF2B5EF4-FFF2-40B4-BE49-F238E27FC236}">
                <a16:creationId xmlns:a16="http://schemas.microsoft.com/office/drawing/2014/main" id="{7E24CF82-3305-5FB1-FC81-C6BB9EADD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283" y="943936"/>
            <a:ext cx="5487646" cy="4970128"/>
          </a:xfrm>
          <a:prstGeom prst="rect">
            <a:avLst/>
          </a:prstGeom>
        </p:spPr>
      </p:pic>
      <p:sp>
        <p:nvSpPr>
          <p:cNvPr id="11" name="Metin kutusu 10">
            <a:extLst>
              <a:ext uri="{FF2B5EF4-FFF2-40B4-BE49-F238E27FC236}">
                <a16:creationId xmlns:a16="http://schemas.microsoft.com/office/drawing/2014/main" id="{768F7072-EB68-177C-A71C-8B2B69EAAFF4}"/>
              </a:ext>
            </a:extLst>
          </p:cNvPr>
          <p:cNvSpPr txBox="1"/>
          <p:nvPr/>
        </p:nvSpPr>
        <p:spPr>
          <a:xfrm>
            <a:off x="7409504" y="2153886"/>
            <a:ext cx="3025152" cy="3108543"/>
          </a:xfrm>
          <a:prstGeom prst="rect">
            <a:avLst/>
          </a:prstGeom>
          <a:noFill/>
          <a:ln>
            <a:noFill/>
          </a:ln>
        </p:spPr>
        <p:txBody>
          <a:bodyPr wrap="square" rtlCol="0">
            <a:spAutoFit/>
          </a:bodyPr>
          <a:lstStyle/>
          <a:p>
            <a:pPr algn="ctr">
              <a:spcAft>
                <a:spcPts val="600"/>
              </a:spcAft>
            </a:pPr>
            <a:r>
              <a:rPr lang="tr-TR" sz="2800" b="1" dirty="0" err="1">
                <a:latin typeface="Arial" panose="020B0604020202020204" pitchFamily="34" charset="0"/>
                <a:cs typeface="Arial" panose="020B0604020202020204" pitchFamily="34" charset="0"/>
              </a:rPr>
              <a:t>Rabb</a:t>
            </a:r>
            <a:r>
              <a:rPr lang="tr-TR" sz="2800" dirty="0">
                <a:latin typeface="Arial" panose="020B0604020202020204" pitchFamily="34" charset="0"/>
                <a:cs typeface="Arial" panose="020B0604020202020204" pitchFamily="34" charset="0"/>
              </a:rPr>
              <a:t>, sözlükte yaratan, büyüten, yarattıklarıyla ilgili kurallar koyan ve onları terbiye eden anlamına gelmektedir.</a:t>
            </a:r>
          </a:p>
        </p:txBody>
      </p:sp>
    </p:spTree>
    <p:extLst>
      <p:ext uri="{BB962C8B-B14F-4D97-AF65-F5344CB8AC3E}">
        <p14:creationId xmlns:p14="http://schemas.microsoft.com/office/powerpoint/2010/main" val="15010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içeren bir resim&#10;&#10;Açıklama otomatik olarak oluşturuldu">
            <a:extLst>
              <a:ext uri="{FF2B5EF4-FFF2-40B4-BE49-F238E27FC236}">
                <a16:creationId xmlns:a16="http://schemas.microsoft.com/office/drawing/2014/main" id="{B318117A-19EA-8A2B-7D4B-8FF80F2D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a:solidFill>
                  <a:srgbClr val="F2FAFF"/>
                </a:solidFill>
                <a:latin typeface="Arial" panose="020B0604020202020204" pitchFamily="34" charset="0"/>
                <a:cs typeface="Arial" panose="020B0604020202020204" pitchFamily="34" charset="0"/>
              </a:rPr>
              <a:t>BİR DUA TANIYORUM: RABBENA DUALARI VE ANLAMI </a:t>
            </a:r>
            <a:endParaRPr lang="tr-TR"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a:solidFill>
                  <a:srgbClr val="FFFFFF"/>
                </a:solidFill>
                <a:latin typeface="Arial"/>
              </a:rPr>
              <a:t>Bu içeriklerin daha fazlasına GÜNAY YAYINLARI Bumerang Konu Anlatımlı Din Kültürü ve Ahlak Bilgisi kitabından ulaşabilirsiniz.</a:t>
            </a:r>
            <a:endParaRPr lang="en-US" sz="1500" dirty="0">
              <a:solidFill>
                <a:srgbClr val="FFFFFF"/>
              </a:solidFill>
              <a:latin typeface="Arial"/>
            </a:endParaRPr>
          </a:p>
        </p:txBody>
      </p:sp>
      <p:pic>
        <p:nvPicPr>
          <p:cNvPr id="17" name="Resim 16" descr="kırpıntı çizim, sanat, yaratıcılık, çizgi film içeren bir resim&#10;&#10;Açıklama otomatik olarak oluşturuldu">
            <a:extLst>
              <a:ext uri="{FF2B5EF4-FFF2-40B4-BE49-F238E27FC236}">
                <a16:creationId xmlns:a16="http://schemas.microsoft.com/office/drawing/2014/main" id="{0F530F55-C2E7-F9F4-6DCB-A3BCAE3CB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428" y="905190"/>
            <a:ext cx="2057143" cy="5047619"/>
          </a:xfrm>
          <a:prstGeom prst="rect">
            <a:avLst/>
          </a:prstGeom>
        </p:spPr>
      </p:pic>
      <p:sp>
        <p:nvSpPr>
          <p:cNvPr id="25" name="Metin kutusu 24">
            <a:extLst>
              <a:ext uri="{FF2B5EF4-FFF2-40B4-BE49-F238E27FC236}">
                <a16:creationId xmlns:a16="http://schemas.microsoft.com/office/drawing/2014/main" id="{F17296FE-E8C5-B0FC-522C-A0F502E056CC}"/>
              </a:ext>
            </a:extLst>
          </p:cNvPr>
          <p:cNvSpPr txBox="1"/>
          <p:nvPr/>
        </p:nvSpPr>
        <p:spPr>
          <a:xfrm>
            <a:off x="7358910" y="905190"/>
            <a:ext cx="4673431"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Mahşer gününde hesap verileceği bilinciyle yaşamak</a:t>
            </a:r>
          </a:p>
        </p:txBody>
      </p:sp>
      <p:sp>
        <p:nvSpPr>
          <p:cNvPr id="31" name="Dikdörtgen 30">
            <a:extLst>
              <a:ext uri="{FF2B5EF4-FFF2-40B4-BE49-F238E27FC236}">
                <a16:creationId xmlns:a16="http://schemas.microsoft.com/office/drawing/2014/main" id="{D7E53B95-BCBA-96FA-998F-2B95A2EFB016}"/>
              </a:ext>
            </a:extLst>
          </p:cNvPr>
          <p:cNvSpPr/>
          <p:nvPr/>
        </p:nvSpPr>
        <p:spPr>
          <a:xfrm>
            <a:off x="0" y="659567"/>
            <a:ext cx="4441371" cy="452689"/>
          </a:xfrm>
          <a:prstGeom prst="rect">
            <a:avLst/>
          </a:prstGeom>
          <a:solidFill>
            <a:srgbClr val="F8850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a:solidFill>
                  <a:schemeClr val="bg1"/>
                </a:solidFill>
              </a:rPr>
              <a:t>Rabbena Dualarında Geçen Temel Mesajlar</a:t>
            </a:r>
          </a:p>
        </p:txBody>
      </p:sp>
      <p:sp>
        <p:nvSpPr>
          <p:cNvPr id="33" name="Metin kutusu 32">
            <a:extLst>
              <a:ext uri="{FF2B5EF4-FFF2-40B4-BE49-F238E27FC236}">
                <a16:creationId xmlns:a16="http://schemas.microsoft.com/office/drawing/2014/main" id="{A549DD7B-FB21-2178-F985-91DC07A4D4F7}"/>
              </a:ext>
            </a:extLst>
          </p:cNvPr>
          <p:cNvSpPr txBox="1"/>
          <p:nvPr/>
        </p:nvSpPr>
        <p:spPr>
          <a:xfrm>
            <a:off x="0" y="1945333"/>
            <a:ext cx="4905025" cy="954107"/>
          </a:xfrm>
          <a:prstGeom prst="rect">
            <a:avLst/>
          </a:prstGeom>
          <a:noFill/>
          <a:ln>
            <a:noFill/>
          </a:ln>
        </p:spPr>
        <p:txBody>
          <a:bodyPr wrap="square" rtlCol="0">
            <a:spAutoFit/>
          </a:bodyPr>
          <a:lstStyle/>
          <a:p>
            <a:pPr algn="r">
              <a:spcAft>
                <a:spcPts val="600"/>
              </a:spcAft>
            </a:pPr>
            <a:r>
              <a:rPr lang="tr-TR" sz="2800" dirty="0">
                <a:latin typeface="Arial" panose="020B0604020202020204" pitchFamily="34" charset="0"/>
                <a:cs typeface="Arial" panose="020B0604020202020204" pitchFamily="34" charset="0"/>
              </a:rPr>
              <a:t>Allah’ın (c.c.) insanoğluna iyilikler ihsan etmesi</a:t>
            </a:r>
          </a:p>
        </p:txBody>
      </p:sp>
      <p:sp>
        <p:nvSpPr>
          <p:cNvPr id="35" name="Metin kutusu 34">
            <a:extLst>
              <a:ext uri="{FF2B5EF4-FFF2-40B4-BE49-F238E27FC236}">
                <a16:creationId xmlns:a16="http://schemas.microsoft.com/office/drawing/2014/main" id="{54BE8E14-3FEA-4596-103C-BB4614C7563C}"/>
              </a:ext>
            </a:extLst>
          </p:cNvPr>
          <p:cNvSpPr txBox="1"/>
          <p:nvPr/>
        </p:nvSpPr>
        <p:spPr>
          <a:xfrm>
            <a:off x="7358909" y="2899440"/>
            <a:ext cx="4673431"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Yüce Allah’ın kullarını cehennemden koruması</a:t>
            </a:r>
          </a:p>
        </p:txBody>
      </p:sp>
      <p:sp>
        <p:nvSpPr>
          <p:cNvPr id="36" name="Metin kutusu 35">
            <a:extLst>
              <a:ext uri="{FF2B5EF4-FFF2-40B4-BE49-F238E27FC236}">
                <a16:creationId xmlns:a16="http://schemas.microsoft.com/office/drawing/2014/main" id="{03346E06-76F9-6FF5-D156-ED8118EEAB81}"/>
              </a:ext>
            </a:extLst>
          </p:cNvPr>
          <p:cNvSpPr txBox="1"/>
          <p:nvPr/>
        </p:nvSpPr>
        <p:spPr>
          <a:xfrm>
            <a:off x="0" y="3853547"/>
            <a:ext cx="4905025" cy="954107"/>
          </a:xfrm>
          <a:prstGeom prst="rect">
            <a:avLst/>
          </a:prstGeom>
          <a:noFill/>
          <a:ln>
            <a:noFill/>
          </a:ln>
        </p:spPr>
        <p:txBody>
          <a:bodyPr wrap="square" rtlCol="0">
            <a:spAutoFit/>
          </a:bodyPr>
          <a:lstStyle/>
          <a:p>
            <a:pPr algn="r">
              <a:spcAft>
                <a:spcPts val="600"/>
              </a:spcAft>
            </a:pPr>
            <a:r>
              <a:rPr lang="tr-TR" sz="2800" dirty="0">
                <a:latin typeface="Arial" panose="020B0604020202020204" pitchFamily="34" charset="0"/>
                <a:cs typeface="Arial" panose="020B0604020202020204" pitchFamily="34" charset="0"/>
              </a:rPr>
              <a:t>Dünya ve ahiret hayatında iyilik üzere olmak</a:t>
            </a:r>
          </a:p>
        </p:txBody>
      </p:sp>
      <p:sp>
        <p:nvSpPr>
          <p:cNvPr id="37" name="Metin kutusu 36">
            <a:extLst>
              <a:ext uri="{FF2B5EF4-FFF2-40B4-BE49-F238E27FC236}">
                <a16:creationId xmlns:a16="http://schemas.microsoft.com/office/drawing/2014/main" id="{B5F1257B-B885-FE39-A758-9748BDB47886}"/>
              </a:ext>
            </a:extLst>
          </p:cNvPr>
          <p:cNvSpPr txBox="1"/>
          <p:nvPr/>
        </p:nvSpPr>
        <p:spPr>
          <a:xfrm>
            <a:off x="7377779" y="4939392"/>
            <a:ext cx="4673431"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Bağışlanmak ve merhamet sahibi olmak</a:t>
            </a:r>
          </a:p>
        </p:txBody>
      </p:sp>
    </p:spTree>
    <p:extLst>
      <p:ext uri="{BB962C8B-B14F-4D97-AF65-F5344CB8AC3E}">
        <p14:creationId xmlns:p14="http://schemas.microsoft.com/office/powerpoint/2010/main" val="23907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0-#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0-#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194628" y="914191"/>
            <a:ext cx="7107954"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Rabbena duaları namazlarda </a:t>
            </a:r>
            <a:r>
              <a:rPr lang="tr-TR" sz="2800" dirty="0" err="1">
                <a:latin typeface="Arial" panose="020B0604020202020204" pitchFamily="34" charset="0"/>
                <a:cs typeface="Arial" panose="020B0604020202020204" pitchFamily="34" charset="0"/>
              </a:rPr>
              <a:t>kâde</a:t>
            </a:r>
            <a:r>
              <a:rPr lang="tr-TR" sz="2800" dirty="0">
                <a:latin typeface="Arial" panose="020B0604020202020204" pitchFamily="34" charset="0"/>
                <a:cs typeface="Arial" panose="020B0604020202020204" pitchFamily="34" charset="0"/>
              </a:rPr>
              <a:t>-i </a:t>
            </a:r>
            <a:r>
              <a:rPr lang="tr-TR" sz="2800" dirty="0" err="1">
                <a:latin typeface="Arial" panose="020B0604020202020204" pitchFamily="34" charset="0"/>
                <a:cs typeface="Arial" panose="020B0604020202020204" pitchFamily="34" charset="0"/>
              </a:rPr>
              <a:t>âhire</a:t>
            </a:r>
            <a:r>
              <a:rPr lang="tr-TR" sz="2800" dirty="0">
                <a:latin typeface="Arial" panose="020B0604020202020204" pitchFamily="34" charset="0"/>
                <a:cs typeface="Arial" panose="020B0604020202020204" pitchFamily="34" charset="0"/>
              </a:rPr>
              <a:t> kısmında (</a:t>
            </a:r>
            <a:r>
              <a:rPr lang="tr-TR" sz="2800" dirty="0">
                <a:solidFill>
                  <a:srgbClr val="FF0000"/>
                </a:solidFill>
                <a:latin typeface="Arial" panose="020B0604020202020204" pitchFamily="34" charset="0"/>
                <a:cs typeface="Arial" panose="020B0604020202020204" pitchFamily="34" charset="0"/>
              </a:rPr>
              <a:t>son oturuşta</a:t>
            </a:r>
            <a:r>
              <a:rPr lang="tr-TR" sz="2800" dirty="0">
                <a:latin typeface="Arial" panose="020B0604020202020204" pitchFamily="34" charset="0"/>
                <a:cs typeface="Arial" panose="020B0604020202020204" pitchFamily="34" charset="0"/>
              </a:rPr>
              <a:t>) okunur.</a:t>
            </a:r>
          </a:p>
        </p:txBody>
      </p:sp>
      <p:pic>
        <p:nvPicPr>
          <p:cNvPr id="10" name="Resim 9" descr="duvar, iç mekan, zemin, kişi, şahıs içeren bir resim&#10;&#10;Açıklama otomatik olarak oluşturuldu">
            <a:extLst>
              <a:ext uri="{FF2B5EF4-FFF2-40B4-BE49-F238E27FC236}">
                <a16:creationId xmlns:a16="http://schemas.microsoft.com/office/drawing/2014/main" id="{45C58573-3D5C-B47F-3658-EF41EC69B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79" y="729000"/>
            <a:ext cx="3600000"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616633DD-EC23-C3B2-93A1-9B096AD5CE78}"/>
              </a:ext>
            </a:extLst>
          </p:cNvPr>
          <p:cNvSpPr txBox="1"/>
          <p:nvPr/>
        </p:nvSpPr>
        <p:spPr>
          <a:xfrm>
            <a:off x="4194628" y="2173304"/>
            <a:ext cx="7088208"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Rabbena dualarında Yüce Allah, Müslümanlara hem dua öğretmekte hem de dua ederken dikkat edilmesi gereken bazı konulara dikkat çekmektedir.</a:t>
            </a:r>
          </a:p>
        </p:txBody>
      </p:sp>
      <p:sp>
        <p:nvSpPr>
          <p:cNvPr id="5" name="Metin kutusu 4">
            <a:extLst>
              <a:ext uri="{FF2B5EF4-FFF2-40B4-BE49-F238E27FC236}">
                <a16:creationId xmlns:a16="http://schemas.microsoft.com/office/drawing/2014/main" id="{AFBA6024-14C2-E3EE-6BE9-63C02E220114}"/>
              </a:ext>
            </a:extLst>
          </p:cNvPr>
          <p:cNvSpPr txBox="1"/>
          <p:nvPr/>
        </p:nvSpPr>
        <p:spPr>
          <a:xfrm>
            <a:off x="4194628" y="4201825"/>
            <a:ext cx="710795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Müslümanlar Rabbena dualarında Allah’tan (c.c.) dünya ve ahiret mutluluğu isterler. Dualarına anne babalarını ve diğer müminleri de katarlar.</a:t>
            </a:r>
          </a:p>
        </p:txBody>
      </p:sp>
    </p:spTree>
    <p:extLst>
      <p:ext uri="{BB962C8B-B14F-4D97-AF65-F5344CB8AC3E}">
        <p14:creationId xmlns:p14="http://schemas.microsoft.com/office/powerpoint/2010/main" val="35881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D8D1F9F7-93A4-C89A-B7B7-949075160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ekran görüntüsü, daire, renklilik içeren bir resim&#10;&#10;Açıklama otomatik olarak oluşturuldu">
            <a:extLst>
              <a:ext uri="{FF2B5EF4-FFF2-40B4-BE49-F238E27FC236}">
                <a16:creationId xmlns:a16="http://schemas.microsoft.com/office/drawing/2014/main" id="{C277D48A-211E-E346-7BE3-2CD5451C2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860" y="649850"/>
            <a:ext cx="5218280" cy="5558300"/>
          </a:xfrm>
          <a:prstGeom prst="rect">
            <a:avLst/>
          </a:prstGeom>
        </p:spPr>
      </p:pic>
      <p:sp>
        <p:nvSpPr>
          <p:cNvPr id="12" name="Metin kutusu 11">
            <a:extLst>
              <a:ext uri="{FF2B5EF4-FFF2-40B4-BE49-F238E27FC236}">
                <a16:creationId xmlns:a16="http://schemas.microsoft.com/office/drawing/2014/main" id="{2A88E402-F996-DF49-8B4F-EB141907645D}"/>
              </a:ext>
            </a:extLst>
          </p:cNvPr>
          <p:cNvSpPr txBox="1"/>
          <p:nvPr/>
        </p:nvSpPr>
        <p:spPr>
          <a:xfrm>
            <a:off x="783618" y="2485297"/>
            <a:ext cx="2421388" cy="1892826"/>
          </a:xfrm>
          <a:prstGeom prst="rect">
            <a:avLst/>
          </a:prstGeom>
          <a:noFill/>
          <a:ln>
            <a:noFill/>
          </a:ln>
        </p:spPr>
        <p:txBody>
          <a:bodyPr wrap="square" rtlCol="0">
            <a:spAutoFit/>
          </a:bodyPr>
          <a:lstStyle/>
          <a:p>
            <a:pPr algn="ctr">
              <a:spcAft>
                <a:spcPts val="600"/>
              </a:spcAft>
            </a:pPr>
            <a:r>
              <a:rPr lang="tr-TR" sz="2800" b="1" dirty="0">
                <a:latin typeface="Arial" panose="020B0604020202020204" pitchFamily="34" charset="0"/>
                <a:cs typeface="Arial" panose="020B0604020202020204" pitchFamily="34" charset="0"/>
              </a:rPr>
              <a:t>Rabbena </a:t>
            </a:r>
          </a:p>
          <a:p>
            <a:pPr algn="ctr">
              <a:spcAft>
                <a:spcPts val="600"/>
              </a:spcAft>
            </a:pPr>
            <a:r>
              <a:rPr lang="tr-TR" sz="2800" b="1" dirty="0">
                <a:latin typeface="Arial" panose="020B0604020202020204" pitchFamily="34" charset="0"/>
                <a:cs typeface="Arial" panose="020B0604020202020204" pitchFamily="34" charset="0"/>
              </a:rPr>
              <a:t>duaları ile ilgili kavramlar</a:t>
            </a:r>
          </a:p>
        </p:txBody>
      </p:sp>
      <p:sp>
        <p:nvSpPr>
          <p:cNvPr id="14" name="Metin kutusu 13">
            <a:extLst>
              <a:ext uri="{FF2B5EF4-FFF2-40B4-BE49-F238E27FC236}">
                <a16:creationId xmlns:a16="http://schemas.microsoft.com/office/drawing/2014/main" id="{86BF1673-F88B-6248-6F60-629F68B8909C}"/>
              </a:ext>
            </a:extLst>
          </p:cNvPr>
          <p:cNvSpPr txBox="1"/>
          <p:nvPr/>
        </p:nvSpPr>
        <p:spPr>
          <a:xfrm>
            <a:off x="3298957" y="1072926"/>
            <a:ext cx="1586816" cy="400110"/>
          </a:xfrm>
          <a:prstGeom prst="rect">
            <a:avLst/>
          </a:prstGeom>
          <a:noFill/>
          <a:ln>
            <a:noFill/>
          </a:ln>
        </p:spPr>
        <p:txBody>
          <a:bodyPr wrap="square" rtlCol="0">
            <a:spAutoFit/>
          </a:bodyPr>
          <a:lstStyle/>
          <a:p>
            <a:pPr algn="ctr">
              <a:spcAft>
                <a:spcPts val="600"/>
              </a:spcAft>
            </a:pPr>
            <a:r>
              <a:rPr lang="tr-TR" sz="2000" b="1" dirty="0">
                <a:latin typeface="Arial" panose="020B0604020202020204" pitchFamily="34" charset="0"/>
                <a:cs typeface="Arial" panose="020B0604020202020204" pitchFamily="34" charset="0"/>
              </a:rPr>
              <a:t>İbadet</a:t>
            </a:r>
          </a:p>
        </p:txBody>
      </p:sp>
      <p:sp>
        <p:nvSpPr>
          <p:cNvPr id="15" name="Metin kutusu 14">
            <a:extLst>
              <a:ext uri="{FF2B5EF4-FFF2-40B4-BE49-F238E27FC236}">
                <a16:creationId xmlns:a16="http://schemas.microsoft.com/office/drawing/2014/main" id="{0EB99739-9EB4-3D92-C104-690C62B70041}"/>
              </a:ext>
            </a:extLst>
          </p:cNvPr>
          <p:cNvSpPr txBox="1"/>
          <p:nvPr/>
        </p:nvSpPr>
        <p:spPr>
          <a:xfrm>
            <a:off x="3298957" y="2514325"/>
            <a:ext cx="1586816" cy="400110"/>
          </a:xfrm>
          <a:prstGeom prst="rect">
            <a:avLst/>
          </a:prstGeom>
          <a:noFill/>
          <a:ln>
            <a:noFill/>
          </a:ln>
        </p:spPr>
        <p:txBody>
          <a:bodyPr wrap="square" rtlCol="0">
            <a:spAutoFit/>
          </a:bodyPr>
          <a:lstStyle/>
          <a:p>
            <a:pPr algn="ctr">
              <a:spcAft>
                <a:spcPts val="600"/>
              </a:spcAft>
            </a:pPr>
            <a:r>
              <a:rPr lang="tr-TR" sz="2000" b="1" dirty="0" err="1">
                <a:latin typeface="Arial" panose="020B0604020202020204" pitchFamily="34" charset="0"/>
                <a:cs typeface="Arial" panose="020B0604020202020204" pitchFamily="34" charset="0"/>
              </a:rPr>
              <a:t>Hasene</a:t>
            </a:r>
            <a:endParaRPr lang="tr-TR" sz="2000" b="1" dirty="0">
              <a:latin typeface="Arial" panose="020B0604020202020204" pitchFamily="34" charset="0"/>
              <a:cs typeface="Arial" panose="020B0604020202020204" pitchFamily="34" charset="0"/>
            </a:endParaRPr>
          </a:p>
        </p:txBody>
      </p:sp>
      <p:sp>
        <p:nvSpPr>
          <p:cNvPr id="16" name="Metin kutusu 15">
            <a:extLst>
              <a:ext uri="{FF2B5EF4-FFF2-40B4-BE49-F238E27FC236}">
                <a16:creationId xmlns:a16="http://schemas.microsoft.com/office/drawing/2014/main" id="{1DF20552-E235-7DA6-DECE-20DA135103D2}"/>
              </a:ext>
            </a:extLst>
          </p:cNvPr>
          <p:cNvSpPr txBox="1"/>
          <p:nvPr/>
        </p:nvSpPr>
        <p:spPr>
          <a:xfrm>
            <a:off x="3298957" y="3791417"/>
            <a:ext cx="1586816" cy="707886"/>
          </a:xfrm>
          <a:prstGeom prst="rect">
            <a:avLst/>
          </a:prstGeom>
          <a:noFill/>
          <a:ln>
            <a:noFill/>
          </a:ln>
        </p:spPr>
        <p:txBody>
          <a:bodyPr wrap="square" rtlCol="0">
            <a:spAutoFit/>
          </a:bodyPr>
          <a:lstStyle/>
          <a:p>
            <a:pPr algn="ctr">
              <a:spcAft>
                <a:spcPts val="600"/>
              </a:spcAft>
            </a:pPr>
            <a:r>
              <a:rPr lang="tr-TR" sz="2000" b="1" dirty="0" err="1">
                <a:solidFill>
                  <a:schemeClr val="bg1"/>
                </a:solidFill>
                <a:latin typeface="Arial" panose="020B0604020202020204" pitchFamily="34" charset="0"/>
                <a:cs typeface="Arial" panose="020B0604020202020204" pitchFamily="34" charset="0"/>
              </a:rPr>
              <a:t>Kâde</a:t>
            </a:r>
            <a:r>
              <a:rPr lang="tr-TR" sz="2000" b="1" dirty="0">
                <a:solidFill>
                  <a:schemeClr val="bg1"/>
                </a:solidFill>
                <a:latin typeface="Arial" panose="020B0604020202020204" pitchFamily="34" charset="0"/>
                <a:cs typeface="Arial" panose="020B0604020202020204" pitchFamily="34" charset="0"/>
              </a:rPr>
              <a:t>-i Ahire</a:t>
            </a:r>
          </a:p>
        </p:txBody>
      </p:sp>
      <p:sp>
        <p:nvSpPr>
          <p:cNvPr id="17" name="Metin kutusu 16">
            <a:extLst>
              <a:ext uri="{FF2B5EF4-FFF2-40B4-BE49-F238E27FC236}">
                <a16:creationId xmlns:a16="http://schemas.microsoft.com/office/drawing/2014/main" id="{7B74471B-9D1B-26A0-AD85-8401475BFEFC}"/>
              </a:ext>
            </a:extLst>
          </p:cNvPr>
          <p:cNvSpPr txBox="1"/>
          <p:nvPr/>
        </p:nvSpPr>
        <p:spPr>
          <a:xfrm>
            <a:off x="3313471" y="5229486"/>
            <a:ext cx="1586816" cy="707886"/>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Dua   etmek</a:t>
            </a:r>
          </a:p>
        </p:txBody>
      </p:sp>
      <p:sp>
        <p:nvSpPr>
          <p:cNvPr id="8" name="Metin kutusu 7">
            <a:extLst>
              <a:ext uri="{FF2B5EF4-FFF2-40B4-BE49-F238E27FC236}">
                <a16:creationId xmlns:a16="http://schemas.microsoft.com/office/drawing/2014/main" id="{4796438E-6AE1-DCA3-88E5-DED4A0C12720}"/>
              </a:ext>
            </a:extLst>
          </p:cNvPr>
          <p:cNvSpPr txBox="1"/>
          <p:nvPr/>
        </p:nvSpPr>
        <p:spPr>
          <a:xfrm>
            <a:off x="4828494" y="803734"/>
            <a:ext cx="3978244" cy="923330"/>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Allah’ın (c.c.) emirlerini yerine getirmeye ve yasakladıklarından uzak durmaya yönelik hareketler</a:t>
            </a:r>
          </a:p>
        </p:txBody>
      </p:sp>
      <p:sp>
        <p:nvSpPr>
          <p:cNvPr id="18" name="Metin kutusu 17">
            <a:extLst>
              <a:ext uri="{FF2B5EF4-FFF2-40B4-BE49-F238E27FC236}">
                <a16:creationId xmlns:a16="http://schemas.microsoft.com/office/drawing/2014/main" id="{47681F4D-814E-2F35-0755-CAB9B8CAFD9B}"/>
              </a:ext>
            </a:extLst>
          </p:cNvPr>
          <p:cNvSpPr txBox="1"/>
          <p:nvPr/>
        </p:nvSpPr>
        <p:spPr>
          <a:xfrm>
            <a:off x="4828494" y="2362754"/>
            <a:ext cx="4050035" cy="646331"/>
          </a:xfrm>
          <a:prstGeom prst="rect">
            <a:avLst/>
          </a:prstGeom>
          <a:noFill/>
          <a:ln>
            <a:noFill/>
          </a:ln>
        </p:spPr>
        <p:txBody>
          <a:bodyPr wrap="square" rtlCol="0">
            <a:spAutoFit/>
          </a:bodyPr>
          <a:lstStyle/>
          <a:p>
            <a:pPr>
              <a:spcAft>
                <a:spcPts val="600"/>
              </a:spcAft>
            </a:pPr>
            <a:r>
              <a:rPr lang="tr-TR" dirty="0">
                <a:latin typeface="Arial" panose="020B0604020202020204" pitchFamily="34" charset="0"/>
                <a:cs typeface="Arial" panose="020B0604020202020204" pitchFamily="34" charset="0"/>
              </a:rPr>
              <a:t>İyilik, iyi hal, iyi nesne, güzel olmak, iyi olmak, iyilik üzere olmak</a:t>
            </a:r>
          </a:p>
        </p:txBody>
      </p:sp>
      <p:sp>
        <p:nvSpPr>
          <p:cNvPr id="19" name="Metin kutusu 18">
            <a:extLst>
              <a:ext uri="{FF2B5EF4-FFF2-40B4-BE49-F238E27FC236}">
                <a16:creationId xmlns:a16="http://schemas.microsoft.com/office/drawing/2014/main" id="{0E6C312F-E033-A4EC-2918-CD450B625E11}"/>
              </a:ext>
            </a:extLst>
          </p:cNvPr>
          <p:cNvSpPr txBox="1"/>
          <p:nvPr/>
        </p:nvSpPr>
        <p:spPr>
          <a:xfrm>
            <a:off x="4828495" y="3818945"/>
            <a:ext cx="3691392" cy="646331"/>
          </a:xfrm>
          <a:prstGeom prst="rect">
            <a:avLst/>
          </a:prstGeom>
          <a:noFill/>
          <a:ln>
            <a:noFill/>
          </a:ln>
        </p:spPr>
        <p:txBody>
          <a:bodyPr wrap="square" rtlCol="0">
            <a:spAutoFit/>
          </a:bodyPr>
          <a:lstStyle/>
          <a:p>
            <a:pPr>
              <a:spcAft>
                <a:spcPts val="600"/>
              </a:spcAft>
            </a:pPr>
            <a:r>
              <a:rPr lang="sv-SE" dirty="0">
                <a:latin typeface="Arial" panose="020B0604020202020204" pitchFamily="34" charset="0"/>
                <a:cs typeface="Arial" panose="020B0604020202020204" pitchFamily="34" charset="0"/>
              </a:rPr>
              <a:t>Namazlarda yapılan ve son oturuş anlamına gelen kavram</a:t>
            </a:r>
            <a:endParaRPr lang="tr-TR" dirty="0">
              <a:latin typeface="Arial" panose="020B0604020202020204" pitchFamily="34" charset="0"/>
              <a:cs typeface="Arial" panose="020B0604020202020204" pitchFamily="34" charset="0"/>
            </a:endParaRPr>
          </a:p>
        </p:txBody>
      </p:sp>
      <p:sp>
        <p:nvSpPr>
          <p:cNvPr id="20" name="Metin kutusu 19">
            <a:extLst>
              <a:ext uri="{FF2B5EF4-FFF2-40B4-BE49-F238E27FC236}">
                <a16:creationId xmlns:a16="http://schemas.microsoft.com/office/drawing/2014/main" id="{FC2314F8-695D-284A-7DB5-392053C6C13E}"/>
              </a:ext>
            </a:extLst>
          </p:cNvPr>
          <p:cNvSpPr txBox="1"/>
          <p:nvPr/>
        </p:nvSpPr>
        <p:spPr>
          <a:xfrm>
            <a:off x="4828495" y="5088751"/>
            <a:ext cx="3691392" cy="923330"/>
          </a:xfrm>
          <a:prstGeom prst="rect">
            <a:avLst/>
          </a:prstGeom>
          <a:noFill/>
          <a:ln>
            <a:noFill/>
          </a:ln>
        </p:spPr>
        <p:txBody>
          <a:bodyPr wrap="square" rtlCol="0">
            <a:spAutoFit/>
          </a:bodyPr>
          <a:lstStyle/>
          <a:p>
            <a:pPr>
              <a:spcAft>
                <a:spcPts val="600"/>
              </a:spcAft>
            </a:pPr>
            <a:r>
              <a:rPr lang="sv-SE" dirty="0">
                <a:latin typeface="Arial" panose="020B0604020202020204" pitchFamily="34" charset="0"/>
                <a:cs typeface="Arial" panose="020B0604020202020204" pitchFamily="34" charset="0"/>
              </a:rPr>
              <a:t>İnsanın bütün samimiyetiyle Allah’a</a:t>
            </a:r>
            <a:r>
              <a:rPr lang="tr-TR" dirty="0">
                <a:latin typeface="Arial" panose="020B0604020202020204" pitchFamily="34" charset="0"/>
                <a:cs typeface="Arial" panose="020B0604020202020204" pitchFamily="34" charset="0"/>
              </a:rPr>
              <a:t> (c.c.)</a:t>
            </a:r>
            <a:r>
              <a:rPr lang="sv-SE" dirty="0">
                <a:latin typeface="Arial" panose="020B0604020202020204" pitchFamily="34" charset="0"/>
                <a:cs typeface="Arial" panose="020B0604020202020204" pitchFamily="34" charset="0"/>
              </a:rPr>
              <a:t> yönelmesi ve O’ndan yardım istemesi</a:t>
            </a:r>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6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8"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FCE524D3-A483-2901-DE24-05AF700C3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939266"/>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Rab isminin bir gereği olarak Allah (c.c.), kendisine inananları daha iyi insanlar olmaları için bazı ibadetlerle eğitir. </a:t>
            </a:r>
          </a:p>
          <a:p>
            <a:pPr algn="ctr">
              <a:spcAft>
                <a:spcPts val="600"/>
              </a:spcAft>
            </a:pPr>
            <a:r>
              <a:rPr lang="tr-TR" sz="3600" dirty="0">
                <a:latin typeface="Arial" panose="020B0604020202020204" pitchFamily="34" charset="0"/>
                <a:cs typeface="Arial" panose="020B0604020202020204" pitchFamily="34" charset="0"/>
              </a:rPr>
              <a:t>Allah’ın (c.c.) Müslümanları eğitmesi onun merhametinin bir sonucudur.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BİR DUA TANIYORUM: RABBENA DUALARI VE ANLAMI </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TotalTime>
  <Words>1696</Words>
  <Application>Microsoft Office PowerPoint</Application>
  <PresentationFormat>Geniş ekran</PresentationFormat>
  <Paragraphs>259</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28</cp:revision>
  <dcterms:created xsi:type="dcterms:W3CDTF">2023-08-29T09:05:15Z</dcterms:created>
  <dcterms:modified xsi:type="dcterms:W3CDTF">2023-09-04T18:51:22Z</dcterms:modified>
</cp:coreProperties>
</file>