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6" r:id="rId4"/>
    <p:sldId id="283" r:id="rId5"/>
    <p:sldId id="284" r:id="rId6"/>
    <p:sldId id="285" r:id="rId7"/>
    <p:sldId id="286" r:id="rId8"/>
    <p:sldId id="267" r:id="rId9"/>
    <p:sldId id="271" r:id="rId10"/>
    <p:sldId id="272" r:id="rId11"/>
    <p:sldId id="273" r:id="rId12"/>
    <p:sldId id="274" r:id="rId13"/>
    <p:sldId id="260" r:id="rId14"/>
    <p:sldId id="261" r:id="rId15"/>
    <p:sldId id="264" r:id="rId16"/>
    <p:sldId id="265" r:id="rId17"/>
    <p:sldId id="269" r:id="rId18"/>
    <p:sldId id="268" r:id="rId19"/>
    <p:sldId id="258" r:id="rId2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1D4F"/>
    <a:srgbClr val="BE2F63"/>
    <a:srgbClr val="FFFFFF"/>
    <a:srgbClr val="FB8500"/>
    <a:srgbClr val="FFB703"/>
    <a:srgbClr val="023047"/>
    <a:srgbClr val="0A5D98"/>
    <a:srgbClr val="49484E"/>
    <a:srgbClr val="934965"/>
    <a:srgbClr val="605E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392"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gökyüzü, su içeren bir resim&#10;&#10;Açıklama otomatik olarak oluşturuldu">
            <a:extLst>
              <a:ext uri="{FF2B5EF4-FFF2-40B4-BE49-F238E27FC236}">
                <a16:creationId xmlns:a16="http://schemas.microsoft.com/office/drawing/2014/main" id="{6F9CD147-832F-A1D3-B840-E538CE213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E66D1CF1-3468-29AD-8DDF-260E96EE4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Davud (a.s.) Allah’ın (c.c.) seçtiği özel bir kimsedir.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PEYGAMBER TANIYORUM: HZ. DAVUD (A.S.) </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Adaletli bir şekilde yönetmek Hz. Davud’un (a.s.) görevidir.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Kişisel hislere göre davranmak kişiyi Allah’ın yolundan uzaklaştırır.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212E4E99-DA82-D907-1C43-742A74735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959367"/>
            <a:ext cx="10643017" cy="2400657"/>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“Allah’ın en çok hoşnut olduğu oruç, Davud’un orucudur. O, yılın yarısını oruçlu geçirirdi. Yüce Allah’ın en çok hoşnut olduğu namaz da Davud’un namazıdır. O, gecenin yarısını uyku ile geçirir, sonra kalkıp namaz kılar, sonra gecenin kalanında yine uyurdu.”</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PEYGAMBER TANIYORUM: HZ. DAVUD (A.S.) </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a:t>
              </a:r>
            </a:p>
          </p:txBody>
        </p:sp>
      </p:grpSp>
      <p:sp>
        <p:nvSpPr>
          <p:cNvPr id="10" name="Metin kutusu 9">
            <a:extLst>
              <a:ext uri="{FF2B5EF4-FFF2-40B4-BE49-F238E27FC236}">
                <a16:creationId xmlns:a16="http://schemas.microsoft.com/office/drawing/2014/main" id="{56691210-BD19-E5EB-4BD0-B13B0F578AD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6245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80644A0-D06E-6EA1-6258-B78D6AE3A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Davud (a.s.) oruç ibadetini ayrı bir önem vermiştir.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PEYGAMBER TANIYORUM: HZ. DAVUD (A.S.) </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Hadisin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Gece namazı kılmak Allah’ın (c.c.) hoşnutluğunu kazandıran bir ibadettir.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8" y="4113803"/>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Davud (a.s.) gündelik yaşamını iyi değerlendiren bir kimsedir.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9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Resim 16" descr="ekran görüntüsü, metin, tasarım içeren bir resim&#10;&#10;Açıklama otomatik olarak oluşturuldu">
            <a:extLst>
              <a:ext uri="{FF2B5EF4-FFF2-40B4-BE49-F238E27FC236}">
                <a16:creationId xmlns:a16="http://schemas.microsoft.com/office/drawing/2014/main" id="{8B6C9C74-C148-E8B8-CB13-7F953330B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688764E2-2EA7-95EE-2234-8F601F127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499475"/>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201150"/>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Hz. Davud (a.s.) İsrailoğullarına gönderilen bir peygamberdir. Hz. Davud’a (a.s.) Zebur isimli ilahi kitap göndermiştir. Allah (c.c.); Hz. Davud’a (a.s.) derin bir anlayış, ilim ve hikmet vermişti. Ayrıca onu yeryüzünde halife kılmıştı. Hz. Davud (a.s.) kendisine verilen bu nimetleri daima Allah’ın rızası doğrultusunda kullandı. Hüküm verirken adaletten ayrılmadı. </a:t>
            </a:r>
          </a:p>
          <a:p>
            <a:pPr algn="just">
              <a:spcAft>
                <a:spcPts val="600"/>
              </a:spcAft>
            </a:pPr>
            <a:r>
              <a:rPr lang="tr-TR" sz="2200" b="1" dirty="0">
                <a:latin typeface="Arial" panose="020B0604020202020204" pitchFamily="34" charset="0"/>
                <a:cs typeface="Arial" panose="020B0604020202020204" pitchFamily="34" charset="0"/>
              </a:rPr>
              <a:t>Bu parçada Hz. Davud (a.s.) ile ilgili aşağıdaki sorulardan hangisinin cevabı </a:t>
            </a:r>
            <a:r>
              <a:rPr lang="tr-TR" sz="2200" b="1" u="sng" dirty="0">
                <a:latin typeface="Arial" panose="020B0604020202020204" pitchFamily="34" charset="0"/>
                <a:cs typeface="Arial" panose="020B0604020202020204" pitchFamily="34" charset="0"/>
              </a:rPr>
              <a:t>yoktur</a:t>
            </a:r>
            <a:r>
              <a:rPr lang="tr-TR" sz="2200" b="1" dirty="0">
                <a:latin typeface="Arial" panose="020B0604020202020204" pitchFamily="34" charset="0"/>
                <a:cs typeface="Arial" panose="020B0604020202020204" pitchFamily="34" charset="0"/>
              </a:rPr>
              <a:t>? </a:t>
            </a:r>
          </a:p>
          <a:p>
            <a:pPr algn="just">
              <a:spcAft>
                <a:spcPts val="600"/>
              </a:spcAft>
            </a:pPr>
            <a:r>
              <a:rPr lang="tr-TR" sz="2200" dirty="0">
                <a:latin typeface="Arial" panose="020B0604020202020204" pitchFamily="34" charset="0"/>
                <a:cs typeface="Arial" panose="020B0604020202020204" pitchFamily="34" charset="0"/>
              </a:rPr>
              <a:t>A) Hangi kavme gönderilmiştir? </a:t>
            </a:r>
          </a:p>
          <a:p>
            <a:pPr algn="just">
              <a:spcAft>
                <a:spcPts val="600"/>
              </a:spcAft>
            </a:pPr>
            <a:r>
              <a:rPr lang="tr-TR" sz="2200" dirty="0">
                <a:latin typeface="Arial" panose="020B0604020202020204" pitchFamily="34" charset="0"/>
                <a:cs typeface="Arial" panose="020B0604020202020204" pitchFamily="34" charset="0"/>
              </a:rPr>
              <a:t>B) Allah (c.c.) tarafından kendisine verilen bazı özellikler nelerdir? </a:t>
            </a:r>
          </a:p>
          <a:p>
            <a:pPr algn="just">
              <a:spcAft>
                <a:spcPts val="600"/>
              </a:spcAft>
            </a:pPr>
            <a:r>
              <a:rPr lang="tr-TR" sz="2200" dirty="0">
                <a:latin typeface="Arial" panose="020B0604020202020204" pitchFamily="34" charset="0"/>
                <a:cs typeface="Arial" panose="020B0604020202020204" pitchFamily="34" charset="0"/>
              </a:rPr>
              <a:t>C) Mesleği nedir? </a:t>
            </a:r>
          </a:p>
          <a:p>
            <a:pPr algn="just">
              <a:spcAft>
                <a:spcPts val="600"/>
              </a:spcAft>
            </a:pPr>
            <a:r>
              <a:rPr lang="tr-TR" sz="2200" dirty="0">
                <a:latin typeface="Arial" panose="020B0604020202020204" pitchFamily="34" charset="0"/>
                <a:cs typeface="Arial" panose="020B0604020202020204" pitchFamily="34" charset="0"/>
              </a:rPr>
              <a:t>D) Hangi ilahi kitap gönderilmiştir?</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24295" y="603153"/>
            <a:ext cx="5062302" cy="338554"/>
          </a:xfrm>
          <a:prstGeom prst="rect">
            <a:avLst/>
          </a:prstGeom>
          <a:no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a:t>
            </a:r>
            <a:r>
              <a:rPr lang="tr-TR" sz="1600" dirty="0">
                <a:latin typeface="Arial" panose="020B0604020202020204" pitchFamily="34" charset="0"/>
                <a:cs typeface="Arial" panose="020B0604020202020204" pitchFamily="34" charset="0"/>
              </a:rPr>
              <a:t>Beceri Temelli Örnek Soru</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PEYGAMBER TANIYORUM: HZ. DAVUD (A.S.) </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tasarım içeren bir resim&#10;&#10;Açıklama otomatik olarak oluşturuldu">
            <a:extLst>
              <a:ext uri="{FF2B5EF4-FFF2-40B4-BE49-F238E27FC236}">
                <a16:creationId xmlns:a16="http://schemas.microsoft.com/office/drawing/2014/main" id="{7807614A-ACB4-B9ED-96CD-5AB412FA89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420190"/>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939540"/>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“Ey Davud! Biz seni yeryüzünde halife yaptık. O hâlde insanlar arasında hak ve adaletle hükmet. Heva ve hevese uyma, yoksa bu, seni Allah yolundan saptırır. Doğrusu Allah’ın yolundan sapanlara, hesap gününü unutmalarına karşılık çetin bir azap vardır.” </a:t>
            </a:r>
          </a:p>
          <a:p>
            <a:pPr algn="r">
              <a:spcAft>
                <a:spcPts val="600"/>
              </a:spcAft>
            </a:pPr>
            <a:r>
              <a:rPr lang="tr-TR" sz="2200" dirty="0">
                <a:latin typeface="Arial" panose="020B0604020202020204" pitchFamily="34" charset="0"/>
                <a:cs typeface="Arial" panose="020B0604020202020204" pitchFamily="34" charset="0"/>
              </a:rPr>
              <a:t>(</a:t>
            </a:r>
            <a:r>
              <a:rPr lang="tr-TR" sz="2200" dirty="0" err="1">
                <a:latin typeface="Arial" panose="020B0604020202020204" pitchFamily="34" charset="0"/>
                <a:cs typeface="Arial" panose="020B0604020202020204" pitchFamily="34" charset="0"/>
              </a:rPr>
              <a:t>Sâd</a:t>
            </a:r>
            <a:r>
              <a:rPr lang="tr-TR" sz="2200" dirty="0">
                <a:latin typeface="Arial" panose="020B0604020202020204" pitchFamily="34" charset="0"/>
                <a:cs typeface="Arial" panose="020B0604020202020204" pitchFamily="34" charset="0"/>
              </a:rPr>
              <a:t> suresi, 26. ayet) </a:t>
            </a:r>
          </a:p>
          <a:p>
            <a:pPr algn="just">
              <a:spcAft>
                <a:spcPts val="600"/>
              </a:spcAft>
            </a:pPr>
            <a:r>
              <a:rPr lang="tr-TR" sz="2200" b="1" dirty="0">
                <a:latin typeface="Arial" panose="020B0604020202020204" pitchFamily="34" charset="0"/>
                <a:cs typeface="Arial" panose="020B0604020202020204" pitchFamily="34" charset="0"/>
              </a:rPr>
              <a:t>Bu ayetten aşağıdakilerden hangisine ulaşılabilir? </a:t>
            </a:r>
          </a:p>
          <a:p>
            <a:pPr algn="just">
              <a:spcAft>
                <a:spcPts val="600"/>
              </a:spcAft>
            </a:pPr>
            <a:r>
              <a:rPr lang="tr-TR" sz="2200" dirty="0">
                <a:latin typeface="Arial" panose="020B0604020202020204" pitchFamily="34" charset="0"/>
                <a:cs typeface="Arial" panose="020B0604020202020204" pitchFamily="34" charset="0"/>
              </a:rPr>
              <a:t>A) Yüce Allah, Hz. Davud’u (a.s.) yolundan sapmaması konusunda uyarmıştır. </a:t>
            </a:r>
          </a:p>
          <a:p>
            <a:pPr algn="just">
              <a:spcAft>
                <a:spcPts val="600"/>
              </a:spcAft>
            </a:pPr>
            <a:r>
              <a:rPr lang="tr-TR" sz="2200" dirty="0">
                <a:latin typeface="Arial" panose="020B0604020202020204" pitchFamily="34" charset="0"/>
                <a:cs typeface="Arial" panose="020B0604020202020204" pitchFamily="34" charset="0"/>
              </a:rPr>
              <a:t>B) Hz. Davud (a.s.) hükümdarlığı boyunca adaletten taviz vermiştir. </a:t>
            </a:r>
          </a:p>
          <a:p>
            <a:pPr algn="just">
              <a:spcAft>
                <a:spcPts val="600"/>
              </a:spcAft>
            </a:pPr>
            <a:r>
              <a:rPr lang="tr-TR" sz="2200" dirty="0">
                <a:latin typeface="Arial" panose="020B0604020202020204" pitchFamily="34" charset="0"/>
                <a:cs typeface="Arial" panose="020B0604020202020204" pitchFamily="34" charset="0"/>
              </a:rPr>
              <a:t>C) Hz. Davud’a (a.s.) İncil isimli ilahi kitap gönderilmiştir. </a:t>
            </a:r>
          </a:p>
          <a:p>
            <a:pPr algn="just">
              <a:spcAft>
                <a:spcPts val="600"/>
              </a:spcAft>
            </a:pPr>
            <a:r>
              <a:rPr lang="tr-TR" sz="2200" dirty="0">
                <a:latin typeface="Arial" panose="020B0604020202020204" pitchFamily="34" charset="0"/>
                <a:cs typeface="Arial" panose="020B0604020202020204" pitchFamily="34" charset="0"/>
              </a:rPr>
              <a:t>D) Hz. Davud (a.s.) güzel sesiyle sabah akşam Allah’ı (c.c.) zikrederdi.</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PEYGAMBER TANIYORUM: HZ. DAVUD (A.S.) </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1BE41C1F-327A-0C19-8DD0-AB58E346BF24}"/>
              </a:ext>
            </a:extLst>
          </p:cNvPr>
          <p:cNvSpPr txBox="1"/>
          <p:nvPr/>
        </p:nvSpPr>
        <p:spPr>
          <a:xfrm>
            <a:off x="124295" y="603153"/>
            <a:ext cx="5062302" cy="338554"/>
          </a:xfrm>
          <a:prstGeom prst="rect">
            <a:avLst/>
          </a:prstGeom>
          <a:no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4</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tasarım içeren bir resim&#10;&#10;Açıklama otomatik olarak oluşturuldu">
            <a:extLst>
              <a:ext uri="{FF2B5EF4-FFF2-40B4-BE49-F238E27FC236}">
                <a16:creationId xmlns:a16="http://schemas.microsoft.com/office/drawing/2014/main" id="{1C3811B3-C9AE-0F0E-58F4-C0C0FF872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C25E4566-2130-C7FA-AA77-D606E5019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656573"/>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355038"/>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a:t>
            </a:r>
            <a:r>
              <a:rPr lang="tr-TR" sz="2200" dirty="0" err="1">
                <a:latin typeface="Arial" panose="020B0604020202020204" pitchFamily="34" charset="0"/>
                <a:cs typeface="Arial" panose="020B0604020202020204" pitchFamily="34" charset="0"/>
              </a:rPr>
              <a:t>Andolsun</a:t>
            </a:r>
            <a:r>
              <a:rPr lang="tr-TR" sz="2200" dirty="0">
                <a:latin typeface="Arial" panose="020B0604020202020204" pitchFamily="34" charset="0"/>
                <a:cs typeface="Arial" panose="020B0604020202020204" pitchFamily="34" charset="0"/>
              </a:rPr>
              <a:t>, Davud’a tarafımızdan bir lütuf verdik. ‘Ey dağlar! Kuşların eşliğinde onunla birlikte tespih edin’ dedik ve ‘(Bütün vücudu örtecek) zırhlar yap, işçilikte de ölçüyü tuttur diye demiri ona yumuşattık. ‘Salih amel işleyin. Çünkü ben sizin yaptıklarınızı görürüm’ diye </a:t>
            </a:r>
            <a:r>
              <a:rPr lang="tr-TR" sz="2200" dirty="0" err="1">
                <a:latin typeface="Arial" panose="020B0604020202020204" pitchFamily="34" charset="0"/>
                <a:cs typeface="Arial" panose="020B0604020202020204" pitchFamily="34" charset="0"/>
              </a:rPr>
              <a:t>vahyettik</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Sebe</a:t>
            </a:r>
            <a:r>
              <a:rPr lang="tr-TR" sz="2200" dirty="0">
                <a:latin typeface="Arial" panose="020B0604020202020204" pitchFamily="34" charset="0"/>
                <a:cs typeface="Arial" panose="020B0604020202020204" pitchFamily="34" charset="0"/>
              </a:rPr>
              <a:t> suresi, 10-11. ayetler) </a:t>
            </a:r>
          </a:p>
          <a:p>
            <a:pPr algn="just">
              <a:spcAft>
                <a:spcPts val="600"/>
              </a:spcAft>
            </a:pPr>
            <a:r>
              <a:rPr lang="tr-TR" sz="2200" b="1" dirty="0">
                <a:latin typeface="Arial" panose="020B0604020202020204" pitchFamily="34" charset="0"/>
                <a:cs typeface="Arial" panose="020B0604020202020204" pitchFamily="34" charset="0"/>
              </a:rPr>
              <a:t>Bu ayetlerde Hz. Davud (a.s.) ile ilgili; </a:t>
            </a:r>
          </a:p>
          <a:p>
            <a:pPr algn="just">
              <a:spcAft>
                <a:spcPts val="600"/>
              </a:spcAft>
            </a:pPr>
            <a:r>
              <a:rPr lang="tr-TR" sz="2200" dirty="0">
                <a:latin typeface="Arial" panose="020B0604020202020204" pitchFamily="34" charset="0"/>
                <a:cs typeface="Arial" panose="020B0604020202020204" pitchFamily="34" charset="0"/>
              </a:rPr>
              <a:t>I.   Mesleğine </a:t>
            </a:r>
          </a:p>
          <a:p>
            <a:pPr algn="just">
              <a:spcAft>
                <a:spcPts val="600"/>
              </a:spcAft>
            </a:pPr>
            <a:r>
              <a:rPr lang="tr-TR" sz="2200" dirty="0">
                <a:latin typeface="Arial" panose="020B0604020202020204" pitchFamily="34" charset="0"/>
                <a:cs typeface="Arial" panose="020B0604020202020204" pitchFamily="34" charset="0"/>
              </a:rPr>
              <a:t>II.  Gönderilen ilahi kitaba </a:t>
            </a:r>
          </a:p>
          <a:p>
            <a:pPr algn="just">
              <a:spcAft>
                <a:spcPts val="600"/>
              </a:spcAft>
            </a:pPr>
            <a:r>
              <a:rPr lang="tr-TR" sz="2200" dirty="0">
                <a:latin typeface="Arial" panose="020B0604020202020204" pitchFamily="34" charset="0"/>
                <a:cs typeface="Arial" panose="020B0604020202020204" pitchFamily="34" charset="0"/>
              </a:rPr>
              <a:t>III. Güzel sesli oluşuna </a:t>
            </a:r>
          </a:p>
          <a:p>
            <a:pPr algn="just">
              <a:spcAft>
                <a:spcPts val="600"/>
              </a:spcAft>
            </a:pPr>
            <a:r>
              <a:rPr lang="tr-TR" sz="2200" b="1" dirty="0">
                <a:latin typeface="Arial" panose="020B0604020202020204" pitchFamily="34" charset="0"/>
                <a:cs typeface="Arial" panose="020B0604020202020204" pitchFamily="34" charset="0"/>
              </a:rPr>
              <a:t>yargılarından hangilerine değinilmiştir? </a:t>
            </a:r>
          </a:p>
          <a:p>
            <a:pPr algn="just">
              <a:spcAft>
                <a:spcPts val="600"/>
              </a:spcAft>
            </a:pPr>
            <a:r>
              <a:rPr lang="tr-TR" sz="2200" dirty="0">
                <a:latin typeface="Arial" panose="020B0604020202020204" pitchFamily="34" charset="0"/>
                <a:cs typeface="Arial" panose="020B0604020202020204" pitchFamily="34" charset="0"/>
              </a:rPr>
              <a:t>A) Yalnız I 			B) Yalnız II </a:t>
            </a:r>
          </a:p>
          <a:p>
            <a:pPr algn="just">
              <a:spcAft>
                <a:spcPts val="600"/>
              </a:spcAft>
            </a:pPr>
            <a:r>
              <a:rPr lang="tr-TR" sz="2200" dirty="0">
                <a:latin typeface="Arial" panose="020B0604020202020204" pitchFamily="34" charset="0"/>
                <a:cs typeface="Arial" panose="020B0604020202020204" pitchFamily="34" charset="0"/>
              </a:rPr>
              <a:t>C) I ve III 			D) II ve III</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PEYGAMBER TANIYORUM: HZ. DAVUD (A.S.) </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F36EB1B5-93A9-C07A-16CB-8BAB25CEE45A}"/>
              </a:ext>
            </a:extLst>
          </p:cNvPr>
          <p:cNvSpPr txBox="1"/>
          <p:nvPr/>
        </p:nvSpPr>
        <p:spPr>
          <a:xfrm>
            <a:off x="124295" y="603153"/>
            <a:ext cx="5062302" cy="338554"/>
          </a:xfrm>
          <a:prstGeom prst="rect">
            <a:avLst/>
          </a:prstGeom>
          <a:no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sv-SE" sz="1600" dirty="0">
                <a:latin typeface="Arial" panose="020B0604020202020204" pitchFamily="34" charset="0"/>
                <a:cs typeface="Arial" panose="020B0604020202020204" pitchFamily="34" charset="0"/>
              </a:rPr>
              <a:t>1. Ünite / Kavratan Testler </a:t>
            </a:r>
            <a:r>
              <a:rPr lang="tr-TR" sz="1600" dirty="0">
                <a:latin typeface="Arial" panose="020B0604020202020204" pitchFamily="34" charset="0"/>
                <a:cs typeface="Arial" panose="020B0604020202020204" pitchFamily="34" charset="0"/>
              </a:rPr>
              <a:t>4</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içeren bir resim&#10;&#10;Açıklama otomatik olarak oluşturuldu">
            <a:extLst>
              <a:ext uri="{FF2B5EF4-FFF2-40B4-BE49-F238E27FC236}">
                <a16:creationId xmlns:a16="http://schemas.microsoft.com/office/drawing/2014/main" id="{0CEAA076-A97A-5B2F-C740-75FC22F56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PEYGAMBER TANIYORUM: HZ. DAVUD (A.S.) </a:t>
            </a: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311595865"/>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r>
                        <a:rPr lang="tr-TR" sz="1800" kern="1200" baseline="0" dirty="0" err="1">
                          <a:solidFill>
                            <a:schemeClr val="tx1"/>
                          </a:solidFill>
                          <a:latin typeface="Arial" panose="020B0604020202020204" pitchFamily="34" charset="0"/>
                          <a:ea typeface="+mn-ea"/>
                          <a:cs typeface="Arial" panose="020B0604020202020204" pitchFamily="34" charset="0"/>
                        </a:rPr>
                        <a:t>İsrailoğulları</a:t>
                      </a:r>
                      <a:r>
                        <a:rPr lang="tr-TR" sz="1800" kern="1200" baseline="0" dirty="0">
                          <a:solidFill>
                            <a:schemeClr val="tx1"/>
                          </a:solidFill>
                          <a:latin typeface="Arial" panose="020B0604020202020204" pitchFamily="34" charset="0"/>
                          <a:ea typeface="+mn-ea"/>
                          <a:cs typeface="Arial" panose="020B0604020202020204" pitchFamily="34" charset="0"/>
                        </a:rPr>
                        <a:t>, Hz. </a:t>
                      </a:r>
                      <a:r>
                        <a:rPr lang="tr-TR" sz="1800" kern="1200" baseline="0" dirty="0" err="1">
                          <a:solidFill>
                            <a:schemeClr val="tx1"/>
                          </a:solidFill>
                          <a:latin typeface="Arial" panose="020B0604020202020204" pitchFamily="34" charset="0"/>
                          <a:ea typeface="+mn-ea"/>
                          <a:cs typeface="Arial" panose="020B0604020202020204" pitchFamily="34" charset="0"/>
                        </a:rPr>
                        <a:t>Davud</a:t>
                      </a:r>
                      <a:r>
                        <a:rPr lang="tr-TR" sz="1800" kern="1200" baseline="0" dirty="0">
                          <a:solidFill>
                            <a:schemeClr val="tx1"/>
                          </a:solidFill>
                          <a:latin typeface="Arial" panose="020B0604020202020204" pitchFamily="34" charset="0"/>
                          <a:ea typeface="+mn-ea"/>
                          <a:cs typeface="Arial" panose="020B0604020202020204" pitchFamily="34" charset="0"/>
                        </a:rPr>
                        <a:t> (a.s.) zamanında en yoksul, zayıf ve sıkıntılı dönemlerini yaşamışlardır.</a:t>
                      </a:r>
                      <a:endParaRPr lang="tr-T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baseline="0" dirty="0">
                          <a:solidFill>
                            <a:schemeClr val="tx1"/>
                          </a:solidFill>
                          <a:latin typeface="Arial" panose="020B0604020202020204" pitchFamily="34" charset="0"/>
                          <a:ea typeface="+mn-ea"/>
                          <a:cs typeface="Arial" panose="020B0604020202020204" pitchFamily="34" charset="0"/>
                        </a:rPr>
                        <a:t>Hz. </a:t>
                      </a:r>
                      <a:r>
                        <a:rPr lang="tr-TR" sz="1800" kern="1200" baseline="0" dirty="0" err="1">
                          <a:solidFill>
                            <a:schemeClr val="tx1"/>
                          </a:solidFill>
                          <a:latin typeface="Arial" panose="020B0604020202020204" pitchFamily="34" charset="0"/>
                          <a:ea typeface="+mn-ea"/>
                          <a:cs typeface="Arial" panose="020B0604020202020204" pitchFamily="34" charset="0"/>
                        </a:rPr>
                        <a:t>Davud</a:t>
                      </a:r>
                      <a:r>
                        <a:rPr lang="tr-TR" sz="1800" kern="1200" baseline="0" dirty="0">
                          <a:solidFill>
                            <a:schemeClr val="tx1"/>
                          </a:solidFill>
                          <a:latin typeface="Arial" panose="020B0604020202020204" pitchFamily="34" charset="0"/>
                          <a:ea typeface="+mn-ea"/>
                          <a:cs typeface="Arial" panose="020B0604020202020204" pitchFamily="34" charset="0"/>
                        </a:rPr>
                        <a:t> (a.s.), krallığının gururuna kapılmayan ve Allah’ın (c.c.) emirlerini yerine getirip dini tebliğden vazgeçmeyen bir peygamberdir. </a:t>
                      </a:r>
                      <a:endParaRPr lang="tr-T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baseline="0" dirty="0">
                          <a:solidFill>
                            <a:schemeClr val="tx1"/>
                          </a:solidFill>
                          <a:latin typeface="Arial" panose="020B0604020202020204" pitchFamily="34" charset="0"/>
                          <a:ea typeface="+mn-ea"/>
                          <a:cs typeface="Arial" panose="020B0604020202020204" pitchFamily="34" charset="0"/>
                        </a:rPr>
                        <a:t>Hz. Davud (a.s.) kendi el emeğiyle değil kral olarak aldığı vergiler ve ganimetler sayesinde geçimini sağlardı.</a:t>
                      </a:r>
                      <a:endParaRPr lang="tr-T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baseline="0" dirty="0">
                          <a:solidFill>
                            <a:schemeClr val="tx1"/>
                          </a:solidFill>
                          <a:latin typeface="Arial" panose="020B0604020202020204" pitchFamily="34" charset="0"/>
                          <a:ea typeface="+mn-ea"/>
                          <a:cs typeface="Arial" panose="020B0604020202020204" pitchFamily="34" charset="0"/>
                        </a:rPr>
                        <a:t>Yüce Allah, demiri </a:t>
                      </a:r>
                      <a:r>
                        <a:rPr lang="tr-TR" sz="1800" dirty="0">
                          <a:latin typeface="Arial" panose="020B0604020202020204" pitchFamily="34" charset="0"/>
                          <a:cs typeface="Arial" panose="020B0604020202020204" pitchFamily="34" charset="0"/>
                        </a:rPr>
                        <a:t>Hz. </a:t>
                      </a:r>
                      <a:r>
                        <a:rPr lang="tr-TR" sz="1800" dirty="0" err="1">
                          <a:latin typeface="Arial" panose="020B0604020202020204" pitchFamily="34" charset="0"/>
                          <a:cs typeface="Arial" panose="020B0604020202020204" pitchFamily="34" charset="0"/>
                        </a:rPr>
                        <a:t>Davud’un</a:t>
                      </a:r>
                      <a:r>
                        <a:rPr lang="tr-TR" sz="1800" dirty="0">
                          <a:latin typeface="Arial" panose="020B0604020202020204" pitchFamily="34" charset="0"/>
                          <a:cs typeface="Arial" panose="020B0604020202020204" pitchFamily="34" charset="0"/>
                        </a:rPr>
                        <a:t> (a.s.)</a:t>
                      </a:r>
                      <a:r>
                        <a:rPr lang="tr-TR" sz="1800" kern="1200" baseline="0" dirty="0">
                          <a:solidFill>
                            <a:schemeClr val="tx1"/>
                          </a:solidFill>
                          <a:latin typeface="Arial" panose="020B0604020202020204" pitchFamily="34" charset="0"/>
                          <a:ea typeface="+mn-ea"/>
                          <a:cs typeface="Arial" panose="020B0604020202020204" pitchFamily="34" charset="0"/>
                        </a:rPr>
                        <a:t> eliyle şekillendirmiş ve bu nimetin nasıl kullanılacağını </a:t>
                      </a:r>
                      <a:r>
                        <a:rPr lang="tr-TR" sz="1800" dirty="0">
                          <a:latin typeface="Arial" panose="020B0604020202020204" pitchFamily="34" charset="0"/>
                          <a:cs typeface="Arial" panose="020B0604020202020204" pitchFamily="34" charset="0"/>
                        </a:rPr>
                        <a:t>Hz. </a:t>
                      </a:r>
                      <a:r>
                        <a:rPr lang="tr-TR" sz="1800" dirty="0" err="1">
                          <a:latin typeface="Arial" panose="020B0604020202020204" pitchFamily="34" charset="0"/>
                          <a:cs typeface="Arial" panose="020B0604020202020204" pitchFamily="34" charset="0"/>
                        </a:rPr>
                        <a:t>Davud</a:t>
                      </a:r>
                      <a:r>
                        <a:rPr lang="tr-TR" sz="1800" baseline="0" dirty="0">
                          <a:latin typeface="Arial" panose="020B0604020202020204" pitchFamily="34" charset="0"/>
                          <a:cs typeface="Arial" panose="020B0604020202020204" pitchFamily="34" charset="0"/>
                        </a:rPr>
                        <a:t> ile</a:t>
                      </a:r>
                      <a:r>
                        <a:rPr lang="tr-TR" sz="1800" dirty="0">
                          <a:latin typeface="Arial" panose="020B0604020202020204" pitchFamily="34" charset="0"/>
                          <a:cs typeface="Arial" panose="020B0604020202020204" pitchFamily="34" charset="0"/>
                        </a:rPr>
                        <a:t> (a.s.)</a:t>
                      </a:r>
                      <a:r>
                        <a:rPr lang="tr-TR" sz="1800" kern="1200" baseline="0" dirty="0">
                          <a:solidFill>
                            <a:schemeClr val="tx1"/>
                          </a:solidFill>
                          <a:latin typeface="Arial" panose="020B0604020202020204" pitchFamily="34" charset="0"/>
                          <a:ea typeface="+mn-ea"/>
                          <a:cs typeface="Arial" panose="020B0604020202020204" pitchFamily="34" charset="0"/>
                        </a:rPr>
                        <a:t> öğretmiştir. </a:t>
                      </a:r>
                      <a:endParaRPr lang="tr-T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baseline="0" dirty="0">
                          <a:solidFill>
                            <a:schemeClr val="tx1"/>
                          </a:solidFill>
                          <a:latin typeface="Arial" panose="020B0604020202020204" pitchFamily="34" charset="0"/>
                          <a:ea typeface="+mn-ea"/>
                          <a:cs typeface="Arial" panose="020B0604020202020204" pitchFamily="34" charset="0"/>
                        </a:rPr>
                        <a:t>Hz. </a:t>
                      </a:r>
                      <a:r>
                        <a:rPr lang="tr-TR" sz="1800" kern="1200" baseline="0" dirty="0" err="1">
                          <a:solidFill>
                            <a:schemeClr val="tx1"/>
                          </a:solidFill>
                          <a:latin typeface="Arial" panose="020B0604020202020204" pitchFamily="34" charset="0"/>
                          <a:ea typeface="+mn-ea"/>
                          <a:cs typeface="Arial" panose="020B0604020202020204" pitchFamily="34" charset="0"/>
                        </a:rPr>
                        <a:t>Davud</a:t>
                      </a:r>
                      <a:r>
                        <a:rPr lang="tr-TR" sz="1800" kern="1200" baseline="0" dirty="0">
                          <a:solidFill>
                            <a:schemeClr val="tx1"/>
                          </a:solidFill>
                          <a:latin typeface="Arial" panose="020B0604020202020204" pitchFamily="34" charset="0"/>
                          <a:ea typeface="+mn-ea"/>
                          <a:cs typeface="Arial" panose="020B0604020202020204" pitchFamily="34" charset="0"/>
                        </a:rPr>
                        <a:t> (a.s.) kendisine emredileni yerine getiren bir peygamber ve insanlar arasında adaleti gözeten bir hükümdardı.</a:t>
                      </a:r>
                      <a:endParaRPr lang="tr-T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baseline="0" dirty="0">
                          <a:solidFill>
                            <a:schemeClr val="tx1"/>
                          </a:solidFill>
                          <a:latin typeface="Arial" panose="020B0604020202020204" pitchFamily="34" charset="0"/>
                          <a:ea typeface="+mn-ea"/>
                          <a:cs typeface="Arial" panose="020B0604020202020204" pitchFamily="34" charset="0"/>
                        </a:rPr>
                        <a:t>Hz. </a:t>
                      </a:r>
                      <a:r>
                        <a:rPr lang="tr-TR" sz="1800" kern="1200" baseline="0" dirty="0" err="1">
                          <a:solidFill>
                            <a:schemeClr val="tx1"/>
                          </a:solidFill>
                          <a:latin typeface="Arial" panose="020B0604020202020204" pitchFamily="34" charset="0"/>
                          <a:ea typeface="+mn-ea"/>
                          <a:cs typeface="Arial" panose="020B0604020202020204" pitchFamily="34" charset="0"/>
                        </a:rPr>
                        <a:t>Davud</a:t>
                      </a:r>
                      <a:r>
                        <a:rPr lang="tr-TR" sz="1800" kern="1200" baseline="0" dirty="0">
                          <a:solidFill>
                            <a:schemeClr val="tx1"/>
                          </a:solidFill>
                          <a:latin typeface="Arial" panose="020B0604020202020204" pitchFamily="34" charset="0"/>
                          <a:ea typeface="+mn-ea"/>
                          <a:cs typeface="Arial" panose="020B0604020202020204" pitchFamily="34" charset="0"/>
                        </a:rPr>
                        <a:t> (a.s.) kendisine verilen yetenekleri </a:t>
                      </a:r>
                      <a:r>
                        <a:rPr lang="tr-TR" sz="1800" kern="1200" baseline="0" dirty="0" err="1">
                          <a:solidFill>
                            <a:schemeClr val="tx1"/>
                          </a:solidFill>
                          <a:latin typeface="Arial" panose="020B0604020202020204" pitchFamily="34" charset="0"/>
                          <a:ea typeface="+mn-ea"/>
                          <a:cs typeface="Arial" panose="020B0604020202020204" pitchFamily="34" charset="0"/>
                        </a:rPr>
                        <a:t>Talût’un</a:t>
                      </a:r>
                      <a:r>
                        <a:rPr lang="tr-TR" sz="1800" kern="1200" baseline="0" dirty="0">
                          <a:solidFill>
                            <a:schemeClr val="tx1"/>
                          </a:solidFill>
                          <a:latin typeface="Arial" panose="020B0604020202020204" pitchFamily="34" charset="0"/>
                          <a:ea typeface="+mn-ea"/>
                          <a:cs typeface="Arial" panose="020B0604020202020204" pitchFamily="34" charset="0"/>
                        </a:rPr>
                        <a:t> tahtını devirmek amacıyla kullandı. </a:t>
                      </a:r>
                      <a:endParaRPr lang="tr-T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baseline="0" dirty="0">
                          <a:solidFill>
                            <a:schemeClr val="tx1"/>
                          </a:solidFill>
                          <a:latin typeface="Arial" panose="020B0604020202020204" pitchFamily="34" charset="0"/>
                          <a:ea typeface="+mn-ea"/>
                          <a:cs typeface="Arial" panose="020B0604020202020204" pitchFamily="34" charset="0"/>
                        </a:rPr>
                        <a:t>Hz. </a:t>
                      </a:r>
                      <a:r>
                        <a:rPr lang="tr-TR" sz="1800" kern="1200" baseline="0" dirty="0" err="1">
                          <a:solidFill>
                            <a:schemeClr val="tx1"/>
                          </a:solidFill>
                          <a:latin typeface="Arial" panose="020B0604020202020204" pitchFamily="34" charset="0"/>
                          <a:ea typeface="+mn-ea"/>
                          <a:cs typeface="Arial" panose="020B0604020202020204" pitchFamily="34" charset="0"/>
                        </a:rPr>
                        <a:t>Davud</a:t>
                      </a:r>
                      <a:r>
                        <a:rPr lang="tr-TR" sz="1800" kern="1200" baseline="0" dirty="0">
                          <a:solidFill>
                            <a:schemeClr val="tx1"/>
                          </a:solidFill>
                          <a:latin typeface="Arial" panose="020B0604020202020204" pitchFamily="34" charset="0"/>
                          <a:ea typeface="+mn-ea"/>
                          <a:cs typeface="Arial" panose="020B0604020202020204" pitchFamily="34" charset="0"/>
                        </a:rPr>
                        <a:t> (a.s.) güzel sesiyle sabah akşam Yüce Allah’ı zikrederdi. Bugün dilimizde “</a:t>
                      </a:r>
                      <a:r>
                        <a:rPr lang="tr-TR" sz="1800" kern="1200" baseline="0" dirty="0" err="1">
                          <a:solidFill>
                            <a:schemeClr val="tx1"/>
                          </a:solidFill>
                          <a:latin typeface="Arial" panose="020B0604020202020204" pitchFamily="34" charset="0"/>
                          <a:ea typeface="+mn-ea"/>
                          <a:cs typeface="Arial" panose="020B0604020202020204" pitchFamily="34" charset="0"/>
                        </a:rPr>
                        <a:t>dâvûdî</a:t>
                      </a:r>
                      <a:r>
                        <a:rPr lang="tr-TR" sz="1800" kern="1200" baseline="0" dirty="0">
                          <a:solidFill>
                            <a:schemeClr val="tx1"/>
                          </a:solidFill>
                          <a:latin typeface="Arial" panose="020B0604020202020204" pitchFamily="34" charset="0"/>
                          <a:ea typeface="+mn-ea"/>
                          <a:cs typeface="Arial" panose="020B0604020202020204" pitchFamily="34" charset="0"/>
                        </a:rPr>
                        <a:t> ses” deyimi bize ondan kalan bir hatıradır. </a:t>
                      </a:r>
                      <a:endParaRPr lang="tr-TR" sz="18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2040241"/>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1366276"/>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339560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713308"/>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958" y="5424333"/>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4747673"/>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descr="şişe, metin içeren bir resim&#10;&#10;Açıklama otomatik olarak oluşturuldu">
            <a:extLst>
              <a:ext uri="{FF2B5EF4-FFF2-40B4-BE49-F238E27FC236}">
                <a16:creationId xmlns:a16="http://schemas.microsoft.com/office/drawing/2014/main" id="{411B2D77-35FD-7124-087E-3A9B12B7B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kavramları Sözcük Avı bulmacasından bulunuz.</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rot="5400000">
            <a:off x="5364350" y="3663700"/>
            <a:ext cx="219868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a:off x="2656778" y="1248353"/>
            <a:ext cx="684752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a:off x="3369169" y="5269664"/>
            <a:ext cx="477049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6243638" y="1744971"/>
            <a:ext cx="326066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6276081" y="4767225"/>
            <a:ext cx="325914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rot="5400000">
            <a:off x="912048" y="3489703"/>
            <a:ext cx="386467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10800000">
            <a:off x="3369169" y="3259589"/>
            <a:ext cx="616605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0800000">
            <a:off x="2656776" y="5780474"/>
            <a:ext cx="616605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Dikdörtgen: Köşeleri Yuvarlatılmış 20">
            <a:extLst>
              <a:ext uri="{FF2B5EF4-FFF2-40B4-BE49-F238E27FC236}">
                <a16:creationId xmlns:a16="http://schemas.microsoft.com/office/drawing/2014/main" id="{8F1731C1-D9D6-C1B3-307B-72A521014396}"/>
              </a:ext>
            </a:extLst>
          </p:cNvPr>
          <p:cNvSpPr/>
          <p:nvPr/>
        </p:nvSpPr>
        <p:spPr>
          <a:xfrm rot="16200000">
            <a:off x="3094875" y="3759595"/>
            <a:ext cx="239047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Köşeleri Yuvarlatılmış 10">
            <a:extLst>
              <a:ext uri="{FF2B5EF4-FFF2-40B4-BE49-F238E27FC236}">
                <a16:creationId xmlns:a16="http://schemas.microsoft.com/office/drawing/2014/main" id="{DED42D6F-3EF3-F7CD-1173-2ACC6C35FF08}"/>
              </a:ext>
            </a:extLst>
          </p:cNvPr>
          <p:cNvSpPr/>
          <p:nvPr/>
        </p:nvSpPr>
        <p:spPr>
          <a:xfrm rot="16200000">
            <a:off x="8412894" y="3493424"/>
            <a:ext cx="185813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PEYGAMBER TANIYORUM: HZ. DAVUD (A.S.) </a:t>
            </a: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HZ. DAVUD</a:t>
            </a:r>
          </a:p>
          <a:p>
            <a:pPr algn="ctr">
              <a:lnSpc>
                <a:spcPct val="150000"/>
              </a:lnSpc>
              <a:spcAft>
                <a:spcPts val="600"/>
              </a:spcAft>
            </a:pPr>
            <a:r>
              <a:rPr lang="tr-TR" b="1" dirty="0">
                <a:latin typeface="Arial" panose="020B0604020202020204" pitchFamily="34" charset="0"/>
                <a:cs typeface="Arial" panose="020B0604020202020204" pitchFamily="34" charset="0"/>
              </a:rPr>
              <a:t>DEMİRCİLİK</a:t>
            </a:r>
          </a:p>
          <a:p>
            <a:pPr algn="ctr">
              <a:lnSpc>
                <a:spcPct val="150000"/>
              </a:lnSpc>
              <a:spcAft>
                <a:spcPts val="600"/>
              </a:spcAft>
            </a:pPr>
            <a:r>
              <a:rPr lang="tr-TR" b="1" dirty="0">
                <a:latin typeface="Arial" panose="020B0604020202020204" pitchFamily="34" charset="0"/>
                <a:cs typeface="Arial" panose="020B0604020202020204" pitchFamily="34" charset="0"/>
              </a:rPr>
              <a:t>PEYGAMBER</a:t>
            </a:r>
          </a:p>
          <a:p>
            <a:pPr algn="ctr">
              <a:lnSpc>
                <a:spcPct val="150000"/>
              </a:lnSpc>
              <a:spcAft>
                <a:spcPts val="600"/>
              </a:spcAft>
            </a:pPr>
            <a:r>
              <a:rPr lang="tr-TR" b="1" dirty="0">
                <a:latin typeface="Arial" panose="020B0604020202020204" pitchFamily="34" charset="0"/>
                <a:cs typeface="Arial" panose="020B0604020202020204" pitchFamily="34" charset="0"/>
              </a:rPr>
              <a:t>ZEBUR</a:t>
            </a:r>
          </a:p>
          <a:p>
            <a:pPr algn="ctr">
              <a:lnSpc>
                <a:spcPct val="150000"/>
              </a:lnSpc>
              <a:spcAft>
                <a:spcPts val="600"/>
              </a:spcAft>
            </a:pPr>
            <a:r>
              <a:rPr lang="tr-TR" b="1" dirty="0">
                <a:latin typeface="Arial" panose="020B0604020202020204" pitchFamily="34" charset="0"/>
                <a:cs typeface="Arial" panose="020B0604020202020204" pitchFamily="34" charset="0"/>
              </a:rPr>
              <a:t>HÜKÜMDAR</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KUDÜS</a:t>
            </a:r>
          </a:p>
          <a:p>
            <a:pPr algn="ctr">
              <a:lnSpc>
                <a:spcPct val="150000"/>
              </a:lnSpc>
              <a:spcAft>
                <a:spcPts val="600"/>
              </a:spcAft>
            </a:pPr>
            <a:r>
              <a:rPr lang="tr-TR" b="1" dirty="0">
                <a:latin typeface="Arial" panose="020B0604020202020204" pitchFamily="34" charset="0"/>
                <a:cs typeface="Arial" panose="020B0604020202020204" pitchFamily="34" charset="0"/>
              </a:rPr>
              <a:t>TALUT</a:t>
            </a:r>
          </a:p>
          <a:p>
            <a:pPr algn="ctr">
              <a:lnSpc>
                <a:spcPct val="150000"/>
              </a:lnSpc>
              <a:spcAft>
                <a:spcPts val="600"/>
              </a:spcAft>
            </a:pPr>
            <a:r>
              <a:rPr lang="tr-TR" b="1" dirty="0">
                <a:latin typeface="Arial" panose="020B0604020202020204" pitchFamily="34" charset="0"/>
                <a:cs typeface="Arial" panose="020B0604020202020204" pitchFamily="34" charset="0"/>
              </a:rPr>
              <a:t>ORUÇ</a:t>
            </a:r>
          </a:p>
          <a:p>
            <a:pPr algn="ctr">
              <a:lnSpc>
                <a:spcPct val="150000"/>
              </a:lnSpc>
              <a:spcAft>
                <a:spcPts val="600"/>
              </a:spcAft>
            </a:pPr>
            <a:r>
              <a:rPr lang="tr-TR" b="1" dirty="0">
                <a:latin typeface="Arial" panose="020B0604020202020204" pitchFamily="34" charset="0"/>
                <a:cs typeface="Arial" panose="020B0604020202020204" pitchFamily="34" charset="0"/>
              </a:rPr>
              <a:t>DAVUDÎ SES</a:t>
            </a:r>
          </a:p>
          <a:p>
            <a:pPr algn="ctr">
              <a:lnSpc>
                <a:spcPct val="150000"/>
              </a:lnSpc>
              <a:spcAft>
                <a:spcPts val="600"/>
              </a:spcAft>
            </a:pPr>
            <a:r>
              <a:rPr lang="tr-TR" b="1" dirty="0">
                <a:latin typeface="Arial" panose="020B0604020202020204" pitchFamily="34" charset="0"/>
                <a:cs typeface="Arial" panose="020B0604020202020204" pitchFamily="34" charset="0"/>
              </a:rPr>
              <a:t>CALUT</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5" name="4 Tablo">
            <a:extLst>
              <a:ext uri="{FF2B5EF4-FFF2-40B4-BE49-F238E27FC236}">
                <a16:creationId xmlns:a16="http://schemas.microsoft.com/office/drawing/2014/main" id="{43E23E6A-13B9-E2A9-AA62-0E3A26490A7A}"/>
              </a:ext>
            </a:extLst>
          </p:cNvPr>
          <p:cNvGraphicFramePr>
            <a:graphicFrameLocks noGrp="1"/>
          </p:cNvGraphicFramePr>
          <p:nvPr>
            <p:extLst>
              <p:ext uri="{D42A27DB-BD31-4B8C-83A1-F6EECF244321}">
                <p14:modId xmlns:p14="http://schemas.microsoft.com/office/powerpoint/2010/main" val="1938609651"/>
              </p:ext>
            </p:extLst>
          </p:nvPr>
        </p:nvGraphicFramePr>
        <p:xfrm>
          <a:off x="2496000" y="1186582"/>
          <a:ext cx="7200000" cy="504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504000">
                <a:tc>
                  <a:txBody>
                    <a:bodyPr/>
                    <a:lstStyle/>
                    <a:p>
                      <a:pPr algn="ctr"/>
                      <a:r>
                        <a:rPr lang="tr-TR" sz="2000" kern="1200" dirty="0">
                          <a:solidFill>
                            <a:schemeClr val="tx1"/>
                          </a:solidFill>
                          <a:latin typeface="+mn-lt"/>
                          <a:ea typeface="+mn-ea"/>
                          <a:cs typeface="+mn-cs"/>
                        </a:rPr>
                        <a:t>D</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dirty="0">
                          <a:solidFill>
                            <a:schemeClr val="tx1"/>
                          </a:solidFill>
                        </a:rPr>
                        <a:t>M</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R</a:t>
                      </a:r>
                    </a:p>
                  </a:txBody>
                  <a:tcPr/>
                </a:tc>
                <a:tc>
                  <a:txBody>
                    <a:bodyPr/>
                    <a:lstStyle/>
                    <a:p>
                      <a:pPr algn="ctr"/>
                      <a:r>
                        <a:rPr lang="tr-TR" sz="2000" kern="1200" dirty="0">
                          <a:solidFill>
                            <a:schemeClr val="tx1"/>
                          </a:solidFill>
                          <a:latin typeface="+mn-lt"/>
                          <a:ea typeface="+mn-ea"/>
                          <a:cs typeface="+mn-cs"/>
                        </a:rPr>
                        <a:t>C</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L</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K</a:t>
                      </a:r>
                    </a:p>
                  </a:txBody>
                  <a:tcPr/>
                </a:tc>
                <a:extLst>
                  <a:ext uri="{0D108BD9-81ED-4DB2-BD59-A6C34878D82A}">
                    <a16:rowId xmlns:a16="http://schemas.microsoft.com/office/drawing/2014/main" val="10000"/>
                  </a:ext>
                </a:extLst>
              </a:tr>
              <a:tr h="504000">
                <a:tc>
                  <a:txBody>
                    <a:bodyPr/>
                    <a:lstStyle/>
                    <a:p>
                      <a:pPr algn="ctr"/>
                      <a:r>
                        <a:rPr lang="tr-TR" sz="2000" kern="1200" dirty="0">
                          <a:solidFill>
                            <a:schemeClr val="tx1"/>
                          </a:solidFill>
                          <a:latin typeface="+mn-lt"/>
                          <a:ea typeface="+mn-ea"/>
                          <a:cs typeface="+mn-cs"/>
                        </a:rPr>
                        <a:t>H</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R</a:t>
                      </a:r>
                    </a:p>
                  </a:txBody>
                  <a:tcPr/>
                </a:tc>
                <a:tc>
                  <a:txBody>
                    <a:bodyPr/>
                    <a:lstStyle/>
                    <a:p>
                      <a:pPr algn="ctr"/>
                      <a:r>
                        <a:rPr lang="tr-TR" sz="2000" kern="1200" dirty="0">
                          <a:solidFill>
                            <a:schemeClr val="tx1"/>
                          </a:solidFill>
                          <a:latin typeface="+mn-lt"/>
                          <a:ea typeface="+mn-ea"/>
                          <a:cs typeface="+mn-cs"/>
                        </a:rPr>
                        <a:t>K</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K</a:t>
                      </a:r>
                    </a:p>
                  </a:txBody>
                  <a:tcPr/>
                </a:tc>
                <a:tc>
                  <a:txBody>
                    <a:bodyPr/>
                    <a:lstStyle/>
                    <a:p>
                      <a:pPr algn="ctr"/>
                      <a:r>
                        <a:rPr lang="tr-TR" sz="2000" kern="1200" dirty="0">
                          <a:solidFill>
                            <a:schemeClr val="tx1"/>
                          </a:solidFill>
                          <a:latin typeface="+mn-lt"/>
                          <a:ea typeface="+mn-ea"/>
                          <a:cs typeface="+mn-cs"/>
                        </a:rPr>
                        <a:t>U</a:t>
                      </a:r>
                    </a:p>
                  </a:txBody>
                  <a:tcPr/>
                </a:tc>
                <a:tc>
                  <a:txBody>
                    <a:bodyPr/>
                    <a:lstStyle/>
                    <a:p>
                      <a:pPr algn="ctr"/>
                      <a:r>
                        <a:rPr lang="tr-TR" sz="2000" kern="1200" dirty="0">
                          <a:solidFill>
                            <a:schemeClr val="tx1"/>
                          </a:solidFill>
                          <a:latin typeface="+mn-lt"/>
                          <a:ea typeface="+mn-ea"/>
                          <a:cs typeface="+mn-cs"/>
                        </a:rPr>
                        <a:t>D</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algn="ctr"/>
                      <a:r>
                        <a:rPr lang="tr-TR" sz="2000" kern="1200" dirty="0">
                          <a:solidFill>
                            <a:schemeClr val="tx1"/>
                          </a:solidFill>
                          <a:latin typeface="+mn-lt"/>
                          <a:ea typeface="+mn-ea"/>
                          <a:cs typeface="+mn-cs"/>
                        </a:rPr>
                        <a:t>S</a:t>
                      </a:r>
                    </a:p>
                  </a:txBody>
                  <a:tcPr/>
                </a:tc>
                <a:extLst>
                  <a:ext uri="{0D108BD9-81ED-4DB2-BD59-A6C34878D82A}">
                    <a16:rowId xmlns:a16="http://schemas.microsoft.com/office/drawing/2014/main" val="10001"/>
                  </a:ext>
                </a:extLst>
              </a:tr>
              <a:tr h="504000">
                <a:tc>
                  <a:txBody>
                    <a:bodyPr/>
                    <a:lstStyle/>
                    <a:p>
                      <a:pPr algn="ctr"/>
                      <a:r>
                        <a:rPr lang="tr-TR" sz="2000" kern="1200" dirty="0">
                          <a:solidFill>
                            <a:schemeClr val="tx1"/>
                          </a:solidFill>
                          <a:latin typeface="+mn-lt"/>
                          <a:ea typeface="+mn-ea"/>
                          <a:cs typeface="+mn-cs"/>
                        </a:rPr>
                        <a:t>Ü</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D</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dirty="0">
                          <a:solidFill>
                            <a:schemeClr val="tx1"/>
                          </a:solidFill>
                        </a:rPr>
                        <a:t>M</a:t>
                      </a:r>
                    </a:p>
                  </a:txBody>
                  <a:tcPr/>
                </a:tc>
                <a:tc>
                  <a:txBody>
                    <a:bodyPr/>
                    <a:lstStyle/>
                    <a:p>
                      <a:pPr algn="ctr"/>
                      <a:r>
                        <a:rPr lang="tr-TR" dirty="0">
                          <a:solidFill>
                            <a:schemeClr val="tx1"/>
                          </a:solidFill>
                        </a:rPr>
                        <a:t>X</a:t>
                      </a:r>
                    </a:p>
                  </a:txBody>
                  <a:tcPr/>
                </a:tc>
                <a:tc>
                  <a:txBody>
                    <a:bodyPr/>
                    <a:lstStyle/>
                    <a:p>
                      <a:pPr algn="ctr"/>
                      <a:r>
                        <a:rPr lang="tr-TR" dirty="0">
                          <a:solidFill>
                            <a:schemeClr val="tx1"/>
                          </a:solidFill>
                        </a:rPr>
                        <a:t>V</a:t>
                      </a:r>
                    </a:p>
                  </a:txBody>
                  <a:tcPr/>
                </a:tc>
                <a:tc>
                  <a:txBody>
                    <a:bodyPr/>
                    <a:lstStyle/>
                    <a:p>
                      <a:pPr algn="ctr"/>
                      <a:r>
                        <a:rPr lang="tr-TR" dirty="0">
                          <a:solidFill>
                            <a:schemeClr val="tx1"/>
                          </a:solidFill>
                        </a:rPr>
                        <a:t>B</a:t>
                      </a:r>
                    </a:p>
                  </a:txBody>
                  <a:tcPr/>
                </a:tc>
                <a:tc>
                  <a:txBody>
                    <a:bodyPr/>
                    <a:lstStyle/>
                    <a:p>
                      <a:pPr algn="ctr"/>
                      <a:r>
                        <a:rPr lang="tr-TR" dirty="0">
                          <a:solidFill>
                            <a:schemeClr val="tx1"/>
                          </a:solidFill>
                        </a:rPr>
                        <a:t>V</a:t>
                      </a:r>
                    </a:p>
                  </a:txBody>
                  <a:tcPr/>
                </a:tc>
                <a:extLst>
                  <a:ext uri="{0D108BD9-81ED-4DB2-BD59-A6C34878D82A}">
                    <a16:rowId xmlns:a16="http://schemas.microsoft.com/office/drawing/2014/main" val="10002"/>
                  </a:ext>
                </a:extLst>
              </a:tr>
              <a:tr h="504000">
                <a:tc>
                  <a:txBody>
                    <a:bodyPr/>
                    <a:lstStyle/>
                    <a:p>
                      <a:pPr algn="ctr"/>
                      <a:r>
                        <a:rPr lang="tr-TR" sz="2000" kern="1200" dirty="0">
                          <a:solidFill>
                            <a:schemeClr val="tx1"/>
                          </a:solidFill>
                          <a:latin typeface="+mn-lt"/>
                          <a:ea typeface="+mn-ea"/>
                          <a:cs typeface="+mn-cs"/>
                        </a:rPr>
                        <a:t>K</a:t>
                      </a:r>
                    </a:p>
                  </a:txBody>
                  <a:tcPr/>
                </a:tc>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Z</a:t>
                      </a:r>
                    </a:p>
                  </a:txBody>
                  <a:tcPr/>
                </a:tc>
                <a:tc>
                  <a:txBody>
                    <a:bodyPr/>
                    <a:lstStyle/>
                    <a:p>
                      <a:pPr algn="ctr"/>
                      <a:r>
                        <a:rPr lang="tr-TR" sz="2000" kern="1200" dirty="0">
                          <a:solidFill>
                            <a:schemeClr val="tx1"/>
                          </a:solidFill>
                          <a:latin typeface="+mn-lt"/>
                          <a:ea typeface="+mn-ea"/>
                          <a:cs typeface="+mn-cs"/>
                        </a:rPr>
                        <a:t>W</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C</a:t>
                      </a:r>
                    </a:p>
                  </a:txBody>
                  <a:tcPr/>
                </a:tc>
                <a:tc>
                  <a:txBody>
                    <a:bodyPr/>
                    <a:lstStyle/>
                    <a:p>
                      <a:pPr algn="ctr"/>
                      <a:r>
                        <a:rPr lang="tr-TR" sz="2000" kern="1200" dirty="0">
                          <a:solidFill>
                            <a:schemeClr val="tx1"/>
                          </a:solidFill>
                          <a:latin typeface="+mn-lt"/>
                          <a:ea typeface="+mn-ea"/>
                          <a:cs typeface="+mn-cs"/>
                        </a:rPr>
                        <a:t>Ü</a:t>
                      </a:r>
                    </a:p>
                  </a:txBody>
                  <a:tcPr/>
                </a:tc>
                <a:tc>
                  <a:txBody>
                    <a:bodyPr/>
                    <a:lstStyle/>
                    <a:p>
                      <a:pPr algn="ctr"/>
                      <a:r>
                        <a:rPr lang="tr-TR" sz="2000" kern="1200" dirty="0">
                          <a:solidFill>
                            <a:schemeClr val="tx1"/>
                          </a:solidFill>
                          <a:latin typeface="+mn-lt"/>
                          <a:ea typeface="+mn-ea"/>
                          <a:cs typeface="+mn-cs"/>
                        </a:rPr>
                        <a:t>H</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O</a:t>
                      </a:r>
                    </a:p>
                  </a:txBody>
                  <a:tcPr/>
                </a:tc>
                <a:extLst>
                  <a:ext uri="{0D108BD9-81ED-4DB2-BD59-A6C34878D82A}">
                    <a16:rowId xmlns:a16="http://schemas.microsoft.com/office/drawing/2014/main" val="10003"/>
                  </a:ext>
                </a:extLst>
              </a:tr>
              <a:tr h="504000">
                <a:tc>
                  <a:txBody>
                    <a:bodyPr/>
                    <a:lstStyle/>
                    <a:p>
                      <a:pPr algn="ctr"/>
                      <a:r>
                        <a:rPr lang="tr-TR" sz="2000" kern="1200" dirty="0">
                          <a:solidFill>
                            <a:schemeClr val="tx1"/>
                          </a:solidFill>
                          <a:latin typeface="+mn-lt"/>
                          <a:ea typeface="+mn-ea"/>
                          <a:cs typeface="+mn-cs"/>
                        </a:rPr>
                        <a:t>Ü</a:t>
                      </a:r>
                    </a:p>
                  </a:txBody>
                  <a:tcPr/>
                </a:tc>
                <a:tc>
                  <a:txBody>
                    <a:bodyPr/>
                    <a:lstStyle/>
                    <a:p>
                      <a:pPr marL="0" algn="ctr" defTabSz="914400" rtl="0" eaLnBrk="1" latinLnBrk="0" hangingPunct="1"/>
                      <a:r>
                        <a:rPr lang="tr-TR" sz="2000" kern="1200" dirty="0">
                          <a:solidFill>
                            <a:schemeClr val="tx1"/>
                          </a:solidFill>
                          <a:latin typeface="+mn-lt"/>
                          <a:ea typeface="+mn-ea"/>
                          <a:cs typeface="+mn-cs"/>
                        </a:rPr>
                        <a:t>P</a:t>
                      </a:r>
                    </a:p>
                  </a:txBody>
                  <a:tcPr/>
                </a:tc>
                <a:tc>
                  <a:txBody>
                    <a:bodyPr/>
                    <a:lstStyle/>
                    <a:p>
                      <a:pPr marL="0" algn="ctr" defTabSz="914400" rtl="0" eaLnBrk="1" latinLnBrk="0" hangingPunct="1"/>
                      <a:r>
                        <a:rPr lang="tr-TR" sz="2000" kern="1200" dirty="0">
                          <a:solidFill>
                            <a:schemeClr val="tx1"/>
                          </a:solidFill>
                          <a:latin typeface="+mn-lt"/>
                          <a:ea typeface="+mn-ea"/>
                          <a:cs typeface="+mn-cs"/>
                        </a:rPr>
                        <a:t>E</a:t>
                      </a:r>
                    </a:p>
                  </a:txBody>
                  <a:tcPr/>
                </a:tc>
                <a:tc>
                  <a:txBody>
                    <a:bodyPr/>
                    <a:lstStyle/>
                    <a:p>
                      <a:pPr marL="0" algn="ctr" defTabSz="914400" rtl="0" eaLnBrk="1" latinLnBrk="0" hangingPunct="1"/>
                      <a:r>
                        <a:rPr lang="tr-TR" sz="2000" kern="1200" dirty="0">
                          <a:solidFill>
                            <a:schemeClr val="tx1"/>
                          </a:solidFill>
                          <a:latin typeface="+mn-lt"/>
                          <a:ea typeface="+mn-ea"/>
                          <a:cs typeface="+mn-cs"/>
                        </a:rPr>
                        <a:t>Y</a:t>
                      </a:r>
                    </a:p>
                  </a:txBody>
                  <a:tcPr/>
                </a:tc>
                <a:tc>
                  <a:txBody>
                    <a:bodyPr/>
                    <a:lstStyle/>
                    <a:p>
                      <a:pPr marL="0" algn="ctr" defTabSz="914400" rtl="0" eaLnBrk="1" latinLnBrk="0" hangingPunct="1"/>
                      <a:r>
                        <a:rPr lang="tr-TR" sz="2000" kern="1200" dirty="0">
                          <a:solidFill>
                            <a:schemeClr val="tx1"/>
                          </a:solidFill>
                          <a:latin typeface="+mn-lt"/>
                          <a:ea typeface="+mn-ea"/>
                          <a:cs typeface="+mn-cs"/>
                        </a:rPr>
                        <a:t>G</a:t>
                      </a:r>
                    </a:p>
                  </a:txBody>
                  <a:tcPr/>
                </a:tc>
                <a:tc>
                  <a:txBody>
                    <a:bodyPr/>
                    <a:lstStyle/>
                    <a:p>
                      <a:pPr marL="0" algn="ctr" defTabSz="914400" rtl="0" eaLnBrk="1" latinLnBrk="0" hangingPunct="1"/>
                      <a:r>
                        <a:rPr lang="tr-TR" sz="2000" kern="1200" dirty="0">
                          <a:solidFill>
                            <a:schemeClr val="tx1"/>
                          </a:solidFill>
                          <a:latin typeface="+mn-lt"/>
                          <a:ea typeface="+mn-ea"/>
                          <a:cs typeface="+mn-cs"/>
                        </a:rPr>
                        <a:t>A</a:t>
                      </a:r>
                    </a:p>
                  </a:txBody>
                  <a:tcPr/>
                </a:tc>
                <a:tc>
                  <a:txBody>
                    <a:bodyPr/>
                    <a:lstStyle/>
                    <a:p>
                      <a:pPr marL="0" algn="ctr" defTabSz="914400" rtl="0" eaLnBrk="1" latinLnBrk="0" hangingPunct="1"/>
                      <a:r>
                        <a:rPr lang="tr-TR" sz="2000" kern="1200" dirty="0">
                          <a:solidFill>
                            <a:schemeClr val="tx1"/>
                          </a:solidFill>
                          <a:latin typeface="+mn-lt"/>
                          <a:ea typeface="+mn-ea"/>
                          <a:cs typeface="+mn-cs"/>
                        </a:rPr>
                        <a:t>M</a:t>
                      </a:r>
                    </a:p>
                  </a:txBody>
                  <a:tcPr/>
                </a:tc>
                <a:tc>
                  <a:txBody>
                    <a:bodyPr/>
                    <a:lstStyle/>
                    <a:p>
                      <a:pPr marL="0" algn="ctr" defTabSz="914400" rtl="0" eaLnBrk="1" latinLnBrk="0" hangingPunct="1"/>
                      <a:r>
                        <a:rPr lang="tr-TR" sz="2000" kern="1200" dirty="0">
                          <a:solidFill>
                            <a:schemeClr val="tx1"/>
                          </a:solidFill>
                          <a:latin typeface="+mn-lt"/>
                          <a:ea typeface="+mn-ea"/>
                          <a:cs typeface="+mn-cs"/>
                        </a:rPr>
                        <a:t>B</a:t>
                      </a:r>
                    </a:p>
                  </a:txBody>
                  <a:tcPr/>
                </a:tc>
                <a:tc>
                  <a:txBody>
                    <a:bodyPr/>
                    <a:lstStyle/>
                    <a:p>
                      <a:pPr marL="0" algn="ctr" defTabSz="914400" rtl="0" eaLnBrk="1" latinLnBrk="0" hangingPunct="1"/>
                      <a:r>
                        <a:rPr lang="tr-TR" sz="2000" kern="1200" dirty="0">
                          <a:solidFill>
                            <a:schemeClr val="tx1"/>
                          </a:solidFill>
                          <a:latin typeface="+mn-lt"/>
                          <a:ea typeface="+mn-ea"/>
                          <a:cs typeface="+mn-cs"/>
                        </a:rPr>
                        <a:t>E</a:t>
                      </a:r>
                    </a:p>
                  </a:txBody>
                  <a:tcPr/>
                </a:tc>
                <a:tc>
                  <a:txBody>
                    <a:bodyPr/>
                    <a:lstStyle/>
                    <a:p>
                      <a:pPr marL="0" algn="ctr" defTabSz="914400" rtl="0" eaLnBrk="1" latinLnBrk="0" hangingPunct="1"/>
                      <a:r>
                        <a:rPr lang="tr-TR" sz="2000" kern="1200" dirty="0">
                          <a:solidFill>
                            <a:schemeClr val="tx1"/>
                          </a:solidFill>
                          <a:latin typeface="+mn-lt"/>
                          <a:ea typeface="+mn-ea"/>
                          <a:cs typeface="+mn-cs"/>
                        </a:rPr>
                        <a:t>R</a:t>
                      </a:r>
                    </a:p>
                  </a:txBody>
                  <a:tcPr/>
                </a:tc>
                <a:extLst>
                  <a:ext uri="{0D108BD9-81ED-4DB2-BD59-A6C34878D82A}">
                    <a16:rowId xmlns:a16="http://schemas.microsoft.com/office/drawing/2014/main" val="10004"/>
                  </a:ext>
                </a:extLst>
              </a:tr>
              <a:tr h="504000">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Ç</a:t>
                      </a:r>
                    </a:p>
                  </a:txBody>
                  <a:tcPr/>
                </a:tc>
                <a:tc>
                  <a:txBody>
                    <a:bodyPr/>
                    <a:lstStyle/>
                    <a:p>
                      <a:pPr algn="ctr"/>
                      <a:r>
                        <a:rPr lang="tr-TR" sz="2000" kern="1200" dirty="0">
                          <a:solidFill>
                            <a:schemeClr val="tx1"/>
                          </a:solidFill>
                          <a:latin typeface="+mn-lt"/>
                          <a:ea typeface="+mn-ea"/>
                          <a:cs typeface="+mn-cs"/>
                        </a:rPr>
                        <a:t>B</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L</a:t>
                      </a:r>
                    </a:p>
                  </a:txBody>
                  <a:tcPr/>
                </a:tc>
                <a:tc>
                  <a:txBody>
                    <a:bodyPr/>
                    <a:lstStyle/>
                    <a:p>
                      <a:pPr algn="ctr"/>
                      <a:r>
                        <a:rPr lang="tr-TR" sz="2000" kern="1200" dirty="0">
                          <a:solidFill>
                            <a:schemeClr val="tx1"/>
                          </a:solidFill>
                          <a:latin typeface="+mn-lt"/>
                          <a:ea typeface="+mn-ea"/>
                          <a:cs typeface="+mn-cs"/>
                        </a:rPr>
                        <a:t>S</a:t>
                      </a:r>
                    </a:p>
                  </a:txBody>
                  <a:tcPr/>
                </a:tc>
                <a:tc>
                  <a:txBody>
                    <a:bodyPr/>
                    <a:lstStyle/>
                    <a:p>
                      <a:pPr algn="ctr"/>
                      <a:r>
                        <a:rPr lang="tr-TR" sz="2000" kern="1200" dirty="0">
                          <a:solidFill>
                            <a:schemeClr val="tx1"/>
                          </a:solidFill>
                          <a:latin typeface="+mn-lt"/>
                          <a:ea typeface="+mn-ea"/>
                          <a:cs typeface="+mn-cs"/>
                        </a:rPr>
                        <a:t>T</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U</a:t>
                      </a:r>
                    </a:p>
                  </a:txBody>
                  <a:tcPr/>
                </a:tc>
                <a:extLst>
                  <a:ext uri="{0D108BD9-81ED-4DB2-BD59-A6C34878D82A}">
                    <a16:rowId xmlns:a16="http://schemas.microsoft.com/office/drawing/2014/main" val="10005"/>
                  </a:ext>
                </a:extLst>
              </a:tr>
              <a:tr h="504000">
                <a:tc>
                  <a:txBody>
                    <a:bodyPr/>
                    <a:lstStyle/>
                    <a:p>
                      <a:pPr algn="ctr"/>
                      <a:r>
                        <a:rPr lang="tr-TR" sz="2000" kern="1200" dirty="0">
                          <a:solidFill>
                            <a:schemeClr val="tx1"/>
                          </a:solidFill>
                          <a:latin typeface="+mn-lt"/>
                          <a:ea typeface="+mn-ea"/>
                          <a:cs typeface="+mn-cs"/>
                        </a:rPr>
                        <a:t>D</a:t>
                      </a:r>
                    </a:p>
                  </a:txBody>
                  <a:tcPr/>
                </a:tc>
                <a:tc>
                  <a:txBody>
                    <a:bodyPr/>
                    <a:lstStyle/>
                    <a:p>
                      <a:pPr algn="ctr"/>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U</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W</a:t>
                      </a:r>
                    </a:p>
                  </a:txBody>
                  <a:tcPr/>
                </a:tc>
                <a:tc>
                  <a:txBody>
                    <a:bodyPr/>
                    <a:lstStyle/>
                    <a:p>
                      <a:pPr algn="ctr"/>
                      <a:r>
                        <a:rPr lang="tr-TR" sz="2000" kern="1200" dirty="0">
                          <a:solidFill>
                            <a:schemeClr val="tx1"/>
                          </a:solidFill>
                          <a:latin typeface="+mn-lt"/>
                          <a:ea typeface="+mn-ea"/>
                          <a:cs typeface="+mn-cs"/>
                        </a:rPr>
                        <a:t>U</a:t>
                      </a:r>
                    </a:p>
                  </a:txBody>
                  <a:tcPr/>
                </a:tc>
                <a:tc>
                  <a:txBody>
                    <a:bodyPr/>
                    <a:lstStyle/>
                    <a:p>
                      <a:pPr algn="ctr"/>
                      <a:r>
                        <a:rPr lang="tr-TR" sz="2000" kern="1200" dirty="0">
                          <a:solidFill>
                            <a:schemeClr val="tx1"/>
                          </a:solidFill>
                          <a:latin typeface="+mn-lt"/>
                          <a:ea typeface="+mn-ea"/>
                          <a:cs typeface="+mn-cs"/>
                        </a:rPr>
                        <a:t>H</a:t>
                      </a:r>
                    </a:p>
                  </a:txBody>
                  <a:tcPr/>
                </a:tc>
                <a:tc>
                  <a:txBody>
                    <a:bodyPr/>
                    <a:lstStyle/>
                    <a:p>
                      <a:pPr algn="ctr"/>
                      <a:r>
                        <a:rPr lang="tr-TR" sz="2000" kern="1200" dirty="0">
                          <a:solidFill>
                            <a:schemeClr val="tx1"/>
                          </a:solidFill>
                          <a:latin typeface="+mn-lt"/>
                          <a:ea typeface="+mn-ea"/>
                          <a:cs typeface="+mn-cs"/>
                        </a:rPr>
                        <a:t>Y</a:t>
                      </a:r>
                    </a:p>
                  </a:txBody>
                  <a:tcPr/>
                </a:tc>
                <a:tc>
                  <a:txBody>
                    <a:bodyPr/>
                    <a:lstStyle/>
                    <a:p>
                      <a:pPr algn="ctr"/>
                      <a:r>
                        <a:rPr lang="tr-TR" sz="2000" kern="1200" dirty="0">
                          <a:solidFill>
                            <a:schemeClr val="tx1"/>
                          </a:solidFill>
                          <a:latin typeface="+mn-lt"/>
                          <a:ea typeface="+mn-ea"/>
                          <a:cs typeface="+mn-cs"/>
                        </a:rPr>
                        <a:t>C</a:t>
                      </a:r>
                    </a:p>
                  </a:txBody>
                  <a:tcPr/>
                </a:tc>
                <a:tc>
                  <a:txBody>
                    <a:bodyPr/>
                    <a:lstStyle/>
                    <a:p>
                      <a:pPr algn="ctr"/>
                      <a:r>
                        <a:rPr lang="tr-TR" sz="2000" kern="1200" dirty="0">
                          <a:solidFill>
                            <a:schemeClr val="tx1"/>
                          </a:solidFill>
                          <a:latin typeface="+mn-lt"/>
                          <a:ea typeface="+mn-ea"/>
                          <a:cs typeface="+mn-cs"/>
                        </a:rPr>
                        <a:t>Ç</a:t>
                      </a:r>
                    </a:p>
                  </a:txBody>
                  <a:tcPr/>
                </a:tc>
                <a:extLst>
                  <a:ext uri="{0D108BD9-81ED-4DB2-BD59-A6C34878D82A}">
                    <a16:rowId xmlns:a16="http://schemas.microsoft.com/office/drawing/2014/main" val="10006"/>
                  </a:ext>
                </a:extLst>
              </a:tr>
              <a:tr h="504000">
                <a:tc>
                  <a:txBody>
                    <a:bodyPr/>
                    <a:lstStyle/>
                    <a:p>
                      <a:pPr marL="0" algn="ctr" defTabSz="914400" rtl="0" eaLnBrk="1" latinLnBrk="0" hangingPunct="1"/>
                      <a:r>
                        <a:rPr lang="tr-TR" sz="2000" kern="1200" dirty="0">
                          <a:solidFill>
                            <a:schemeClr val="tx1"/>
                          </a:solidFill>
                          <a:latin typeface="+mn-lt"/>
                          <a:ea typeface="+mn-ea"/>
                          <a:cs typeface="+mn-cs"/>
                        </a:rPr>
                        <a:t>A</a:t>
                      </a:r>
                    </a:p>
                  </a:txBody>
                  <a:tcPr/>
                </a:tc>
                <a:tc>
                  <a:txBody>
                    <a:bodyPr/>
                    <a:lstStyle/>
                    <a:p>
                      <a:pPr marL="0" algn="ctr" defTabSz="914400" rtl="0" eaLnBrk="1" latinLnBrk="0" hangingPunct="1"/>
                      <a:r>
                        <a:rPr lang="tr-TR" sz="2000" kern="1200" dirty="0">
                          <a:solidFill>
                            <a:schemeClr val="tx1"/>
                          </a:solidFill>
                          <a:latin typeface="+mn-lt"/>
                          <a:ea typeface="+mn-ea"/>
                          <a:cs typeface="+mn-cs"/>
                        </a:rPr>
                        <a:t>Ü</a:t>
                      </a:r>
                    </a:p>
                  </a:txBody>
                  <a:tcPr/>
                </a:tc>
                <a:tc>
                  <a:txBody>
                    <a:bodyPr/>
                    <a:lstStyle/>
                    <a:p>
                      <a:pPr marL="0" algn="ctr" defTabSz="914400" rtl="0" eaLnBrk="1" latinLnBrk="0" hangingPunct="1"/>
                      <a:r>
                        <a:rPr lang="tr-TR" sz="2000" kern="1200" dirty="0">
                          <a:solidFill>
                            <a:schemeClr val="tx1"/>
                          </a:solidFill>
                          <a:latin typeface="+mn-lt"/>
                          <a:ea typeface="+mn-ea"/>
                          <a:cs typeface="+mn-cs"/>
                        </a:rPr>
                        <a:t>R</a:t>
                      </a:r>
                    </a:p>
                  </a:txBody>
                  <a:tcPr/>
                </a:tc>
                <a:tc>
                  <a:txBody>
                    <a:bodyPr/>
                    <a:lstStyle/>
                    <a:p>
                      <a:pPr marL="0" algn="ctr" defTabSz="914400" rtl="0" eaLnBrk="1" latinLnBrk="0" hangingPunct="1"/>
                      <a:r>
                        <a:rPr lang="tr-TR" sz="2000" kern="1200" dirty="0">
                          <a:solidFill>
                            <a:schemeClr val="tx1"/>
                          </a:solidFill>
                          <a:latin typeface="+mn-lt"/>
                          <a:ea typeface="+mn-ea"/>
                          <a:cs typeface="+mn-cs"/>
                        </a:rPr>
                        <a:t>Ğ</a:t>
                      </a:r>
                    </a:p>
                  </a:txBody>
                  <a:tcPr/>
                </a:tc>
                <a:tc>
                  <a:txBody>
                    <a:bodyPr/>
                    <a:lstStyle/>
                    <a:p>
                      <a:pPr marL="0" algn="ctr" defTabSz="914400" rtl="0" eaLnBrk="1" latinLnBrk="0" hangingPunct="1"/>
                      <a:r>
                        <a:rPr lang="tr-TR" sz="2000" kern="1200" dirty="0">
                          <a:solidFill>
                            <a:schemeClr val="tx1"/>
                          </a:solidFill>
                          <a:latin typeface="+mn-lt"/>
                          <a:ea typeface="+mn-ea"/>
                          <a:cs typeface="+mn-cs"/>
                        </a:rPr>
                        <a:t>Ş</a:t>
                      </a:r>
                    </a:p>
                  </a:txBody>
                  <a:tcPr/>
                </a:tc>
                <a:tc>
                  <a:txBody>
                    <a:bodyPr/>
                    <a:lstStyle/>
                    <a:p>
                      <a:pPr marL="0" algn="ctr" defTabSz="914400" rtl="0" eaLnBrk="1" latinLnBrk="0" hangingPunct="1"/>
                      <a:r>
                        <a:rPr lang="tr-TR" sz="2000" kern="1200" dirty="0">
                          <a:solidFill>
                            <a:schemeClr val="tx1"/>
                          </a:solidFill>
                          <a:latin typeface="+mn-lt"/>
                          <a:ea typeface="+mn-ea"/>
                          <a:cs typeface="+mn-cs"/>
                        </a:rPr>
                        <a:t>T</a:t>
                      </a:r>
                    </a:p>
                  </a:txBody>
                  <a:tcPr/>
                </a:tc>
                <a:tc>
                  <a:txBody>
                    <a:bodyPr/>
                    <a:lstStyle/>
                    <a:p>
                      <a:pPr marL="0" algn="ctr" defTabSz="914400" rtl="0" eaLnBrk="1" latinLnBrk="0" hangingPunct="1"/>
                      <a:r>
                        <a:rPr lang="tr-TR" sz="2000" kern="1200" dirty="0">
                          <a:solidFill>
                            <a:schemeClr val="tx1"/>
                          </a:solidFill>
                          <a:latin typeface="+mn-lt"/>
                          <a:ea typeface="+mn-ea"/>
                          <a:cs typeface="+mn-cs"/>
                        </a:rPr>
                        <a:t>A</a:t>
                      </a:r>
                    </a:p>
                  </a:txBody>
                  <a:tcPr/>
                </a:tc>
                <a:tc>
                  <a:txBody>
                    <a:bodyPr/>
                    <a:lstStyle/>
                    <a:p>
                      <a:pPr marL="0" algn="ctr" defTabSz="914400" rtl="0" eaLnBrk="1" latinLnBrk="0" hangingPunct="1"/>
                      <a:r>
                        <a:rPr lang="tr-TR" sz="2000" kern="1200" dirty="0">
                          <a:solidFill>
                            <a:schemeClr val="tx1"/>
                          </a:solidFill>
                          <a:latin typeface="+mn-lt"/>
                          <a:ea typeface="+mn-ea"/>
                          <a:cs typeface="+mn-cs"/>
                        </a:rPr>
                        <a:t>L</a:t>
                      </a:r>
                    </a:p>
                  </a:txBody>
                  <a:tcPr/>
                </a:tc>
                <a:tc>
                  <a:txBody>
                    <a:bodyPr/>
                    <a:lstStyle/>
                    <a:p>
                      <a:pPr marL="0" algn="ctr" defTabSz="914400" rtl="0" eaLnBrk="1" latinLnBrk="0" hangingPunct="1"/>
                      <a:r>
                        <a:rPr lang="tr-TR" sz="2000" kern="1200" dirty="0">
                          <a:solidFill>
                            <a:schemeClr val="tx1"/>
                          </a:solidFill>
                          <a:latin typeface="+mn-lt"/>
                          <a:ea typeface="+mn-ea"/>
                          <a:cs typeface="+mn-cs"/>
                        </a:rPr>
                        <a:t>U</a:t>
                      </a:r>
                    </a:p>
                  </a:txBody>
                  <a:tcPr/>
                </a:tc>
                <a:tc>
                  <a:txBody>
                    <a:bodyPr/>
                    <a:lstStyle/>
                    <a:p>
                      <a:pPr marL="0" algn="ctr" defTabSz="914400" rtl="0" eaLnBrk="1" latinLnBrk="0" hangingPunct="1"/>
                      <a:r>
                        <a:rPr lang="tr-TR" sz="2000" kern="1200" dirty="0">
                          <a:solidFill>
                            <a:schemeClr val="tx1"/>
                          </a:solidFill>
                          <a:latin typeface="+mn-lt"/>
                          <a:ea typeface="+mn-ea"/>
                          <a:cs typeface="+mn-cs"/>
                        </a:rPr>
                        <a:t>T</a:t>
                      </a:r>
                    </a:p>
                  </a:txBody>
                  <a:tcPr/>
                </a:tc>
                <a:extLst>
                  <a:ext uri="{0D108BD9-81ED-4DB2-BD59-A6C34878D82A}">
                    <a16:rowId xmlns:a16="http://schemas.microsoft.com/office/drawing/2014/main" val="10007"/>
                  </a:ext>
                </a:extLst>
              </a:tr>
              <a:tr h="504000">
                <a:tc>
                  <a:txBody>
                    <a:bodyPr/>
                    <a:lstStyle/>
                    <a:p>
                      <a:pPr algn="ctr"/>
                      <a:r>
                        <a:rPr lang="tr-TR" sz="2000" kern="1200" dirty="0">
                          <a:solidFill>
                            <a:schemeClr val="tx1"/>
                          </a:solidFill>
                          <a:latin typeface="+mn-lt"/>
                          <a:ea typeface="+mn-ea"/>
                          <a:cs typeface="+mn-cs"/>
                        </a:rPr>
                        <a:t>R</a:t>
                      </a:r>
                    </a:p>
                  </a:txBody>
                  <a:tcPr/>
                </a:tc>
                <a:tc>
                  <a:txBody>
                    <a:bodyPr/>
                    <a:lstStyle/>
                    <a:p>
                      <a:pPr algn="ctr"/>
                      <a:r>
                        <a:rPr lang="tr-TR" sz="2000" kern="1200" dirty="0">
                          <a:solidFill>
                            <a:schemeClr val="tx1"/>
                          </a:solidFill>
                          <a:latin typeface="+mn-lt"/>
                          <a:ea typeface="+mn-ea"/>
                          <a:cs typeface="+mn-cs"/>
                        </a:rPr>
                        <a:t>H</a:t>
                      </a:r>
                    </a:p>
                  </a:txBody>
                  <a:tcPr/>
                </a:tc>
                <a:tc>
                  <a:txBody>
                    <a:bodyPr/>
                    <a:lstStyle/>
                    <a:p>
                      <a:pPr algn="ctr"/>
                      <a:r>
                        <a:rPr lang="tr-TR" sz="2000" kern="1200" dirty="0">
                          <a:solidFill>
                            <a:schemeClr val="tx1"/>
                          </a:solidFill>
                          <a:latin typeface="+mn-lt"/>
                          <a:ea typeface="+mn-ea"/>
                          <a:cs typeface="+mn-cs"/>
                        </a:rPr>
                        <a:t>Z</a:t>
                      </a:r>
                    </a:p>
                  </a:txBody>
                  <a:tcPr/>
                </a:tc>
                <a:tc>
                  <a:txBody>
                    <a:bodyPr/>
                    <a:lstStyle/>
                    <a:p>
                      <a:pPr algn="ctr"/>
                      <a:r>
                        <a:rPr lang="tr-TR" sz="2000" kern="1200" dirty="0">
                          <a:solidFill>
                            <a:schemeClr val="tx1"/>
                          </a:solidFill>
                          <a:latin typeface="+mn-lt"/>
                          <a:ea typeface="+mn-ea"/>
                          <a:cs typeface="+mn-cs"/>
                        </a:rPr>
                        <a:t>D</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U</a:t>
                      </a:r>
                    </a:p>
                  </a:txBody>
                  <a:tcPr/>
                </a:tc>
                <a:tc>
                  <a:txBody>
                    <a:bodyPr/>
                    <a:lstStyle/>
                    <a:p>
                      <a:pPr algn="ctr"/>
                      <a:r>
                        <a:rPr lang="tr-TR" sz="2000" kern="1200" dirty="0">
                          <a:solidFill>
                            <a:schemeClr val="tx1"/>
                          </a:solidFill>
                          <a:latin typeface="+mn-lt"/>
                          <a:ea typeface="+mn-ea"/>
                          <a:cs typeface="+mn-cs"/>
                        </a:rPr>
                        <a:t>D</a:t>
                      </a:r>
                    </a:p>
                  </a:txBody>
                  <a:tcPr/>
                </a:tc>
                <a:tc>
                  <a:txBody>
                    <a:bodyPr/>
                    <a:lstStyle/>
                    <a:p>
                      <a:pPr algn="ctr"/>
                      <a:r>
                        <a:rPr lang="tr-TR" sz="2000" kern="1200" dirty="0">
                          <a:solidFill>
                            <a:schemeClr val="tx1"/>
                          </a:solidFill>
                          <a:latin typeface="+mn-lt"/>
                          <a:ea typeface="+mn-ea"/>
                          <a:cs typeface="+mn-cs"/>
                        </a:rPr>
                        <a:t>Ç</a:t>
                      </a:r>
                    </a:p>
                  </a:txBody>
                  <a:tcPr/>
                </a:tc>
                <a:tc>
                  <a:txBody>
                    <a:bodyPr/>
                    <a:lstStyle/>
                    <a:p>
                      <a:pPr algn="ctr"/>
                      <a:r>
                        <a:rPr lang="tr-TR" sz="2000" kern="1200" dirty="0">
                          <a:solidFill>
                            <a:schemeClr val="tx1"/>
                          </a:solidFill>
                          <a:latin typeface="+mn-lt"/>
                          <a:ea typeface="+mn-ea"/>
                          <a:cs typeface="+mn-cs"/>
                        </a:rPr>
                        <a:t>U</a:t>
                      </a:r>
                    </a:p>
                  </a:txBody>
                  <a:tcPr/>
                </a:tc>
                <a:extLst>
                  <a:ext uri="{0D108BD9-81ED-4DB2-BD59-A6C34878D82A}">
                    <a16:rowId xmlns:a16="http://schemas.microsoft.com/office/drawing/2014/main" val="10008"/>
                  </a:ext>
                </a:extLst>
              </a:tr>
              <a:tr h="504000">
                <a:tc>
                  <a:txBody>
                    <a:bodyPr/>
                    <a:lstStyle/>
                    <a:p>
                      <a:pPr algn="ctr"/>
                      <a:r>
                        <a:rPr lang="tr-TR" sz="2000" kern="1200" dirty="0">
                          <a:solidFill>
                            <a:schemeClr val="tx1"/>
                          </a:solidFill>
                          <a:latin typeface="+mn-lt"/>
                          <a:ea typeface="+mn-ea"/>
                          <a:cs typeface="+mn-cs"/>
                        </a:rPr>
                        <a:t>D</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U</a:t>
                      </a:r>
                    </a:p>
                  </a:txBody>
                  <a:tcPr/>
                </a:tc>
                <a:tc>
                  <a:txBody>
                    <a:bodyPr/>
                    <a:lstStyle/>
                    <a:p>
                      <a:pPr algn="ctr"/>
                      <a:r>
                        <a:rPr lang="tr-TR" sz="2000" kern="1200" dirty="0">
                          <a:solidFill>
                            <a:schemeClr val="tx1"/>
                          </a:solidFill>
                          <a:latin typeface="+mn-lt"/>
                          <a:ea typeface="+mn-ea"/>
                          <a:cs typeface="+mn-cs"/>
                        </a:rPr>
                        <a:t>D</a:t>
                      </a:r>
                    </a:p>
                  </a:txBody>
                  <a:tcPr/>
                </a:tc>
                <a:tc>
                  <a:txBody>
                    <a:bodyPr/>
                    <a:lstStyle/>
                    <a:p>
                      <a:pPr algn="ctr"/>
                      <a:r>
                        <a:rPr lang="tr-TR" sz="2000" kern="1200" dirty="0">
                          <a:solidFill>
                            <a:schemeClr val="tx1"/>
                          </a:solidFill>
                          <a:latin typeface="+mn-lt"/>
                          <a:ea typeface="+mn-ea"/>
                          <a:cs typeface="+mn-cs"/>
                        </a:rPr>
                        <a:t>Î </a:t>
                      </a:r>
                    </a:p>
                  </a:txBody>
                  <a:tcPr/>
                </a:tc>
                <a:tc>
                  <a:txBody>
                    <a:bodyPr/>
                    <a:lstStyle/>
                    <a:p>
                      <a:pPr algn="ctr"/>
                      <a:r>
                        <a:rPr lang="tr-TR" sz="2000" kern="1200" dirty="0">
                          <a:solidFill>
                            <a:schemeClr val="tx1"/>
                          </a:solidFill>
                          <a:latin typeface="+mn-lt"/>
                          <a:ea typeface="+mn-ea"/>
                          <a:cs typeface="+mn-cs"/>
                        </a:rPr>
                        <a:t>S</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S</a:t>
                      </a:r>
                    </a:p>
                  </a:txBody>
                  <a:tcPr/>
                </a:tc>
                <a:tc>
                  <a:txBody>
                    <a:bodyPr/>
                    <a:lstStyle/>
                    <a:p>
                      <a:pPr algn="ctr"/>
                      <a:r>
                        <a:rPr lang="tr-TR" sz="2000" kern="1200" dirty="0">
                          <a:solidFill>
                            <a:schemeClr val="tx1"/>
                          </a:solidFill>
                          <a:latin typeface="+mn-lt"/>
                          <a:ea typeface="+mn-ea"/>
                          <a:cs typeface="+mn-cs"/>
                        </a:rPr>
                        <a:t>T</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6" grpId="0" animBg="1"/>
      <p:bldP spid="17" grpId="0" animBg="1"/>
      <p:bldP spid="21"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Resim 32" descr="ekran görüntüsü, renklilik, metin, çizgi içeren bir resim&#10;&#10;Açıklama otomatik olarak oluşturuldu">
            <a:extLst>
              <a:ext uri="{FF2B5EF4-FFF2-40B4-BE49-F238E27FC236}">
                <a16:creationId xmlns:a16="http://schemas.microsoft.com/office/drawing/2014/main" id="{F2B8E67F-26CE-5688-B319-CB7383EEF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PEYGAMBER TANIYORUM: HZ. DAVUD (A.S.) </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Oruç</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5" y="2206168"/>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Zebur</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4" y="3044363"/>
            <a:ext cx="2639511"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Hz. Davud (a.s.)</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92084"/>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Demircilik</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5" y="4730279"/>
            <a:ext cx="222376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Kudüs</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Tâlut</a:t>
            </a:r>
            <a:endParaRPr lang="tr-TR" sz="2400" b="1" dirty="0">
              <a:solidFill>
                <a:schemeClr val="bg1"/>
              </a:solidFill>
              <a:latin typeface="Arial" panose="020B0604020202020204" pitchFamily="34" charset="0"/>
              <a:cs typeface="Arial" panose="020B0604020202020204" pitchFamily="34" charset="0"/>
            </a:endParaRP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396547"/>
            <a:ext cx="6443562"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Süleyman’ın (a.s.) babası</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239123"/>
            <a:ext cx="644356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Davud’un (a.s.) doğduğu ve yaşadığı şehir</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2913144"/>
            <a:ext cx="6608454" cy="707886"/>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Allah’ın (c.c.) İsrailoğulları için hükümdar olarak seçtiği kimse</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905529"/>
            <a:ext cx="632364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Davud’un (a.s.) mesleği</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1" y="4763711"/>
            <a:ext cx="6608454" cy="392415"/>
          </a:xfrm>
          <a:prstGeom prst="rect">
            <a:avLst/>
          </a:prstGeom>
          <a:noFill/>
          <a:ln>
            <a:noFill/>
          </a:ln>
        </p:spPr>
        <p:txBody>
          <a:bodyPr wrap="square" rtlCol="0">
            <a:spAutoFit/>
          </a:bodyPr>
          <a:lstStyle/>
          <a:p>
            <a:pPr>
              <a:spcAft>
                <a:spcPts val="600"/>
              </a:spcAft>
            </a:pPr>
            <a:r>
              <a:rPr lang="tr-TR" sz="1950" dirty="0">
                <a:solidFill>
                  <a:schemeClr val="bg1"/>
                </a:solidFill>
                <a:latin typeface="Arial" panose="020B0604020202020204" pitchFamily="34" charset="0"/>
                <a:cs typeface="Arial" panose="020B0604020202020204" pitchFamily="34" charset="0"/>
              </a:rPr>
              <a:t>Hz. Davud’un (a.s.) gün aşırı yaptığı ibadet</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590976"/>
            <a:ext cx="6443560"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Davud’a (a.s.) gönderilen kutsal kitap</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metin, ekran görüntüsü, yazı tipi içeren bir resim&#10;&#10;Açıklama otomatik olarak oluşturuldu">
            <a:extLst>
              <a:ext uri="{FF2B5EF4-FFF2-40B4-BE49-F238E27FC236}">
                <a16:creationId xmlns:a16="http://schemas.microsoft.com/office/drawing/2014/main" id="{2B4DE5F4-6793-D788-73B3-243B3D1E5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PEYGAMBER TANIYORUM: HZ. DAVUD (A.S.) </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a:solidFill>
                  <a:srgbClr val="FFFFFF"/>
                </a:solidFill>
                <a:latin typeface="Arial"/>
              </a:rPr>
              <a:t>.</a:t>
            </a:r>
            <a:endParaRPr lang="en-US" sz="1500" dirty="0">
              <a:solidFill>
                <a:srgbClr val="FFFFFF"/>
              </a:solidFill>
              <a:latin typeface="Arial"/>
            </a:endParaRP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içeren bir resim&#10;&#10;Açıklama otomatik olarak oluşturuldu">
            <a:extLst>
              <a:ext uri="{FF2B5EF4-FFF2-40B4-BE49-F238E27FC236}">
                <a16:creationId xmlns:a16="http://schemas.microsoft.com/office/drawing/2014/main" id="{B318117A-19EA-8A2B-7D4B-8FF80F2DB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4</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KONU</a:t>
            </a:r>
            <a:r>
              <a:rPr lang="en-US" sz="1800" b="1" dirty="0">
                <a:solidFill>
                  <a:srgbClr val="F2FAFF"/>
                </a:solidFill>
                <a:latin typeface="Arial" panose="020B0604020202020204" pitchFamily="34" charset="0"/>
                <a:cs typeface="Arial" panose="020B0604020202020204" pitchFamily="34" charset="0"/>
              </a:rPr>
              <a:t>: </a:t>
            </a:r>
            <a:r>
              <a:rPr lang="tr-TR" sz="1800" b="1" dirty="0">
                <a:solidFill>
                  <a:srgbClr val="F2FAFF"/>
                </a:solidFill>
                <a:latin typeface="Arial" panose="020B0604020202020204" pitchFamily="34" charset="0"/>
                <a:cs typeface="Arial" panose="020B0604020202020204" pitchFamily="34" charset="0"/>
              </a:rPr>
              <a:t>BİR PEYGAMBER TANIYORUM: HZ. DAVUD (A.S.) </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kum tepesi, rüzgarla biçimlenmiş toprak, kum, manzara içeren bir resim&#10;&#10;Açıklama otomatik olarak oluşturuldu">
            <a:extLst>
              <a:ext uri="{FF2B5EF4-FFF2-40B4-BE49-F238E27FC236}">
                <a16:creationId xmlns:a16="http://schemas.microsoft.com/office/drawing/2014/main" id="{571A7307-86B2-F96B-4A69-CA7B816A8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116478" y="2763317"/>
            <a:ext cx="766579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Kendisine </a:t>
            </a:r>
            <a:r>
              <a:rPr lang="tr-TR" sz="3000" dirty="0">
                <a:solidFill>
                  <a:srgbClr val="FF0000"/>
                </a:solidFill>
                <a:latin typeface="Arial" panose="020B0604020202020204" pitchFamily="34" charset="0"/>
                <a:cs typeface="Arial" panose="020B0604020202020204" pitchFamily="34" charset="0"/>
              </a:rPr>
              <a:t>kitap verilen </a:t>
            </a:r>
            <a:r>
              <a:rPr lang="tr-TR" sz="3000" dirty="0">
                <a:latin typeface="Arial" panose="020B0604020202020204" pitchFamily="34" charset="0"/>
                <a:cs typeface="Arial" panose="020B0604020202020204" pitchFamily="34" charset="0"/>
              </a:rPr>
              <a:t>dört </a:t>
            </a:r>
            <a:r>
              <a:rPr lang="tr-TR" sz="3000" dirty="0">
                <a:solidFill>
                  <a:srgbClr val="FF0000"/>
                </a:solidFill>
                <a:latin typeface="Arial" panose="020B0604020202020204" pitchFamily="34" charset="0"/>
                <a:cs typeface="Arial" panose="020B0604020202020204" pitchFamily="34" charset="0"/>
              </a:rPr>
              <a:t>peygamber</a:t>
            </a:r>
            <a:r>
              <a:rPr lang="tr-TR" sz="3000" dirty="0">
                <a:latin typeface="Arial" panose="020B0604020202020204" pitchFamily="34" charset="0"/>
                <a:cs typeface="Arial" panose="020B0604020202020204" pitchFamily="34" charset="0"/>
              </a:rPr>
              <a:t>den biridir.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78" y="1092276"/>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Davud (a.s.) İsrailoğullarına gönderilen bir peygamberdir ve </a:t>
            </a:r>
            <a:r>
              <a:rPr lang="tr-TR" sz="3000" dirty="0">
                <a:solidFill>
                  <a:srgbClr val="FF0000"/>
                </a:solidFill>
                <a:latin typeface="Arial" panose="020B0604020202020204" pitchFamily="34" charset="0"/>
                <a:cs typeface="Arial" panose="020B0604020202020204" pitchFamily="34" charset="0"/>
              </a:rPr>
              <a:t>Hz. Süleyman</a:t>
            </a:r>
            <a:r>
              <a:rPr lang="tr-TR" sz="3000" dirty="0">
                <a:latin typeface="Arial" panose="020B0604020202020204" pitchFamily="34" charset="0"/>
                <a:cs typeface="Arial" panose="020B0604020202020204" pitchFamily="34" charset="0"/>
              </a:rPr>
              <a:t>’ın (a.s.) babasıdır. </a:t>
            </a:r>
          </a:p>
        </p:txBody>
      </p:sp>
      <p:sp>
        <p:nvSpPr>
          <p:cNvPr id="6" name="Metin kutusu 5">
            <a:extLst>
              <a:ext uri="{FF2B5EF4-FFF2-40B4-BE49-F238E27FC236}">
                <a16:creationId xmlns:a16="http://schemas.microsoft.com/office/drawing/2014/main" id="{A0BB9CE3-3DB8-EA06-5850-951175796C3D}"/>
              </a:ext>
            </a:extLst>
          </p:cNvPr>
          <p:cNvSpPr txBox="1"/>
          <p:nvPr/>
        </p:nvSpPr>
        <p:spPr>
          <a:xfrm>
            <a:off x="4116478" y="3972693"/>
            <a:ext cx="7665791"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Kur’an-ı Kerim ve hadislerde Hz. Davud’un (a.s.) çeşitli özellikleri belirtilmekle beraber gerek soyu gerekse hayat hikâyesiyle ilgili ayrıntılı bilgi yoktur.</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PEYGAMBER TANIYORUM: HZ. DAVUD (A.S.) </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3837480" y="1854309"/>
            <a:ext cx="7861033"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Hz. Musa’nın (a.s.) vefatından sonra İsrailoğulları yurtlarından çıkarılmış, ailelerinden uzaklaştırılmışlardı. </a:t>
            </a:r>
          </a:p>
        </p:txBody>
      </p:sp>
      <p:pic>
        <p:nvPicPr>
          <p:cNvPr id="8" name="Resim 7" descr="bina, gökyüzü, dış mekan, kilometre taşı içeren bir resim&#10;&#10;Açıklama otomatik olarak oluşturuldu">
            <a:extLst>
              <a:ext uri="{FF2B5EF4-FFF2-40B4-BE49-F238E27FC236}">
                <a16:creationId xmlns:a16="http://schemas.microsoft.com/office/drawing/2014/main" id="{BD2600AC-B80F-2F59-36BE-9E4817BEA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Dikdörtgen: Köşeleri Yuvarlatılmış 5">
            <a:extLst>
              <a:ext uri="{FF2B5EF4-FFF2-40B4-BE49-F238E27FC236}">
                <a16:creationId xmlns:a16="http://schemas.microsoft.com/office/drawing/2014/main" id="{A228E313-4A8D-B29C-AA09-650EC5C7A6B8}"/>
              </a:ext>
            </a:extLst>
          </p:cNvPr>
          <p:cNvSpPr/>
          <p:nvPr/>
        </p:nvSpPr>
        <p:spPr>
          <a:xfrm>
            <a:off x="140790" y="589436"/>
            <a:ext cx="3333600" cy="502678"/>
          </a:xfrm>
          <a:prstGeom prst="roundRect">
            <a:avLst/>
          </a:prstGeom>
          <a:solidFill>
            <a:srgbClr val="BE2F63"/>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YAŞADIĞI DÖNEM</a:t>
            </a:r>
          </a:p>
        </p:txBody>
      </p:sp>
      <p:sp>
        <p:nvSpPr>
          <p:cNvPr id="11" name="Metin kutusu 10">
            <a:extLst>
              <a:ext uri="{FF2B5EF4-FFF2-40B4-BE49-F238E27FC236}">
                <a16:creationId xmlns:a16="http://schemas.microsoft.com/office/drawing/2014/main" id="{07EB0866-3369-0938-4FD6-361D2B5F40C4}"/>
              </a:ext>
            </a:extLst>
          </p:cNvPr>
          <p:cNvSpPr txBox="1"/>
          <p:nvPr/>
        </p:nvSpPr>
        <p:spPr>
          <a:xfrm>
            <a:off x="3807742" y="3951412"/>
            <a:ext cx="7524822"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Hz. Davud (a.s.), </a:t>
            </a:r>
            <a:r>
              <a:rPr lang="tr-TR" sz="2800" dirty="0">
                <a:solidFill>
                  <a:srgbClr val="FF0000"/>
                </a:solidFill>
                <a:latin typeface="Arial" panose="020B0604020202020204" pitchFamily="34" charset="0"/>
                <a:cs typeface="Arial" panose="020B0604020202020204" pitchFamily="34" charset="0"/>
              </a:rPr>
              <a:t>Kudüs</a:t>
            </a:r>
            <a:r>
              <a:rPr lang="tr-TR" sz="2800" dirty="0">
                <a:latin typeface="Arial" panose="020B0604020202020204" pitchFamily="34" charset="0"/>
                <a:cs typeface="Arial" panose="020B0604020202020204" pitchFamily="34" charset="0"/>
              </a:rPr>
              <a:t>’te doğmuştu ve o dönemde henüz çok gençti.</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PEYGAMBER TANIYORUM: HZ. DAVUD (A.S.) </a:t>
            </a:r>
          </a:p>
        </p:txBody>
      </p:sp>
      <p:pic>
        <p:nvPicPr>
          <p:cNvPr id="10" name="Resim 9" descr="resim, bulut, sanat, gökyüzü içeren bir resim&#10;&#10;Açıklama otomatik olarak oluşturuldu">
            <a:extLst>
              <a:ext uri="{FF2B5EF4-FFF2-40B4-BE49-F238E27FC236}">
                <a16:creationId xmlns:a16="http://schemas.microsoft.com/office/drawing/2014/main" id="{BCE1BE57-47C1-5FF5-7E76-5096BD668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7629"/>
            <a:ext cx="3333600" cy="50004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3837481" y="1566431"/>
            <a:ext cx="7225260"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Allah (c.c.) İsrailoğulları için </a:t>
            </a:r>
            <a:r>
              <a:rPr lang="tr-TR" sz="2800" dirty="0" err="1">
                <a:solidFill>
                  <a:srgbClr val="FF0000"/>
                </a:solidFill>
                <a:latin typeface="Arial" panose="020B0604020202020204" pitchFamily="34" charset="0"/>
                <a:cs typeface="Arial" panose="020B0604020202020204" pitchFamily="34" charset="0"/>
              </a:rPr>
              <a:t>Tâlût</a:t>
            </a:r>
            <a:r>
              <a:rPr lang="tr-TR" sz="2800" dirty="0">
                <a:latin typeface="Arial" panose="020B0604020202020204" pitchFamily="34" charset="0"/>
                <a:cs typeface="Arial" panose="020B0604020202020204" pitchFamily="34" charset="0"/>
              </a:rPr>
              <a:t> adında bir kimseyi hükümdar olarak seçti.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Dikdörtgen: Köşeleri Yuvarlatılmış 5">
            <a:extLst>
              <a:ext uri="{FF2B5EF4-FFF2-40B4-BE49-F238E27FC236}">
                <a16:creationId xmlns:a16="http://schemas.microsoft.com/office/drawing/2014/main" id="{A228E313-4A8D-B29C-AA09-650EC5C7A6B8}"/>
              </a:ext>
            </a:extLst>
          </p:cNvPr>
          <p:cNvSpPr/>
          <p:nvPr/>
        </p:nvSpPr>
        <p:spPr>
          <a:xfrm>
            <a:off x="140790" y="589436"/>
            <a:ext cx="3333600" cy="502678"/>
          </a:xfrm>
          <a:prstGeom prst="roundRect">
            <a:avLst/>
          </a:prstGeom>
          <a:solidFill>
            <a:srgbClr val="BE2F63"/>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HÜKÜMDAR OLUŞU</a:t>
            </a:r>
          </a:p>
        </p:txBody>
      </p:sp>
      <p:sp>
        <p:nvSpPr>
          <p:cNvPr id="5" name="Metin kutusu 4">
            <a:extLst>
              <a:ext uri="{FF2B5EF4-FFF2-40B4-BE49-F238E27FC236}">
                <a16:creationId xmlns:a16="http://schemas.microsoft.com/office/drawing/2014/main" id="{21650E59-9499-23FC-8412-A8D18B6AECD1}"/>
              </a:ext>
            </a:extLst>
          </p:cNvPr>
          <p:cNvSpPr txBox="1"/>
          <p:nvPr/>
        </p:nvSpPr>
        <p:spPr>
          <a:xfrm>
            <a:off x="3837481" y="2736503"/>
            <a:ext cx="7225260"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Tâlût</a:t>
            </a:r>
            <a:r>
              <a:rPr lang="tr-TR" sz="2800" dirty="0">
                <a:latin typeface="Arial" panose="020B0604020202020204" pitchFamily="34" charset="0"/>
                <a:cs typeface="Arial" panose="020B0604020202020204" pitchFamily="34" charset="0"/>
              </a:rPr>
              <a:t> ile </a:t>
            </a:r>
            <a:r>
              <a:rPr lang="tr-TR" sz="2800" dirty="0" err="1">
                <a:solidFill>
                  <a:srgbClr val="FF0000"/>
                </a:solidFill>
                <a:latin typeface="Arial" panose="020B0604020202020204" pitchFamily="34" charset="0"/>
                <a:cs typeface="Arial" panose="020B0604020202020204" pitchFamily="34" charset="0"/>
              </a:rPr>
              <a:t>Câlût</a:t>
            </a:r>
            <a:r>
              <a:rPr lang="tr-TR" sz="2800" dirty="0" err="1">
                <a:latin typeface="Arial" panose="020B0604020202020204" pitchFamily="34" charset="0"/>
                <a:cs typeface="Arial" panose="020B0604020202020204" pitchFamily="34" charset="0"/>
              </a:rPr>
              <a:t>’un</a:t>
            </a:r>
            <a:r>
              <a:rPr lang="tr-TR" sz="2800" dirty="0">
                <a:latin typeface="Arial" panose="020B0604020202020204" pitchFamily="34" charset="0"/>
                <a:cs typeface="Arial" panose="020B0604020202020204" pitchFamily="34" charset="0"/>
              </a:rPr>
              <a:t> ordusu arasında yapılan savaşta Hz. Davud (a.s.) da bulunuyordu ve Hz. Davud (a.s.) </a:t>
            </a:r>
            <a:r>
              <a:rPr lang="tr-TR" sz="2800" dirty="0" err="1">
                <a:solidFill>
                  <a:srgbClr val="FF0000"/>
                </a:solidFill>
                <a:latin typeface="Arial" panose="020B0604020202020204" pitchFamily="34" charset="0"/>
                <a:cs typeface="Arial" panose="020B0604020202020204" pitchFamily="34" charset="0"/>
              </a:rPr>
              <a:t>Câlût</a:t>
            </a:r>
            <a:r>
              <a:rPr lang="tr-TR" sz="2800" dirty="0" err="1">
                <a:latin typeface="Arial" panose="020B0604020202020204" pitchFamily="34" charset="0"/>
                <a:cs typeface="Arial" panose="020B0604020202020204" pitchFamily="34" charset="0"/>
              </a:rPr>
              <a:t>’u</a:t>
            </a:r>
            <a:r>
              <a:rPr lang="tr-TR" sz="2800" dirty="0">
                <a:latin typeface="Arial" panose="020B0604020202020204" pitchFamily="34" charset="0"/>
                <a:cs typeface="Arial" panose="020B0604020202020204" pitchFamily="34" charset="0"/>
              </a:rPr>
              <a:t> savaşta yendi.</a:t>
            </a:r>
          </a:p>
        </p:txBody>
      </p:sp>
      <p:sp>
        <p:nvSpPr>
          <p:cNvPr id="7" name="Metin kutusu 6">
            <a:extLst>
              <a:ext uri="{FF2B5EF4-FFF2-40B4-BE49-F238E27FC236}">
                <a16:creationId xmlns:a16="http://schemas.microsoft.com/office/drawing/2014/main" id="{616633DD-EC23-C3B2-93A1-9B096AD5CE78}"/>
              </a:ext>
            </a:extLst>
          </p:cNvPr>
          <p:cNvSpPr txBox="1"/>
          <p:nvPr/>
        </p:nvSpPr>
        <p:spPr>
          <a:xfrm>
            <a:off x="3807741" y="4337463"/>
            <a:ext cx="7764665"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Bu galibiyetten bir müddet sonra Hz. Davud (a.s.) hem </a:t>
            </a:r>
            <a:r>
              <a:rPr lang="tr-TR" sz="2800" dirty="0">
                <a:solidFill>
                  <a:srgbClr val="FF0000"/>
                </a:solidFill>
                <a:latin typeface="Arial" panose="020B0604020202020204" pitchFamily="34" charset="0"/>
                <a:cs typeface="Arial" panose="020B0604020202020204" pitchFamily="34" charset="0"/>
              </a:rPr>
              <a:t>peygamber</a:t>
            </a:r>
            <a:r>
              <a:rPr lang="tr-TR" sz="2800" dirty="0">
                <a:latin typeface="Arial" panose="020B0604020202020204" pitchFamily="34" charset="0"/>
                <a:cs typeface="Arial" panose="020B0604020202020204" pitchFamily="34" charset="0"/>
              </a:rPr>
              <a:t> hem de </a:t>
            </a:r>
            <a:r>
              <a:rPr lang="tr-TR" sz="2800" dirty="0">
                <a:solidFill>
                  <a:srgbClr val="FF0000"/>
                </a:solidFill>
                <a:latin typeface="Arial" panose="020B0604020202020204" pitchFamily="34" charset="0"/>
                <a:cs typeface="Arial" panose="020B0604020202020204" pitchFamily="34" charset="0"/>
              </a:rPr>
              <a:t>hükümdar</a:t>
            </a:r>
            <a:r>
              <a:rPr lang="tr-TR" sz="2800" dirty="0">
                <a:latin typeface="Arial" panose="020B0604020202020204" pitchFamily="34" charset="0"/>
                <a:cs typeface="Arial" panose="020B0604020202020204" pitchFamily="34" charset="0"/>
              </a:rPr>
              <a:t> oldu.</a:t>
            </a:r>
          </a:p>
        </p:txBody>
      </p:sp>
    </p:spTree>
    <p:extLst>
      <p:ext uri="{BB962C8B-B14F-4D97-AF65-F5344CB8AC3E}">
        <p14:creationId xmlns:p14="http://schemas.microsoft.com/office/powerpoint/2010/main" val="4114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PEYGAMBER TANIYORUM: HZ. DAVUD (A.S.) </a:t>
            </a:r>
          </a:p>
        </p:txBody>
      </p:sp>
      <p:sp>
        <p:nvSpPr>
          <p:cNvPr id="5" name="Dikdörtgen 4">
            <a:extLst>
              <a:ext uri="{FF2B5EF4-FFF2-40B4-BE49-F238E27FC236}">
                <a16:creationId xmlns:a16="http://schemas.microsoft.com/office/drawing/2014/main" id="{74EE2EEC-B249-FB14-6EEB-696BCBF0EA21}"/>
              </a:ext>
            </a:extLst>
          </p:cNvPr>
          <p:cNvSpPr/>
          <p:nvPr/>
        </p:nvSpPr>
        <p:spPr>
          <a:xfrm>
            <a:off x="0" y="3784795"/>
            <a:ext cx="12191999" cy="245532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Resim 9" descr="gökyüzü, manzara, çim, ağaç içeren bir resim&#10;&#10;Açıklama otomatik olarak oluşturuldu">
            <a:extLst>
              <a:ext uri="{FF2B5EF4-FFF2-40B4-BE49-F238E27FC236}">
                <a16:creationId xmlns:a16="http://schemas.microsoft.com/office/drawing/2014/main" id="{A9FE4221-84D2-DDEB-CBA2-B4605D8C4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9713"/>
            <a:ext cx="3333600" cy="50004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3837480" y="1311601"/>
            <a:ext cx="7657834" cy="2246769"/>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Allah (c.c.) Hz. Davud’a (a.s.) derin bir anlayış, </a:t>
            </a:r>
            <a:r>
              <a:rPr lang="tr-TR" sz="2800" dirty="0">
                <a:solidFill>
                  <a:srgbClr val="FF0000"/>
                </a:solidFill>
                <a:latin typeface="Arial" panose="020B0604020202020204" pitchFamily="34" charset="0"/>
                <a:cs typeface="Arial" panose="020B0604020202020204" pitchFamily="34" charset="0"/>
              </a:rPr>
              <a:t>ilim</a:t>
            </a:r>
            <a:r>
              <a:rPr lang="tr-TR" sz="2800" dirty="0">
                <a:latin typeface="Arial" panose="020B0604020202020204" pitchFamily="34" charset="0"/>
                <a:cs typeface="Arial" panose="020B0604020202020204" pitchFamily="34" charset="0"/>
              </a:rPr>
              <a:t> ve </a:t>
            </a:r>
            <a:r>
              <a:rPr lang="tr-TR" sz="2800" dirty="0">
                <a:solidFill>
                  <a:srgbClr val="FF0000"/>
                </a:solidFill>
                <a:latin typeface="Arial" panose="020B0604020202020204" pitchFamily="34" charset="0"/>
                <a:cs typeface="Arial" panose="020B0604020202020204" pitchFamily="34" charset="0"/>
              </a:rPr>
              <a:t>hikmet</a:t>
            </a:r>
            <a:r>
              <a:rPr lang="tr-TR" sz="2800" dirty="0">
                <a:latin typeface="Arial" panose="020B0604020202020204" pitchFamily="34" charset="0"/>
                <a:cs typeface="Arial" panose="020B0604020202020204" pitchFamily="34" charset="0"/>
              </a:rPr>
              <a:t> vermişti. Ayrıca onu yeryüzünde halife kılmıştı. Hz. Davud (a.s.) kendisine verilen bu nimetleri daima Allah’ın rızası doğrultusunda kullandı.</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Dikdörtgen: Köşeleri Yuvarlatılmış 5">
            <a:extLst>
              <a:ext uri="{FF2B5EF4-FFF2-40B4-BE49-F238E27FC236}">
                <a16:creationId xmlns:a16="http://schemas.microsoft.com/office/drawing/2014/main" id="{A228E313-4A8D-B29C-AA09-650EC5C7A6B8}"/>
              </a:ext>
            </a:extLst>
          </p:cNvPr>
          <p:cNvSpPr/>
          <p:nvPr/>
        </p:nvSpPr>
        <p:spPr>
          <a:xfrm>
            <a:off x="140790" y="589436"/>
            <a:ext cx="3333600" cy="502678"/>
          </a:xfrm>
          <a:prstGeom prst="roundRect">
            <a:avLst/>
          </a:prstGeom>
          <a:solidFill>
            <a:srgbClr val="BE2F63"/>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HÜKÜMDAR OLUŞU</a:t>
            </a:r>
          </a:p>
        </p:txBody>
      </p:sp>
      <p:sp>
        <p:nvSpPr>
          <p:cNvPr id="7" name="Metin kutusu 6">
            <a:extLst>
              <a:ext uri="{FF2B5EF4-FFF2-40B4-BE49-F238E27FC236}">
                <a16:creationId xmlns:a16="http://schemas.microsoft.com/office/drawing/2014/main" id="{616633DD-EC23-C3B2-93A1-9B096AD5CE78}"/>
              </a:ext>
            </a:extLst>
          </p:cNvPr>
          <p:cNvSpPr txBox="1"/>
          <p:nvPr/>
        </p:nvSpPr>
        <p:spPr>
          <a:xfrm>
            <a:off x="3807742" y="3860687"/>
            <a:ext cx="7465103" cy="2323713"/>
          </a:xfrm>
          <a:prstGeom prst="rect">
            <a:avLst/>
          </a:prstGeom>
          <a:noFill/>
          <a:ln>
            <a:noFill/>
          </a:ln>
        </p:spPr>
        <p:txBody>
          <a:bodyPr wrap="square" rtlCol="0">
            <a:spAutoFit/>
          </a:bodyPr>
          <a:lstStyle/>
          <a:p>
            <a:pPr>
              <a:spcAft>
                <a:spcPts val="600"/>
              </a:spcAft>
            </a:pPr>
            <a:r>
              <a:rPr lang="tr-TR" sz="2800" dirty="0">
                <a:solidFill>
                  <a:schemeClr val="bg1"/>
                </a:solidFill>
                <a:latin typeface="Arial" panose="020B0604020202020204" pitchFamily="34" charset="0"/>
                <a:cs typeface="Arial" panose="020B0604020202020204" pitchFamily="34" charset="0"/>
              </a:rPr>
              <a:t>"Doğrusu biz Dâvûd’a ve Süleyman’a </a:t>
            </a:r>
            <a:r>
              <a:rPr lang="tr-TR" sz="2800" dirty="0" err="1">
                <a:solidFill>
                  <a:schemeClr val="bg1"/>
                </a:solidFill>
                <a:latin typeface="Arial" panose="020B0604020202020204" pitchFamily="34" charset="0"/>
                <a:cs typeface="Arial" panose="020B0604020202020204" pitchFamily="34" charset="0"/>
              </a:rPr>
              <a:t>husûsî</a:t>
            </a:r>
            <a:r>
              <a:rPr lang="tr-TR" sz="2800" dirty="0">
                <a:solidFill>
                  <a:schemeClr val="bg1"/>
                </a:solidFill>
                <a:latin typeface="Arial" panose="020B0604020202020204" pitchFamily="34" charset="0"/>
                <a:cs typeface="Arial" panose="020B0604020202020204" pitchFamily="34" charset="0"/>
              </a:rPr>
              <a:t> bir ilim verdik. İkisi de: 'Bizi </a:t>
            </a:r>
            <a:r>
              <a:rPr lang="tr-TR" sz="2800" dirty="0" err="1">
                <a:solidFill>
                  <a:schemeClr val="bg1"/>
                </a:solidFill>
                <a:latin typeface="Arial" panose="020B0604020202020204" pitchFamily="34" charset="0"/>
                <a:cs typeface="Arial" panose="020B0604020202020204" pitchFamily="34" charset="0"/>
              </a:rPr>
              <a:t>mü’min</a:t>
            </a:r>
            <a:r>
              <a:rPr lang="tr-TR" sz="2800" dirty="0">
                <a:solidFill>
                  <a:schemeClr val="bg1"/>
                </a:solidFill>
                <a:latin typeface="Arial" panose="020B0604020202020204" pitchFamily="34" charset="0"/>
                <a:cs typeface="Arial" panose="020B0604020202020204" pitchFamily="34" charset="0"/>
              </a:rPr>
              <a:t> kullarının birçoğuna üstün kılan Allah’a hamdolsun' dediler."</a:t>
            </a:r>
          </a:p>
          <a:p>
            <a:pPr algn="r">
              <a:spcAft>
                <a:spcPts val="600"/>
              </a:spcAft>
            </a:pPr>
            <a:r>
              <a:rPr lang="tr-TR" sz="2800" dirty="0">
                <a:solidFill>
                  <a:schemeClr val="bg1"/>
                </a:solidFill>
                <a:latin typeface="Arial" panose="020B0604020202020204" pitchFamily="34" charset="0"/>
                <a:cs typeface="Arial" panose="020B0604020202020204" pitchFamily="34" charset="0"/>
              </a:rPr>
              <a:t>(</a:t>
            </a:r>
            <a:r>
              <a:rPr lang="tr-TR" sz="2800" dirty="0" err="1">
                <a:solidFill>
                  <a:schemeClr val="bg1"/>
                </a:solidFill>
                <a:latin typeface="Arial" panose="020B0604020202020204" pitchFamily="34" charset="0"/>
                <a:cs typeface="Arial" panose="020B0604020202020204" pitchFamily="34" charset="0"/>
              </a:rPr>
              <a:t>Neml</a:t>
            </a:r>
            <a:r>
              <a:rPr lang="tr-TR" sz="2800" dirty="0">
                <a:solidFill>
                  <a:schemeClr val="bg1"/>
                </a:solidFill>
                <a:latin typeface="Arial" panose="020B0604020202020204" pitchFamily="34" charset="0"/>
                <a:cs typeface="Arial" panose="020B0604020202020204" pitchFamily="34" charset="0"/>
              </a:rPr>
              <a:t> suresi, 15. ayet)</a:t>
            </a:r>
          </a:p>
        </p:txBody>
      </p:sp>
    </p:spTree>
    <p:extLst>
      <p:ext uri="{BB962C8B-B14F-4D97-AF65-F5344CB8AC3E}">
        <p14:creationId xmlns:p14="http://schemas.microsoft.com/office/powerpoint/2010/main" val="150103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PEYGAMBER TANIYORUM: HZ. DAVUD (A.S.) </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3837479" y="1239714"/>
            <a:ext cx="7465103"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Hz. Davud (a.s.), </a:t>
            </a:r>
            <a:r>
              <a:rPr lang="tr-TR" sz="2800" dirty="0">
                <a:solidFill>
                  <a:srgbClr val="FF0000"/>
                </a:solidFill>
                <a:latin typeface="Arial" panose="020B0604020202020204" pitchFamily="34" charset="0"/>
                <a:cs typeface="Arial" panose="020B0604020202020204" pitchFamily="34" charset="0"/>
              </a:rPr>
              <a:t>demircilik</a:t>
            </a:r>
            <a:r>
              <a:rPr lang="tr-TR" sz="2800" dirty="0">
                <a:latin typeface="Arial" panose="020B0604020202020204" pitchFamily="34" charset="0"/>
                <a:cs typeface="Arial" panose="020B0604020202020204" pitchFamily="34" charset="0"/>
              </a:rPr>
              <a:t> sanatını iyi biliyordu.</a:t>
            </a:r>
          </a:p>
        </p:txBody>
      </p:sp>
      <p:sp>
        <p:nvSpPr>
          <p:cNvPr id="8" name="Dikdörtgen 7">
            <a:extLst>
              <a:ext uri="{FF2B5EF4-FFF2-40B4-BE49-F238E27FC236}">
                <a16:creationId xmlns:a16="http://schemas.microsoft.com/office/drawing/2014/main" id="{F7470CFF-C9BF-C33B-177D-DF8D6F2610B1}"/>
              </a:ext>
            </a:extLst>
          </p:cNvPr>
          <p:cNvSpPr/>
          <p:nvPr/>
        </p:nvSpPr>
        <p:spPr>
          <a:xfrm>
            <a:off x="0" y="3784795"/>
            <a:ext cx="12191999" cy="245532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descr="ısı, dış mekan, yer, portakal, turuncu içeren bir resim&#10;&#10;Açıklama otomatik olarak oluşturuldu">
            <a:extLst>
              <a:ext uri="{FF2B5EF4-FFF2-40B4-BE49-F238E27FC236}">
                <a16:creationId xmlns:a16="http://schemas.microsoft.com/office/drawing/2014/main" id="{603F541E-92B3-D028-65D1-9E8863F1F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9713"/>
            <a:ext cx="3333600" cy="5000400"/>
          </a:xfrm>
          <a:prstGeom prst="rect">
            <a:avLst/>
          </a:prstGeom>
        </p:spPr>
      </p:pic>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Dikdörtgen: Köşeleri Yuvarlatılmış 5">
            <a:extLst>
              <a:ext uri="{FF2B5EF4-FFF2-40B4-BE49-F238E27FC236}">
                <a16:creationId xmlns:a16="http://schemas.microsoft.com/office/drawing/2014/main" id="{A228E313-4A8D-B29C-AA09-650EC5C7A6B8}"/>
              </a:ext>
            </a:extLst>
          </p:cNvPr>
          <p:cNvSpPr/>
          <p:nvPr/>
        </p:nvSpPr>
        <p:spPr>
          <a:xfrm>
            <a:off x="140790" y="589436"/>
            <a:ext cx="3333600" cy="502678"/>
          </a:xfrm>
          <a:prstGeom prst="roundRect">
            <a:avLst/>
          </a:prstGeom>
          <a:solidFill>
            <a:srgbClr val="BE2F63"/>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ÖZELLİKLERİ</a:t>
            </a:r>
          </a:p>
        </p:txBody>
      </p:sp>
      <p:sp>
        <p:nvSpPr>
          <p:cNvPr id="7" name="Metin kutusu 6">
            <a:extLst>
              <a:ext uri="{FF2B5EF4-FFF2-40B4-BE49-F238E27FC236}">
                <a16:creationId xmlns:a16="http://schemas.microsoft.com/office/drawing/2014/main" id="{616633DD-EC23-C3B2-93A1-9B096AD5CE78}"/>
              </a:ext>
            </a:extLst>
          </p:cNvPr>
          <p:cNvSpPr txBox="1"/>
          <p:nvPr/>
        </p:nvSpPr>
        <p:spPr>
          <a:xfrm>
            <a:off x="3837479" y="2282858"/>
            <a:ext cx="7465103"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O, demirden zırhlar yapıp satar ve geçimini kendi elinin emeğiyle sağlardı. Ayrıca yaptığı </a:t>
            </a:r>
            <a:r>
              <a:rPr lang="tr-TR" sz="2800" dirty="0">
                <a:solidFill>
                  <a:srgbClr val="FF0000"/>
                </a:solidFill>
                <a:latin typeface="Arial" panose="020B0604020202020204" pitchFamily="34" charset="0"/>
                <a:cs typeface="Arial" panose="020B0604020202020204" pitchFamily="34" charset="0"/>
              </a:rPr>
              <a:t>zırh</a:t>
            </a:r>
            <a:r>
              <a:rPr lang="tr-TR" sz="2800" dirty="0">
                <a:latin typeface="Arial" panose="020B0604020202020204" pitchFamily="34" charset="0"/>
                <a:cs typeface="Arial" panose="020B0604020202020204" pitchFamily="34" charset="0"/>
              </a:rPr>
              <a:t>larla ordusunu da güçlendirmişti.</a:t>
            </a:r>
          </a:p>
        </p:txBody>
      </p:sp>
      <p:sp>
        <p:nvSpPr>
          <p:cNvPr id="5" name="Metin kutusu 4">
            <a:extLst>
              <a:ext uri="{FF2B5EF4-FFF2-40B4-BE49-F238E27FC236}">
                <a16:creationId xmlns:a16="http://schemas.microsoft.com/office/drawing/2014/main" id="{AFBA6024-14C2-E3EE-6BE9-63C02E220114}"/>
              </a:ext>
            </a:extLst>
          </p:cNvPr>
          <p:cNvSpPr txBox="1"/>
          <p:nvPr/>
        </p:nvSpPr>
        <p:spPr>
          <a:xfrm>
            <a:off x="3837479" y="3873639"/>
            <a:ext cx="7465103" cy="2323713"/>
          </a:xfrm>
          <a:prstGeom prst="rect">
            <a:avLst/>
          </a:prstGeom>
          <a:noFill/>
          <a:ln>
            <a:noFill/>
          </a:ln>
        </p:spPr>
        <p:txBody>
          <a:bodyPr wrap="square" rtlCol="0">
            <a:spAutoFit/>
          </a:bodyPr>
          <a:lstStyle/>
          <a:p>
            <a:pPr>
              <a:spcAft>
                <a:spcPts val="600"/>
              </a:spcAft>
            </a:pPr>
            <a:r>
              <a:rPr lang="tr-TR" sz="2800" dirty="0">
                <a:solidFill>
                  <a:schemeClr val="bg1"/>
                </a:solidFill>
                <a:latin typeface="Arial" panose="020B0604020202020204" pitchFamily="34" charset="0"/>
                <a:cs typeface="Arial" panose="020B0604020202020204" pitchFamily="34" charset="0"/>
              </a:rPr>
              <a:t>"Biz Dâvûd’a tarafımızdan büyük bir </a:t>
            </a:r>
            <a:r>
              <a:rPr lang="tr-TR" sz="2800" dirty="0" err="1">
                <a:solidFill>
                  <a:schemeClr val="bg1"/>
                </a:solidFill>
                <a:latin typeface="Arial" panose="020B0604020202020204" pitchFamily="34" charset="0"/>
                <a:cs typeface="Arial" panose="020B0604020202020204" pitchFamily="34" charset="0"/>
              </a:rPr>
              <a:t>lutufta</a:t>
            </a:r>
            <a:r>
              <a:rPr lang="tr-TR" sz="2800" dirty="0">
                <a:solidFill>
                  <a:schemeClr val="bg1"/>
                </a:solidFill>
                <a:latin typeface="Arial" panose="020B0604020202020204" pitchFamily="34" charset="0"/>
                <a:cs typeface="Arial" panose="020B0604020202020204" pitchFamily="34" charset="0"/>
              </a:rPr>
              <a:t> bulunduk: 'Ey dağlar! Onunla beraber tesbih edin. Ey kuşlar, siz de!' buyurduk. Demiri onun için yumuşattık."</a:t>
            </a:r>
          </a:p>
          <a:p>
            <a:pPr algn="r">
              <a:spcAft>
                <a:spcPts val="600"/>
              </a:spcAft>
            </a:pPr>
            <a:r>
              <a:rPr lang="tr-TR" sz="2800" dirty="0">
                <a:solidFill>
                  <a:schemeClr val="bg1"/>
                </a:solidFill>
                <a:latin typeface="Arial" panose="020B0604020202020204" pitchFamily="34" charset="0"/>
                <a:cs typeface="Arial" panose="020B0604020202020204" pitchFamily="34" charset="0"/>
              </a:rPr>
              <a:t>(</a:t>
            </a:r>
            <a:r>
              <a:rPr lang="tr-TR" sz="2800" dirty="0" err="1">
                <a:solidFill>
                  <a:schemeClr val="bg1"/>
                </a:solidFill>
                <a:latin typeface="Arial" panose="020B0604020202020204" pitchFamily="34" charset="0"/>
                <a:cs typeface="Arial" panose="020B0604020202020204" pitchFamily="34" charset="0"/>
              </a:rPr>
              <a:t>Sebe</a:t>
            </a:r>
            <a:r>
              <a:rPr lang="tr-TR" sz="2800" dirty="0">
                <a:solidFill>
                  <a:schemeClr val="bg1"/>
                </a:solidFill>
                <a:latin typeface="Arial" panose="020B0604020202020204" pitchFamily="34" charset="0"/>
                <a:cs typeface="Arial" panose="020B0604020202020204" pitchFamily="34" charset="0"/>
              </a:rPr>
              <a:t>' suresi, 10. ayet)</a:t>
            </a:r>
          </a:p>
        </p:txBody>
      </p:sp>
    </p:spTree>
    <p:extLst>
      <p:ext uri="{BB962C8B-B14F-4D97-AF65-F5344CB8AC3E}">
        <p14:creationId xmlns:p14="http://schemas.microsoft.com/office/powerpoint/2010/main" val="358812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7"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PEYGAMBER TANIYORUM: HZ. DAVUD (A.S.) </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3807742" y="1613118"/>
            <a:ext cx="7934315"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Hz. Davud (a.s.) ibadete çok düşkündü. </a:t>
            </a:r>
            <a:r>
              <a:rPr lang="tr-TR" sz="2800" dirty="0">
                <a:solidFill>
                  <a:srgbClr val="FF0000"/>
                </a:solidFill>
                <a:latin typeface="Arial" panose="020B0604020202020204" pitchFamily="34" charset="0"/>
                <a:cs typeface="Arial" panose="020B0604020202020204" pitchFamily="34" charset="0"/>
              </a:rPr>
              <a:t>Güzel sesi</a:t>
            </a:r>
            <a:r>
              <a:rPr lang="tr-TR" sz="2800" dirty="0">
                <a:latin typeface="Arial" panose="020B0604020202020204" pitchFamily="34" charset="0"/>
                <a:cs typeface="Arial" panose="020B0604020202020204" pitchFamily="34" charset="0"/>
              </a:rPr>
              <a:t>yle sabah akşam Yüce Allah’ı zikrederdi. Bugün dilimizde “</a:t>
            </a:r>
            <a:r>
              <a:rPr lang="tr-TR" sz="2800" dirty="0" err="1">
                <a:solidFill>
                  <a:srgbClr val="FF0000"/>
                </a:solidFill>
                <a:latin typeface="Arial" panose="020B0604020202020204" pitchFamily="34" charset="0"/>
                <a:cs typeface="Arial" panose="020B0604020202020204" pitchFamily="34" charset="0"/>
              </a:rPr>
              <a:t>dâvûdî</a:t>
            </a:r>
            <a:r>
              <a:rPr lang="tr-TR" sz="2800" dirty="0">
                <a:solidFill>
                  <a:srgbClr val="FF0000"/>
                </a:solidFill>
                <a:latin typeface="Arial" panose="020B0604020202020204" pitchFamily="34" charset="0"/>
                <a:cs typeface="Arial" panose="020B0604020202020204" pitchFamily="34" charset="0"/>
              </a:rPr>
              <a:t> ses</a:t>
            </a:r>
            <a:r>
              <a:rPr lang="tr-TR" sz="2800" dirty="0">
                <a:latin typeface="Arial" panose="020B0604020202020204" pitchFamily="34" charset="0"/>
                <a:cs typeface="Arial" panose="020B0604020202020204" pitchFamily="34" charset="0"/>
              </a:rPr>
              <a:t>” deyimi bize ondan kalan bir hatıradır.</a:t>
            </a:r>
          </a:p>
        </p:txBody>
      </p:sp>
      <p:pic>
        <p:nvPicPr>
          <p:cNvPr id="12" name="Resim 11" descr="kuş, dış mekan, bitki, iskele kuşu içeren bir resim&#10;&#10;Açıklama otomatik olarak oluşturuldu">
            <a:extLst>
              <a:ext uri="{FF2B5EF4-FFF2-40B4-BE49-F238E27FC236}">
                <a16:creationId xmlns:a16="http://schemas.microsoft.com/office/drawing/2014/main" id="{0383C274-0C73-3492-1DFA-6C233B1E7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9714"/>
            <a:ext cx="3333600" cy="5000400"/>
          </a:xfrm>
          <a:prstGeom prst="rect">
            <a:avLst/>
          </a:prstGeom>
        </p:spPr>
      </p:pic>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Dikdörtgen: Köşeleri Yuvarlatılmış 5">
            <a:extLst>
              <a:ext uri="{FF2B5EF4-FFF2-40B4-BE49-F238E27FC236}">
                <a16:creationId xmlns:a16="http://schemas.microsoft.com/office/drawing/2014/main" id="{A228E313-4A8D-B29C-AA09-650EC5C7A6B8}"/>
              </a:ext>
            </a:extLst>
          </p:cNvPr>
          <p:cNvSpPr/>
          <p:nvPr/>
        </p:nvSpPr>
        <p:spPr>
          <a:xfrm>
            <a:off x="140790" y="589436"/>
            <a:ext cx="3333600" cy="502678"/>
          </a:xfrm>
          <a:prstGeom prst="roundRect">
            <a:avLst/>
          </a:prstGeom>
          <a:solidFill>
            <a:srgbClr val="BE2F63"/>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Arial" panose="020B0604020202020204" pitchFamily="34" charset="0"/>
                <a:cs typeface="Arial" panose="020B0604020202020204" pitchFamily="34" charset="0"/>
              </a:rPr>
              <a:t>ÖZELLİKLERİ</a:t>
            </a:r>
          </a:p>
        </p:txBody>
      </p:sp>
      <p:sp>
        <p:nvSpPr>
          <p:cNvPr id="5" name="Metin kutusu 4">
            <a:extLst>
              <a:ext uri="{FF2B5EF4-FFF2-40B4-BE49-F238E27FC236}">
                <a16:creationId xmlns:a16="http://schemas.microsoft.com/office/drawing/2014/main" id="{AFBA6024-14C2-E3EE-6BE9-63C02E220114}"/>
              </a:ext>
            </a:extLst>
          </p:cNvPr>
          <p:cNvSpPr txBox="1"/>
          <p:nvPr/>
        </p:nvSpPr>
        <p:spPr>
          <a:xfrm>
            <a:off x="3807742" y="3739914"/>
            <a:ext cx="7465103"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Hz. Davud (a.s.), </a:t>
            </a:r>
            <a:r>
              <a:rPr lang="tr-TR" sz="2800" dirty="0">
                <a:solidFill>
                  <a:srgbClr val="FF0000"/>
                </a:solidFill>
                <a:latin typeface="Arial" panose="020B0604020202020204" pitchFamily="34" charset="0"/>
                <a:cs typeface="Arial" panose="020B0604020202020204" pitchFamily="34" charset="0"/>
              </a:rPr>
              <a:t>günahlardan kaçınma </a:t>
            </a:r>
            <a:r>
              <a:rPr lang="tr-TR" sz="2800" dirty="0">
                <a:latin typeface="Arial" panose="020B0604020202020204" pitchFamily="34" charset="0"/>
                <a:cs typeface="Arial" panose="020B0604020202020204" pitchFamily="34" charset="0"/>
              </a:rPr>
              <a:t>konusunda son derece titiz davranırdı. Allah’ı (c.c.) çok zikreder, Rabb’ine (c.c.) </a:t>
            </a:r>
            <a:r>
              <a:rPr lang="tr-TR" sz="2800" dirty="0">
                <a:solidFill>
                  <a:srgbClr val="FF0000"/>
                </a:solidFill>
                <a:latin typeface="Arial" panose="020B0604020202020204" pitchFamily="34" charset="0"/>
                <a:cs typeface="Arial" panose="020B0604020202020204" pitchFamily="34" charset="0"/>
              </a:rPr>
              <a:t>ibadet etmeyi çok severdi</a:t>
            </a:r>
            <a:r>
              <a:rPr lang="tr-TR"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446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FCE524D3-A483-2901-DE24-05AF700C3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3126662"/>
            <a:ext cx="10643017" cy="2308324"/>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İslam kaynaklarının bildirdiğine göre Allah (c.c.) tarafından Hz. Davud’a (a.s.) gönderilen </a:t>
            </a:r>
            <a:r>
              <a:rPr lang="tr-TR" sz="3600" dirty="0">
                <a:solidFill>
                  <a:srgbClr val="FF0000"/>
                </a:solidFill>
                <a:latin typeface="Arial" panose="020B0604020202020204" pitchFamily="34" charset="0"/>
                <a:cs typeface="Arial" panose="020B0604020202020204" pitchFamily="34" charset="0"/>
              </a:rPr>
              <a:t>Zebur</a:t>
            </a:r>
            <a:r>
              <a:rPr lang="tr-TR" sz="3600" dirty="0">
                <a:latin typeface="Arial" panose="020B0604020202020204" pitchFamily="34" charset="0"/>
                <a:cs typeface="Arial" panose="020B0604020202020204" pitchFamily="34" charset="0"/>
              </a:rPr>
              <a:t>, içinde vaaz, ilahî ve hikmetli sözlerin bulunduğu bir kitaptır.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PEYGAMBER TANIYORUM: HZ. DAVUD (A.S.) </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866862" y="1347667"/>
            <a:ext cx="2458276" cy="461665"/>
          </a:xfrm>
          <a:prstGeom prst="rect">
            <a:avLst/>
          </a:prstGeom>
          <a:noFill/>
        </p:spPr>
        <p:txBody>
          <a:bodyPr wrap="square" rtlCol="0">
            <a:spAutoFit/>
          </a:bodyPr>
          <a:lstStyle/>
          <a:p>
            <a:pPr algn="ctr"/>
            <a:r>
              <a:rPr lang="tr-TR" sz="2400" b="1" dirty="0">
                <a:latin typeface="Arial" panose="020B0604020202020204" pitchFamily="34" charset="0"/>
              </a:rPr>
              <a:t>NOT EDELİM</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6B6F1AB1-0861-D659-1241-09668DD26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2015936"/>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“Ey Davud! Biz seni yeryüzünde halife yaptık. O halde insanlar arasında hak ve adâletle hükmet. Heva ve hevese uyma, yoksa bu, seni Allah yolundan uzaklaştırır.</a:t>
            </a:r>
          </a:p>
          <a:p>
            <a:pPr algn="ctr">
              <a:spcAft>
                <a:spcPts val="600"/>
              </a:spcAft>
            </a:pP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Sâd</a:t>
            </a:r>
            <a:r>
              <a:rPr lang="tr-TR" sz="3000" dirty="0">
                <a:latin typeface="Arial" panose="020B0604020202020204" pitchFamily="34" charset="0"/>
                <a:cs typeface="Arial" panose="020B0604020202020204" pitchFamily="34" charset="0"/>
              </a:rPr>
              <a:t> suresi, 26.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PEYGAMBER TANIYORUM: HZ. DAVUD (A.S.) </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938</TotalTime>
  <Words>2028</Words>
  <Application>Microsoft Office PowerPoint</Application>
  <PresentationFormat>Geniş ekran</PresentationFormat>
  <Paragraphs>248</Paragraphs>
  <Slides>19</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19</vt:i4>
      </vt:variant>
    </vt:vector>
  </HeadingPairs>
  <TitlesOfParts>
    <vt:vector size="23"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29</cp:revision>
  <dcterms:created xsi:type="dcterms:W3CDTF">2023-08-29T09:05:15Z</dcterms:created>
  <dcterms:modified xsi:type="dcterms:W3CDTF">2023-09-04T12:07:47Z</dcterms:modified>
</cp:coreProperties>
</file>