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83" r:id="rId5"/>
    <p:sldId id="284" r:id="rId6"/>
    <p:sldId id="285" r:id="rId7"/>
    <p:sldId id="267" r:id="rId8"/>
    <p:sldId id="286" r:id="rId9"/>
    <p:sldId id="287" r:id="rId10"/>
    <p:sldId id="271" r:id="rId11"/>
    <p:sldId id="272" r:id="rId12"/>
    <p:sldId id="273" r:id="rId13"/>
    <p:sldId id="274" r:id="rId14"/>
    <p:sldId id="260" r:id="rId15"/>
    <p:sldId id="261" r:id="rId16"/>
    <p:sldId id="264" r:id="rId17"/>
    <p:sldId id="265" r:id="rId18"/>
    <p:sldId id="269" r:id="rId19"/>
    <p:sldId id="268" r:id="rId20"/>
    <p:sldId id="258"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2F63"/>
    <a:srgbClr val="605E69"/>
    <a:srgbClr val="FFFFFF"/>
    <a:srgbClr val="FB8500"/>
    <a:srgbClr val="FFB703"/>
    <a:srgbClr val="023047"/>
    <a:srgbClr val="0A5D98"/>
    <a:srgbClr val="49484E"/>
    <a:srgbClr val="934965"/>
    <a:srgbClr val="303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8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gökyüzü, su içeren bir resim&#10;&#10;Açıklama otomatik olarak oluşturuldu">
            <a:extLst>
              <a:ext uri="{FF2B5EF4-FFF2-40B4-BE49-F238E27FC236}">
                <a16:creationId xmlns:a16="http://schemas.microsoft.com/office/drawing/2014/main" id="{6F9CD147-832F-A1D3-B840-E538CE213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6B6F1AB1-0861-D659-1241-09668DD26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015936"/>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“Ramazan ayı, insanlara yol gösterici, doğrunun ve doğruyu eğriden ayırmanın açık delilleri olarak </a:t>
            </a:r>
            <a:r>
              <a:rPr lang="tr-TR" sz="3000" dirty="0" err="1">
                <a:latin typeface="Arial" panose="020B0604020202020204" pitchFamily="34" charset="0"/>
                <a:cs typeface="Arial" panose="020B0604020202020204" pitchFamily="34" charset="0"/>
              </a:rPr>
              <a:t>Kur’ân’ın</a:t>
            </a:r>
            <a:r>
              <a:rPr lang="tr-TR" sz="3000" dirty="0">
                <a:latin typeface="Arial" panose="020B0604020202020204" pitchFamily="34" charset="0"/>
                <a:cs typeface="Arial" panose="020B0604020202020204" pitchFamily="34" charset="0"/>
              </a:rPr>
              <a:t> indirildiği aydır.” </a:t>
            </a:r>
          </a:p>
          <a:p>
            <a:pPr algn="ctr">
              <a:spcAft>
                <a:spcPts val="600"/>
              </a:spcAft>
            </a:pPr>
            <a:r>
              <a:rPr lang="tr-TR" sz="3000" dirty="0">
                <a:latin typeface="Arial" panose="020B0604020202020204" pitchFamily="34" charset="0"/>
                <a:cs typeface="Arial" panose="020B0604020202020204" pitchFamily="34" charset="0"/>
              </a:rPr>
              <a:t>(Bakara suresi 185.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E66D1CF1-3468-29AD-8DDF-260E96EE4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Kur’ân</a:t>
            </a:r>
            <a:r>
              <a:rPr lang="tr-TR" sz="3000" dirty="0">
                <a:latin typeface="Arial" panose="020B0604020202020204" pitchFamily="34" charset="0"/>
                <a:cs typeface="Arial" panose="020B0604020202020204" pitchFamily="34" charset="0"/>
              </a:rPr>
              <a:t>-ı Kerim insanlar için yol göstericidir.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Doğru ile yanlışı birbirinden ayırmanın yolu </a:t>
            </a:r>
            <a:r>
              <a:rPr lang="tr-TR" sz="3000" dirty="0" err="1">
                <a:latin typeface="Arial" panose="020B0604020202020204" pitchFamily="34" charset="0"/>
                <a:cs typeface="Arial" panose="020B0604020202020204" pitchFamily="34" charset="0"/>
              </a:rPr>
              <a:t>Kur’ân’dır</a:t>
            </a:r>
            <a:r>
              <a:rPr lang="tr-TR" sz="3000" dirty="0">
                <a:latin typeface="Arial" panose="020B0604020202020204" pitchFamily="34" charset="0"/>
                <a:cs typeface="Arial" panose="020B0604020202020204" pitchFamily="34" charset="0"/>
              </a:rPr>
              <a:t>.</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Ramazan ayı </a:t>
            </a:r>
            <a:r>
              <a:rPr lang="tr-TR" sz="3000" dirty="0" err="1">
                <a:latin typeface="Arial" panose="020B0604020202020204" pitchFamily="34" charset="0"/>
                <a:cs typeface="Arial" panose="020B0604020202020204" pitchFamily="34" charset="0"/>
              </a:rPr>
              <a:t>içersinde</a:t>
            </a:r>
            <a:r>
              <a:rPr lang="tr-TR" sz="3000" dirty="0">
                <a:latin typeface="Arial" panose="020B0604020202020204" pitchFamily="34" charset="0"/>
                <a:cs typeface="Arial" panose="020B0604020202020204" pitchFamily="34" charset="0"/>
              </a:rPr>
              <a:t> faydalar bulunan hayırlı bir zamandır.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212E4E99-DA82-D907-1C43-742A74735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643017" cy="2400657"/>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“Âdemoğlunun her ameline on katından yedi yüz katına kadar sevap verilir. Yüce Allah şöyle buyurmaktadır; ‘Oruç hariç, çünkü oruç benim içindir, onun mükâfatını da ben vereceğim. Çünkü oruç tutan kimse yemesini, içmesini benim için terk etmektedir.’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80644A0-D06E-6EA1-6258-B78D6AE3A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Yapılan iyi davranışlar sevap ile ödüllendirilir.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Yeme içmeden uzak durmak Allah’ın sevgisini kazandırır.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 (c.c.) orucun mükafatını kat kat fazla verecektir.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esim 16" descr="ekran görüntüsü, metin, tasarım içeren bir resim&#10;&#10;Açıklama otomatik olarak oluşturuldu">
            <a:extLst>
              <a:ext uri="{FF2B5EF4-FFF2-40B4-BE49-F238E27FC236}">
                <a16:creationId xmlns:a16="http://schemas.microsoft.com/office/drawing/2014/main" id="{8B6C9C74-C148-E8B8-CB13-7F953330B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949" y="4081936"/>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370153"/>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Yedi yaşındaki Leyla, Ramazan ayında anne ve babasının oruç tuttuğunu görmüş ve kendisi de oruç tutmak istemiştir. Babasına bu isteğini ilettiğinde şu cevapla karşılaşmıştır: “Kızım sen daha küçüksün. Bu nedenle sen gece bizimle yemeğini ye ve oruca başla. Öğle yemeğinde tekrar yemek ye ve iftara kadar yine oruç tut. İftarda bizimle birlikte orucunu aç.’’ Bu duruma çok sevinen Leyla her gün bu şekilde oruç tutmaya devam etmiştir. </a:t>
            </a:r>
          </a:p>
          <a:p>
            <a:pPr algn="just">
              <a:spcAft>
                <a:spcPts val="600"/>
              </a:spcAft>
            </a:pPr>
            <a:r>
              <a:rPr lang="tr-TR" sz="2200" b="1" dirty="0">
                <a:latin typeface="Arial" panose="020B0604020202020204" pitchFamily="34" charset="0"/>
                <a:cs typeface="Arial" panose="020B0604020202020204" pitchFamily="34" charset="0"/>
              </a:rPr>
              <a:t>Bu metne göre Leyla aşağıdakilerden hangisini yapmaktadır? </a:t>
            </a:r>
          </a:p>
          <a:p>
            <a:pPr algn="just">
              <a:spcAft>
                <a:spcPts val="600"/>
              </a:spcAft>
            </a:pPr>
            <a:r>
              <a:rPr lang="tr-TR" sz="2200" dirty="0">
                <a:latin typeface="Arial" panose="020B0604020202020204" pitchFamily="34" charset="0"/>
                <a:cs typeface="Arial" panose="020B0604020202020204" pitchFamily="34" charset="0"/>
              </a:rPr>
              <a:t>A) Adak orucu 			B) Şevval orucu </a:t>
            </a:r>
          </a:p>
          <a:p>
            <a:pPr algn="just">
              <a:spcAft>
                <a:spcPts val="600"/>
              </a:spcAft>
            </a:pPr>
            <a:r>
              <a:rPr lang="tr-TR" sz="2200" dirty="0">
                <a:latin typeface="Arial" panose="020B0604020202020204" pitchFamily="34" charset="0"/>
                <a:cs typeface="Arial" panose="020B0604020202020204" pitchFamily="34" charset="0"/>
              </a:rPr>
              <a:t>C) Sabır orucu 			D) Tekne orucu</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2</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tasarım içeren bir resim&#10;&#10;Açıklama otomatik olarak oluşturuldu">
            <a:extLst>
              <a:ext uri="{FF2B5EF4-FFF2-40B4-BE49-F238E27FC236}">
                <a16:creationId xmlns:a16="http://schemas.microsoft.com/office/drawing/2014/main" id="{7807614A-ACB4-B9ED-96CD-5AB412FA8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670960"/>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201150"/>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Toplumumuzda peygamber sevgisi çok güçlüdür. İnsanlar Hz. Muhammed’e (s.a.v.) duydukları derin saygı ve sevgi nedeniyle çocuklarına Mehmet, Ahmet, Mahmut isimlerini verirler. Dinini, vatanını korusun diye kınalayıp gönderdikleri askerlerine bu yüzden Mehmetçik derler. Bu sevgi nedeniyle Hz. Muhammed’den (s.a.v.) kalan hatıralara hürmet gösterirler. </a:t>
            </a:r>
          </a:p>
          <a:p>
            <a:pPr>
              <a:spcAft>
                <a:spcPts val="600"/>
              </a:spcAft>
            </a:pPr>
            <a:r>
              <a:rPr lang="tr-TR" sz="2200" b="1" dirty="0">
                <a:latin typeface="Arial" panose="020B0604020202020204" pitchFamily="34" charset="0"/>
                <a:cs typeface="Arial" panose="020B0604020202020204" pitchFamily="34" charset="0"/>
              </a:rPr>
              <a:t>Bu sevgi ve hürmetin bir yansıması olarak Müslümanlar Ramazan ayında aşağıdakilerden hangisini ziyarete giderler? </a:t>
            </a:r>
          </a:p>
          <a:p>
            <a:pPr>
              <a:spcAft>
                <a:spcPts val="600"/>
              </a:spcAft>
            </a:pPr>
            <a:r>
              <a:rPr lang="tr-TR" sz="2200" dirty="0">
                <a:latin typeface="Arial" panose="020B0604020202020204" pitchFamily="34" charset="0"/>
                <a:cs typeface="Arial" panose="020B0604020202020204" pitchFamily="34" charset="0"/>
              </a:rPr>
              <a:t>A) Hırka-i Şerif Cami </a:t>
            </a:r>
          </a:p>
          <a:p>
            <a:pPr>
              <a:spcAft>
                <a:spcPts val="600"/>
              </a:spcAft>
            </a:pPr>
            <a:r>
              <a:rPr lang="tr-TR" sz="2200" dirty="0">
                <a:latin typeface="Arial" panose="020B0604020202020204" pitchFamily="34" charset="0"/>
                <a:cs typeface="Arial" panose="020B0604020202020204" pitchFamily="34" charset="0"/>
              </a:rPr>
              <a:t>B) Selimiye Cami </a:t>
            </a:r>
          </a:p>
          <a:p>
            <a:pPr>
              <a:spcAft>
                <a:spcPts val="600"/>
              </a:spcAft>
            </a:pPr>
            <a:r>
              <a:rPr lang="tr-TR" sz="2200" dirty="0">
                <a:latin typeface="Arial" panose="020B0604020202020204" pitchFamily="34" charset="0"/>
                <a:cs typeface="Arial" panose="020B0604020202020204" pitchFamily="34" charset="0"/>
              </a:rPr>
              <a:t>C) Ayasofya Cami </a:t>
            </a:r>
          </a:p>
          <a:p>
            <a:pPr>
              <a:spcAft>
                <a:spcPts val="600"/>
              </a:spcAft>
            </a:pPr>
            <a:r>
              <a:rPr lang="tr-TR" sz="2200" dirty="0">
                <a:latin typeface="Arial" panose="020B0604020202020204" pitchFamily="34" charset="0"/>
                <a:cs typeface="Arial" panose="020B0604020202020204" pitchFamily="34" charset="0"/>
              </a:rPr>
              <a:t>D) Kocatepe Cami</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1BE41C1F-327A-0C19-8DD0-AB58E346BF24}"/>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tasarım içeren bir resim&#10;&#10;Açıklama otomatik olarak oluşturuldu">
            <a:extLst>
              <a:ext uri="{FF2B5EF4-FFF2-40B4-BE49-F238E27FC236}">
                <a16:creationId xmlns:a16="http://schemas.microsoft.com/office/drawing/2014/main" id="{1C3811B3-C9AE-0F0E-58F4-C0C0FF872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C25E4566-2130-C7FA-AA77-D606E5019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424344"/>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539704"/>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Koray, çarşıda gezerken camideki ışıklı yazıları fark etti. Işıklı yazılarda “Hoş geldin Ramazan’’ yazıyordu. Demek ki Ramazan ayında camilere ışıklı yazılar asılıyor, diye düşündü. Akşama arkadaşı kendisini iftara davet etmişti. Arkadaşıyla iftarını yaptıktan sonra evden ayrılırken arkadaşı kendisine “Sen benim sevap kazanmama vesile oldun.’’ diyerek kadife kese içinde hediye verdi. Koray teşekkür etti ve sevinçle evden ayrıldı. </a:t>
            </a:r>
          </a:p>
          <a:p>
            <a:pPr algn="just">
              <a:spcAft>
                <a:spcPts val="600"/>
              </a:spcAft>
            </a:pPr>
            <a:r>
              <a:rPr lang="tr-TR" sz="2200" b="1" dirty="0">
                <a:latin typeface="Arial" panose="020B0604020202020204" pitchFamily="34" charset="0"/>
                <a:cs typeface="Arial" panose="020B0604020202020204" pitchFamily="34" charset="0"/>
              </a:rPr>
              <a:t>Bu parçada kültürümüzde Ramazan ve oruç ile ilgili kavramlardan hangilerine değinilmiştir? </a:t>
            </a:r>
          </a:p>
          <a:p>
            <a:pPr algn="just">
              <a:spcAft>
                <a:spcPts val="600"/>
              </a:spcAft>
            </a:pPr>
            <a:r>
              <a:rPr lang="tr-TR" sz="2200" dirty="0">
                <a:latin typeface="Arial" panose="020B0604020202020204" pitchFamily="34" charset="0"/>
                <a:cs typeface="Arial" panose="020B0604020202020204" pitchFamily="34" charset="0"/>
              </a:rPr>
              <a:t>A) Mukabele – Diş kirası </a:t>
            </a:r>
          </a:p>
          <a:p>
            <a:pPr algn="just">
              <a:spcAft>
                <a:spcPts val="600"/>
              </a:spcAft>
            </a:pPr>
            <a:r>
              <a:rPr lang="tr-TR" sz="2200" dirty="0">
                <a:latin typeface="Arial" panose="020B0604020202020204" pitchFamily="34" charset="0"/>
                <a:cs typeface="Arial" panose="020B0604020202020204" pitchFamily="34" charset="0"/>
              </a:rPr>
              <a:t>B) Diş kirası – Mahya </a:t>
            </a:r>
          </a:p>
          <a:p>
            <a:pPr algn="just">
              <a:spcAft>
                <a:spcPts val="600"/>
              </a:spcAft>
            </a:pPr>
            <a:r>
              <a:rPr lang="tr-TR" sz="2200" dirty="0">
                <a:latin typeface="Arial" panose="020B0604020202020204" pitchFamily="34" charset="0"/>
                <a:cs typeface="Arial" panose="020B0604020202020204" pitchFamily="34" charset="0"/>
              </a:rPr>
              <a:t>C) Mahya – Borç sildirme </a:t>
            </a:r>
          </a:p>
          <a:p>
            <a:pPr algn="just">
              <a:spcAft>
                <a:spcPts val="600"/>
              </a:spcAft>
            </a:pPr>
            <a:r>
              <a:rPr lang="tr-TR" sz="2200" dirty="0">
                <a:latin typeface="Arial" panose="020B0604020202020204" pitchFamily="34" charset="0"/>
                <a:cs typeface="Arial" panose="020B0604020202020204" pitchFamily="34" charset="0"/>
              </a:rPr>
              <a:t>D) Mukabele – Mahya</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F36EB1B5-93A9-C07A-16CB-8BAB25CEE45A}"/>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sv-SE" sz="1600" dirty="0">
                <a:latin typeface="Arial" panose="020B0604020202020204" pitchFamily="34" charset="0"/>
                <a:cs typeface="Arial" panose="020B0604020202020204" pitchFamily="34" charset="0"/>
              </a:rPr>
              <a:t>1. Ünite / Kavratan Testler 1 / Soru 5</a:t>
            </a:r>
            <a:endParaRPr lang="tr-T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içeren bir resim&#10;&#10;Açıklama otomatik olarak oluşturuldu">
            <a:extLst>
              <a:ext uri="{FF2B5EF4-FFF2-40B4-BE49-F238E27FC236}">
                <a16:creationId xmlns:a16="http://schemas.microsoft.com/office/drawing/2014/main" id="{0CEAA076-A97A-5B2F-C740-75FC22F56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3205970611"/>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Ramazan bayramına hazırlık için tertemiz bayramlık kıyafetler hazırlanır, misafirler</a:t>
                      </a:r>
                      <a:r>
                        <a:rPr lang="tr-TR" sz="1800" baseline="0" dirty="0">
                          <a:latin typeface="Arial" panose="020B0604020202020204" pitchFamily="34" charset="0"/>
                          <a:cs typeface="Arial" panose="020B0604020202020204" pitchFamily="34" charset="0"/>
                        </a:rPr>
                        <a:t> </a:t>
                      </a:r>
                      <a:r>
                        <a:rPr lang="tr-TR" sz="1800" dirty="0">
                          <a:latin typeface="Arial" panose="020B0604020202020204" pitchFamily="34" charset="0"/>
                          <a:cs typeface="Arial" panose="020B0604020202020204" pitchFamily="34" charset="0"/>
                        </a:rPr>
                        <a:t>için yemekler</a:t>
                      </a:r>
                      <a:r>
                        <a:rPr lang="tr-TR" sz="1800" baseline="0" dirty="0">
                          <a:latin typeface="Arial" panose="020B0604020202020204" pitchFamily="34" charset="0"/>
                          <a:cs typeface="Arial" panose="020B0604020202020204" pitchFamily="34" charset="0"/>
                        </a:rPr>
                        <a:t> yapılır.</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Geçmişte iftar sofrası misafirlerine verilen değeri göstermek üzere konut kirası adıyla bir hediye verilirdi.</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Hz. Muhammed’e (s.a.v.) duyulan saygı ve sevgi nedeniyle çocuklara Mehmet, Ahmet, Mahmut isimleri verilir.</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Çocuklar geleneğimizde “aşure orucu” denilen bir alıştırma orucu tutarlar.</a:t>
                      </a: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Ramazanda koliler hazırlanıp ihtiyaç sahiplerine dağıtılır, zekât ve sadakalar muhtaçlara ulaştırılır.</a:t>
                      </a: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a:latin typeface="Arial" panose="020B0604020202020204" pitchFamily="34" charset="0"/>
                          <a:cs typeface="Arial" panose="020B0604020202020204" pitchFamily="34" charset="0"/>
                        </a:rPr>
                        <a:t>Ramazan, “Hoş geldin on bir ayın sultanı”, “Hoş geldin Ramazan” gibi ışıklı yazılarla karşılanır.</a:t>
                      </a: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Bayramın başlamasıyla birlikte Müslümanlar bir araya gelip mukabeleyle </a:t>
                      </a:r>
                      <a:r>
                        <a:rPr lang="tr-TR" sz="1800" dirty="0" err="1">
                          <a:latin typeface="Arial" panose="020B0604020202020204" pitchFamily="34" charset="0"/>
                          <a:cs typeface="Arial" panose="020B0604020202020204" pitchFamily="34" charset="0"/>
                        </a:rPr>
                        <a:t>Kur’an</a:t>
                      </a:r>
                      <a:r>
                        <a:rPr lang="tr-TR" sz="1800" dirty="0">
                          <a:latin typeface="Arial" panose="020B0604020202020204" pitchFamily="34" charset="0"/>
                          <a:cs typeface="Arial" panose="020B0604020202020204" pitchFamily="34" charset="0"/>
                        </a:rPr>
                        <a:t> okurlar. </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338615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542502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descr="şişe, metin içeren bir resim&#10;&#10;Açıklama otomatik olarak oluşturuldu">
            <a:extLst>
              <a:ext uri="{FF2B5EF4-FFF2-40B4-BE49-F238E27FC236}">
                <a16:creationId xmlns:a16="http://schemas.microsoft.com/office/drawing/2014/main" id="{411B2D77-35FD-7124-087E-3A9B12B7B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4108890" y="3768247"/>
            <a:ext cx="476157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a:off x="2656778" y="1248353"/>
            <a:ext cx="684752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3369169" y="5269664"/>
            <a:ext cx="404509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6243638" y="1744971"/>
            <a:ext cx="326066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3369169" y="4767225"/>
            <a:ext cx="550130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1669357" y="4247011"/>
            <a:ext cx="235005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10800000">
            <a:off x="3369169" y="3259589"/>
            <a:ext cx="616605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2656777" y="5780474"/>
            <a:ext cx="684752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Köşeleri Yuvarlatılmış 20">
            <a:extLst>
              <a:ext uri="{FF2B5EF4-FFF2-40B4-BE49-F238E27FC236}">
                <a16:creationId xmlns:a16="http://schemas.microsoft.com/office/drawing/2014/main" id="{8F1731C1-D9D6-C1B3-307B-72A521014396}"/>
              </a:ext>
            </a:extLst>
          </p:cNvPr>
          <p:cNvSpPr/>
          <p:nvPr/>
        </p:nvSpPr>
        <p:spPr>
          <a:xfrm rot="10800000">
            <a:off x="2656777" y="2259900"/>
            <a:ext cx="404509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Köşeleri Yuvarlatılmış 10">
            <a:extLst>
              <a:ext uri="{FF2B5EF4-FFF2-40B4-BE49-F238E27FC236}">
                <a16:creationId xmlns:a16="http://schemas.microsoft.com/office/drawing/2014/main" id="{DED42D6F-3EF3-F7CD-1173-2ACC6C35FF08}"/>
              </a:ext>
            </a:extLst>
          </p:cNvPr>
          <p:cNvSpPr/>
          <p:nvPr/>
        </p:nvSpPr>
        <p:spPr>
          <a:xfrm rot="10800000">
            <a:off x="3369168" y="2753825"/>
            <a:ext cx="333270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4 Tablo">
            <a:extLst>
              <a:ext uri="{FF2B5EF4-FFF2-40B4-BE49-F238E27FC236}">
                <a16:creationId xmlns:a16="http://schemas.microsoft.com/office/drawing/2014/main" id="{9424F2CF-8740-7364-75C8-9697AF20C3D7}"/>
              </a:ext>
            </a:extLst>
          </p:cNvPr>
          <p:cNvGraphicFramePr>
            <a:graphicFrameLocks noGrp="1"/>
          </p:cNvGraphicFramePr>
          <p:nvPr>
            <p:extLst>
              <p:ext uri="{D42A27DB-BD31-4B8C-83A1-F6EECF244321}">
                <p14:modId xmlns:p14="http://schemas.microsoft.com/office/powerpoint/2010/main" val="944477930"/>
              </p:ext>
            </p:extLst>
          </p:nvPr>
        </p:nvGraphicFramePr>
        <p:xfrm>
          <a:off x="2496000" y="1183900"/>
          <a:ext cx="7200000" cy="504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T</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dirty="0">
                          <a:solidFill>
                            <a:schemeClr val="tx1"/>
                          </a:solidFill>
                          <a:latin typeface="Arial" panose="020B0604020202020204" pitchFamily="34" charset="0"/>
                          <a:cs typeface="Arial" panose="020B0604020202020204" pitchFamily="34" charset="0"/>
                        </a:rPr>
                        <a:t>K</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N</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O</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U</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C</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U</a:t>
                      </a:r>
                    </a:p>
                  </a:txBody>
                  <a:tcPr anchor="ctr"/>
                </a:tc>
                <a:extLst>
                  <a:ext uri="{0D108BD9-81ED-4DB2-BD59-A6C34878D82A}">
                    <a16:rowId xmlns:a16="http://schemas.microsoft.com/office/drawing/2014/main" val="10000"/>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T</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K</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H</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Y</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extLst>
                  <a:ext uri="{0D108BD9-81ED-4DB2-BD59-A6C34878D82A}">
                    <a16:rowId xmlns:a16="http://schemas.microsoft.com/office/drawing/2014/main" val="10001"/>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H</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Ü</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dirty="0">
                          <a:solidFill>
                            <a:schemeClr val="tx1"/>
                          </a:solidFill>
                          <a:latin typeface="Arial" panose="020B0604020202020204" pitchFamily="34" charset="0"/>
                          <a:cs typeface="Arial" panose="020B0604020202020204" pitchFamily="34" charset="0"/>
                        </a:rPr>
                        <a:t>T</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D</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extLst>
                  <a:ext uri="{0D108BD9-81ED-4DB2-BD59-A6C34878D82A}">
                    <a16:rowId xmlns:a16="http://schemas.microsoft.com/office/drawing/2014/main" val="10002"/>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X</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H</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K</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Ü</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H</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J</a:t>
                      </a:r>
                    </a:p>
                  </a:txBody>
                  <a:tcPr anchor="ctr"/>
                </a:tc>
                <a:extLst>
                  <a:ext uri="{0D108BD9-81ED-4DB2-BD59-A6C34878D82A}">
                    <a16:rowId xmlns:a16="http://schemas.microsoft.com/office/drawing/2014/main" val="10003"/>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H</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D</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Ş</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K</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S</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extLst>
                  <a:ext uri="{0D108BD9-81ED-4DB2-BD59-A6C34878D82A}">
                    <a16:rowId xmlns:a16="http://schemas.microsoft.com/office/drawing/2014/main" val="10004"/>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Ç</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O</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N</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B</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Y</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Ğ</a:t>
                      </a:r>
                    </a:p>
                  </a:txBody>
                  <a:tcPr anchor="ctr"/>
                </a:tc>
                <a:extLst>
                  <a:ext uri="{0D108BD9-81ED-4DB2-BD59-A6C34878D82A}">
                    <a16:rowId xmlns:a16="http://schemas.microsoft.com/office/drawing/2014/main" val="10005"/>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T</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V</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W</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Q</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H</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Y</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C</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Ü</a:t>
                      </a:r>
                    </a:p>
                  </a:txBody>
                  <a:tcPr anchor="ctr"/>
                </a:tc>
                <a:extLst>
                  <a:ext uri="{0D108BD9-81ED-4DB2-BD59-A6C34878D82A}">
                    <a16:rowId xmlns:a16="http://schemas.microsoft.com/office/drawing/2014/main" val="10006"/>
                  </a:ext>
                </a:extLst>
              </a:tr>
              <a:tr h="504000">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U</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K</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B</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L</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Y</a:t>
                      </a:r>
                    </a:p>
                  </a:txBody>
                  <a:tcPr anchor="ctr"/>
                </a:tc>
                <a:extLst>
                  <a:ext uri="{0D108BD9-81ED-4DB2-BD59-A6C34878D82A}">
                    <a16:rowId xmlns:a16="http://schemas.microsoft.com/office/drawing/2014/main" val="10007"/>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N</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Ç</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extLst>
                  <a:ext uri="{0D108BD9-81ED-4DB2-BD59-A6C34878D82A}">
                    <a16:rowId xmlns:a16="http://schemas.microsoft.com/office/drawing/2014/main" val="10008"/>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H</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Z</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U</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H</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D</a:t>
                      </a:r>
                    </a:p>
                  </a:txBody>
                  <a:tcPr anchor="ctr"/>
                </a:tc>
                <a:extLst>
                  <a:ext uri="{0D108BD9-81ED-4DB2-BD59-A6C34878D82A}">
                    <a16:rowId xmlns:a16="http://schemas.microsoft.com/office/drawing/2014/main" val="10009"/>
                  </a:ext>
                </a:extLst>
              </a:tr>
            </a:tbl>
          </a:graphicData>
        </a:graphic>
      </p:graphicFrame>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380139"/>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HIRKA</a:t>
            </a:r>
          </a:p>
          <a:p>
            <a:pPr algn="ctr">
              <a:lnSpc>
                <a:spcPct val="150000"/>
              </a:lnSpc>
              <a:spcAft>
                <a:spcPts val="600"/>
              </a:spcAft>
            </a:pPr>
            <a:r>
              <a:rPr lang="tr-TR" b="1" dirty="0">
                <a:latin typeface="Arial" panose="020B0604020202020204" pitchFamily="34" charset="0"/>
                <a:cs typeface="Arial" panose="020B0604020202020204" pitchFamily="34" charset="0"/>
              </a:rPr>
              <a:t>MUKABELE</a:t>
            </a:r>
          </a:p>
          <a:p>
            <a:pPr algn="ctr">
              <a:lnSpc>
                <a:spcPct val="150000"/>
              </a:lnSpc>
              <a:spcAft>
                <a:spcPts val="600"/>
              </a:spcAft>
            </a:pPr>
            <a:r>
              <a:rPr lang="tr-TR" sz="1600" b="1" dirty="0">
                <a:latin typeface="Arial" panose="020B0604020202020204" pitchFamily="34" charset="0"/>
                <a:cs typeface="Arial" panose="020B0604020202020204" pitchFamily="34" charset="0"/>
              </a:rPr>
              <a:t>TEKNE ORUCU</a:t>
            </a:r>
          </a:p>
          <a:p>
            <a:pPr algn="ctr">
              <a:lnSpc>
                <a:spcPct val="150000"/>
              </a:lnSpc>
              <a:spcAft>
                <a:spcPts val="600"/>
              </a:spcAft>
            </a:pPr>
            <a:r>
              <a:rPr lang="tr-TR" b="1" dirty="0">
                <a:latin typeface="Arial" panose="020B0604020202020204" pitchFamily="34" charset="0"/>
                <a:cs typeface="Arial" panose="020B0604020202020204" pitchFamily="34" charset="0"/>
              </a:rPr>
              <a:t>MAHYA</a:t>
            </a:r>
          </a:p>
          <a:p>
            <a:pPr algn="ctr">
              <a:lnSpc>
                <a:spcPct val="150000"/>
              </a:lnSpc>
              <a:spcAft>
                <a:spcPts val="600"/>
              </a:spcAft>
            </a:pPr>
            <a:r>
              <a:rPr lang="tr-TR" b="1" dirty="0">
                <a:latin typeface="Arial" panose="020B0604020202020204" pitchFamily="34" charset="0"/>
                <a:cs typeface="Arial" panose="020B0604020202020204" pitchFamily="34" charset="0"/>
              </a:rPr>
              <a:t>DİŞ KİRASI</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365584"/>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ON BİR AY</a:t>
            </a:r>
          </a:p>
          <a:p>
            <a:pPr algn="ctr">
              <a:lnSpc>
                <a:spcPct val="150000"/>
              </a:lnSpc>
              <a:spcAft>
                <a:spcPts val="600"/>
              </a:spcAft>
            </a:pPr>
            <a:r>
              <a:rPr lang="tr-TR" b="1" dirty="0">
                <a:latin typeface="Arial" panose="020B0604020202020204" pitchFamily="34" charset="0"/>
                <a:cs typeface="Arial" panose="020B0604020202020204" pitchFamily="34" charset="0"/>
              </a:rPr>
              <a:t>NİNARE</a:t>
            </a:r>
          </a:p>
          <a:p>
            <a:pPr algn="ctr">
              <a:lnSpc>
                <a:spcPct val="150000"/>
              </a:lnSpc>
              <a:spcAft>
                <a:spcPts val="600"/>
              </a:spcAft>
            </a:pPr>
            <a:r>
              <a:rPr lang="tr-TR" b="1" dirty="0">
                <a:latin typeface="Arial" panose="020B0604020202020204" pitchFamily="34" charset="0"/>
                <a:cs typeface="Arial" panose="020B0604020202020204" pitchFamily="34" charset="0"/>
              </a:rPr>
              <a:t>HATİM</a:t>
            </a:r>
          </a:p>
          <a:p>
            <a:pPr algn="ctr">
              <a:lnSpc>
                <a:spcPct val="150000"/>
              </a:lnSpc>
              <a:spcAft>
                <a:spcPts val="600"/>
              </a:spcAft>
            </a:pPr>
            <a:r>
              <a:rPr lang="tr-TR" b="1" dirty="0">
                <a:latin typeface="Arial" panose="020B0604020202020204" pitchFamily="34" charset="0"/>
                <a:cs typeface="Arial" panose="020B0604020202020204" pitchFamily="34" charset="0"/>
              </a:rPr>
              <a:t>HÜRMET</a:t>
            </a:r>
          </a:p>
          <a:p>
            <a:pPr algn="ctr">
              <a:lnSpc>
                <a:spcPct val="150000"/>
              </a:lnSpc>
              <a:spcAft>
                <a:spcPts val="600"/>
              </a:spcAft>
            </a:pPr>
            <a:r>
              <a:rPr lang="tr-TR" sz="1500" b="1" dirty="0">
                <a:latin typeface="Arial" panose="020B0604020202020204" pitchFamily="34" charset="0"/>
                <a:cs typeface="Arial" panose="020B0604020202020204" pitchFamily="34" charset="0"/>
              </a:rPr>
              <a:t>HZ. MUHAMMED</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6" grpId="0" animBg="1"/>
      <p:bldP spid="17" grpId="0" animBg="1"/>
      <p:bldP spid="21"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Resim 32" descr="ekran görüntüsü, renklilik, metin, çizgi içeren bir resim&#10;&#10;Açıklama otomatik olarak oluşturuldu">
            <a:extLst>
              <a:ext uri="{FF2B5EF4-FFF2-40B4-BE49-F238E27FC236}">
                <a16:creationId xmlns:a16="http://schemas.microsoft.com/office/drawing/2014/main" id="{F2B8E67F-26CE-5688-B319-CB7383EEF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Mukabele</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5" y="2206168"/>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İftar duası</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Tekne orucu</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Hatim</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Diş kirası</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Mahya</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396547"/>
            <a:ext cx="6443562"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Ramazan ayında çocukların, kısa süreli tuttukları oruç</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064953"/>
            <a:ext cx="644356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İftara davet edilenlere ev sahibi tarafından verilen para, hediye</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13144"/>
            <a:ext cx="6608454"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Camilerde minareler arasına yazılan</a:t>
            </a:r>
            <a:r>
              <a:rPr lang="tr-TR" sz="2000" dirty="0">
                <a:solidFill>
                  <a:schemeClr val="bg1"/>
                </a:solidFill>
                <a:latin typeface="Arial" panose="020B0604020202020204" pitchFamily="34" charset="0"/>
                <a:cs typeface="Arial" panose="020B0604020202020204" pitchFamily="34" charset="0"/>
              </a:rPr>
              <a:t> </a:t>
            </a:r>
            <a:r>
              <a:rPr lang="sv-SE" sz="2000" dirty="0">
                <a:solidFill>
                  <a:schemeClr val="bg1"/>
                </a:solidFill>
                <a:latin typeface="Arial" panose="020B0604020202020204" pitchFamily="34" charset="0"/>
                <a:cs typeface="Arial" panose="020B0604020202020204" pitchFamily="34" charset="0"/>
              </a:rPr>
              <a:t>dinî içerikli ışıklı yazı</a:t>
            </a:r>
            <a:r>
              <a:rPr lang="tr-TR" sz="2000" dirty="0">
                <a:solidFill>
                  <a:schemeClr val="bg1"/>
                </a:solidFill>
                <a:latin typeface="Arial" panose="020B0604020202020204" pitchFamily="34" charset="0"/>
                <a:cs typeface="Arial" panose="020B0604020202020204" pitchFamily="34" charset="0"/>
              </a:rPr>
              <a:t> </a:t>
            </a:r>
            <a:endParaRPr lang="sv-SE" sz="2000" dirty="0">
              <a:solidFill>
                <a:schemeClr val="bg1"/>
              </a:solidFill>
              <a:latin typeface="Arial" panose="020B0604020202020204" pitchFamily="34" charset="0"/>
              <a:cs typeface="Arial" panose="020B0604020202020204" pitchFamily="34" charset="0"/>
            </a:endParaRP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905529"/>
            <a:ext cx="632364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Kuran-ı Kerim’i baştan sona okuyup bitirmek</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1" y="4604054"/>
            <a:ext cx="6608454" cy="692497"/>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Ramazan ayında Kuran-ı Kerim’in karşılıklı okunup takip edilmesi</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590976"/>
            <a:ext cx="6443560"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Akşam oruç açmadan önce sofrada okunan dua</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içeren bir resim&#10;&#10;Açıklama otomatik olarak oluşturuldu">
            <a:extLst>
              <a:ext uri="{FF2B5EF4-FFF2-40B4-BE49-F238E27FC236}">
                <a16:creationId xmlns:a16="http://schemas.microsoft.com/office/drawing/2014/main" id="{B318117A-19EA-8A2B-7D4B-8FF80F2DB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8" y="2395443"/>
            <a:ext cx="7716288"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Ramazan ayını coşkulu ve manevi atmosferde yaşamak isteyen atalarımız tarih sürecinde kültürümüze çeşitli katkılar sağlamışlardır.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Kültürümüzde Ramazan ayına büyük önem verilmektedir.</a:t>
            </a:r>
          </a:p>
        </p:txBody>
      </p:sp>
      <p:pic>
        <p:nvPicPr>
          <p:cNvPr id="8" name="Resim 7" descr="gökyüzü, bina, bulut, ay içeren bir resim&#10;&#10;Açıklama otomatik olarak oluşturuldu">
            <a:extLst>
              <a:ext uri="{FF2B5EF4-FFF2-40B4-BE49-F238E27FC236}">
                <a16:creationId xmlns:a16="http://schemas.microsoft.com/office/drawing/2014/main" id="{7733E695-1352-92F1-FAE1-B12460CB6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6" name="Metin kutusu 5">
            <a:extLst>
              <a:ext uri="{FF2B5EF4-FFF2-40B4-BE49-F238E27FC236}">
                <a16:creationId xmlns:a16="http://schemas.microsoft.com/office/drawing/2014/main" id="{A0BB9CE3-3DB8-EA06-5850-951175796C3D}"/>
              </a:ext>
            </a:extLst>
          </p:cNvPr>
          <p:cNvSpPr txBox="1"/>
          <p:nvPr/>
        </p:nvSpPr>
        <p:spPr>
          <a:xfrm>
            <a:off x="4116477" y="4621940"/>
            <a:ext cx="7665791"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Mukabele, tekne orucu, mahya ve diş kirası gibi pek çok değer kültürümüzde yer alan Ramazan ayı değerlerinden bazılarıdır. </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metin, ekran görüntüsü, yazı tipi içeren bir resim&#10;&#10;Açıklama otomatik olarak oluşturuldu">
            <a:extLst>
              <a:ext uri="{FF2B5EF4-FFF2-40B4-BE49-F238E27FC236}">
                <a16:creationId xmlns:a16="http://schemas.microsoft.com/office/drawing/2014/main" id="{2B4DE5F4-6793-D788-73B3-243B3D1E5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a:solidFill>
                  <a:srgbClr val="FFFFFF"/>
                </a:solidFill>
                <a:latin typeface="Arial"/>
              </a:rPr>
              <a:t>.</a:t>
            </a:r>
            <a:endParaRPr lang="en-US" sz="1500" dirty="0">
              <a:solidFill>
                <a:srgbClr val="FFFFFF"/>
              </a:solidFill>
              <a:latin typeface="Arial"/>
            </a:endParaRP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837481" y="1302703"/>
            <a:ext cx="7225260"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Mukabele, Ramazan ayında Kuran-ı Kerim’in karşılıklı okunup takip edilmesidir.</a:t>
            </a:r>
          </a:p>
        </p:txBody>
      </p:sp>
      <p:pic>
        <p:nvPicPr>
          <p:cNvPr id="7" name="Resim 6" descr="giyim, iç mekan, adam, insan, kişi, şahıs içeren bir resim&#10;&#10;Açıklama otomatik olarak oluşturuldu">
            <a:extLst>
              <a:ext uri="{FF2B5EF4-FFF2-40B4-BE49-F238E27FC236}">
                <a16:creationId xmlns:a16="http://schemas.microsoft.com/office/drawing/2014/main" id="{E82AE8AF-1D28-DF6E-954B-41AAF069D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MUKABELE</a:t>
            </a:r>
          </a:p>
        </p:txBody>
      </p:sp>
      <p:sp>
        <p:nvSpPr>
          <p:cNvPr id="11" name="Metin kutusu 10">
            <a:extLst>
              <a:ext uri="{FF2B5EF4-FFF2-40B4-BE49-F238E27FC236}">
                <a16:creationId xmlns:a16="http://schemas.microsoft.com/office/drawing/2014/main" id="{07EB0866-3369-0938-4FD6-361D2B5F40C4}"/>
              </a:ext>
            </a:extLst>
          </p:cNvPr>
          <p:cNvSpPr txBox="1"/>
          <p:nvPr/>
        </p:nvSpPr>
        <p:spPr>
          <a:xfrm>
            <a:off x="3807741" y="3951412"/>
            <a:ext cx="7659733" cy="2246769"/>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Mukabele geleneği, Cebrail'in (a.s.) Ramazan aylarında her gece Hz. Muhammed'e (s.a.v.) gelerek o ana kadar nazil olan ayet ve sureleri karşılıklı okuyup kontrol etmelerine dayanmaktadır.</a:t>
            </a:r>
          </a:p>
        </p:txBody>
      </p:sp>
      <p:sp>
        <p:nvSpPr>
          <p:cNvPr id="5" name="Metin kutusu 4">
            <a:extLst>
              <a:ext uri="{FF2B5EF4-FFF2-40B4-BE49-F238E27FC236}">
                <a16:creationId xmlns:a16="http://schemas.microsoft.com/office/drawing/2014/main" id="{006AF437-E74F-16E6-A8C1-7A4B3C080993}"/>
              </a:ext>
            </a:extLst>
          </p:cNvPr>
          <p:cNvSpPr txBox="1"/>
          <p:nvPr/>
        </p:nvSpPr>
        <p:spPr>
          <a:xfrm>
            <a:off x="3837481" y="2627057"/>
            <a:ext cx="7225260"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Ramazan ayı sürecinde her gün bir cüz okunarak Kur'an-ı Kerim hatmedilmiş olur.</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pic>
        <p:nvPicPr>
          <p:cNvPr id="11" name="Resim 10" descr="kitap, metin içeren bir resim&#10;&#10;Açıklama otomatik olarak oluşturuldu">
            <a:extLst>
              <a:ext uri="{FF2B5EF4-FFF2-40B4-BE49-F238E27FC236}">
                <a16:creationId xmlns:a16="http://schemas.microsoft.com/office/drawing/2014/main" id="{26304738-DB10-E725-5B79-59E3BDA87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7629"/>
            <a:ext cx="3333600" cy="50004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3837481" y="1566431"/>
            <a:ext cx="7225260"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Kuran-ı Kerim’i baştan sona okuyup bitirmeye hatim denir.</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HATİM</a:t>
            </a:r>
          </a:p>
        </p:txBody>
      </p:sp>
      <p:sp>
        <p:nvSpPr>
          <p:cNvPr id="5" name="Metin kutusu 4">
            <a:extLst>
              <a:ext uri="{FF2B5EF4-FFF2-40B4-BE49-F238E27FC236}">
                <a16:creationId xmlns:a16="http://schemas.microsoft.com/office/drawing/2014/main" id="{21650E59-9499-23FC-8412-A8D18B6AECD1}"/>
              </a:ext>
            </a:extLst>
          </p:cNvPr>
          <p:cNvSpPr txBox="1"/>
          <p:nvPr/>
        </p:nvSpPr>
        <p:spPr>
          <a:xfrm>
            <a:off x="3837481" y="2736503"/>
            <a:ext cx="7225260"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Kur'an-ı Kerim'de yaklaşık 20 sayfadan oluşan bölümler (cüz) vardır. Cüzlerin toplamı 30'dur.</a:t>
            </a:r>
          </a:p>
        </p:txBody>
      </p:sp>
      <p:sp>
        <p:nvSpPr>
          <p:cNvPr id="7" name="Metin kutusu 6">
            <a:extLst>
              <a:ext uri="{FF2B5EF4-FFF2-40B4-BE49-F238E27FC236}">
                <a16:creationId xmlns:a16="http://schemas.microsoft.com/office/drawing/2014/main" id="{616633DD-EC23-C3B2-93A1-9B096AD5CE78}"/>
              </a:ext>
            </a:extLst>
          </p:cNvPr>
          <p:cNvSpPr txBox="1"/>
          <p:nvPr/>
        </p:nvSpPr>
        <p:spPr>
          <a:xfrm>
            <a:off x="3807742" y="4337463"/>
            <a:ext cx="7225260"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Kur'an-ı Kerim'i okumak her Müslüman için çok önemlidir. Ancak onu anlayarak okumak ve hayata uygulamak çok daha önemlidir.</a:t>
            </a:r>
          </a:p>
        </p:txBody>
      </p:sp>
    </p:spTree>
    <p:extLst>
      <p:ext uri="{BB962C8B-B14F-4D97-AF65-F5344CB8AC3E}">
        <p14:creationId xmlns:p14="http://schemas.microsoft.com/office/powerpoint/2010/main" val="4114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pic>
        <p:nvPicPr>
          <p:cNvPr id="12" name="Resim 11" descr="iç mekan içeren bir resim&#10;&#10;Açıklama otomatik olarak oluşturuldu">
            <a:extLst>
              <a:ext uri="{FF2B5EF4-FFF2-40B4-BE49-F238E27FC236}">
                <a16:creationId xmlns:a16="http://schemas.microsoft.com/office/drawing/2014/main" id="{D553CE95-6FE4-B59F-8571-816D0C25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9714"/>
            <a:ext cx="3333600" cy="50004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3837480" y="1486108"/>
            <a:ext cx="7465103"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Peygamberimizin (s.a.v.) yünlü kumaştan dokunan hırkasına hırka-i şerif denir.</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HIRKA-İ ŞERİF</a:t>
            </a:r>
          </a:p>
        </p:txBody>
      </p:sp>
      <p:sp>
        <p:nvSpPr>
          <p:cNvPr id="7" name="Metin kutusu 6">
            <a:extLst>
              <a:ext uri="{FF2B5EF4-FFF2-40B4-BE49-F238E27FC236}">
                <a16:creationId xmlns:a16="http://schemas.microsoft.com/office/drawing/2014/main" id="{616633DD-EC23-C3B2-93A1-9B096AD5CE78}"/>
              </a:ext>
            </a:extLst>
          </p:cNvPr>
          <p:cNvSpPr txBox="1"/>
          <p:nvPr/>
        </p:nvSpPr>
        <p:spPr>
          <a:xfrm>
            <a:off x="3837480" y="4417785"/>
            <a:ext cx="7435365"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Bu hırka </a:t>
            </a:r>
            <a:r>
              <a:rPr lang="tr-TR" sz="2800" dirty="0">
                <a:solidFill>
                  <a:srgbClr val="FF0000"/>
                </a:solidFill>
                <a:latin typeface="Arial" panose="020B0604020202020204" pitchFamily="34" charset="0"/>
                <a:cs typeface="Arial" panose="020B0604020202020204" pitchFamily="34" charset="0"/>
              </a:rPr>
              <a:t>İstanbul Fatih</a:t>
            </a:r>
            <a:r>
              <a:rPr lang="tr-TR" sz="2800" dirty="0">
                <a:latin typeface="Arial" panose="020B0604020202020204" pitchFamily="34" charset="0"/>
                <a:cs typeface="Arial" panose="020B0604020202020204" pitchFamily="34" charset="0"/>
              </a:rPr>
              <a:t>’te </a:t>
            </a:r>
            <a:r>
              <a:rPr lang="tr-TR" sz="2800" dirty="0">
                <a:solidFill>
                  <a:srgbClr val="BE2F63"/>
                </a:solidFill>
                <a:latin typeface="Arial" panose="020B0604020202020204" pitchFamily="34" charset="0"/>
                <a:cs typeface="Arial" panose="020B0604020202020204" pitchFamily="34" charset="0"/>
              </a:rPr>
              <a:t>Hırka-i Şerif Camii</a:t>
            </a:r>
            <a:r>
              <a:rPr lang="tr-TR" sz="2800" dirty="0">
                <a:latin typeface="Arial" panose="020B0604020202020204" pitchFamily="34" charset="0"/>
                <a:cs typeface="Arial" panose="020B0604020202020204" pitchFamily="34" charset="0"/>
              </a:rPr>
              <a:t>’nde sergilenir.</a:t>
            </a:r>
          </a:p>
        </p:txBody>
      </p:sp>
      <p:sp>
        <p:nvSpPr>
          <p:cNvPr id="5" name="Metin kutusu 4">
            <a:extLst>
              <a:ext uri="{FF2B5EF4-FFF2-40B4-BE49-F238E27FC236}">
                <a16:creationId xmlns:a16="http://schemas.microsoft.com/office/drawing/2014/main" id="{05019A90-53FC-3B3D-E5B0-F657A799977C}"/>
              </a:ext>
            </a:extLst>
          </p:cNvPr>
          <p:cNvSpPr txBox="1"/>
          <p:nvPr/>
        </p:nvSpPr>
        <p:spPr>
          <a:xfrm>
            <a:off x="3837480" y="2736503"/>
            <a:ext cx="7465103"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Müslümanlar Hz. Muhammed’e (s.a.v.) olan sevgilerinden dolayı ona ait olan hırkayı görmeye giderler. </a:t>
            </a:r>
          </a:p>
        </p:txBody>
      </p:sp>
    </p:spTree>
    <p:extLst>
      <p:ext uri="{BB962C8B-B14F-4D97-AF65-F5344CB8AC3E}">
        <p14:creationId xmlns:p14="http://schemas.microsoft.com/office/powerpoint/2010/main" val="150103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837480" y="1566431"/>
            <a:ext cx="7465103"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Camilerde minareler arasına yazılan dinî içerikli ışıklı yazıya mahya denir.</a:t>
            </a:r>
          </a:p>
        </p:txBody>
      </p:sp>
      <p:pic>
        <p:nvPicPr>
          <p:cNvPr id="11" name="Resim 10" descr="dış mekan, bina, gökyüzü, kilometre taşı içeren bir resim&#10;&#10;Açıklama otomatik olarak oluşturuldu">
            <a:extLst>
              <a:ext uri="{FF2B5EF4-FFF2-40B4-BE49-F238E27FC236}">
                <a16:creationId xmlns:a16="http://schemas.microsoft.com/office/drawing/2014/main" id="{1E70517A-0312-8762-BEC7-13344CAD0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9714"/>
            <a:ext cx="3333600" cy="50004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MAHYA</a:t>
            </a:r>
          </a:p>
        </p:txBody>
      </p:sp>
      <p:sp>
        <p:nvSpPr>
          <p:cNvPr id="7" name="Metin kutusu 6">
            <a:extLst>
              <a:ext uri="{FF2B5EF4-FFF2-40B4-BE49-F238E27FC236}">
                <a16:creationId xmlns:a16="http://schemas.microsoft.com/office/drawing/2014/main" id="{616633DD-EC23-C3B2-93A1-9B096AD5CE78}"/>
              </a:ext>
            </a:extLst>
          </p:cNvPr>
          <p:cNvSpPr txBox="1"/>
          <p:nvPr/>
        </p:nvSpPr>
        <p:spPr>
          <a:xfrm>
            <a:off x="3817734" y="2951947"/>
            <a:ext cx="7465103"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Mahyalarda Ramazan ayı ile ilgili sözler, ayetler veya hadisler yer alır.</a:t>
            </a:r>
          </a:p>
        </p:txBody>
      </p:sp>
      <p:sp>
        <p:nvSpPr>
          <p:cNvPr id="5" name="Metin kutusu 4">
            <a:extLst>
              <a:ext uri="{FF2B5EF4-FFF2-40B4-BE49-F238E27FC236}">
                <a16:creationId xmlns:a16="http://schemas.microsoft.com/office/drawing/2014/main" id="{AFBA6024-14C2-E3EE-6BE9-63C02E220114}"/>
              </a:ext>
            </a:extLst>
          </p:cNvPr>
          <p:cNvSpPr txBox="1"/>
          <p:nvPr/>
        </p:nvSpPr>
        <p:spPr>
          <a:xfrm>
            <a:off x="3837479" y="4337463"/>
            <a:ext cx="7719937"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Kültürümüzde genellikle mahyalarda Ramazan başlangıcında onu karşılama sözleri, Ramazan'ın sonunda ise ona veda sözleri kullanılır.</a:t>
            </a:r>
          </a:p>
        </p:txBody>
      </p:sp>
    </p:spTree>
    <p:extLst>
      <p:ext uri="{BB962C8B-B14F-4D97-AF65-F5344CB8AC3E}">
        <p14:creationId xmlns:p14="http://schemas.microsoft.com/office/powerpoint/2010/main" val="358812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FCE524D3-A483-2901-DE24-05AF700C3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3126662"/>
            <a:ext cx="10643017" cy="3062377"/>
          </a:xfrm>
          <a:prstGeom prst="rect">
            <a:avLst/>
          </a:prstGeom>
          <a:noFill/>
          <a:ln>
            <a:noFill/>
          </a:ln>
        </p:spPr>
        <p:txBody>
          <a:bodyPr wrap="square" rtlCol="0">
            <a:spAutoFit/>
          </a:bodyPr>
          <a:lstStyle/>
          <a:p>
            <a:pPr algn="ctr">
              <a:spcAft>
                <a:spcPts val="600"/>
              </a:spcAft>
            </a:pPr>
            <a:r>
              <a:rPr lang="tr-TR" sz="2800" dirty="0">
                <a:solidFill>
                  <a:srgbClr val="FF0000"/>
                </a:solidFill>
                <a:latin typeface="Arial" panose="020B0604020202020204" pitchFamily="34" charset="0"/>
                <a:cs typeface="Arial" panose="020B0604020202020204" pitchFamily="34" charset="0"/>
              </a:rPr>
              <a:t>HOŞ GELDİN ON BİR AYIN SULTANI.</a:t>
            </a:r>
          </a:p>
          <a:p>
            <a:pPr algn="ctr">
              <a:spcAft>
                <a:spcPts val="600"/>
              </a:spcAft>
            </a:pPr>
            <a:r>
              <a:rPr lang="tr-TR" sz="2800" dirty="0">
                <a:solidFill>
                  <a:schemeClr val="accent1"/>
                </a:solidFill>
                <a:latin typeface="Arial" panose="020B0604020202020204" pitchFamily="34" charset="0"/>
                <a:cs typeface="Arial" panose="020B0604020202020204" pitchFamily="34" charset="0"/>
              </a:rPr>
              <a:t>MERHABA YA ŞEHR-İ RAMAZAN.</a:t>
            </a:r>
          </a:p>
          <a:p>
            <a:pPr algn="ctr">
              <a:spcAft>
                <a:spcPts val="600"/>
              </a:spcAft>
            </a:pPr>
            <a:r>
              <a:rPr lang="tr-TR" sz="2800" dirty="0">
                <a:solidFill>
                  <a:srgbClr val="00B050"/>
                </a:solidFill>
                <a:latin typeface="Arial" panose="020B0604020202020204" pitchFamily="34" charset="0"/>
                <a:cs typeface="Arial" panose="020B0604020202020204" pitchFamily="34" charset="0"/>
              </a:rPr>
              <a:t>ORUÇ ARINMAKTIR.</a:t>
            </a:r>
          </a:p>
          <a:p>
            <a:pPr algn="ctr">
              <a:spcAft>
                <a:spcPts val="600"/>
              </a:spcAft>
            </a:pPr>
            <a:r>
              <a:rPr lang="tr-TR" sz="2800" dirty="0">
                <a:solidFill>
                  <a:srgbClr val="BE2F63"/>
                </a:solidFill>
                <a:latin typeface="Arial" panose="020B0604020202020204" pitchFamily="34" charset="0"/>
                <a:cs typeface="Arial" panose="020B0604020202020204" pitchFamily="34" charset="0"/>
              </a:rPr>
              <a:t>ORUÇ SABRIN YARISIDIR.</a:t>
            </a:r>
          </a:p>
          <a:p>
            <a:pPr algn="ctr">
              <a:spcAft>
                <a:spcPts val="600"/>
              </a:spcAft>
            </a:pPr>
            <a:r>
              <a:rPr lang="tr-TR" sz="2800" dirty="0">
                <a:solidFill>
                  <a:srgbClr val="7030A0"/>
                </a:solidFill>
                <a:latin typeface="Arial" panose="020B0604020202020204" pitchFamily="34" charset="0"/>
                <a:cs typeface="Arial" panose="020B0604020202020204" pitchFamily="34" charset="0"/>
              </a:rPr>
              <a:t>ORUÇ SIHHAT VE BEREKETTİR.</a:t>
            </a:r>
          </a:p>
          <a:p>
            <a:pPr algn="ctr">
              <a:spcAft>
                <a:spcPts val="600"/>
              </a:spcAft>
            </a:pPr>
            <a:r>
              <a:rPr lang="tr-TR" sz="2800" dirty="0">
                <a:solidFill>
                  <a:srgbClr val="605E69"/>
                </a:solidFill>
                <a:latin typeface="Arial" panose="020B0604020202020204" pitchFamily="34" charset="0"/>
                <a:cs typeface="Arial" panose="020B0604020202020204" pitchFamily="34" charset="0"/>
              </a:rPr>
              <a:t>KADİR GECENİZ MÜBAREK OLSUN.</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16972" y="1407627"/>
            <a:ext cx="2573256" cy="461665"/>
          </a:xfrm>
          <a:prstGeom prst="rect">
            <a:avLst/>
          </a:prstGeom>
          <a:noFill/>
        </p:spPr>
        <p:txBody>
          <a:bodyPr wrap="square" rtlCol="0">
            <a:spAutoFit/>
          </a:bodyPr>
          <a:lstStyle/>
          <a:p>
            <a:pPr algn="ctr"/>
            <a:r>
              <a:rPr lang="tr-TR" sz="2400" b="1" dirty="0">
                <a:latin typeface="Arial" panose="020B0604020202020204" pitchFamily="34" charset="0"/>
              </a:rPr>
              <a:t>Mahya Örnekleri</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807742" y="819993"/>
            <a:ext cx="7465103" cy="1246495"/>
          </a:xfrm>
          <a:prstGeom prst="rect">
            <a:avLst/>
          </a:prstGeom>
          <a:noFill/>
          <a:ln>
            <a:noFill/>
          </a:ln>
        </p:spPr>
        <p:txBody>
          <a:bodyPr wrap="square" rtlCol="0">
            <a:spAutoFit/>
          </a:bodyPr>
          <a:lstStyle/>
          <a:p>
            <a:pPr>
              <a:spcAft>
                <a:spcPts val="600"/>
              </a:spcAft>
            </a:pPr>
            <a:r>
              <a:rPr lang="tr-TR" sz="2400" dirty="0">
                <a:latin typeface="Arial" panose="020B0604020202020204" pitchFamily="34" charset="0"/>
                <a:cs typeface="Arial" panose="020B0604020202020204" pitchFamily="34" charset="0"/>
              </a:rPr>
              <a:t>• İftara davet edilen yoksullara, yemek yendikten sonra ev sahibi tarafından verilen para, hediye gibi şeylere diş kirası denir.</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1" name="Resim 10" descr="kurdele, çanta, düğün hediyeleri, moda aksesuar içeren bir resim&#10;&#10;Açıklama otomatik olarak oluşturuldu">
            <a:extLst>
              <a:ext uri="{FF2B5EF4-FFF2-40B4-BE49-F238E27FC236}">
                <a16:creationId xmlns:a16="http://schemas.microsoft.com/office/drawing/2014/main" id="{41FC98BA-5DE8-06CE-DDAB-B5DBAC577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9714"/>
            <a:ext cx="3333600" cy="5000400"/>
          </a:xfrm>
          <a:prstGeom prst="rect">
            <a:avLst/>
          </a:prstGeom>
        </p:spPr>
      </p:pic>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DİŞ KİRASI</a:t>
            </a:r>
          </a:p>
        </p:txBody>
      </p:sp>
      <p:sp>
        <p:nvSpPr>
          <p:cNvPr id="5" name="Metin kutusu 4">
            <a:extLst>
              <a:ext uri="{FF2B5EF4-FFF2-40B4-BE49-F238E27FC236}">
                <a16:creationId xmlns:a16="http://schemas.microsoft.com/office/drawing/2014/main" id="{AFBA6024-14C2-E3EE-6BE9-63C02E220114}"/>
              </a:ext>
            </a:extLst>
          </p:cNvPr>
          <p:cNvSpPr txBox="1"/>
          <p:nvPr/>
        </p:nvSpPr>
        <p:spPr>
          <a:xfrm>
            <a:off x="3807742" y="2119943"/>
            <a:ext cx="7269989" cy="1246495"/>
          </a:xfrm>
          <a:prstGeom prst="rect">
            <a:avLst/>
          </a:prstGeom>
          <a:noFill/>
          <a:ln>
            <a:noFill/>
          </a:ln>
        </p:spPr>
        <p:txBody>
          <a:bodyPr wrap="square" rtlCol="0">
            <a:spAutoFit/>
          </a:bodyPr>
          <a:lstStyle/>
          <a:p>
            <a:pPr>
              <a:spcAft>
                <a:spcPts val="600"/>
              </a:spcAft>
            </a:pPr>
            <a:r>
              <a:rPr lang="tr-TR" sz="2400" dirty="0">
                <a:latin typeface="Arial" panose="020B0604020202020204" pitchFamily="34" charset="0"/>
                <a:cs typeface="Arial" panose="020B0604020202020204" pitchFamily="34" charset="0"/>
              </a:rPr>
              <a:t>• Osmanlı Devleti'nde Ramazan ayının en önemli özelliklerinden biri iftar sofralarının herkese açık olmasıydı.</a:t>
            </a:r>
          </a:p>
        </p:txBody>
      </p:sp>
      <p:sp>
        <p:nvSpPr>
          <p:cNvPr id="8" name="Metin kutusu 7">
            <a:extLst>
              <a:ext uri="{FF2B5EF4-FFF2-40B4-BE49-F238E27FC236}">
                <a16:creationId xmlns:a16="http://schemas.microsoft.com/office/drawing/2014/main" id="{4796438E-6AE1-DCA3-88E5-DED4A0C12720}"/>
              </a:ext>
            </a:extLst>
          </p:cNvPr>
          <p:cNvSpPr txBox="1"/>
          <p:nvPr/>
        </p:nvSpPr>
        <p:spPr>
          <a:xfrm>
            <a:off x="3807741" y="3421297"/>
            <a:ext cx="7809636" cy="1246495"/>
          </a:xfrm>
          <a:prstGeom prst="rect">
            <a:avLst/>
          </a:prstGeom>
          <a:noFill/>
          <a:ln>
            <a:noFill/>
          </a:ln>
        </p:spPr>
        <p:txBody>
          <a:bodyPr wrap="square" rtlCol="0">
            <a:spAutoFit/>
          </a:bodyPr>
          <a:lstStyle/>
          <a:p>
            <a:pPr>
              <a:spcAft>
                <a:spcPts val="600"/>
              </a:spcAft>
            </a:pPr>
            <a:r>
              <a:rPr lang="tr-TR" sz="2400" dirty="0">
                <a:latin typeface="Arial" panose="020B0604020202020204" pitchFamily="34" charset="0"/>
                <a:cs typeface="Arial" panose="020B0604020202020204" pitchFamily="34" charset="0"/>
              </a:rPr>
              <a:t>• Misafirler iftarını yapıp teravihe gitmek üzereyken hane sahibi tarafından kadife keseler içerisinde çeşitli hediyeler verilirdi.</a:t>
            </a:r>
          </a:p>
        </p:txBody>
      </p:sp>
      <p:sp>
        <p:nvSpPr>
          <p:cNvPr id="7" name="Metin kutusu 6">
            <a:extLst>
              <a:ext uri="{FF2B5EF4-FFF2-40B4-BE49-F238E27FC236}">
                <a16:creationId xmlns:a16="http://schemas.microsoft.com/office/drawing/2014/main" id="{A0334646-D73B-0931-22E1-6583F759BCE3}"/>
              </a:ext>
            </a:extLst>
          </p:cNvPr>
          <p:cNvSpPr txBox="1"/>
          <p:nvPr/>
        </p:nvSpPr>
        <p:spPr>
          <a:xfrm>
            <a:off x="3807740" y="4721247"/>
            <a:ext cx="7809637" cy="1631216"/>
          </a:xfrm>
          <a:prstGeom prst="rect">
            <a:avLst/>
          </a:prstGeom>
          <a:noFill/>
          <a:ln>
            <a:noFill/>
          </a:ln>
        </p:spPr>
        <p:txBody>
          <a:bodyPr wrap="square" rtlCol="0">
            <a:spAutoFit/>
          </a:bodyPr>
          <a:lstStyle/>
          <a:p>
            <a:pPr>
              <a:spcAft>
                <a:spcPts val="600"/>
              </a:spcAft>
            </a:pPr>
            <a:r>
              <a:rPr lang="tr-TR" sz="2400" dirty="0">
                <a:latin typeface="Arial" panose="020B0604020202020204" pitchFamily="34" charset="0"/>
                <a:cs typeface="Arial" panose="020B0604020202020204" pitchFamily="34" charset="0"/>
              </a:rPr>
              <a:t>• Diş kirası geleneği ile ev sahibi “</a:t>
            </a:r>
            <a:r>
              <a:rPr lang="tr-TR" sz="2400" dirty="0">
                <a:solidFill>
                  <a:srgbClr val="BE2F63"/>
                </a:solidFill>
                <a:latin typeface="Arial" panose="020B0604020202020204" pitchFamily="34" charset="0"/>
                <a:cs typeface="Arial" panose="020B0604020202020204" pitchFamily="34" charset="0"/>
              </a:rPr>
              <a:t>Siz bizim için davete geldiniz bize sevap kazandırmak için dişlerinizi yordunuz. Buna karşılık bu hediye dişlerinizin kirasıdır.</a:t>
            </a:r>
            <a:r>
              <a:rPr lang="tr-TR" sz="2400" dirty="0">
                <a:latin typeface="Arial" panose="020B0604020202020204" pitchFamily="34" charset="0"/>
                <a:cs typeface="Arial" panose="020B0604020202020204" pitchFamily="34" charset="0"/>
              </a:rPr>
              <a:t>” demek istemektedir.</a:t>
            </a:r>
          </a:p>
        </p:txBody>
      </p:sp>
    </p:spTree>
    <p:extLst>
      <p:ext uri="{BB962C8B-B14F-4D97-AF65-F5344CB8AC3E}">
        <p14:creationId xmlns:p14="http://schemas.microsoft.com/office/powerpoint/2010/main" val="34446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KÜLTÜRÜMÜZDE RAMAZAN VE ORUÇ</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807742" y="1239714"/>
            <a:ext cx="7465103"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Ramazan ayında çocukların, sabahtan öğlene kadar ya da öğleden akşama kadar tuttukları oruca tekne orucu denir.</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1" name="Resim 10" descr="kişi, şahıs, iç mekan, insan yüzü, yemek servis takımı içeren bir resim&#10;&#10;Açıklama otomatik olarak oluşturuldu">
            <a:extLst>
              <a:ext uri="{FF2B5EF4-FFF2-40B4-BE49-F238E27FC236}">
                <a16:creationId xmlns:a16="http://schemas.microsoft.com/office/drawing/2014/main" id="{C26C74BB-22D5-06E8-BA2B-E90F80F7A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9714"/>
            <a:ext cx="3333600" cy="5000400"/>
          </a:xfrm>
          <a:prstGeom prst="rect">
            <a:avLst/>
          </a:prstGeom>
        </p:spPr>
      </p:pic>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TEKNE ORUCU</a:t>
            </a:r>
          </a:p>
        </p:txBody>
      </p:sp>
      <p:sp>
        <p:nvSpPr>
          <p:cNvPr id="5" name="Metin kutusu 4">
            <a:extLst>
              <a:ext uri="{FF2B5EF4-FFF2-40B4-BE49-F238E27FC236}">
                <a16:creationId xmlns:a16="http://schemas.microsoft.com/office/drawing/2014/main" id="{AFBA6024-14C2-E3EE-6BE9-63C02E220114}"/>
              </a:ext>
            </a:extLst>
          </p:cNvPr>
          <p:cNvSpPr txBox="1"/>
          <p:nvPr/>
        </p:nvSpPr>
        <p:spPr>
          <a:xfrm>
            <a:off x="3807741" y="3047416"/>
            <a:ext cx="7465103"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Bu uygulama ile çocuklar </a:t>
            </a:r>
            <a:r>
              <a:rPr lang="tr-TR" sz="2800" dirty="0">
                <a:solidFill>
                  <a:srgbClr val="FF0000"/>
                </a:solidFill>
                <a:latin typeface="Arial" panose="020B0604020202020204" pitchFamily="34" charset="0"/>
                <a:cs typeface="Arial" panose="020B0604020202020204" pitchFamily="34" charset="0"/>
              </a:rPr>
              <a:t>oruca alıştırılır</a:t>
            </a:r>
            <a:r>
              <a:rPr lang="tr-TR" sz="2800" dirty="0">
                <a:latin typeface="Arial" panose="020B0604020202020204" pitchFamily="34" charset="0"/>
                <a:cs typeface="Arial" panose="020B0604020202020204" pitchFamily="34" charset="0"/>
              </a:rPr>
              <a:t>. Böylece ilerleyen yaşlarda oruç tutmaktan dolayı zorluk yaşamazlar.</a:t>
            </a:r>
          </a:p>
        </p:txBody>
      </p:sp>
      <p:sp>
        <p:nvSpPr>
          <p:cNvPr id="8" name="Metin kutusu 7">
            <a:extLst>
              <a:ext uri="{FF2B5EF4-FFF2-40B4-BE49-F238E27FC236}">
                <a16:creationId xmlns:a16="http://schemas.microsoft.com/office/drawing/2014/main" id="{4796438E-6AE1-DCA3-88E5-DED4A0C12720}"/>
              </a:ext>
            </a:extLst>
          </p:cNvPr>
          <p:cNvSpPr txBox="1"/>
          <p:nvPr/>
        </p:nvSpPr>
        <p:spPr>
          <a:xfrm>
            <a:off x="3807741" y="4855119"/>
            <a:ext cx="7465103"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Aynı zamanda bu orucu tutan çocuklar Ramazan ayının neşesini yaşamış olurlar.</a:t>
            </a:r>
          </a:p>
        </p:txBody>
      </p:sp>
    </p:spTree>
    <p:extLst>
      <p:ext uri="{BB962C8B-B14F-4D97-AF65-F5344CB8AC3E}">
        <p14:creationId xmlns:p14="http://schemas.microsoft.com/office/powerpoint/2010/main" val="290744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1704</Words>
  <Application>Microsoft Office PowerPoint</Application>
  <PresentationFormat>Geniş ekran</PresentationFormat>
  <Paragraphs>256</Paragraphs>
  <Slides>20</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20</vt:i4>
      </vt:variant>
    </vt:vector>
  </HeadingPairs>
  <TitlesOfParts>
    <vt:vector size="24"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29</cp:revision>
  <dcterms:created xsi:type="dcterms:W3CDTF">2023-08-29T09:05:15Z</dcterms:created>
  <dcterms:modified xsi:type="dcterms:W3CDTF">2023-09-04T11:10:49Z</dcterms:modified>
</cp:coreProperties>
</file>