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83" r:id="rId5"/>
    <p:sldId id="284" r:id="rId6"/>
    <p:sldId id="276" r:id="rId7"/>
    <p:sldId id="285" r:id="rId8"/>
    <p:sldId id="286" r:id="rId9"/>
    <p:sldId id="271" r:id="rId10"/>
    <p:sldId id="272" r:id="rId11"/>
    <p:sldId id="273" r:id="rId12"/>
    <p:sldId id="274" r:id="rId13"/>
    <p:sldId id="267" r:id="rId14"/>
    <p:sldId id="260" r:id="rId15"/>
    <p:sldId id="264" r:id="rId16"/>
    <p:sldId id="261"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2F63"/>
    <a:srgbClr val="FFFFFF"/>
    <a:srgbClr val="FB8500"/>
    <a:srgbClr val="FFB703"/>
    <a:srgbClr val="023047"/>
    <a:srgbClr val="0A5D98"/>
    <a:srgbClr val="49484E"/>
    <a:srgbClr val="934965"/>
    <a:srgbClr val="605E69"/>
    <a:srgbClr val="303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3.09.2023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3.09.2023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gökyüzü, su içeren bir resim&#10;&#10;Açıklama otomatik olarak oluşturuldu">
            <a:extLst>
              <a:ext uri="{FF2B5EF4-FFF2-40B4-BE49-F238E27FC236}">
                <a16:creationId xmlns:a16="http://schemas.microsoft.com/office/drawing/2014/main" id="{6F9CD147-832F-A1D3-B840-E538CE213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E66D1CF1-3468-29AD-8DDF-260E96EE4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Tanyerinin ağarmaya başlaması orucun başladığı vakittir.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Gecenin karanlığı başlayınca iftar sofrasına oturulur.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Oruç ibadetinin başlangıç ve bitiş vakitleri bellidir.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212E4E99-DA82-D907-1C43-742A74735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147732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 Müminin iki sevinci vardır: Birisi iftar vaktinde orucunu açtığı andaki sevinci, diğeri Rabbine kavuştuğu zaman orucunun (mükâfatından kaynaklanan) sevincidir."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80644A0-D06E-6EA1-6258-B78D6AE3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Oruç ibadeti inananlar için huzur ve mutluluk sağlar. </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Oruç tutmak insana sevap ve mükafat kazandırır.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İftar vakti sevinç ve neşe dolu bir vakittir.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FCE524D3-A483-2901-DE24-05AF700C3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826862"/>
            <a:ext cx="10643017" cy="1200329"/>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Ramazan ayında Müslümanları sahura kaldırmak için mahalle aralarında davulcular </a:t>
            </a:r>
            <a:r>
              <a:rPr lang="tr-TR" sz="3600" dirty="0">
                <a:solidFill>
                  <a:srgbClr val="FF0000"/>
                </a:solidFill>
                <a:latin typeface="Arial" panose="020B0604020202020204" pitchFamily="34" charset="0"/>
                <a:cs typeface="Arial" panose="020B0604020202020204" pitchFamily="34" charset="0"/>
              </a:rPr>
              <a:t>mani</a:t>
            </a:r>
            <a:r>
              <a:rPr lang="tr-TR" sz="3600" dirty="0">
                <a:latin typeface="Arial" panose="020B0604020202020204" pitchFamily="34" charset="0"/>
                <a:cs typeface="Arial" panose="020B0604020202020204" pitchFamily="34" charset="0"/>
              </a:rPr>
              <a:t>ler söyler.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A908DE40-F436-C8F8-07CD-A4C1A4CD9AF6}"/>
              </a:ext>
            </a:extLst>
          </p:cNvPr>
          <p:cNvSpPr txBox="1"/>
          <p:nvPr/>
        </p:nvSpPr>
        <p:spPr>
          <a:xfrm>
            <a:off x="774491" y="4329780"/>
            <a:ext cx="10643017" cy="1754326"/>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Ramazan ayında imsak, iftar ve namaz vakitlerini gösteren takvimler yayınlanır. Bu takvimlere </a:t>
            </a:r>
            <a:r>
              <a:rPr lang="tr-TR" sz="3600" dirty="0">
                <a:solidFill>
                  <a:srgbClr val="FF0000"/>
                </a:solidFill>
                <a:latin typeface="Arial" panose="020B0604020202020204" pitchFamily="34" charset="0"/>
                <a:cs typeface="Arial" panose="020B0604020202020204" pitchFamily="34" charset="0"/>
              </a:rPr>
              <a:t>imsakiye</a:t>
            </a:r>
            <a:r>
              <a:rPr lang="tr-TR" sz="3600" dirty="0">
                <a:latin typeface="Arial" panose="020B0604020202020204" pitchFamily="34" charset="0"/>
                <a:cs typeface="Arial" panose="020B0604020202020204" pitchFamily="34" charset="0"/>
              </a:rPr>
              <a:t> denilmektedir.</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descr="ekran görüntüsü, metin, tasarım içeren bir resim&#10;&#10;Açıklama otomatik olarak oluşturuldu">
            <a:extLst>
              <a:ext uri="{FF2B5EF4-FFF2-40B4-BE49-F238E27FC236}">
                <a16:creationId xmlns:a16="http://schemas.microsoft.com/office/drawing/2014/main" id="{8B6C9C74-C148-E8B8-CB13-7F953330B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97700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431983"/>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Fıtır sadakası (Fitre);</a:t>
            </a:r>
          </a:p>
          <a:p>
            <a:pPr algn="just">
              <a:spcAft>
                <a:spcPts val="600"/>
              </a:spcAft>
            </a:pPr>
            <a:r>
              <a:rPr lang="tr-TR" sz="2200" dirty="0">
                <a:latin typeface="Arial" panose="020B0604020202020204" pitchFamily="34" charset="0"/>
                <a:cs typeface="Arial" panose="020B0604020202020204" pitchFamily="34" charset="0"/>
              </a:rPr>
              <a:t>• Ramazan ayı içinde verilir. </a:t>
            </a:r>
          </a:p>
          <a:p>
            <a:pPr algn="just">
              <a:spcAft>
                <a:spcPts val="600"/>
              </a:spcAft>
            </a:pPr>
            <a:r>
              <a:rPr lang="tr-TR" sz="2200"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 Fitrenin bayram namazı vaktine kadar verilmesi uygun görülmüştür.</a:t>
            </a:r>
          </a:p>
          <a:p>
            <a:pPr algn="just">
              <a:spcAft>
                <a:spcPts val="600"/>
              </a:spcAft>
            </a:pPr>
            <a:r>
              <a:rPr lang="tr-TR" sz="2200" b="1" dirty="0">
                <a:latin typeface="Arial" panose="020B0604020202020204" pitchFamily="34" charset="0"/>
                <a:cs typeface="Arial" panose="020B0604020202020204" pitchFamily="34" charset="0"/>
              </a:rPr>
              <a:t>Tabloda “?” ile gösterilen yere aşağıdakilerden hangisi </a:t>
            </a:r>
            <a:r>
              <a:rPr lang="tr-TR" sz="2200" b="1" u="sng" dirty="0">
                <a:latin typeface="Arial" panose="020B0604020202020204" pitchFamily="34" charset="0"/>
                <a:cs typeface="Arial" panose="020B0604020202020204" pitchFamily="34" charset="0"/>
              </a:rPr>
              <a:t>yazılmamalıdır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Allah’ın verdiği nimetlerin şükrü ve Ramazan ayında oruçluyken istemeden yaptığımız kusurlu davranışlarımızın özrüdür. </a:t>
            </a:r>
          </a:p>
          <a:p>
            <a:pPr algn="just">
              <a:spcAft>
                <a:spcPts val="600"/>
              </a:spcAft>
            </a:pPr>
            <a:r>
              <a:rPr lang="tr-TR" sz="2200" dirty="0">
                <a:latin typeface="Arial" panose="020B0604020202020204" pitchFamily="34" charset="0"/>
                <a:cs typeface="Arial" panose="020B0604020202020204" pitchFamily="34" charset="0"/>
              </a:rPr>
              <a:t>B) Miktarının alt sınırı her yıl Millî Eğitim Bakanlığı tarafından açıklanır. </a:t>
            </a:r>
          </a:p>
          <a:p>
            <a:pPr algn="just">
              <a:spcAft>
                <a:spcPts val="600"/>
              </a:spcAft>
            </a:pPr>
            <a:r>
              <a:rPr lang="tr-TR" sz="2200" dirty="0">
                <a:latin typeface="Arial" panose="020B0604020202020204" pitchFamily="34" charset="0"/>
                <a:cs typeface="Arial" panose="020B0604020202020204" pitchFamily="34" charset="0"/>
              </a:rPr>
              <a:t>C) Fitre sayesinde ihtiyaç sahipleri de bayram coşkusuna ortak olurlar. </a:t>
            </a:r>
          </a:p>
          <a:p>
            <a:pPr>
              <a:spcAft>
                <a:spcPts val="600"/>
              </a:spcAft>
            </a:pPr>
            <a:r>
              <a:rPr lang="tr-TR" sz="2200" dirty="0">
                <a:latin typeface="Arial" panose="020B0604020202020204" pitchFamily="34" charset="0"/>
                <a:cs typeface="Arial" panose="020B0604020202020204" pitchFamily="34" charset="0"/>
              </a:rPr>
              <a:t>D) Verirken akrabalardan, yakın komşulardan ve ihtiyaç sahiplerinden başlamak gerekir.</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1</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1C3811B3-C9AE-0F0E-58F4-C0C0FF872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63580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754874"/>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Arnavut musun Tatar mısın? </a:t>
            </a:r>
          </a:p>
          <a:p>
            <a:pPr algn="just">
              <a:spcAft>
                <a:spcPts val="600"/>
              </a:spcAft>
            </a:pPr>
            <a:r>
              <a:rPr lang="tr-TR" sz="2200" dirty="0">
                <a:latin typeface="Arial" panose="020B0604020202020204" pitchFamily="34" charset="0"/>
                <a:cs typeface="Arial" panose="020B0604020202020204" pitchFamily="34" charset="0"/>
              </a:rPr>
              <a:t>Ekşili çorba yapar mısın? </a:t>
            </a:r>
          </a:p>
          <a:p>
            <a:pPr algn="just">
              <a:spcAft>
                <a:spcPts val="600"/>
              </a:spcAft>
            </a:pPr>
            <a:r>
              <a:rPr lang="tr-TR" sz="2200" dirty="0">
                <a:latin typeface="Arial" panose="020B0604020202020204" pitchFamily="34" charset="0"/>
                <a:cs typeface="Arial" panose="020B0604020202020204" pitchFamily="34" charset="0"/>
              </a:rPr>
              <a:t>Sana davul çalıyorum amma </a:t>
            </a:r>
          </a:p>
          <a:p>
            <a:pPr algn="just">
              <a:spcAft>
                <a:spcPts val="600"/>
              </a:spcAft>
            </a:pPr>
            <a:r>
              <a:rPr lang="tr-TR" sz="2200" dirty="0">
                <a:latin typeface="Arial" panose="020B0604020202020204" pitchFamily="34" charset="0"/>
                <a:cs typeface="Arial" panose="020B0604020202020204" pitchFamily="34" charset="0"/>
              </a:rPr>
              <a:t>Acaba sen oruç tutar mısın?</a:t>
            </a:r>
          </a:p>
          <a:p>
            <a:pPr algn="just">
              <a:spcAft>
                <a:spcPts val="600"/>
              </a:spcAft>
            </a:pPr>
            <a:r>
              <a:rPr lang="tr-TR" sz="2200" b="1" dirty="0">
                <a:latin typeface="Arial" panose="020B0604020202020204" pitchFamily="34" charset="0"/>
                <a:cs typeface="Arial" panose="020B0604020202020204" pitchFamily="34" charset="0"/>
              </a:rPr>
              <a:t>Davulcu bu maniyi ne zaman okumaktadır? </a:t>
            </a:r>
          </a:p>
          <a:p>
            <a:pPr algn="just">
              <a:spcAft>
                <a:spcPts val="600"/>
              </a:spcAft>
            </a:pPr>
            <a:r>
              <a:rPr lang="tr-TR" sz="2200" dirty="0">
                <a:latin typeface="Arial" panose="020B0604020202020204" pitchFamily="34" charset="0"/>
                <a:cs typeface="Arial" panose="020B0604020202020204" pitchFamily="34" charset="0"/>
              </a:rPr>
              <a:t>A) Akşam ezanının okunmasıyla birlikte oruç açarken </a:t>
            </a:r>
          </a:p>
          <a:p>
            <a:pPr algn="just">
              <a:spcAft>
                <a:spcPts val="600"/>
              </a:spcAft>
            </a:pPr>
            <a:r>
              <a:rPr lang="tr-TR" sz="2200" dirty="0">
                <a:latin typeface="Arial" panose="020B0604020202020204" pitchFamily="34" charset="0"/>
                <a:cs typeface="Arial" panose="020B0604020202020204" pitchFamily="34" charset="0"/>
              </a:rPr>
              <a:t>B) Ramazan ayında imsak vaktinden önce </a:t>
            </a:r>
          </a:p>
          <a:p>
            <a:pPr algn="just">
              <a:spcAft>
                <a:spcPts val="600"/>
              </a:spcAft>
            </a:pPr>
            <a:r>
              <a:rPr lang="tr-TR" sz="2200" dirty="0">
                <a:latin typeface="Arial" panose="020B0604020202020204" pitchFamily="34" charset="0"/>
                <a:cs typeface="Arial" panose="020B0604020202020204" pitchFamily="34" charset="0"/>
              </a:rPr>
              <a:t>C) Ramazan ayında yeme ve içmenin sona erip orucun başladığı zaman </a:t>
            </a:r>
          </a:p>
          <a:p>
            <a:pPr algn="just">
              <a:spcAft>
                <a:spcPts val="600"/>
              </a:spcAft>
            </a:pPr>
            <a:r>
              <a:rPr lang="tr-TR" sz="2200" dirty="0">
                <a:latin typeface="Arial" panose="020B0604020202020204" pitchFamily="34" charset="0"/>
                <a:cs typeface="Arial" panose="020B0604020202020204" pitchFamily="34" charset="0"/>
              </a:rPr>
              <a:t>D) Ramazan ayında öğle ezanı okunduktan sonra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F36EB1B5-93A9-C07A-16CB-8BAB25CEE45A}"/>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sv-SE" sz="1600" dirty="0">
                <a:latin typeface="Arial" panose="020B0604020202020204" pitchFamily="34" charset="0"/>
                <a:cs typeface="Arial" panose="020B0604020202020204" pitchFamily="34" charset="0"/>
              </a:rPr>
              <a:t>1.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7807614A-ACB4-B9ED-96CD-5AB412FA8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08194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370153"/>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(I) Teravih Namazı: Ramazan ayına özgü bir namazdır, sadece ramazan ayında kılınır. (II) Teravih namazı, 10 rekâtlık sünnet bir namazdır. (III) Teravih namazı, her iki rekâtta bir selam vererek veya dört rekâtta bir selam vererek kılınabilir; fakat iki rekâtta selam vererek kılmak daha faziletlidir. (IV) İster camide ister evde ister tek isterse de cemaatle kılınabilir. (V) Sabah namazı ile vitir namazı arasında kılınır. </a:t>
            </a:r>
          </a:p>
          <a:p>
            <a:pPr>
              <a:spcAft>
                <a:spcPts val="600"/>
              </a:spcAft>
            </a:pPr>
            <a:r>
              <a:rPr lang="tr-TR" sz="2200" b="1" dirty="0">
                <a:latin typeface="Arial" panose="020B0604020202020204" pitchFamily="34" charset="0"/>
                <a:cs typeface="Arial" panose="020B0604020202020204" pitchFamily="34" charset="0"/>
              </a:rPr>
              <a:t>Bu parçada numaralandırılarak verilen cümlelerden hangilerinde bilgi yanlışlığı vardır? </a:t>
            </a:r>
          </a:p>
          <a:p>
            <a:pPr>
              <a:spcAft>
                <a:spcPts val="600"/>
              </a:spcAft>
            </a:pPr>
            <a:r>
              <a:rPr lang="tr-TR" sz="2200" dirty="0">
                <a:latin typeface="Arial" panose="020B0604020202020204" pitchFamily="34" charset="0"/>
                <a:cs typeface="Arial" panose="020B0604020202020204" pitchFamily="34" charset="0"/>
              </a:rPr>
              <a:t>A) I ve III 			B) II ve IV </a:t>
            </a:r>
          </a:p>
          <a:p>
            <a:pPr>
              <a:spcAft>
                <a:spcPts val="600"/>
              </a:spcAft>
            </a:pPr>
            <a:r>
              <a:rPr lang="tr-TR" sz="2200" dirty="0">
                <a:latin typeface="Arial" panose="020B0604020202020204" pitchFamily="34" charset="0"/>
                <a:cs typeface="Arial" panose="020B0604020202020204" pitchFamily="34" charset="0"/>
              </a:rPr>
              <a:t>C) II ve V 			D) III ve V</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1BE41C1F-327A-0C19-8DD0-AB58E346BF24}"/>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0CEAA076-A97A-5B2F-C740-75FC22F56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009718032"/>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Hz. Peygamber zengin Müslümanlardan kendileri ve baktıkları</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kimseler için fitre vermelerini istemiştir.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Müslümanlar, yatsı vakti camilere koşarak yatsı namazından sonra yirmi rekâtlık bayram namazını kılarlar. </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Aile ve akrabalarla</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birlikte oturulan iftar sofraları Yüce Allah’a kulluk eden Müslümanları birbirine kenetler.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Hz. Muhammed (s.a.v.), orucunu açmadan önce yağmur duası eder ve Allah (c.c.) için</a:t>
                      </a:r>
                      <a:r>
                        <a:rPr lang="tr-TR" sz="1800" baseline="0" dirty="0">
                          <a:latin typeface="Arial" panose="020B0604020202020204" pitchFamily="34" charset="0"/>
                          <a:cs typeface="Arial" panose="020B0604020202020204" pitchFamily="34" charset="0"/>
                        </a:rPr>
                        <a:t> namaz kılardı.</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Fitre Ramazan ayında oruçluyken istemeden yaptığımız kusurlu davranışlarımızın özrüdür.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a:latin typeface="Arial" panose="020B0604020202020204" pitchFamily="34" charset="0"/>
                          <a:cs typeface="Arial" panose="020B0604020202020204" pitchFamily="34" charset="0"/>
                        </a:rPr>
                        <a:t>Oruç tutmaya başlayan Müslüman, Allah rızasını kazanmak için açlık ve susuzluğa direnir.</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Allah’a (c.c.) verdiği sözü tutan oruçlu kimse akşam vakti girince ilk olarak</a:t>
                      </a:r>
                      <a:r>
                        <a:rPr lang="tr-TR" sz="1800" baseline="0" dirty="0">
                          <a:latin typeface="Arial" panose="020B0604020202020204" pitchFamily="34" charset="0"/>
                          <a:cs typeface="Arial" panose="020B0604020202020204" pitchFamily="34" charset="0"/>
                        </a:rPr>
                        <a:t> teravih namazı kılar</a:t>
                      </a:r>
                      <a:r>
                        <a:rPr lang="tr-TR" sz="1800" dirty="0">
                          <a:latin typeface="Arial" panose="020B0604020202020204" pitchFamily="34" charset="0"/>
                          <a:cs typeface="Arial" panose="020B0604020202020204" pitchFamily="34" charset="0"/>
                        </a:rPr>
                        <a:t>.</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metin içeren bir resim&#10;&#10;Açıklama otomatik olarak oluşturuldu">
            <a:extLst>
              <a:ext uri="{FF2B5EF4-FFF2-40B4-BE49-F238E27FC236}">
                <a16:creationId xmlns:a16="http://schemas.microsoft.com/office/drawing/2014/main" id="{411B2D77-35FD-7124-087E-3A9B12B7B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2656778" y="2761819"/>
            <a:ext cx="474906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6911340" y="1245972"/>
            <a:ext cx="268986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4108889" y="5269664"/>
            <a:ext cx="329694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4783681" y="3760078"/>
            <a:ext cx="404552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2656778" y="4767225"/>
            <a:ext cx="684751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671184" y="4284070"/>
            <a:ext cx="234640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5997298" y="4245184"/>
            <a:ext cx="234640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5561001" y="3259589"/>
            <a:ext cx="326820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4108889" y="5780474"/>
            <a:ext cx="539540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6200000">
            <a:off x="2593818" y="3252151"/>
            <a:ext cx="340536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İMSAK</a:t>
            </a:r>
          </a:p>
          <a:p>
            <a:pPr algn="ctr">
              <a:lnSpc>
                <a:spcPct val="150000"/>
              </a:lnSpc>
              <a:spcAft>
                <a:spcPts val="600"/>
              </a:spcAft>
            </a:pPr>
            <a:r>
              <a:rPr lang="tr-TR" b="1" dirty="0">
                <a:latin typeface="Arial" panose="020B0604020202020204" pitchFamily="34" charset="0"/>
                <a:cs typeface="Arial" panose="020B0604020202020204" pitchFamily="34" charset="0"/>
              </a:rPr>
              <a:t>SADAKA</a:t>
            </a:r>
          </a:p>
          <a:p>
            <a:pPr algn="ctr">
              <a:lnSpc>
                <a:spcPct val="150000"/>
              </a:lnSpc>
              <a:spcAft>
                <a:spcPts val="600"/>
              </a:spcAft>
            </a:pPr>
            <a:r>
              <a:rPr lang="tr-TR" b="1" dirty="0">
                <a:latin typeface="Arial" panose="020B0604020202020204" pitchFamily="34" charset="0"/>
                <a:cs typeface="Arial" panose="020B0604020202020204" pitchFamily="34" charset="0"/>
              </a:rPr>
              <a:t>TERAVİH</a:t>
            </a:r>
          </a:p>
          <a:p>
            <a:pPr algn="ctr">
              <a:lnSpc>
                <a:spcPct val="150000"/>
              </a:lnSpc>
              <a:spcAft>
                <a:spcPts val="600"/>
              </a:spcAft>
            </a:pPr>
            <a:r>
              <a:rPr lang="tr-TR" b="1" dirty="0">
                <a:latin typeface="Arial" panose="020B0604020202020204" pitchFamily="34" charset="0"/>
                <a:cs typeface="Arial" panose="020B0604020202020204" pitchFamily="34" charset="0"/>
              </a:rPr>
              <a:t>İFTAR</a:t>
            </a:r>
          </a:p>
          <a:p>
            <a:pPr algn="ctr">
              <a:lnSpc>
                <a:spcPct val="150000"/>
              </a:lnSpc>
              <a:spcAft>
                <a:spcPts val="600"/>
              </a:spcAft>
            </a:pPr>
            <a:r>
              <a:rPr lang="tr-TR" b="1" dirty="0">
                <a:latin typeface="Arial" panose="020B0604020202020204" pitchFamily="34" charset="0"/>
                <a:cs typeface="Arial" panose="020B0604020202020204" pitchFamily="34" charset="0"/>
              </a:rPr>
              <a:t>İMSAKİYE</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BEREKET</a:t>
            </a:r>
          </a:p>
          <a:p>
            <a:pPr algn="ctr">
              <a:lnSpc>
                <a:spcPct val="150000"/>
              </a:lnSpc>
              <a:spcAft>
                <a:spcPts val="600"/>
              </a:spcAft>
            </a:pPr>
            <a:r>
              <a:rPr lang="tr-TR" b="1" dirty="0">
                <a:latin typeface="Arial" panose="020B0604020202020204" pitchFamily="34" charset="0"/>
                <a:cs typeface="Arial" panose="020B0604020202020204" pitchFamily="34" charset="0"/>
              </a:rPr>
              <a:t>SAHUR</a:t>
            </a:r>
          </a:p>
          <a:p>
            <a:pPr algn="ctr">
              <a:lnSpc>
                <a:spcPct val="150000"/>
              </a:lnSpc>
              <a:spcAft>
                <a:spcPts val="600"/>
              </a:spcAft>
            </a:pPr>
            <a:r>
              <a:rPr lang="tr-TR" b="1" dirty="0">
                <a:latin typeface="Arial" panose="020B0604020202020204" pitchFamily="34" charset="0"/>
                <a:cs typeface="Arial" panose="020B0604020202020204" pitchFamily="34" charset="0"/>
              </a:rPr>
              <a:t>EZAN</a:t>
            </a:r>
          </a:p>
          <a:p>
            <a:pPr algn="ctr">
              <a:lnSpc>
                <a:spcPct val="150000"/>
              </a:lnSpc>
              <a:spcAft>
                <a:spcPts val="600"/>
              </a:spcAft>
            </a:pPr>
            <a:r>
              <a:rPr lang="tr-TR" b="1" dirty="0">
                <a:latin typeface="Arial" panose="020B0604020202020204" pitchFamily="34" charset="0"/>
                <a:cs typeface="Arial" panose="020B0604020202020204" pitchFamily="34" charset="0"/>
              </a:rPr>
              <a:t>FİTRE</a:t>
            </a:r>
          </a:p>
          <a:p>
            <a:pPr algn="ctr">
              <a:lnSpc>
                <a:spcPct val="150000"/>
              </a:lnSpc>
              <a:spcAft>
                <a:spcPts val="600"/>
              </a:spcAft>
            </a:pPr>
            <a:r>
              <a:rPr lang="tr-TR" b="1" dirty="0">
                <a:latin typeface="Arial" panose="020B0604020202020204" pitchFamily="34" charset="0"/>
                <a:cs typeface="Arial" panose="020B0604020202020204" pitchFamily="34" charset="0"/>
              </a:rPr>
              <a:t>İFTAR DUASI</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E9A35238-4314-266E-E6FA-AE99C4B5420E}"/>
              </a:ext>
            </a:extLst>
          </p:cNvPr>
          <p:cNvGraphicFramePr>
            <a:graphicFrameLocks noGrp="1"/>
          </p:cNvGraphicFramePr>
          <p:nvPr>
            <p:extLst>
              <p:ext uri="{D42A27DB-BD31-4B8C-83A1-F6EECF244321}">
                <p14:modId xmlns:p14="http://schemas.microsoft.com/office/powerpoint/2010/main" val="3045899191"/>
              </p:ext>
            </p:extLst>
          </p:nvPr>
        </p:nvGraphicFramePr>
        <p:xfrm>
          <a:off x="2496000" y="117882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dirty="0">
                          <a:solidFill>
                            <a:schemeClr val="tx1"/>
                          </a:solidFill>
                        </a:rPr>
                        <a:t>C</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G</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H</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J</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Ğ</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Ü</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F</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D</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U</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Resim 32" descr="ekran görüntüsü, renklilik, metin, çizgi içeren bir resim&#10;&#10;Açıklama otomatik olarak oluşturuldu">
            <a:extLst>
              <a:ext uri="{FF2B5EF4-FFF2-40B4-BE49-F238E27FC236}">
                <a16:creationId xmlns:a16="http://schemas.microsoft.com/office/drawing/2014/main" id="{F2B8E67F-26CE-5688-B319-CB7383EEF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Teravih</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Kaza orucu</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Sahur</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Fitre</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İmsak</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İftar</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İmsak vaktinden önce yenen yemek </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64953"/>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Tanyerinin ağarmaya başlama anı, orucun başladığı zaman</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1314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Güneşin batıp akşam vaktinin</a:t>
            </a:r>
            <a:r>
              <a:rPr lang="tr-TR" sz="2000" dirty="0">
                <a:solidFill>
                  <a:schemeClr val="bg1"/>
                </a:solidFill>
                <a:latin typeface="Arial" panose="020B0604020202020204" pitchFamily="34" charset="0"/>
                <a:cs typeface="Arial" panose="020B0604020202020204" pitchFamily="34" charset="0"/>
              </a:rPr>
              <a:t> </a:t>
            </a:r>
            <a:r>
              <a:rPr lang="sv-SE" sz="2000" dirty="0">
                <a:solidFill>
                  <a:schemeClr val="bg1"/>
                </a:solidFill>
                <a:latin typeface="Arial" panose="020B0604020202020204" pitchFamily="34" charset="0"/>
                <a:cs typeface="Arial" panose="020B0604020202020204" pitchFamily="34" charset="0"/>
              </a:rPr>
              <a:t>girmesiyle yiyip içmeye başlama </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051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Ramazan ayında fakirlere verilen vacip sadaka</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753954"/>
            <a:ext cx="6608454" cy="400110"/>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Ramazan ayında kılınan sünnet namaz</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26086"/>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Hastalık vb. sebeplerden ötürü oruç tutamayanların tuttukları oruç</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8" y="2763317"/>
            <a:ext cx="766579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zaman dilimlerini dikkate alarak oruç tutmak, gereken hazırlıkları yerine getirmek ve bu doğrultuda orucu tamamlamak gerekir.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Oruç tutan kimselerin dikkat etmeleri gereken bazı kavramlar ve zaman dilimleri vardır.</a:t>
            </a:r>
          </a:p>
        </p:txBody>
      </p:sp>
      <p:pic>
        <p:nvPicPr>
          <p:cNvPr id="8" name="Resim 7" descr="gökyüzü, bina, bulut, ay içeren bir resim&#10;&#10;Açıklama otomatik olarak oluşturuldu">
            <a:extLst>
              <a:ext uri="{FF2B5EF4-FFF2-40B4-BE49-F238E27FC236}">
                <a16:creationId xmlns:a16="http://schemas.microsoft.com/office/drawing/2014/main" id="{7733E695-1352-92F1-FAE1-B12460CB6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6" name="Metin kutusu 5">
            <a:extLst>
              <a:ext uri="{FF2B5EF4-FFF2-40B4-BE49-F238E27FC236}">
                <a16:creationId xmlns:a16="http://schemas.microsoft.com/office/drawing/2014/main" id="{A0BB9CE3-3DB8-EA06-5850-951175796C3D}"/>
              </a:ext>
            </a:extLst>
          </p:cNvPr>
          <p:cNvSpPr txBox="1"/>
          <p:nvPr/>
        </p:nvSpPr>
        <p:spPr>
          <a:xfrm>
            <a:off x="4116477" y="4896022"/>
            <a:ext cx="7665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Sahur, imsak, iftar, teravih ve </a:t>
            </a:r>
            <a:r>
              <a:rPr lang="tr-TR" sz="3000" dirty="0" err="1">
                <a:latin typeface="Arial" panose="020B0604020202020204" pitchFamily="34" charset="0"/>
                <a:cs typeface="Arial" panose="020B0604020202020204" pitchFamily="34" charset="0"/>
              </a:rPr>
              <a:t>fıtır</a:t>
            </a:r>
            <a:r>
              <a:rPr lang="tr-TR" sz="3000" dirty="0">
                <a:latin typeface="Arial" panose="020B0604020202020204" pitchFamily="34" charset="0"/>
                <a:cs typeface="Arial" panose="020B0604020202020204" pitchFamily="34" charset="0"/>
              </a:rPr>
              <a:t> sadakası bu kavramlardan bazılarıdır.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2B4DE5F4-6793-D788-73B3-243B3D1E5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81" y="1854309"/>
            <a:ext cx="7225260"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Orucun başlama vaktinden önce yemek için kalkılan vakte “</a:t>
            </a:r>
            <a:r>
              <a:rPr lang="tr-TR" sz="2800" dirty="0">
                <a:solidFill>
                  <a:srgbClr val="FF0000"/>
                </a:solidFill>
                <a:latin typeface="Arial" panose="020B0604020202020204" pitchFamily="34" charset="0"/>
                <a:cs typeface="Arial" panose="020B0604020202020204" pitchFamily="34" charset="0"/>
              </a:rPr>
              <a:t>sahur vakti</a:t>
            </a:r>
            <a:r>
              <a:rPr lang="tr-TR" sz="2800" dirty="0">
                <a:latin typeface="Arial" panose="020B0604020202020204" pitchFamily="34" charset="0"/>
                <a:cs typeface="Arial" panose="020B0604020202020204" pitchFamily="34" charset="0"/>
              </a:rPr>
              <a:t>”, yenilen yemeğe de “</a:t>
            </a:r>
            <a:r>
              <a:rPr lang="tr-TR" sz="2800" dirty="0">
                <a:solidFill>
                  <a:srgbClr val="FF0000"/>
                </a:solidFill>
                <a:latin typeface="Arial" panose="020B0604020202020204" pitchFamily="34" charset="0"/>
                <a:cs typeface="Arial" panose="020B0604020202020204" pitchFamily="34" charset="0"/>
              </a:rPr>
              <a:t>sahur yemeği</a:t>
            </a:r>
            <a:r>
              <a:rPr lang="tr-TR" sz="2800" dirty="0">
                <a:latin typeface="Arial" panose="020B0604020202020204" pitchFamily="34" charset="0"/>
                <a:cs typeface="Arial" panose="020B0604020202020204" pitchFamily="34" charset="0"/>
              </a:rPr>
              <a:t>” adı verilir.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yemek, yemek, gıda, meyve suyu, geç kahvaltı içeren bir resim&#10;&#10;Açıklama otomatik olarak oluşturuldu">
            <a:extLst>
              <a:ext uri="{FF2B5EF4-FFF2-40B4-BE49-F238E27FC236}">
                <a16:creationId xmlns:a16="http://schemas.microsoft.com/office/drawing/2014/main" id="{8CF0FC61-EA06-95C9-DA6D-D7CE09178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SAHUR</a:t>
            </a:r>
          </a:p>
        </p:txBody>
      </p:sp>
      <p:sp>
        <p:nvSpPr>
          <p:cNvPr id="11" name="Metin kutusu 10">
            <a:extLst>
              <a:ext uri="{FF2B5EF4-FFF2-40B4-BE49-F238E27FC236}">
                <a16:creationId xmlns:a16="http://schemas.microsoft.com/office/drawing/2014/main" id="{07EB0866-3369-0938-4FD6-361D2B5F40C4}"/>
              </a:ext>
            </a:extLst>
          </p:cNvPr>
          <p:cNvSpPr txBox="1"/>
          <p:nvPr/>
        </p:nvSpPr>
        <p:spPr>
          <a:xfrm>
            <a:off x="3807742" y="3951412"/>
            <a:ext cx="7524822"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Peygamberimiz Hz. Muhammed (s.a.v.) oruç tutacak olan kimselerin sahur için kalkmasını tavsiye etmiş, bu yemeğin Müslümanlar için bereket niteliğine sahip olduğunu bildirmiştir.</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81" y="1566431"/>
            <a:ext cx="7225260"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Tanyerinin ağarmaya başladığı ana imsak denilmektedir.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ağaç, gökyüzü, dış mekan, Astronomi nesnesi içeren bir resim&#10;&#10;Açıklama otomatik olarak oluşturuldu">
            <a:extLst>
              <a:ext uri="{FF2B5EF4-FFF2-40B4-BE49-F238E27FC236}">
                <a16:creationId xmlns:a16="http://schemas.microsoft.com/office/drawing/2014/main" id="{87E35E35-70CC-53BE-E263-B25E25621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7629"/>
            <a:ext cx="3333600" cy="5000400"/>
          </a:xfrm>
          <a:prstGeom prst="rect">
            <a:avLst/>
          </a:prstGeom>
        </p:spPr>
      </p:pic>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İMSAK</a:t>
            </a:r>
          </a:p>
        </p:txBody>
      </p:sp>
      <p:sp>
        <p:nvSpPr>
          <p:cNvPr id="5" name="Metin kutusu 4">
            <a:extLst>
              <a:ext uri="{FF2B5EF4-FFF2-40B4-BE49-F238E27FC236}">
                <a16:creationId xmlns:a16="http://schemas.microsoft.com/office/drawing/2014/main" id="{21650E59-9499-23FC-8412-A8D18B6AECD1}"/>
              </a:ext>
            </a:extLst>
          </p:cNvPr>
          <p:cNvSpPr txBox="1"/>
          <p:nvPr/>
        </p:nvSpPr>
        <p:spPr>
          <a:xfrm>
            <a:off x="3837481" y="2951947"/>
            <a:ext cx="7225260"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İmsak vakti geldiğinde yeme-içmenin sonlandırılması gerekir.</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37480" y="4337463"/>
            <a:ext cx="7195521"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Sahur için kalkıp bir şeyler yedikten sonra dişleri fırçalayıp ağzımızı temizleyerek, oruç için imsak vakti öncesinde hazır hale gelmeliyiz.</a:t>
            </a:r>
          </a:p>
        </p:txBody>
      </p:sp>
    </p:spTree>
    <p:extLst>
      <p:ext uri="{BB962C8B-B14F-4D97-AF65-F5344CB8AC3E}">
        <p14:creationId xmlns:p14="http://schemas.microsoft.com/office/powerpoint/2010/main" val="411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80" y="1566431"/>
            <a:ext cx="746510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Oruçlunun, akşam namazı vakti girdikten, yani güneşin battığı iyice anlaşıldıktan sonra, yiyerek veya içerek orucunu açmasıdır.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yemek, yemek, gıda, tabak, yemek çeşidi, masa içeren bir resim&#10;&#10;Açıklama otomatik olarak oluşturuldu">
            <a:extLst>
              <a:ext uri="{FF2B5EF4-FFF2-40B4-BE49-F238E27FC236}">
                <a16:creationId xmlns:a16="http://schemas.microsoft.com/office/drawing/2014/main" id="{075B7A06-34D6-B9F4-6C03-08FD66717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İFTAR</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17734" y="3729128"/>
            <a:ext cx="7465103"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Orucumuzu açmak için genellikle ezan sesini dinler veya top atılmasını bekleriz. Fakat burada asıl olan vaktin girmesidir. Vakit girdiği andan itibaren orucumuzu açabiliriz.</a:t>
            </a:r>
          </a:p>
        </p:txBody>
      </p:sp>
    </p:spTree>
    <p:extLst>
      <p:ext uri="{BB962C8B-B14F-4D97-AF65-F5344CB8AC3E}">
        <p14:creationId xmlns:p14="http://schemas.microsoft.com/office/powerpoint/2010/main" val="15010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mor, pembe, macenta, leylak içeren bir resim&#10;&#10;Açıklama otomatik olarak oluşturuldu">
            <a:extLst>
              <a:ext uri="{FF2B5EF4-FFF2-40B4-BE49-F238E27FC236}">
                <a16:creationId xmlns:a16="http://schemas.microsoft.com/office/drawing/2014/main" id="{04CD46E6-7EDA-F137-28D1-37062044C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85" y="932100"/>
            <a:ext cx="4978008" cy="4984230"/>
          </a:xfrm>
          <a:prstGeom prst="rect">
            <a:avLst/>
          </a:prstGeom>
        </p:spPr>
      </p:pic>
      <p:pic>
        <p:nvPicPr>
          <p:cNvPr id="11" name="Resim 10" descr="mor, pembe, macenta, leylak içeren bir resim&#10;&#10;Açıklama otomatik olarak oluşturuldu">
            <a:extLst>
              <a:ext uri="{FF2B5EF4-FFF2-40B4-BE49-F238E27FC236}">
                <a16:creationId xmlns:a16="http://schemas.microsoft.com/office/drawing/2014/main" id="{68792D18-C126-3831-4FB6-D7204DA17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207" y="932100"/>
            <a:ext cx="4978008" cy="498423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934368" y="1778116"/>
            <a:ext cx="4090841" cy="3785652"/>
          </a:xfrm>
          <a:prstGeom prst="rect">
            <a:avLst/>
          </a:prstGeom>
          <a:noFill/>
          <a:ln>
            <a:noFill/>
          </a:ln>
        </p:spPr>
        <p:txBody>
          <a:bodyPr wrap="square" rtlCol="0">
            <a:spAutoFit/>
          </a:bodyPr>
          <a:lstStyle/>
          <a:p>
            <a:pPr algn="ctr">
              <a:spcAft>
                <a:spcPts val="600"/>
              </a:spcAft>
            </a:pPr>
            <a:r>
              <a:rPr lang="tr-TR" sz="3000" dirty="0">
                <a:solidFill>
                  <a:schemeClr val="bg1"/>
                </a:solidFill>
                <a:latin typeface="Arial" panose="020B0604020202020204" pitchFamily="34" charset="0"/>
                <a:cs typeface="Arial" panose="020B0604020202020204" pitchFamily="34" charset="0"/>
              </a:rPr>
              <a:t>Allahümme leke </a:t>
            </a:r>
            <a:r>
              <a:rPr lang="tr-TR" sz="3000" dirty="0" err="1">
                <a:solidFill>
                  <a:schemeClr val="bg1"/>
                </a:solidFill>
                <a:latin typeface="Arial" panose="020B0604020202020204" pitchFamily="34" charset="0"/>
                <a:cs typeface="Arial" panose="020B0604020202020204" pitchFamily="34" charset="0"/>
              </a:rPr>
              <a:t>sumtu</a:t>
            </a:r>
            <a:r>
              <a:rPr lang="tr-TR" sz="3000" dirty="0">
                <a:solidFill>
                  <a:schemeClr val="bg1"/>
                </a:solidFill>
                <a:latin typeface="Arial" panose="020B0604020202020204" pitchFamily="34" charset="0"/>
                <a:cs typeface="Arial" panose="020B0604020202020204" pitchFamily="34" charset="0"/>
              </a:rPr>
              <a:t> ve </a:t>
            </a:r>
            <a:r>
              <a:rPr lang="tr-TR" sz="3000" dirty="0" err="1">
                <a:solidFill>
                  <a:schemeClr val="bg1"/>
                </a:solidFill>
                <a:latin typeface="Arial" panose="020B0604020202020204" pitchFamily="34" charset="0"/>
                <a:cs typeface="Arial" panose="020B0604020202020204" pitchFamily="34" charset="0"/>
              </a:rPr>
              <a:t>bike</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âmentü</a:t>
            </a:r>
            <a:r>
              <a:rPr lang="tr-TR" sz="3000" dirty="0">
                <a:solidFill>
                  <a:schemeClr val="bg1"/>
                </a:solidFill>
                <a:latin typeface="Arial" panose="020B0604020202020204" pitchFamily="34" charset="0"/>
                <a:cs typeface="Arial" panose="020B0604020202020204" pitchFamily="34" charset="0"/>
              </a:rPr>
              <a:t> ve </a:t>
            </a:r>
            <a:r>
              <a:rPr lang="tr-TR" sz="3000" dirty="0" err="1">
                <a:solidFill>
                  <a:schemeClr val="bg1"/>
                </a:solidFill>
                <a:latin typeface="Arial" panose="020B0604020202020204" pitchFamily="34" charset="0"/>
                <a:cs typeface="Arial" panose="020B0604020202020204" pitchFamily="34" charset="0"/>
              </a:rPr>
              <a:t>aleyke</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tevekkeltü</a:t>
            </a:r>
            <a:r>
              <a:rPr lang="tr-TR" sz="3000" dirty="0">
                <a:solidFill>
                  <a:schemeClr val="bg1"/>
                </a:solidFill>
                <a:latin typeface="Arial" panose="020B0604020202020204" pitchFamily="34" charset="0"/>
                <a:cs typeface="Arial" panose="020B0604020202020204" pitchFamily="34" charset="0"/>
              </a:rPr>
              <a:t> ve </a:t>
            </a:r>
            <a:r>
              <a:rPr lang="tr-TR" sz="3000" dirty="0" err="1">
                <a:solidFill>
                  <a:schemeClr val="bg1"/>
                </a:solidFill>
                <a:latin typeface="Arial" panose="020B0604020202020204" pitchFamily="34" charset="0"/>
                <a:cs typeface="Arial" panose="020B0604020202020204" pitchFamily="34" charset="0"/>
              </a:rPr>
              <a:t>alâ</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rızkıke</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eftartü</a:t>
            </a:r>
            <a:r>
              <a:rPr lang="tr-TR" sz="3000" dirty="0">
                <a:solidFill>
                  <a:schemeClr val="bg1"/>
                </a:solidFill>
                <a:latin typeface="Arial" panose="020B0604020202020204" pitchFamily="34" charset="0"/>
                <a:cs typeface="Arial" panose="020B0604020202020204" pitchFamily="34" charset="0"/>
              </a:rPr>
              <a:t> ve </a:t>
            </a:r>
            <a:r>
              <a:rPr lang="tr-TR" sz="3000" dirty="0" err="1">
                <a:solidFill>
                  <a:schemeClr val="bg1"/>
                </a:solidFill>
                <a:latin typeface="Arial" panose="020B0604020202020204" pitchFamily="34" charset="0"/>
                <a:cs typeface="Arial" panose="020B0604020202020204" pitchFamily="34" charset="0"/>
              </a:rPr>
              <a:t>savme'l-Ğadi</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min</a:t>
            </a:r>
            <a:r>
              <a:rPr lang="tr-TR" sz="3000" dirty="0">
                <a:solidFill>
                  <a:schemeClr val="bg1"/>
                </a:solidFill>
                <a:latin typeface="Arial" panose="020B0604020202020204" pitchFamily="34" charset="0"/>
                <a:cs typeface="Arial" panose="020B0604020202020204" pitchFamily="34" charset="0"/>
              </a:rPr>
              <a:t> şehri </a:t>
            </a:r>
            <a:r>
              <a:rPr lang="tr-TR" sz="3000" dirty="0" err="1">
                <a:solidFill>
                  <a:schemeClr val="bg1"/>
                </a:solidFill>
                <a:latin typeface="Arial" panose="020B0604020202020204" pitchFamily="34" charset="0"/>
                <a:cs typeface="Arial" panose="020B0604020202020204" pitchFamily="34" charset="0"/>
              </a:rPr>
              <a:t>Ramazane</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neveytü</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feğfirlî</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mâ</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kaddemtü</a:t>
            </a:r>
            <a:r>
              <a:rPr lang="tr-TR" sz="3000" dirty="0">
                <a:solidFill>
                  <a:schemeClr val="bg1"/>
                </a:solidFill>
                <a:latin typeface="Arial" panose="020B0604020202020204" pitchFamily="34" charset="0"/>
                <a:cs typeface="Arial" panose="020B0604020202020204" pitchFamily="34" charset="0"/>
              </a:rPr>
              <a:t> ve </a:t>
            </a:r>
            <a:r>
              <a:rPr lang="tr-TR" sz="3000" dirty="0" err="1">
                <a:solidFill>
                  <a:schemeClr val="bg1"/>
                </a:solidFill>
                <a:latin typeface="Arial" panose="020B0604020202020204" pitchFamily="34" charset="0"/>
                <a:cs typeface="Arial" panose="020B0604020202020204" pitchFamily="34" charset="0"/>
              </a:rPr>
              <a:t>mâ</a:t>
            </a:r>
            <a:r>
              <a:rPr lang="tr-TR" sz="3000" dirty="0">
                <a:solidFill>
                  <a:schemeClr val="bg1"/>
                </a:solidFill>
                <a:latin typeface="Arial" panose="020B0604020202020204" pitchFamily="34" charset="0"/>
                <a:cs typeface="Arial" panose="020B0604020202020204" pitchFamily="34" charset="0"/>
              </a:rPr>
              <a:t> </a:t>
            </a:r>
            <a:r>
              <a:rPr lang="tr-TR" sz="3000" dirty="0" err="1">
                <a:solidFill>
                  <a:schemeClr val="bg1"/>
                </a:solidFill>
                <a:latin typeface="Arial" panose="020B0604020202020204" pitchFamily="34" charset="0"/>
                <a:cs typeface="Arial" panose="020B0604020202020204" pitchFamily="34" charset="0"/>
              </a:rPr>
              <a:t>ahhartü</a:t>
            </a:r>
            <a:r>
              <a:rPr lang="tr-TR" sz="3000" dirty="0">
                <a:solidFill>
                  <a:schemeClr val="bg1"/>
                </a:solidFill>
                <a:latin typeface="Arial" panose="020B0604020202020204" pitchFamily="34" charset="0"/>
                <a:cs typeface="Arial" panose="020B0604020202020204" pitchFamily="34" charset="0"/>
              </a:rPr>
              <a:t>."</a:t>
            </a:r>
          </a:p>
        </p:txBody>
      </p:sp>
      <p:sp>
        <p:nvSpPr>
          <p:cNvPr id="12" name="Metin kutusu 11">
            <a:extLst>
              <a:ext uri="{FF2B5EF4-FFF2-40B4-BE49-F238E27FC236}">
                <a16:creationId xmlns:a16="http://schemas.microsoft.com/office/drawing/2014/main" id="{0BFEADBC-026F-3E52-C495-253B1D876E04}"/>
              </a:ext>
            </a:extLst>
          </p:cNvPr>
          <p:cNvSpPr txBox="1"/>
          <p:nvPr/>
        </p:nvSpPr>
        <p:spPr>
          <a:xfrm>
            <a:off x="7166791" y="1993559"/>
            <a:ext cx="4090841" cy="3354765"/>
          </a:xfrm>
          <a:prstGeom prst="rect">
            <a:avLst/>
          </a:prstGeom>
          <a:noFill/>
          <a:ln>
            <a:noFill/>
          </a:ln>
        </p:spPr>
        <p:txBody>
          <a:bodyPr wrap="square" rtlCol="0">
            <a:spAutoFit/>
          </a:bodyPr>
          <a:lstStyle/>
          <a:p>
            <a:pPr algn="ctr">
              <a:spcAft>
                <a:spcPts val="600"/>
              </a:spcAft>
            </a:pPr>
            <a:r>
              <a:rPr lang="tr-TR" sz="2650" dirty="0">
                <a:solidFill>
                  <a:schemeClr val="bg1"/>
                </a:solidFill>
                <a:latin typeface="Arial" panose="020B0604020202020204" pitchFamily="34" charset="0"/>
                <a:cs typeface="Arial" panose="020B0604020202020204" pitchFamily="34" charset="0"/>
              </a:rPr>
              <a:t>"Allah'ım! Senin rızan için oruç tuttum, sana inandım ve sana güvendim. Senin rızkınla orucumu açtım ve Ramazan ayının yarınki orucuna da niyet ettim. Benim geçmiş ve gelecek günahlarımı bağışla!"</a:t>
            </a:r>
          </a:p>
        </p:txBody>
      </p:sp>
      <p:sp>
        <p:nvSpPr>
          <p:cNvPr id="13" name="Metin kutusu 12">
            <a:extLst>
              <a:ext uri="{FF2B5EF4-FFF2-40B4-BE49-F238E27FC236}">
                <a16:creationId xmlns:a16="http://schemas.microsoft.com/office/drawing/2014/main" id="{343FF8E0-2C01-F695-AAA2-BBCEDB9A31D9}"/>
              </a:ext>
            </a:extLst>
          </p:cNvPr>
          <p:cNvSpPr txBox="1"/>
          <p:nvPr/>
        </p:nvSpPr>
        <p:spPr>
          <a:xfrm>
            <a:off x="934368" y="1017233"/>
            <a:ext cx="4090841" cy="553998"/>
          </a:xfrm>
          <a:prstGeom prst="rect">
            <a:avLst/>
          </a:prstGeom>
          <a:noFill/>
          <a:ln>
            <a:noFill/>
          </a:ln>
        </p:spPr>
        <p:txBody>
          <a:bodyPr wrap="square" rtlCol="0">
            <a:spAutoFit/>
          </a:bodyPr>
          <a:lstStyle/>
          <a:p>
            <a:pPr algn="ctr">
              <a:spcAft>
                <a:spcPts val="600"/>
              </a:spcAft>
            </a:pPr>
            <a:r>
              <a:rPr lang="tr-TR" sz="3000" b="1" dirty="0">
                <a:latin typeface="Arial" panose="020B0604020202020204" pitchFamily="34" charset="0"/>
                <a:cs typeface="Arial" panose="020B0604020202020204" pitchFamily="34" charset="0"/>
              </a:rPr>
              <a:t>Okunuşu</a:t>
            </a:r>
          </a:p>
        </p:txBody>
      </p:sp>
      <p:sp>
        <p:nvSpPr>
          <p:cNvPr id="14" name="Metin kutusu 13">
            <a:extLst>
              <a:ext uri="{FF2B5EF4-FFF2-40B4-BE49-F238E27FC236}">
                <a16:creationId xmlns:a16="http://schemas.microsoft.com/office/drawing/2014/main" id="{365399B1-4EC8-1F84-7D6C-283124128D1C}"/>
              </a:ext>
            </a:extLst>
          </p:cNvPr>
          <p:cNvSpPr txBox="1"/>
          <p:nvPr/>
        </p:nvSpPr>
        <p:spPr>
          <a:xfrm>
            <a:off x="7166791" y="1017233"/>
            <a:ext cx="4090841" cy="553998"/>
          </a:xfrm>
          <a:prstGeom prst="rect">
            <a:avLst/>
          </a:prstGeom>
          <a:noFill/>
          <a:ln>
            <a:noFill/>
          </a:ln>
        </p:spPr>
        <p:txBody>
          <a:bodyPr wrap="square" rtlCol="0">
            <a:spAutoFit/>
          </a:bodyPr>
          <a:lstStyle/>
          <a:p>
            <a:pPr algn="ctr">
              <a:spcAft>
                <a:spcPts val="600"/>
              </a:spcAft>
            </a:pPr>
            <a:r>
              <a:rPr lang="tr-TR" sz="3000" b="1" dirty="0">
                <a:latin typeface="Arial" panose="020B0604020202020204" pitchFamily="34" charset="0"/>
                <a:cs typeface="Arial" panose="020B0604020202020204" pitchFamily="34" charset="0"/>
              </a:rPr>
              <a:t>Anlamı</a:t>
            </a:r>
          </a:p>
        </p:txBody>
      </p:sp>
      <p:sp>
        <p:nvSpPr>
          <p:cNvPr id="15" name="Metin kutusu 14">
            <a:extLst>
              <a:ext uri="{FF2B5EF4-FFF2-40B4-BE49-F238E27FC236}">
                <a16:creationId xmlns:a16="http://schemas.microsoft.com/office/drawing/2014/main" id="{3C9DB84B-129A-807B-024B-0F9B9A4E737F}"/>
              </a:ext>
            </a:extLst>
          </p:cNvPr>
          <p:cNvSpPr txBox="1"/>
          <p:nvPr/>
        </p:nvSpPr>
        <p:spPr>
          <a:xfrm>
            <a:off x="5175530" y="2882697"/>
            <a:ext cx="1840941" cy="1092607"/>
          </a:xfrm>
          <a:prstGeom prst="rect">
            <a:avLst/>
          </a:prstGeom>
          <a:noFill/>
          <a:ln>
            <a:noFill/>
          </a:ln>
        </p:spPr>
        <p:txBody>
          <a:bodyPr wrap="square" rtlCol="0">
            <a:spAutoFit/>
          </a:bodyPr>
          <a:lstStyle/>
          <a:p>
            <a:pPr algn="ctr">
              <a:spcAft>
                <a:spcPts val="600"/>
              </a:spcAft>
            </a:pPr>
            <a:r>
              <a:rPr lang="tr-TR" sz="3000" b="1" dirty="0">
                <a:latin typeface="Arial" panose="020B0604020202020204" pitchFamily="34" charset="0"/>
                <a:cs typeface="Arial" panose="020B0604020202020204" pitchFamily="34" charset="0"/>
              </a:rPr>
              <a:t>İFTAR</a:t>
            </a:r>
          </a:p>
          <a:p>
            <a:pPr algn="ctr">
              <a:spcAft>
                <a:spcPts val="600"/>
              </a:spcAft>
            </a:pPr>
            <a:r>
              <a:rPr lang="tr-TR" sz="3000" b="1" dirty="0">
                <a:latin typeface="Arial" panose="020B0604020202020204" pitchFamily="34" charset="0"/>
                <a:cs typeface="Arial" panose="020B0604020202020204" pitchFamily="34" charset="0"/>
              </a:rPr>
              <a:t>DUASI</a:t>
            </a:r>
          </a:p>
        </p:txBody>
      </p:sp>
    </p:spTree>
    <p:extLst>
      <p:ext uri="{BB962C8B-B14F-4D97-AF65-F5344CB8AC3E}">
        <p14:creationId xmlns:p14="http://schemas.microsoft.com/office/powerpoint/2010/main" val="23907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80" y="1566431"/>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Ramazan ayında yatsı namazından sonra kılınan </a:t>
            </a:r>
            <a:r>
              <a:rPr lang="tr-TR" sz="2800" dirty="0">
                <a:solidFill>
                  <a:srgbClr val="FF0000"/>
                </a:solidFill>
                <a:latin typeface="Arial" panose="020B0604020202020204" pitchFamily="34" charset="0"/>
                <a:cs typeface="Arial" panose="020B0604020202020204" pitchFamily="34" charset="0"/>
              </a:rPr>
              <a:t>nafile</a:t>
            </a:r>
            <a:r>
              <a:rPr lang="tr-TR" sz="2800" dirty="0">
                <a:latin typeface="Arial" panose="020B0604020202020204" pitchFamily="34" charset="0"/>
                <a:cs typeface="Arial" panose="020B0604020202020204" pitchFamily="34" charset="0"/>
              </a:rPr>
              <a:t> ve </a:t>
            </a:r>
            <a:r>
              <a:rPr lang="tr-TR" sz="2800" dirty="0">
                <a:solidFill>
                  <a:srgbClr val="FF0000"/>
                </a:solidFill>
                <a:latin typeface="Arial" panose="020B0604020202020204" pitchFamily="34" charset="0"/>
                <a:cs typeface="Arial" panose="020B0604020202020204" pitchFamily="34" charset="0"/>
              </a:rPr>
              <a:t>sünnet</a:t>
            </a:r>
            <a:r>
              <a:rPr lang="tr-TR" sz="2800" dirty="0">
                <a:latin typeface="Arial" panose="020B0604020202020204" pitchFamily="34" charset="0"/>
                <a:cs typeface="Arial" panose="020B0604020202020204" pitchFamily="34" charset="0"/>
              </a:rPr>
              <a:t> hükmünde namazdır.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giyim, adam, insan, kişi, şahıs, kadın içeren bir resim&#10;&#10;Açıklama otomatik olarak oluşturuldu">
            <a:extLst>
              <a:ext uri="{FF2B5EF4-FFF2-40B4-BE49-F238E27FC236}">
                <a16:creationId xmlns:a16="http://schemas.microsoft.com/office/drawing/2014/main" id="{600F85EA-732B-FE42-4F2C-5FA8F88FE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TERAVİH</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17734" y="2951947"/>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Teravih namazını tek olarak kılabilsek de cemaat ile birlikte kılınması tavsiye edilmiştir.</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3837479" y="4337463"/>
            <a:ext cx="746510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Ramazan ayına özgü olan bu namaz genellikle 20 rekat olarak kılınır ve namaz aralarında salavatlar getirilir.</a:t>
            </a:r>
          </a:p>
        </p:txBody>
      </p:sp>
    </p:spTree>
    <p:extLst>
      <p:ext uri="{BB962C8B-B14F-4D97-AF65-F5344CB8AC3E}">
        <p14:creationId xmlns:p14="http://schemas.microsoft.com/office/powerpoint/2010/main" val="35881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07742" y="1239714"/>
            <a:ext cx="7465103"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Dinen zengin kabul edilen kimselerin kendileri ve bakmakla yükümlü oldukları kimseler için ihtiyaç sahiplerine vermeleri gereken (</a:t>
            </a:r>
            <a:r>
              <a:rPr lang="tr-TR" sz="2800" dirty="0">
                <a:solidFill>
                  <a:srgbClr val="FF0000"/>
                </a:solidFill>
                <a:latin typeface="Arial" panose="020B0604020202020204" pitchFamily="34" charset="0"/>
                <a:cs typeface="Arial" panose="020B0604020202020204" pitchFamily="34" charset="0"/>
              </a:rPr>
              <a:t>vacip</a:t>
            </a:r>
            <a:r>
              <a:rPr lang="tr-TR" sz="2800" dirty="0">
                <a:latin typeface="Arial" panose="020B0604020202020204" pitchFamily="34" charset="0"/>
                <a:cs typeface="Arial" panose="020B0604020202020204" pitchFamily="34" charset="0"/>
              </a:rPr>
              <a:t>) sadakadır. </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el, kalp, parmak, ekran görüntüsü içeren bir resim&#10;&#10;Açıklama otomatik olarak oluşturuldu">
            <a:extLst>
              <a:ext uri="{FF2B5EF4-FFF2-40B4-BE49-F238E27FC236}">
                <a16:creationId xmlns:a16="http://schemas.microsoft.com/office/drawing/2014/main" id="{690C8016-90F5-B9E1-4235-8FB89664E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FITIR SADAKASI (FİTRE)</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3807742" y="3304159"/>
            <a:ext cx="746510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Fıtır sadakasının miktarı bir kişinin günlük yiyecek miktarı kadardır. Bu miktar her yıl </a:t>
            </a:r>
            <a:r>
              <a:rPr lang="tr-TR" sz="2800" dirty="0">
                <a:solidFill>
                  <a:srgbClr val="FF0000"/>
                </a:solidFill>
                <a:latin typeface="Arial" panose="020B0604020202020204" pitchFamily="34" charset="0"/>
                <a:cs typeface="Arial" panose="020B0604020202020204" pitchFamily="34" charset="0"/>
              </a:rPr>
              <a:t>Diyanet İşleri Başkanlığı </a:t>
            </a:r>
            <a:r>
              <a:rPr lang="tr-TR" sz="2800" dirty="0">
                <a:latin typeface="Arial" panose="020B0604020202020204" pitchFamily="34" charset="0"/>
                <a:cs typeface="Arial" panose="020B0604020202020204" pitchFamily="34" charset="0"/>
              </a:rPr>
              <a:t>tarafından açıklanır. </a:t>
            </a:r>
          </a:p>
        </p:txBody>
      </p:sp>
      <p:sp>
        <p:nvSpPr>
          <p:cNvPr id="8" name="Metin kutusu 7">
            <a:extLst>
              <a:ext uri="{FF2B5EF4-FFF2-40B4-BE49-F238E27FC236}">
                <a16:creationId xmlns:a16="http://schemas.microsoft.com/office/drawing/2014/main" id="{4796438E-6AE1-DCA3-88E5-DED4A0C12720}"/>
              </a:ext>
            </a:extLst>
          </p:cNvPr>
          <p:cNvSpPr txBox="1"/>
          <p:nvPr/>
        </p:nvSpPr>
        <p:spPr>
          <a:xfrm>
            <a:off x="3807741" y="4855119"/>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Bu sadakaya kültürümüzde </a:t>
            </a:r>
            <a:r>
              <a:rPr lang="tr-TR" sz="2800" dirty="0">
                <a:solidFill>
                  <a:srgbClr val="FF0000"/>
                </a:solidFill>
                <a:latin typeface="Arial" panose="020B0604020202020204" pitchFamily="34" charset="0"/>
                <a:cs typeface="Arial" panose="020B0604020202020204" pitchFamily="34" charset="0"/>
              </a:rPr>
              <a:t>fitre</a:t>
            </a:r>
            <a:r>
              <a:rPr lang="tr-TR" sz="2800" dirty="0">
                <a:latin typeface="Arial" panose="020B0604020202020204" pitchFamily="34" charset="0"/>
                <a:cs typeface="Arial" panose="020B0604020202020204" pitchFamily="34" charset="0"/>
              </a:rPr>
              <a:t> de denilmektedir.</a:t>
            </a:r>
          </a:p>
        </p:txBody>
      </p:sp>
    </p:spTree>
    <p:extLst>
      <p:ext uri="{BB962C8B-B14F-4D97-AF65-F5344CB8AC3E}">
        <p14:creationId xmlns:p14="http://schemas.microsoft.com/office/powerpoint/2010/main" val="34446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B6F1AB1-0861-D659-1241-09668DD26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“…Sabahın beyaz ipliği şafağın aydınlığı siyah ipliğinden gecenin karanlığından ayırt edilinceye kadar yiyin, için, sonra akşama kadar orucu tamamlayın…”</a:t>
            </a:r>
          </a:p>
          <a:p>
            <a:pPr algn="ctr">
              <a:spcAft>
                <a:spcPts val="600"/>
              </a:spcAft>
            </a:pPr>
            <a:r>
              <a:rPr lang="tr-TR" sz="3000" dirty="0">
                <a:latin typeface="Arial" panose="020B0604020202020204" pitchFamily="34" charset="0"/>
                <a:cs typeface="Arial" panose="020B0604020202020204" pitchFamily="34" charset="0"/>
              </a:rPr>
              <a:t>(Bakara suresi 187.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2</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RAMAZAN VE ORUÇLA İLGİLİ KAVRAMLAR</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1623</Words>
  <Application>Microsoft Office PowerPoint</Application>
  <PresentationFormat>Geniş ekran</PresentationFormat>
  <Paragraphs>257</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23</cp:revision>
  <dcterms:created xsi:type="dcterms:W3CDTF">2023-08-29T09:05:15Z</dcterms:created>
  <dcterms:modified xsi:type="dcterms:W3CDTF">2023-09-03T19:31:27Z</dcterms:modified>
</cp:coreProperties>
</file>