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292" r:id="rId4"/>
    <p:sldId id="310" r:id="rId5"/>
    <p:sldId id="291" r:id="rId6"/>
    <p:sldId id="311" r:id="rId7"/>
    <p:sldId id="294" r:id="rId8"/>
    <p:sldId id="266" r:id="rId9"/>
    <p:sldId id="271" r:id="rId10"/>
    <p:sldId id="272" r:id="rId11"/>
    <p:sldId id="273" r:id="rId12"/>
    <p:sldId id="274" r:id="rId13"/>
    <p:sldId id="260" r:id="rId14"/>
    <p:sldId id="261" r:id="rId15"/>
    <p:sldId id="264" r:id="rId16"/>
    <p:sldId id="309" r:id="rId17"/>
    <p:sldId id="307" r:id="rId18"/>
    <p:sldId id="296" r:id="rId19"/>
    <p:sldId id="303" r:id="rId20"/>
    <p:sldId id="304" r:id="rId21"/>
    <p:sldId id="305" r:id="rId22"/>
    <p:sldId id="306" r:id="rId23"/>
    <p:sldId id="258" r:id="rId2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51B"/>
    <a:srgbClr val="86E2CE"/>
    <a:srgbClr val="F5917B"/>
    <a:srgbClr val="FFFFFF"/>
    <a:srgbClr val="0097B2"/>
    <a:srgbClr val="C00000"/>
    <a:srgbClr val="C61D1D"/>
    <a:srgbClr val="B2B2B2"/>
    <a:srgbClr val="F68C7A"/>
    <a:srgbClr val="3D1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28.10.2023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21</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28.10.2023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28.10.2023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şahıs, ekran görüntüsü içeren bir resim&#10;&#10;Açıklama otomatik olarak oluşturuldu">
            <a:extLst>
              <a:ext uri="{FF2B5EF4-FFF2-40B4-BE49-F238E27FC236}">
                <a16:creationId xmlns:a16="http://schemas.microsoft.com/office/drawing/2014/main" id="{323F2943-981E-559F-8A38-3FF9CE15B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369332"/>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1. KONU: NEZAKET KURALLARI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BE4B90BC-2EBC-8091-81C4-C743A4083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179986"/>
            <a:ext cx="1083838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 insanın kişisel ve ailevî mahremiyete saygı duyulması gerekir.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91" y="3501570"/>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Başkalarının özel hayatlarını araştırmak çirkin bir davranıştır.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91" y="435814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İnsanların dedikodusunu yapmak dinen yasaktır.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6FAE0C6B-21E1-E890-BD0F-82005A635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792668" cy="2400657"/>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“Müminin mümin üzerinde altı hakkı vardır. Hastalandığında onu ziyaret eder, öldüğünde cenazesinde bulunur, kendisini davet ettiğinde icabet eder, onunla karşılaştığında selam verir, aksırdığında ona hayır duada bulunur, yanında ve gıyabında onun için samimi davranır.”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E3ED69D2-4500-D718-CBFB-9C2B5CCC7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Hasta ziyareti ve baş sağlığı dilemek bir görgü kuralıdır.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Yanımızdakilere sağlık ve afiyet dilemek hoş bir harekettir.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İnsanlarla karşılaşınca selamlaşmak nezaketin gereğidir.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9858F801-819C-D358-80AB-111D4870E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3892156"/>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Dinin ve aklın gerekli gördüğü söz ve davranışlarda bulunmaya ………..  denir.</a:t>
            </a:r>
          </a:p>
          <a:p>
            <a:pPr>
              <a:lnSpc>
                <a:spcPct val="150000"/>
              </a:lnSpc>
              <a:spcAft>
                <a:spcPts val="800"/>
              </a:spcAft>
            </a:pPr>
            <a:r>
              <a:rPr lang="tr-TR" sz="2200" dirty="0">
                <a:latin typeface="Arial" panose="020B0604020202020204" pitchFamily="34" charset="0"/>
                <a:cs typeface="Arial" panose="020B0604020202020204" pitchFamily="34" charset="0"/>
              </a:rPr>
              <a:t>İnsanın çevresindekilere karşı gösterdiği kibar, görgülü davranışlara ………...…. denir.</a:t>
            </a:r>
          </a:p>
          <a:p>
            <a:pPr>
              <a:lnSpc>
                <a:spcPct val="150000"/>
              </a:lnSpc>
              <a:spcAft>
                <a:spcPts val="800"/>
              </a:spcAft>
            </a:pPr>
            <a:r>
              <a:rPr lang="tr-TR" sz="2200" dirty="0">
                <a:latin typeface="Arial" panose="020B0604020202020204" pitchFamily="34" charset="0"/>
                <a:cs typeface="Arial" panose="020B0604020202020204" pitchFamily="34" charset="0"/>
              </a:rPr>
              <a:t>Bir kişinin bedeni, odası, elbisesi, eşyaları ve özel hayatının gizliliğine ………………..  denir.</a:t>
            </a:r>
          </a:p>
          <a:p>
            <a:pPr>
              <a:lnSpc>
                <a:spcPct val="150000"/>
              </a:lnSpc>
              <a:spcAft>
                <a:spcPts val="800"/>
              </a:spcAft>
            </a:pPr>
            <a:r>
              <a:rPr lang="tr-TR" sz="2200" dirty="0">
                <a:latin typeface="Arial" panose="020B0604020202020204" pitchFamily="34" charset="0"/>
                <a:cs typeface="Arial" panose="020B0604020202020204" pitchFamily="34" charset="0"/>
              </a:rPr>
              <a:t>Bireyler arası ilişkileri güçlendiren medenî ve ahlâkî davranışlara, nezaket, incelik ve görgü kurallarına  ………  ……………  denir. </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8732520" y="1278446"/>
            <a:ext cx="1113803"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adap</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9289420" y="1860634"/>
            <a:ext cx="1494693"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nezaket</a:t>
            </a: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767894" y="3472542"/>
            <a:ext cx="198982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mahremiyet</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3106056" y="4583703"/>
            <a:ext cx="2423887" cy="430887"/>
          </a:xfrm>
          <a:prstGeom prst="rect">
            <a:avLst/>
          </a:prstGeom>
          <a:solidFill>
            <a:schemeClr val="bg1"/>
          </a:solidFill>
        </p:spPr>
        <p:txBody>
          <a:bodyPr wrap="square" rtlCol="0">
            <a:spAutoFit/>
          </a:bodyPr>
          <a:lstStyle/>
          <a:p>
            <a:pPr algn="ctr"/>
            <a:r>
              <a:rPr lang="tr-TR" sz="2200" b="1" dirty="0" err="1">
                <a:solidFill>
                  <a:srgbClr val="FF0000"/>
                </a:solidFill>
                <a:latin typeface="Arial" panose="020B0604020202020204" pitchFamily="34" charset="0"/>
                <a:cs typeface="Arial" panose="020B0604020202020204" pitchFamily="34" charset="0"/>
              </a:rPr>
              <a:t>adab</a:t>
            </a:r>
            <a:r>
              <a:rPr lang="tr-TR" sz="2200" b="1" dirty="0">
                <a:solidFill>
                  <a:srgbClr val="FF0000"/>
                </a:solidFill>
                <a:latin typeface="Arial" panose="020B0604020202020204" pitchFamily="34" charset="0"/>
                <a:cs typeface="Arial" panose="020B0604020202020204" pitchFamily="34" charset="0"/>
              </a:rPr>
              <a:t>-ı </a:t>
            </a:r>
            <a:r>
              <a:rPr lang="tr-TR" sz="2200" b="1" dirty="0" err="1">
                <a:solidFill>
                  <a:srgbClr val="FF0000"/>
                </a:solidFill>
                <a:latin typeface="Arial" panose="020B0604020202020204" pitchFamily="34" charset="0"/>
                <a:cs typeface="Arial" panose="020B0604020202020204" pitchFamily="34" charset="0"/>
              </a:rPr>
              <a:t>muâşeret</a:t>
            </a:r>
            <a:endParaRPr lang="tr-TR"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42B6199-D6AD-E211-E130-5B5CD1D0F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894227"/>
            <a:ext cx="773132" cy="447675"/>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4431983"/>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 Bulunduğumuz ortamın kurallarını dikkate almak</a:t>
            </a:r>
          </a:p>
          <a:p>
            <a:pPr>
              <a:spcAft>
                <a:spcPts val="600"/>
              </a:spcAft>
            </a:pPr>
            <a:r>
              <a:rPr lang="tr-TR" sz="2200" dirty="0">
                <a:latin typeface="Arial" panose="020B0604020202020204" pitchFamily="34" charset="0"/>
                <a:cs typeface="Arial" panose="020B0604020202020204" pitchFamily="34" charset="0"/>
              </a:rPr>
              <a:t>• Ortak kullanılan eşyalara zarar vermemek </a:t>
            </a:r>
          </a:p>
          <a:p>
            <a:pPr>
              <a:spcAft>
                <a:spcPts val="600"/>
              </a:spcAft>
            </a:pPr>
            <a:r>
              <a:rPr lang="tr-TR" sz="2200"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Halit öğretmen 5/A sınıfında “Toplumsal ilişkilerde uyulması gerekli bazı görgü ve nezaket kuralları’’ ile ilgili tekrar yaparken öğrencilerin söylediklerini maddeler hâlinde tahtaya yazar. </a:t>
            </a:r>
          </a:p>
          <a:p>
            <a:pPr>
              <a:spcAft>
                <a:spcPts val="600"/>
              </a:spcAft>
            </a:pPr>
            <a:r>
              <a:rPr lang="tr-TR" sz="2200" b="1" dirty="0">
                <a:latin typeface="Arial" panose="020B0604020202020204" pitchFamily="34" charset="0"/>
                <a:cs typeface="Arial" panose="020B0604020202020204" pitchFamily="34" charset="0"/>
              </a:rPr>
              <a:t>Buna göre tahtaya aşağıdakilerden hangisi yazılırsa yanlış bir bilgi olur? </a:t>
            </a:r>
          </a:p>
          <a:p>
            <a:pPr>
              <a:spcAft>
                <a:spcPts val="600"/>
              </a:spcAft>
            </a:pPr>
            <a:r>
              <a:rPr lang="tr-TR" sz="2200" dirty="0">
                <a:latin typeface="Arial" panose="020B0604020202020204" pitchFamily="34" charset="0"/>
                <a:cs typeface="Arial" panose="020B0604020202020204" pitchFamily="34" charset="0"/>
              </a:rPr>
              <a:t>A) Farklı fikirlere ve inançlara saygılı olmaktan kaçınmak </a:t>
            </a:r>
          </a:p>
          <a:p>
            <a:pPr>
              <a:spcAft>
                <a:spcPts val="600"/>
              </a:spcAft>
            </a:pPr>
            <a:r>
              <a:rPr lang="tr-TR" sz="2200" dirty="0">
                <a:latin typeface="Arial" panose="020B0604020202020204" pitchFamily="34" charset="0"/>
                <a:cs typeface="Arial" panose="020B0604020202020204" pitchFamily="34" charset="0"/>
              </a:rPr>
              <a:t>B) Dürüst olmak, verilen sözü tutmak, yalan söylememek </a:t>
            </a:r>
          </a:p>
          <a:p>
            <a:pPr>
              <a:spcAft>
                <a:spcPts val="600"/>
              </a:spcAft>
            </a:pPr>
            <a:r>
              <a:rPr lang="tr-TR" sz="2200" dirty="0">
                <a:latin typeface="Arial" panose="020B0604020202020204" pitchFamily="34" charset="0"/>
                <a:cs typeface="Arial" panose="020B0604020202020204" pitchFamily="34" charset="0"/>
              </a:rPr>
              <a:t>C) Başkalarına ait fotoğrafları, özel bilgileri sosyal medyada paylaşmamak </a:t>
            </a:r>
          </a:p>
          <a:p>
            <a:pPr>
              <a:spcAft>
                <a:spcPts val="600"/>
              </a:spcAft>
            </a:pPr>
            <a:r>
              <a:rPr lang="tr-TR" sz="2200" dirty="0">
                <a:latin typeface="Arial" panose="020B0604020202020204" pitchFamily="34" charset="0"/>
                <a:cs typeface="Arial" panose="020B0604020202020204" pitchFamily="34" charset="0"/>
              </a:rPr>
              <a:t>D) Arkadaşlarımızı incitecek söz ve davranışlardan kaçınmak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BAE933C9-0EFF-93A9-B417-6051639AB775}"/>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1 / Soru 2 </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FC32D81A-45BE-9C6D-8C39-76896327D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788131"/>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924425"/>
          </a:xfrm>
          <a:prstGeom prst="rect">
            <a:avLst/>
          </a:prstGeom>
          <a:noFill/>
          <a:ln>
            <a:noFill/>
          </a:ln>
        </p:spPr>
        <p:txBody>
          <a:bodyPr wrap="square" rtlCol="0">
            <a:spAutoFit/>
          </a:bodyPr>
          <a:lstStyle/>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r>
              <a:rPr lang="tr-TR" sz="2200" b="1" dirty="0">
                <a:latin typeface="Arial" panose="020B0604020202020204" pitchFamily="34" charset="0"/>
                <a:cs typeface="Arial" panose="020B0604020202020204" pitchFamily="34" charset="0"/>
              </a:rPr>
              <a:t>Aşağıdakilerden hangisi görseldeki mekânda uymamız gereken kurallara örnek </a:t>
            </a:r>
            <a:r>
              <a:rPr lang="tr-TR" sz="2200" b="1" u="sng" dirty="0">
                <a:latin typeface="Arial" panose="020B0604020202020204" pitchFamily="34" charset="0"/>
                <a:cs typeface="Arial" panose="020B0604020202020204" pitchFamily="34" charset="0"/>
              </a:rPr>
              <a:t>olamaz</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Çevreye zarar vermemek </a:t>
            </a:r>
          </a:p>
          <a:p>
            <a:pPr>
              <a:spcAft>
                <a:spcPts val="600"/>
              </a:spcAft>
            </a:pPr>
            <a:r>
              <a:rPr lang="tr-TR" sz="2200" dirty="0">
                <a:latin typeface="Arial" panose="020B0604020202020204" pitchFamily="34" charset="0"/>
                <a:cs typeface="Arial" panose="020B0604020202020204" pitchFamily="34" charset="0"/>
              </a:rPr>
              <a:t>B) Eşyalar, tablolar ve fotoğraflar ile oynamamak </a:t>
            </a:r>
          </a:p>
          <a:p>
            <a:pPr>
              <a:spcAft>
                <a:spcPts val="600"/>
              </a:spcAft>
            </a:pPr>
            <a:r>
              <a:rPr lang="tr-TR" sz="2200" dirty="0">
                <a:latin typeface="Arial" panose="020B0604020202020204" pitchFamily="34" charset="0"/>
                <a:cs typeface="Arial" panose="020B0604020202020204" pitchFamily="34" charset="0"/>
              </a:rPr>
              <a:t>C) İnsanların yürüyüşlerini kesmemek </a:t>
            </a:r>
          </a:p>
          <a:p>
            <a:pPr>
              <a:spcAft>
                <a:spcPts val="600"/>
              </a:spcAft>
            </a:pPr>
            <a:r>
              <a:rPr lang="tr-TR" sz="2200" dirty="0">
                <a:latin typeface="Arial" panose="020B0604020202020204" pitchFamily="34" charset="0"/>
                <a:cs typeface="Arial" panose="020B0604020202020204" pitchFamily="34" charset="0"/>
              </a:rPr>
              <a:t>D) İnsanları rahatsız edecek şekilde yaklaşmamak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5" name="Picture 2">
            <a:extLst>
              <a:ext uri="{FF2B5EF4-FFF2-40B4-BE49-F238E27FC236}">
                <a16:creationId xmlns:a16="http://schemas.microsoft.com/office/drawing/2014/main" id="{EB75F4E1-E154-C1C5-2D7D-D5D03E46B1C5}"/>
              </a:ext>
            </a:extLst>
          </p:cNvPr>
          <p:cNvPicPr>
            <a:picLocks noChangeAspect="1" noChangeArrowheads="1"/>
          </p:cNvPicPr>
          <p:nvPr/>
        </p:nvPicPr>
        <p:blipFill>
          <a:blip r:embed="rId4"/>
          <a:srcRect/>
          <a:stretch>
            <a:fillRect/>
          </a:stretch>
        </p:blipFill>
        <p:spPr bwMode="auto">
          <a:xfrm>
            <a:off x="865388" y="1133320"/>
            <a:ext cx="3541512" cy="2378034"/>
          </a:xfrm>
          <a:prstGeom prst="rect">
            <a:avLst/>
          </a:prstGeom>
          <a:noFill/>
          <a:ln w="9525">
            <a:noFill/>
            <a:miter lim="800000"/>
            <a:headEnd/>
            <a:tailEnd/>
          </a:ln>
          <a:effectLst/>
        </p:spPr>
      </p:pic>
      <p:sp>
        <p:nvSpPr>
          <p:cNvPr id="7" name="Metin kutusu 6">
            <a:extLst>
              <a:ext uri="{FF2B5EF4-FFF2-40B4-BE49-F238E27FC236}">
                <a16:creationId xmlns:a16="http://schemas.microsoft.com/office/drawing/2014/main" id="{52F418B3-E91F-2831-4F79-21561323BBA7}"/>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1 / Soru 5</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D871B6AA-254E-D4C7-2853-1BB48B014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9039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185487"/>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İnsanın çevresindekilere karşı gösterdiği kibar, görgülü davranışlara nezaket denir. Nezaket sayesinde insanlar birbirleriyle çok daha iyi geçinirler. İnsanların aile içinde uyması gereken bazı nezaket kuralları vardır. </a:t>
            </a:r>
          </a:p>
          <a:p>
            <a:pPr>
              <a:spcAft>
                <a:spcPts val="600"/>
              </a:spcAft>
            </a:pPr>
            <a:r>
              <a:rPr lang="tr-TR" sz="2200" b="1" dirty="0">
                <a:latin typeface="Arial" panose="020B0604020202020204" pitchFamily="34" charset="0"/>
                <a:cs typeface="Arial" panose="020B0604020202020204" pitchFamily="34" charset="0"/>
              </a:rPr>
              <a:t>Aşağıdakilerden hangisi parçada bahsedilen nezaket kuralına örnek olabilir? </a:t>
            </a:r>
          </a:p>
          <a:p>
            <a:pPr>
              <a:spcAft>
                <a:spcPts val="600"/>
              </a:spcAft>
            </a:pPr>
            <a:r>
              <a:rPr lang="tr-TR" sz="2200" dirty="0">
                <a:latin typeface="Arial" panose="020B0604020202020204" pitchFamily="34" charset="0"/>
                <a:cs typeface="Arial" panose="020B0604020202020204" pitchFamily="34" charset="0"/>
              </a:rPr>
              <a:t>A) Ortak eşyaları düzgün kullanmamak </a:t>
            </a:r>
          </a:p>
          <a:p>
            <a:pPr>
              <a:spcAft>
                <a:spcPts val="600"/>
              </a:spcAft>
            </a:pPr>
            <a:r>
              <a:rPr lang="tr-TR" sz="2200" dirty="0">
                <a:latin typeface="Arial" panose="020B0604020202020204" pitchFamily="34" charset="0"/>
                <a:cs typeface="Arial" panose="020B0604020202020204" pitchFamily="34" charset="0"/>
              </a:rPr>
              <a:t>B) Dil bilgisi kurallarına uymak </a:t>
            </a:r>
          </a:p>
          <a:p>
            <a:pPr>
              <a:spcAft>
                <a:spcPts val="600"/>
              </a:spcAft>
            </a:pPr>
            <a:r>
              <a:rPr lang="tr-TR" sz="2200" dirty="0">
                <a:latin typeface="Arial" panose="020B0604020202020204" pitchFamily="34" charset="0"/>
                <a:cs typeface="Arial" panose="020B0604020202020204" pitchFamily="34" charset="0"/>
              </a:rPr>
              <a:t>C) Büyüklerin sözlerini kesmemek </a:t>
            </a:r>
          </a:p>
          <a:p>
            <a:pPr>
              <a:spcAft>
                <a:spcPts val="600"/>
              </a:spcAft>
            </a:pPr>
            <a:r>
              <a:rPr lang="tr-TR" sz="2200" dirty="0">
                <a:latin typeface="Arial" panose="020B0604020202020204" pitchFamily="34" charset="0"/>
                <a:cs typeface="Arial" panose="020B0604020202020204" pitchFamily="34" charset="0"/>
              </a:rPr>
              <a:t>D) Geç saatlere kadar oturmamak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70A37152-D868-F68C-A3CC-ADA908A575D4}"/>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1 / Soru 7 </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dikdörtgen, tasarım içeren bir resim&#10;&#10;Açıklama otomatik olarak oluşturuldu">
            <a:extLst>
              <a:ext uri="{FF2B5EF4-FFF2-40B4-BE49-F238E27FC236}">
                <a16:creationId xmlns:a16="http://schemas.microsoft.com/office/drawing/2014/main" id="{9CC806C5-077A-916F-6C4C-B47B6434D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ADAP</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latin typeface="Arial" panose="020B0604020202020204" pitchFamily="34" charset="0"/>
                  <a:cs typeface="Arial" panose="020B0604020202020204" pitchFamily="34" charset="0"/>
                </a:rPr>
                <a:t>NEZAKET</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GÖRGÜ</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EDEP</a:t>
              </a:r>
              <a:endParaRPr lang="tr-TR" sz="3100" b="1" dirty="0">
                <a:solidFill>
                  <a:schemeClr val="tx1"/>
                </a:solidFill>
                <a:latin typeface="Arial" panose="020B0604020202020204" pitchFamily="34" charset="0"/>
                <a:cs typeface="Arial" panose="020B0604020202020204" pitchFamily="34" charset="0"/>
              </a:endParaRP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latin typeface="Arial" panose="020B0604020202020204" pitchFamily="34" charset="0"/>
                  <a:cs typeface="Arial" panose="020B0604020202020204" pitchFamily="34" charset="0"/>
                </a:rPr>
                <a:t>MAHREMİYET</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AHLAK</a:t>
              </a:r>
              <a:endParaRPr lang="tr-TR" sz="2300" b="1" dirty="0">
                <a:solidFill>
                  <a:schemeClr val="tx1"/>
                </a:solidFill>
                <a:latin typeface="Arial" panose="020B0604020202020204" pitchFamily="34" charset="0"/>
                <a:cs typeface="Arial" panose="020B0604020202020204" pitchFamily="34" charset="0"/>
              </a:endParaRP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latin typeface="Arial" panose="020B0604020202020204" pitchFamily="34" charset="0"/>
                  <a:cs typeface="Arial" panose="020B0604020202020204" pitchFamily="34" charset="0"/>
                </a:rPr>
                <a:t>ÖZEL HAYAT</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100" b="1" dirty="0">
                  <a:solidFill>
                    <a:schemeClr val="tx1"/>
                  </a:solidFill>
                  <a:latin typeface="Arial" panose="020B0604020202020204" pitchFamily="34" charset="0"/>
                  <a:cs typeface="Arial" panose="020B0604020202020204" pitchFamily="34" charset="0"/>
                </a:rPr>
                <a:t>TERBİYE</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DAPA</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900" b="1" dirty="0">
                <a:solidFill>
                  <a:schemeClr val="tx1"/>
                </a:solidFill>
                <a:latin typeface="Arial" panose="020B0604020202020204" pitchFamily="34" charset="0"/>
                <a:cs typeface="Arial" panose="020B0604020202020204" pitchFamily="34" charset="0"/>
              </a:rPr>
              <a:t>KEZATEN</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GÜRGO</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PEDE</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latin typeface="Arial" panose="020B0604020202020204" pitchFamily="34" charset="0"/>
                <a:cs typeface="Arial" panose="020B0604020202020204" pitchFamily="34" charset="0"/>
              </a:rPr>
              <a:t>YETİMERHAM</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KALHA</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latin typeface="Arial" panose="020B0604020202020204" pitchFamily="34" charset="0"/>
                <a:cs typeface="Arial" panose="020B0604020202020204" pitchFamily="34" charset="0"/>
              </a:rPr>
              <a:t>ZELÖ TAYHA</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100" b="1" dirty="0">
                <a:solidFill>
                  <a:schemeClr val="tx1"/>
                </a:solidFill>
                <a:latin typeface="Arial" panose="020B0604020202020204" pitchFamily="34" charset="0"/>
                <a:cs typeface="Arial" panose="020B0604020202020204" pitchFamily="34" charset="0"/>
              </a:rPr>
              <a:t>REBİTEY</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A46AD97D-15BB-44FB-D215-2231D20DC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10549DC6-CC39-98EE-CC4A-F0711C067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Edep kelimesinin çoğulu</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D</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P</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grafik, tasarım içeren bir resim&#10;&#10;Açıklama otomatik olarak oluşturuldu">
            <a:extLst>
              <a:ext uri="{FF2B5EF4-FFF2-40B4-BE49-F238E27FC236}">
                <a16:creationId xmlns:a16="http://schemas.microsoft.com/office/drawing/2014/main" id="{80E2112F-72BF-C975-5087-D6EACEAA9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güveler ve kelebekler, kişi, şahıs, böcek, kelebek içeren bir resim&#10;&#10;Açıklama otomatik olarak oluşturuldu">
            <a:extLst>
              <a:ext uri="{FF2B5EF4-FFF2-40B4-BE49-F238E27FC236}">
                <a16:creationId xmlns:a16="http://schemas.microsoft.com/office/drawing/2014/main" id="{2FC9FD8D-1264-C498-DB2C-4E7CF9052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66" y="3429000"/>
            <a:ext cx="7766785"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İnsanın çevresindekilere karşı gösterdiği kibar, görgülü davranışlara da </a:t>
            </a:r>
            <a:r>
              <a:rPr lang="tr-TR" sz="3000" dirty="0">
                <a:solidFill>
                  <a:srgbClr val="FF0000"/>
                </a:solidFill>
                <a:latin typeface="Arial" panose="020B0604020202020204" pitchFamily="34" charset="0"/>
                <a:cs typeface="Arial" panose="020B0604020202020204" pitchFamily="34" charset="0"/>
              </a:rPr>
              <a:t>nezaket</a:t>
            </a:r>
            <a:r>
              <a:rPr lang="tr-TR" sz="3000" dirty="0">
                <a:latin typeface="Arial" panose="020B0604020202020204" pitchFamily="34" charset="0"/>
                <a:cs typeface="Arial" panose="020B0604020202020204" pitchFamily="34" charset="0"/>
              </a:rPr>
              <a:t> denir. Nezaket, kibar, nazik, ince ve görgülü olmak anlamlarına gelir </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67" y="1145421"/>
            <a:ext cx="7766785"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Adap, </a:t>
            </a:r>
            <a:r>
              <a:rPr lang="tr-TR" sz="3000" dirty="0">
                <a:solidFill>
                  <a:srgbClr val="FF0000"/>
                </a:solidFill>
                <a:latin typeface="Arial" panose="020B0604020202020204" pitchFamily="34" charset="0"/>
                <a:cs typeface="Arial" panose="020B0604020202020204" pitchFamily="34" charset="0"/>
              </a:rPr>
              <a:t>edep</a:t>
            </a:r>
            <a:r>
              <a:rPr lang="tr-TR" sz="3000" dirty="0">
                <a:latin typeface="Arial" panose="020B0604020202020204" pitchFamily="34" charset="0"/>
                <a:cs typeface="Arial" panose="020B0604020202020204" pitchFamily="34" charset="0"/>
              </a:rPr>
              <a:t> kelimesinin çoğuludur. İnsan ilişkilerini düzenleyen ve kolaylaştıran yazılı olmayan toplumsal kurallara adap kuralları denir. </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E473A256-0037-0D7C-1F5B-15D099CB2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İncelik, kibarlık, saygı gerektiren davranış kuralları</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G</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Ö</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G</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Ü</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75F7613B-D531-9B0E-F059-BFCDEE95E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err="1">
                <a:latin typeface="Arial" panose="020B0604020202020204" pitchFamily="34" charset="0"/>
                <a:cs typeface="Arial" panose="020B0604020202020204" pitchFamily="34" charset="0"/>
              </a:rPr>
              <a:t>Âdâb</a:t>
            </a:r>
            <a:r>
              <a:rPr lang="tr-TR" sz="3500" dirty="0">
                <a:latin typeface="Arial" panose="020B0604020202020204" pitchFamily="34" charset="0"/>
                <a:cs typeface="Arial" panose="020B0604020202020204" pitchFamily="34" charset="0"/>
              </a:rPr>
              <a:t>-ı </a:t>
            </a:r>
            <a:r>
              <a:rPr lang="tr-TR" sz="3500" dirty="0" err="1">
                <a:latin typeface="Arial" panose="020B0604020202020204" pitchFamily="34" charset="0"/>
                <a:cs typeface="Arial" panose="020B0604020202020204" pitchFamily="34" charset="0"/>
              </a:rPr>
              <a:t>muâşeretin</a:t>
            </a:r>
            <a:r>
              <a:rPr lang="tr-TR" sz="3500" dirty="0">
                <a:latin typeface="Arial" panose="020B0604020202020204" pitchFamily="34" charset="0"/>
                <a:cs typeface="Arial" panose="020B0604020202020204" pitchFamily="34" charset="0"/>
              </a:rPr>
              <a:t> uyulması gereken insan topluluğu </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P</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59238959-678B-3428-F79E-32D2DEAF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İyi duygu ve düşüncelerden meydana gelen bir davranış biçimi</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Z</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tasarım içeren bir resim&#10;&#10;Açıklama otomatik olarak oluşturuldu">
            <a:extLst>
              <a:ext uri="{FF2B5EF4-FFF2-40B4-BE49-F238E27FC236}">
                <a16:creationId xmlns:a16="http://schemas.microsoft.com/office/drawing/2014/main" id="{52DF2338-8A00-59A0-92C9-99D88987F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grafik, tasarım içeren bir resim&#10;&#10;Açıklama otomatik olarak oluşturuldu">
            <a:extLst>
              <a:ext uri="{FF2B5EF4-FFF2-40B4-BE49-F238E27FC236}">
                <a16:creationId xmlns:a16="http://schemas.microsoft.com/office/drawing/2014/main" id="{BA98A632-251E-ABC5-C807-CF475EE05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kişi, şahıs, yemek, gıda, meyve, şeftali içeren bir resim&#10;&#10;Açıklama otomatik olarak oluşturuldu">
            <a:extLst>
              <a:ext uri="{FF2B5EF4-FFF2-40B4-BE49-F238E27FC236}">
                <a16:creationId xmlns:a16="http://schemas.microsoft.com/office/drawing/2014/main" id="{D7ECD76B-9C9A-32AC-B6B5-E85FD8EA6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74" y="2043554"/>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Nezaket de, iyi duygu ve düşüncelerden meydana gelen bir davranış biçimidir.        Bu hassasiyeti gösteren kimselere </a:t>
            </a:r>
            <a:r>
              <a:rPr lang="tr-TR" sz="3000" dirty="0">
                <a:solidFill>
                  <a:srgbClr val="FF0000"/>
                </a:solidFill>
                <a:latin typeface="Arial" panose="020B0604020202020204" pitchFamily="34" charset="0"/>
                <a:cs typeface="Arial" panose="020B0604020202020204" pitchFamily="34" charset="0"/>
              </a:rPr>
              <a:t>nazik</a:t>
            </a:r>
            <a:r>
              <a:rPr lang="tr-TR" sz="3000" dirty="0">
                <a:latin typeface="Arial" panose="020B0604020202020204" pitchFamily="34" charset="0"/>
                <a:cs typeface="Arial" panose="020B0604020202020204" pitchFamily="34" charset="0"/>
              </a:rPr>
              <a:t> denilmektedir.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5" y="83006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Adap, dinin ve aklın gerekli gördüğü       söz ve davranışlarda bulunmayı gerektirir.</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66981" y="4176259"/>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Bireylerin birbirine karşı olan sevgi ve dostluk duygularını güçlendirici medenî ve ahlâkî davranışları, nezaket ve görgü kurallarına </a:t>
            </a:r>
            <a:r>
              <a:rPr lang="tr-TR" sz="3000" dirty="0" err="1">
                <a:solidFill>
                  <a:srgbClr val="FF0000"/>
                </a:solidFill>
                <a:latin typeface="Arial" panose="020B0604020202020204" pitchFamily="34" charset="0"/>
                <a:cs typeface="Arial" panose="020B0604020202020204" pitchFamily="34" charset="0"/>
              </a:rPr>
              <a:t>âdâb</a:t>
            </a:r>
            <a:r>
              <a:rPr lang="tr-TR" sz="3000" dirty="0">
                <a:solidFill>
                  <a:srgbClr val="FF0000"/>
                </a:solidFill>
                <a:latin typeface="Arial" panose="020B0604020202020204" pitchFamily="34" charset="0"/>
                <a:cs typeface="Arial" panose="020B0604020202020204" pitchFamily="34" charset="0"/>
              </a:rPr>
              <a:t>-ı </a:t>
            </a:r>
            <a:r>
              <a:rPr lang="tr-TR" sz="3000" dirty="0" err="1">
                <a:solidFill>
                  <a:srgbClr val="FF0000"/>
                </a:solidFill>
                <a:latin typeface="Arial" panose="020B0604020202020204" pitchFamily="34" charset="0"/>
                <a:cs typeface="Arial" panose="020B0604020202020204" pitchFamily="34" charset="0"/>
              </a:rPr>
              <a:t>muâşeret</a:t>
            </a:r>
            <a:r>
              <a:rPr lang="tr-TR" sz="3000" dirty="0">
                <a:solidFill>
                  <a:srgbClr val="FF0000"/>
                </a:solidFill>
                <a:latin typeface="Arial" panose="020B0604020202020204" pitchFamily="34" charset="0"/>
                <a:cs typeface="Arial" panose="020B0604020202020204" pitchFamily="34" charset="0"/>
              </a:rPr>
              <a:t> </a:t>
            </a:r>
            <a:r>
              <a:rPr lang="tr-TR" sz="3000" dirty="0">
                <a:latin typeface="Arial" panose="020B0604020202020204" pitchFamily="34" charset="0"/>
                <a:cs typeface="Arial" panose="020B0604020202020204" pitchFamily="34" charset="0"/>
              </a:rPr>
              <a:t>denir.</a:t>
            </a:r>
          </a:p>
        </p:txBody>
      </p:sp>
    </p:spTree>
    <p:extLst>
      <p:ext uri="{BB962C8B-B14F-4D97-AF65-F5344CB8AC3E}">
        <p14:creationId xmlns:p14="http://schemas.microsoft.com/office/powerpoint/2010/main" val="36775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grafik, tasarım içeren bir resim&#10;&#10;Açıklama otomatik olarak oluşturuldu">
            <a:extLst>
              <a:ext uri="{FF2B5EF4-FFF2-40B4-BE49-F238E27FC236}">
                <a16:creationId xmlns:a16="http://schemas.microsoft.com/office/drawing/2014/main" id="{BA98A632-251E-ABC5-C807-CF475EE05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pic>
        <p:nvPicPr>
          <p:cNvPr id="13" name="Resim 12" descr="metin, kitap, kağıt, ekran görüntüsü içeren bir resim&#10;&#10;Açıklama otomatik olarak oluşturuldu">
            <a:extLst>
              <a:ext uri="{FF2B5EF4-FFF2-40B4-BE49-F238E27FC236}">
                <a16:creationId xmlns:a16="http://schemas.microsoft.com/office/drawing/2014/main" id="{F4B12EB9-0BC7-A4BA-881B-DE8F50A97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5" y="1089142"/>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Adap ve nezaket kuralları Kur’an-ı Kerim ve Peygamberimizin hadisleri olmak üzere dinimizin temel ilkelerinden meydana gelir.</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16468" y="2760183"/>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İslam dininde nezaket kurallarına uygun davranmak, insanın ahlaki tutumuna katkısı bakımından önemlidir.</a:t>
            </a:r>
          </a:p>
        </p:txBody>
      </p:sp>
      <p:sp>
        <p:nvSpPr>
          <p:cNvPr id="6" name="Metin kutusu 5">
            <a:extLst>
              <a:ext uri="{FF2B5EF4-FFF2-40B4-BE49-F238E27FC236}">
                <a16:creationId xmlns:a16="http://schemas.microsoft.com/office/drawing/2014/main" id="{6E070F83-D3CB-0A6A-C9C6-E5EE64F29242}"/>
              </a:ext>
            </a:extLst>
          </p:cNvPr>
          <p:cNvSpPr txBox="1"/>
          <p:nvPr/>
        </p:nvSpPr>
        <p:spPr>
          <a:xfrm>
            <a:off x="4116469" y="4431224"/>
            <a:ext cx="778430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Peygamberimiz (s.a.v.), Kur’an'daki nezaket kurallarını en güzel biçimde uygulayarak örnek olmuştur</a:t>
            </a:r>
          </a:p>
        </p:txBody>
      </p:sp>
    </p:spTree>
    <p:extLst>
      <p:ext uri="{BB962C8B-B14F-4D97-AF65-F5344CB8AC3E}">
        <p14:creationId xmlns:p14="http://schemas.microsoft.com/office/powerpoint/2010/main" val="404215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grafik, tasarım içeren bir resim&#10;&#10;Açıklama otomatik olarak oluşturuldu">
            <a:extLst>
              <a:ext uri="{FF2B5EF4-FFF2-40B4-BE49-F238E27FC236}">
                <a16:creationId xmlns:a16="http://schemas.microsoft.com/office/drawing/2014/main" id="{111522A8-8C9C-3FDE-5DA4-415D388AE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1077036"/>
            <a:ext cx="12192000" cy="1815882"/>
          </a:xfrm>
          <a:prstGeom prst="rect">
            <a:avLst/>
          </a:prstGeom>
          <a:solidFill>
            <a:srgbClr val="86E2CE"/>
          </a:solidFill>
          <a:ln>
            <a:noFill/>
          </a:ln>
        </p:spPr>
        <p:txBody>
          <a:bodyPr wrap="square" rtlCol="0">
            <a:spAutoFit/>
          </a:bodyPr>
          <a:lstStyle/>
          <a:p>
            <a:pPr marL="365125">
              <a:spcAft>
                <a:spcPts val="600"/>
              </a:spcAft>
            </a:pPr>
            <a:r>
              <a:rPr lang="tr-TR" sz="2800" dirty="0">
                <a:latin typeface="Arial" panose="020B0604020202020204" pitchFamily="34" charset="0"/>
                <a:cs typeface="Arial" panose="020B0604020202020204" pitchFamily="34" charset="0"/>
              </a:rPr>
              <a:t>Ey iman edenler! Bir topluluk diğer bir toplulukla alay etmesin; zira onlar kendilerinden daha iyi olabilirler. Biriniz diğerinizi aşağılamasın, birbirinizi karalamayın, birbirinize kötü lakap takmayın.” 			     										(</a:t>
            </a:r>
            <a:r>
              <a:rPr lang="tr-TR" sz="2800" dirty="0" err="1">
                <a:latin typeface="Arial" panose="020B0604020202020204" pitchFamily="34" charset="0"/>
                <a:cs typeface="Arial" panose="020B0604020202020204" pitchFamily="34" charset="0"/>
              </a:rPr>
              <a:t>Hucurât</a:t>
            </a:r>
            <a:r>
              <a:rPr lang="tr-TR" sz="2800" dirty="0">
                <a:latin typeface="Arial" panose="020B0604020202020204" pitchFamily="34" charset="0"/>
                <a:cs typeface="Arial" panose="020B0604020202020204" pitchFamily="34" charset="0"/>
              </a:rPr>
              <a:t> suresi, 11. ayet)</a:t>
            </a:r>
          </a:p>
        </p:txBody>
      </p:sp>
      <p:sp>
        <p:nvSpPr>
          <p:cNvPr id="7" name="Metin kutusu 6">
            <a:extLst>
              <a:ext uri="{FF2B5EF4-FFF2-40B4-BE49-F238E27FC236}">
                <a16:creationId xmlns:a16="http://schemas.microsoft.com/office/drawing/2014/main" id="{371E40CE-2088-4271-05DF-973645EABC67}"/>
              </a:ext>
            </a:extLst>
          </p:cNvPr>
          <p:cNvSpPr txBox="1"/>
          <p:nvPr/>
        </p:nvSpPr>
        <p:spPr>
          <a:xfrm>
            <a:off x="0" y="3209571"/>
            <a:ext cx="12192000" cy="1031051"/>
          </a:xfrm>
          <a:prstGeom prst="rect">
            <a:avLst/>
          </a:prstGeom>
          <a:solidFill>
            <a:srgbClr val="86E2CE"/>
          </a:solidFill>
          <a:ln>
            <a:noFill/>
          </a:ln>
        </p:spPr>
        <p:txBody>
          <a:bodyPr wrap="square" rtlCol="0">
            <a:spAutoFit/>
          </a:bodyPr>
          <a:lstStyle/>
          <a:p>
            <a:pPr marL="365125">
              <a:spcAft>
                <a:spcPts val="600"/>
              </a:spcAft>
            </a:pPr>
            <a:r>
              <a:rPr lang="tr-TR" sz="2800" dirty="0">
                <a:latin typeface="Arial" panose="020B0604020202020204" pitchFamily="34" charset="0"/>
                <a:cs typeface="Arial" panose="020B0604020202020204" pitchFamily="34" charset="0"/>
              </a:rPr>
              <a:t>“Kullarıma söyle, sözün en güzelini söylesinler…” </a:t>
            </a:r>
          </a:p>
          <a:p>
            <a:pPr marL="4221163">
              <a:spcAft>
                <a:spcPts val="600"/>
              </a:spcAft>
            </a:pP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İsrâ</a:t>
            </a:r>
            <a:r>
              <a:rPr lang="tr-TR" sz="2800" dirty="0">
                <a:latin typeface="Arial" panose="020B0604020202020204" pitchFamily="34" charset="0"/>
                <a:cs typeface="Arial" panose="020B0604020202020204" pitchFamily="34" charset="0"/>
              </a:rPr>
              <a:t> Suresi, 53. ayet)</a:t>
            </a:r>
          </a:p>
        </p:txBody>
      </p:sp>
      <p:sp>
        <p:nvSpPr>
          <p:cNvPr id="8" name="Metin kutusu 7">
            <a:extLst>
              <a:ext uri="{FF2B5EF4-FFF2-40B4-BE49-F238E27FC236}">
                <a16:creationId xmlns:a16="http://schemas.microsoft.com/office/drawing/2014/main" id="{53A2055E-19CA-EFD3-BBD4-AF36966FB6E0}"/>
              </a:ext>
            </a:extLst>
          </p:cNvPr>
          <p:cNvSpPr txBox="1"/>
          <p:nvPr/>
        </p:nvSpPr>
        <p:spPr>
          <a:xfrm>
            <a:off x="0" y="4557275"/>
            <a:ext cx="12192000" cy="1461939"/>
          </a:xfrm>
          <a:prstGeom prst="rect">
            <a:avLst/>
          </a:prstGeom>
          <a:solidFill>
            <a:srgbClr val="86E2CE"/>
          </a:solidFill>
          <a:ln>
            <a:noFill/>
          </a:ln>
        </p:spPr>
        <p:txBody>
          <a:bodyPr wrap="square" rtlCol="0">
            <a:spAutoFit/>
          </a:bodyPr>
          <a:lstStyle/>
          <a:p>
            <a:pPr marL="365125">
              <a:spcAft>
                <a:spcPts val="600"/>
              </a:spcAft>
            </a:pPr>
            <a:r>
              <a:rPr lang="tr-TR" sz="2800" dirty="0">
                <a:latin typeface="Arial" panose="020B0604020202020204" pitchFamily="34" charset="0"/>
                <a:cs typeface="Arial" panose="020B0604020202020204" pitchFamily="34" charset="0"/>
              </a:rPr>
              <a:t>“Küçümseyerek insanlardan yüz çevirme ve yeryüzünde böbürlenerek yürüme.” </a:t>
            </a:r>
          </a:p>
          <a:p>
            <a:pPr marL="365125">
              <a:spcAft>
                <a:spcPts val="600"/>
              </a:spcAft>
            </a:pPr>
            <a:r>
              <a:rPr lang="tr-TR" sz="2800" dirty="0">
                <a:latin typeface="Arial" panose="020B0604020202020204" pitchFamily="34" charset="0"/>
                <a:cs typeface="Arial" panose="020B0604020202020204" pitchFamily="34" charset="0"/>
              </a:rPr>
              <a:t>								(Lokman Suresi, 18. ayet)</a:t>
            </a:r>
          </a:p>
        </p:txBody>
      </p:sp>
    </p:spTree>
    <p:extLst>
      <p:ext uri="{BB962C8B-B14F-4D97-AF65-F5344CB8AC3E}">
        <p14:creationId xmlns:p14="http://schemas.microsoft.com/office/powerpoint/2010/main" val="36597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grafik, tasarım içeren bir resim&#10;&#10;Açıklama otomatik olarak oluşturuldu">
            <a:extLst>
              <a:ext uri="{FF2B5EF4-FFF2-40B4-BE49-F238E27FC236}">
                <a16:creationId xmlns:a16="http://schemas.microsoft.com/office/drawing/2014/main" id="{111522A8-8C9C-3FDE-5DA4-415D388AE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924636"/>
            <a:ext cx="12192000" cy="1461939"/>
          </a:xfrm>
          <a:prstGeom prst="rect">
            <a:avLst/>
          </a:prstGeom>
          <a:solidFill>
            <a:srgbClr val="86E2CE"/>
          </a:solidFill>
          <a:ln>
            <a:noFill/>
          </a:ln>
        </p:spPr>
        <p:txBody>
          <a:bodyPr wrap="square" rtlCol="0">
            <a:spAutoFit/>
          </a:bodyPr>
          <a:lstStyle/>
          <a:p>
            <a:pPr marL="365125">
              <a:spcAft>
                <a:spcPts val="600"/>
              </a:spcAft>
            </a:pPr>
            <a:r>
              <a:rPr lang="tr-TR" sz="2800" dirty="0">
                <a:latin typeface="Arial" panose="020B0604020202020204" pitchFamily="34" charset="0"/>
                <a:cs typeface="Arial" panose="020B0604020202020204" pitchFamily="34" charset="0"/>
              </a:rPr>
              <a:t>“Müminlerin iman bakımından en mükemmeli, ahlak bakımından en güzel olanıdır.”</a:t>
            </a:r>
          </a:p>
          <a:p>
            <a:pPr marL="365125">
              <a:spcAft>
                <a:spcPts val="600"/>
              </a:spcAft>
            </a:pPr>
            <a:r>
              <a:rPr lang="tr-TR" sz="2800" dirty="0">
                <a:latin typeface="Arial" panose="020B0604020202020204" pitchFamily="34" charset="0"/>
                <a:cs typeface="Arial" panose="020B0604020202020204" pitchFamily="34" charset="0"/>
              </a:rPr>
              <a:t>											(Hadis)</a:t>
            </a:r>
          </a:p>
        </p:txBody>
      </p:sp>
      <p:sp>
        <p:nvSpPr>
          <p:cNvPr id="7" name="Metin kutusu 6">
            <a:extLst>
              <a:ext uri="{FF2B5EF4-FFF2-40B4-BE49-F238E27FC236}">
                <a16:creationId xmlns:a16="http://schemas.microsoft.com/office/drawing/2014/main" id="{371E40CE-2088-4271-05DF-973645EABC67}"/>
              </a:ext>
            </a:extLst>
          </p:cNvPr>
          <p:cNvSpPr txBox="1"/>
          <p:nvPr/>
        </p:nvSpPr>
        <p:spPr>
          <a:xfrm>
            <a:off x="0" y="2732641"/>
            <a:ext cx="12192000" cy="1461939"/>
          </a:xfrm>
          <a:prstGeom prst="rect">
            <a:avLst/>
          </a:prstGeom>
          <a:solidFill>
            <a:srgbClr val="86E2CE"/>
          </a:solidFill>
          <a:ln>
            <a:noFill/>
          </a:ln>
        </p:spPr>
        <p:txBody>
          <a:bodyPr wrap="square" rtlCol="0">
            <a:spAutoFit/>
          </a:bodyPr>
          <a:lstStyle/>
          <a:p>
            <a:pPr marL="365125">
              <a:spcAft>
                <a:spcPts val="600"/>
              </a:spcAft>
            </a:pPr>
            <a:r>
              <a:rPr lang="tr-TR" sz="2800" dirty="0">
                <a:latin typeface="Arial" panose="020B0604020202020204" pitchFamily="34" charset="0"/>
                <a:cs typeface="Arial" panose="020B0604020202020204" pitchFamily="34" charset="0"/>
              </a:rPr>
              <a:t>“Din kardeşinle tartışmaya girme, onunla kırıcı şekilde şakalaşma ve ona yerine getiremeyeceğin sözü verme.”</a:t>
            </a:r>
          </a:p>
          <a:p>
            <a:pPr marL="365125">
              <a:spcAft>
                <a:spcPts val="600"/>
              </a:spcAft>
            </a:pPr>
            <a:r>
              <a:rPr lang="tr-TR" sz="2800" dirty="0">
                <a:latin typeface="Arial" panose="020B0604020202020204" pitchFamily="34" charset="0"/>
                <a:cs typeface="Arial" panose="020B0604020202020204" pitchFamily="34" charset="0"/>
              </a:rPr>
              <a:t>											(Hadis)</a:t>
            </a:r>
          </a:p>
        </p:txBody>
      </p:sp>
      <p:sp>
        <p:nvSpPr>
          <p:cNvPr id="8" name="Metin kutusu 7">
            <a:extLst>
              <a:ext uri="{FF2B5EF4-FFF2-40B4-BE49-F238E27FC236}">
                <a16:creationId xmlns:a16="http://schemas.microsoft.com/office/drawing/2014/main" id="{53A2055E-19CA-EFD3-BBD4-AF36966FB6E0}"/>
              </a:ext>
            </a:extLst>
          </p:cNvPr>
          <p:cNvSpPr txBox="1"/>
          <p:nvPr/>
        </p:nvSpPr>
        <p:spPr>
          <a:xfrm>
            <a:off x="0" y="4542419"/>
            <a:ext cx="12192000" cy="1461939"/>
          </a:xfrm>
          <a:prstGeom prst="rect">
            <a:avLst/>
          </a:prstGeom>
          <a:solidFill>
            <a:srgbClr val="86E2CE"/>
          </a:solidFill>
          <a:ln>
            <a:noFill/>
          </a:ln>
        </p:spPr>
        <p:txBody>
          <a:bodyPr wrap="square" rtlCol="0">
            <a:spAutoFit/>
          </a:bodyPr>
          <a:lstStyle/>
          <a:p>
            <a:pPr marL="365125">
              <a:spcAft>
                <a:spcPts val="600"/>
              </a:spcAft>
            </a:pPr>
            <a:r>
              <a:rPr lang="tr-TR" sz="2800" dirty="0">
                <a:latin typeface="Arial" panose="020B0604020202020204" pitchFamily="34" charset="0"/>
                <a:cs typeface="Arial" panose="020B0604020202020204" pitchFamily="34" charset="0"/>
              </a:rPr>
              <a:t>“Üç kişi bir arada olduğunuzda, iki kişi üçüncü kişiyi bırakarak kendi arasında fısıldaşmasın. Yoksa bu durum onu üzer.”</a:t>
            </a:r>
          </a:p>
          <a:p>
            <a:pPr marL="365125">
              <a:spcAft>
                <a:spcPts val="600"/>
              </a:spcAft>
            </a:pPr>
            <a:r>
              <a:rPr lang="tr-TR" sz="2800" dirty="0">
                <a:latin typeface="Arial" panose="020B0604020202020204" pitchFamily="34" charset="0"/>
                <a:cs typeface="Arial" panose="020B0604020202020204" pitchFamily="34" charset="0"/>
              </a:rPr>
              <a:t>											(Hadis)</a:t>
            </a:r>
          </a:p>
        </p:txBody>
      </p:sp>
    </p:spTree>
    <p:extLst>
      <p:ext uri="{BB962C8B-B14F-4D97-AF65-F5344CB8AC3E}">
        <p14:creationId xmlns:p14="http://schemas.microsoft.com/office/powerpoint/2010/main" val="28554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ekran görüntüsü, el içeren bir resim&#10;&#10;Açıklama otomatik olarak oluşturuldu">
            <a:extLst>
              <a:ext uri="{FF2B5EF4-FFF2-40B4-BE49-F238E27FC236}">
                <a16:creationId xmlns:a16="http://schemas.microsoft.com/office/drawing/2014/main" id="{B87A9822-2D89-60A6-9278-27E0C1984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88600"/>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33528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Mahremiyet</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1040" y="1487160"/>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Mahremiyet, bir kişinin bedeni, odası, elbisesi, eşyaları ve </a:t>
            </a:r>
            <a:r>
              <a:rPr lang="tr-TR" sz="3000" dirty="0">
                <a:solidFill>
                  <a:srgbClr val="FF0000"/>
                </a:solidFill>
                <a:latin typeface="Arial" panose="020B0604020202020204" pitchFamily="34" charset="0"/>
                <a:cs typeface="Arial" panose="020B0604020202020204" pitchFamily="34" charset="0"/>
              </a:rPr>
              <a:t>özel hayatının gizliliği </a:t>
            </a:r>
            <a:r>
              <a:rPr lang="tr-TR" sz="3000" dirty="0">
                <a:latin typeface="Arial" panose="020B0604020202020204" pitchFamily="34" charset="0"/>
                <a:cs typeface="Arial" panose="020B0604020202020204" pitchFamily="34" charset="0"/>
              </a:rPr>
              <a:t>demektir.</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2696536"/>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Özel hayat, kişinin kendisine ait olup başkalarının girmesinin yasak olduğu alandır.</a:t>
            </a:r>
          </a:p>
        </p:txBody>
      </p:sp>
      <p:sp>
        <p:nvSpPr>
          <p:cNvPr id="7" name="Metin kutusu 6">
            <a:extLst>
              <a:ext uri="{FF2B5EF4-FFF2-40B4-BE49-F238E27FC236}">
                <a16:creationId xmlns:a16="http://schemas.microsoft.com/office/drawing/2014/main" id="{EF919D5A-E693-35A1-0769-B1E81C08FE0A}"/>
              </a:ext>
            </a:extLst>
          </p:cNvPr>
          <p:cNvSpPr txBox="1"/>
          <p:nvPr/>
        </p:nvSpPr>
        <p:spPr>
          <a:xfrm>
            <a:off x="3610080" y="3904936"/>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Mahremiyete karşı duyarlı olmak bir nezaket kuralıdır.</a:t>
            </a:r>
          </a:p>
        </p:txBody>
      </p:sp>
      <p:sp>
        <p:nvSpPr>
          <p:cNvPr id="8" name="Metin kutusu 7">
            <a:extLst>
              <a:ext uri="{FF2B5EF4-FFF2-40B4-BE49-F238E27FC236}">
                <a16:creationId xmlns:a16="http://schemas.microsoft.com/office/drawing/2014/main" id="{1515EEEE-6AB9-0B83-ACCE-D573AE9C9CBD}"/>
              </a:ext>
            </a:extLst>
          </p:cNvPr>
          <p:cNvSpPr txBox="1"/>
          <p:nvPr/>
        </p:nvSpPr>
        <p:spPr>
          <a:xfrm>
            <a:off x="3610080" y="5113336"/>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Başkalarının özel hayatını araştırmak ve ona ait olan özel alana girmek ayıp karşılanır.</a:t>
            </a:r>
          </a:p>
        </p:txBody>
      </p:sp>
    </p:spTree>
    <p:extLst>
      <p:ext uri="{BB962C8B-B14F-4D97-AF65-F5344CB8AC3E}">
        <p14:creationId xmlns:p14="http://schemas.microsoft.com/office/powerpoint/2010/main" val="35067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51E0C27B-AEBB-684D-EE6C-21C8A5DF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270352" y="2644170"/>
            <a:ext cx="2663370" cy="1569660"/>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Mahremiyetin gerekliliği olarak,</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9258267" y="3136612"/>
            <a:ext cx="2503395" cy="584775"/>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gerekir.</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3204071" y="4208870"/>
            <a:ext cx="5783847" cy="1246495"/>
          </a:xfrm>
          <a:prstGeom prst="rect">
            <a:avLst/>
          </a:prstGeom>
          <a:solidFill>
            <a:schemeClr val="tx2">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Başkalarına ait oda, dolap, çanta, cüzdan, telefon, defter vb. eşyaları izinsiz kullanmamak</a:t>
            </a:r>
          </a:p>
        </p:txBody>
      </p:sp>
      <p:sp>
        <p:nvSpPr>
          <p:cNvPr id="10" name="Metin kutusu 9">
            <a:extLst>
              <a:ext uri="{FF2B5EF4-FFF2-40B4-BE49-F238E27FC236}">
                <a16:creationId xmlns:a16="http://schemas.microsoft.com/office/drawing/2014/main" id="{C194B4AF-AB70-B691-B478-55E9A6D0B158}"/>
              </a:ext>
            </a:extLst>
          </p:cNvPr>
          <p:cNvSpPr txBox="1"/>
          <p:nvPr/>
        </p:nvSpPr>
        <p:spPr>
          <a:xfrm>
            <a:off x="3204071" y="1353644"/>
            <a:ext cx="5783847" cy="477054"/>
          </a:xfrm>
          <a:prstGeom prst="rect">
            <a:avLst/>
          </a:prstGeom>
          <a:solidFill>
            <a:schemeClr val="accent4">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Verilen sırrı en iyi şekilde korumak, </a:t>
            </a:r>
          </a:p>
        </p:txBody>
      </p:sp>
      <p:sp>
        <p:nvSpPr>
          <p:cNvPr id="12" name="Metin kutusu 11">
            <a:extLst>
              <a:ext uri="{FF2B5EF4-FFF2-40B4-BE49-F238E27FC236}">
                <a16:creationId xmlns:a16="http://schemas.microsoft.com/office/drawing/2014/main" id="{88024C6A-732F-080B-55C6-6B4B86C21379}"/>
              </a:ext>
            </a:extLst>
          </p:cNvPr>
          <p:cNvSpPr txBox="1"/>
          <p:nvPr/>
        </p:nvSpPr>
        <p:spPr>
          <a:xfrm>
            <a:off x="3204071" y="2048906"/>
            <a:ext cx="5783847" cy="861774"/>
          </a:xfrm>
          <a:prstGeom prst="rect">
            <a:avLst/>
          </a:prstGeom>
          <a:solidFill>
            <a:schemeClr val="accent5">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Başkasına ait olan fotoğrafları izinsiz paylaşmamak,</a:t>
            </a:r>
          </a:p>
        </p:txBody>
      </p:sp>
      <p:sp>
        <p:nvSpPr>
          <p:cNvPr id="19" name="Metin kutusu 18">
            <a:extLst>
              <a:ext uri="{FF2B5EF4-FFF2-40B4-BE49-F238E27FC236}">
                <a16:creationId xmlns:a16="http://schemas.microsoft.com/office/drawing/2014/main" id="{A5512360-B707-247E-115C-AFFBF13997B4}"/>
              </a:ext>
            </a:extLst>
          </p:cNvPr>
          <p:cNvSpPr txBox="1"/>
          <p:nvPr/>
        </p:nvSpPr>
        <p:spPr>
          <a:xfrm>
            <a:off x="3204071" y="3128888"/>
            <a:ext cx="5783847" cy="861774"/>
          </a:xfrm>
          <a:prstGeom prst="rect">
            <a:avLst/>
          </a:prstGeom>
          <a:solidFill>
            <a:schemeClr val="accent6">
              <a:lumMod val="40000"/>
              <a:lumOff val="60000"/>
            </a:schemeClr>
          </a:solidFill>
          <a:ln>
            <a:noFill/>
          </a:ln>
        </p:spPr>
        <p:txBody>
          <a:bodyPr wrap="square" rtlCol="0">
            <a:spAutoFit/>
          </a:bodyPr>
          <a:lstStyle/>
          <a:p>
            <a:pPr algn="ctr">
              <a:spcAft>
                <a:spcPts val="600"/>
              </a:spcAft>
            </a:pPr>
            <a:r>
              <a:rPr lang="tr-TR" sz="2500" dirty="0">
                <a:latin typeface="Arial" panose="020B0604020202020204" pitchFamily="34" charset="0"/>
                <a:cs typeface="Arial" panose="020B0604020202020204" pitchFamily="34" charset="0"/>
              </a:rPr>
              <a:t>Aile içinde kalması gereken özel durum ve olayları kimseye söylememek,</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0" grpId="0" animBg="1"/>
      <p:bldP spid="12"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327A4512-72B3-6F2C-6AB8-4E522030D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646326" y="2190200"/>
            <a:ext cx="10899348"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“Birbirinizin kusurlarını ve mahremiyetlerini araştırmayın. Biriniz diğerinizi arkasından çekiştirmesin. Herhangi biriniz ölü kardeşinin etini yemekten hoşlanır mı? İşte bundan tiksindiniz! Allah’a karşı gelmekten sakının…”</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Hucurât</a:t>
            </a:r>
            <a:r>
              <a:rPr lang="tr-TR" sz="3000" dirty="0">
                <a:latin typeface="Arial" panose="020B0604020202020204" pitchFamily="34" charset="0"/>
                <a:cs typeface="Arial" panose="020B0604020202020204" pitchFamily="34" charset="0"/>
              </a:rPr>
              <a:t> suresi 12.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NEZAKET KURALLARI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2399</TotalTime>
  <Words>1541</Words>
  <Application>Microsoft Office PowerPoint</Application>
  <PresentationFormat>Geniş ekran</PresentationFormat>
  <Paragraphs>195</Paragraphs>
  <Slides>23</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23</vt:i4>
      </vt:variant>
    </vt:vector>
  </HeadingPairs>
  <TitlesOfParts>
    <vt:vector size="2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66</cp:revision>
  <dcterms:created xsi:type="dcterms:W3CDTF">2023-08-29T09:05:15Z</dcterms:created>
  <dcterms:modified xsi:type="dcterms:W3CDTF">2023-10-28T09:41:56Z</dcterms:modified>
</cp:coreProperties>
</file>