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92" r:id="rId4"/>
    <p:sldId id="291" r:id="rId5"/>
    <p:sldId id="310" r:id="rId6"/>
    <p:sldId id="311" r:id="rId7"/>
    <p:sldId id="312" r:id="rId8"/>
    <p:sldId id="313" r:id="rId9"/>
    <p:sldId id="271" r:id="rId10"/>
    <p:sldId id="272" r:id="rId11"/>
    <p:sldId id="273" r:id="rId12"/>
    <p:sldId id="274" r:id="rId13"/>
    <p:sldId id="267" r:id="rId14"/>
    <p:sldId id="260" r:id="rId15"/>
    <p:sldId id="261" r:id="rId16"/>
    <p:sldId id="264" r:id="rId17"/>
    <p:sldId id="309" r:id="rId18"/>
    <p:sldId id="307" r:id="rId19"/>
    <p:sldId id="296" r:id="rId20"/>
    <p:sldId id="303" r:id="rId21"/>
    <p:sldId id="304" r:id="rId22"/>
    <p:sldId id="305" r:id="rId23"/>
    <p:sldId id="306" r:id="rId24"/>
    <p:sldId id="308" r:id="rId25"/>
    <p:sldId id="258" r:id="rId2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3D3E"/>
    <a:srgbClr val="FFFFFF"/>
    <a:srgbClr val="15051B"/>
    <a:srgbClr val="86E2CE"/>
    <a:srgbClr val="F5917B"/>
    <a:srgbClr val="0097B2"/>
    <a:srgbClr val="C00000"/>
    <a:srgbClr val="C61D1D"/>
    <a:srgbClr val="B2B2B2"/>
    <a:srgbClr val="F68C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Koyu Stil 2 - Vurgu 3/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Koyu Stil 2 - Vurgu 1/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Koyu Stil 2 - Vurgu 5/Vurgu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08" autoAdjust="0"/>
  </p:normalViewPr>
  <p:slideViewPr>
    <p:cSldViewPr snapToGrid="0">
      <p:cViewPr varScale="1">
        <p:scale>
          <a:sx n="63" d="100"/>
          <a:sy n="63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7FCDD-024C-4A1A-87B1-799A1C184EB7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48CA2-F78E-4C0B-82F8-853CA68DEBD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9024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48CA2-F78E-4C0B-82F8-853CA68DEBDF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671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3850907-FC4F-8F52-E154-D8009B73C3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CDFBAA9-8341-66B8-66AD-31AD6D696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71014A3-56FD-11A9-2A20-2228F4644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AF9A6B-3A1E-DCAD-0954-15B1BF98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C5FCB4-7D08-8654-995B-9C612B0E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053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E855F6-1ACD-4952-4F36-34994932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21F2C907-D62E-4F6B-1C9E-D71577262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6E6FA8A-1FF0-2082-930B-3F9EE8D2E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61D82C7-4CB6-7D5C-AA13-EEBF77B3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563B8B8-14CD-5D2B-83AE-DAD4A2CA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6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B7C8F6FC-093C-EA75-5534-31DF77599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3C6B568F-A886-FA0A-CFE9-21C5EE64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FACFDD2-5927-D605-3844-23D74E8A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684211-6AD5-77B4-80DA-FA39CE1C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DA42025-01C7-86C9-306E-C2CA6A284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97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B06BB68-4CC1-9362-B1E7-B1840C9F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0251795-3786-523E-FBBE-C3439258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BDAE83B-CE47-B7E7-6DE1-D2371DF8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82AB5A3-E6CF-4A51-930D-F454EFBE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DD976E8-53EB-CB20-BA03-A08C9A8F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12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DD2D57-98CC-EC6F-8785-847AD3031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235579E-2D7F-E30E-BAE1-BEC6144FF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2D8D35-F2D1-26A2-1F4D-CDB7BC2A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2E0C2-D904-018E-7124-E92F10CAC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7E4E614-672A-ACEF-6E23-D1418E15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444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8A22D2-5D0C-D031-C67A-321F833A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540442-05DD-FCF0-5F23-C0BBE29CE5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8A9133D9-0095-B307-14AB-ADACCC0E2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7FED7B9-9F81-E427-205E-A510F01E1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EFEBB21-09F9-4E27-C63B-E5602D27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8D0B941-5BAF-8619-E66F-AFDB9E9BB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2036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D1022DB-1D29-7654-D91B-A60CAB69E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FE01D2A-3E28-1C4B-D382-043F63DC8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6F39D2-87B4-0E34-A4D6-2907440A5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443B8C-7EAB-A5A9-9340-CAA7747E7A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51503DD-308F-8555-8B6E-181826858C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A79D68B-7A25-5F10-F60D-456BD32A1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A518CB-29DB-167D-1794-F9A39721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DCFB4256-CC92-4AE4-EE81-F8A4FA63B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747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12B57C6-3F09-A76C-B120-8563CC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A07B038-B944-C50C-BE4F-BDCC16F4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193159CF-700E-D0FD-6FAF-38F7FC57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A43F7CD-3DD0-E425-F887-EB12060F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06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3E4C5FE-F94E-157C-BE5D-4B8006AC7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B19AE199-FC2C-78CF-1525-C6F087BB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F25133A-B3BC-48B4-48FE-51EEFD395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56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F09C75-6454-3A34-3095-F2BB1AF7A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00ED0E-473D-EAD9-00D5-9F22291F2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AEBD6D9F-A156-49DA-E2E9-2ACCEA959F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367944D-2FD9-F43D-2131-851EFA2F6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1908D17-E1C9-D5BA-8925-B61FEA28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0EF1781-2369-C1D2-34BB-B56FF635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464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D33136-7B15-6832-28F6-32E50768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3E99F2B-21A1-B1EA-CFFC-117BB0684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3A75A30D-1547-DFD3-B5FB-9AFD024C7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D64A739-BD4E-1240-75C6-D611030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B2A6343-367B-E445-DBBB-5A8641B9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8EDE9BD-52B0-6892-4A99-CEF1737E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73D3AF-A8CA-AAB5-6811-23158F643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D22FA9-D816-4784-DB9F-B59376C19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FA114A4-7BEC-6651-9831-BB9E91E3E6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30DF3-9219-4DFD-A517-8298D891D685}" type="datetimeFigureOut">
              <a:rPr lang="tr-TR" smtClean="0"/>
              <a:t>18.11.2023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7B3F18E-2EB6-1F27-09F1-4753C9383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424AA5-D408-3048-D849-23E19E3DCF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B114-A1ED-4460-9AA1-269D7414BAC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877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kişi, şahıs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323F2943-981E-559F-8A38-3FF9CE15B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EFB7E7A4-139D-EABE-8337-80C4B79BB77A}"/>
              </a:ext>
            </a:extLst>
          </p:cNvPr>
          <p:cNvSpPr txBox="1"/>
          <p:nvPr/>
        </p:nvSpPr>
        <p:spPr>
          <a:xfrm>
            <a:off x="5433060" y="3465314"/>
            <a:ext cx="4206240" cy="369332"/>
          </a:xfrm>
          <a:prstGeom prst="rect">
            <a:avLst/>
          </a:prstGeom>
          <a:solidFill>
            <a:srgbClr val="15051B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  <a:endParaRPr lang="en-US" sz="1800" b="1" dirty="0">
              <a:solidFill>
                <a:srgbClr val="F2FA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4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BE4B90BC-2EBC-8091-81C4-C743A4083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1" y="2179986"/>
            <a:ext cx="1083838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İnsanlar kendi evlerine girdiklerinde aile fertlerine selâm vermelidir.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196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Ayetlerin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91" y="3501570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Başkalarının ev halkından içeri girmek üzere izin istemek bir zorunluluktur.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90" y="4821637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Selamlaşmak toplumsal bir görgü kuralıdır.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EAB340D6-87F9-879D-1349-01A8B12DB00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70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6FAE0C6B-21E1-E890-BD0F-82005A635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959367"/>
            <a:ext cx="10792668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“İman etmedikçe cennete giremezsiniz. Birbirinizi sevmedikçe de gerçek anlamda iman etmiş olmazsınız. Size, yaptığınız takdirde birbirinizi seveceğiniz bir şey söyleyeyim mi? Aranızda selamı yayınız.”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31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Hadisler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56691210-BD19-E5EB-4BD0-B13B0F578ADB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450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E3ED69D2-4500-D718-CBFB-9C2B5CCC7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2190200"/>
            <a:ext cx="10996594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Selam sevgiyi, sevgi de imanı destekler.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181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Hadisin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Yorumu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EC9FDC-C7A7-E03F-AE15-B1FD019710B2}"/>
              </a:ext>
            </a:extLst>
          </p:cNvPr>
          <p:cNvSpPr txBox="1"/>
          <p:nvPr/>
        </p:nvSpPr>
        <p:spPr>
          <a:xfrm>
            <a:off x="774489" y="3046613"/>
            <a:ext cx="1064301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Selamlaşmak kardeşlik bağlarını güçlendirir.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9A61F793-8C6C-EEC2-F444-1129A5742E06}"/>
              </a:ext>
            </a:extLst>
          </p:cNvPr>
          <p:cNvSpPr txBox="1"/>
          <p:nvPr/>
        </p:nvSpPr>
        <p:spPr>
          <a:xfrm>
            <a:off x="774489" y="3903026"/>
            <a:ext cx="1064301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Cennete uzanan yol imandan, karşılıklı sevgi ve selamlaşmadan geçer.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3063C5ED-881A-C014-C304-1C3346024160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43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A791CE8A-452A-0C4E-C768-51ED7FD8A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53006" y="2776142"/>
            <a:ext cx="10685989" cy="3493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Âyet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ve hadislerde geçen selâmlaşma ifadeleri dinin ana kaynaklarında yer alması sebebiyle </a:t>
            </a:r>
            <a:r>
              <a:rPr lang="tr-TR" sz="3600" dirty="0" err="1">
                <a:latin typeface="Arial" panose="020B0604020202020204" pitchFamily="34" charset="0"/>
                <a:cs typeface="Arial" panose="020B0604020202020204" pitchFamily="34" charset="0"/>
              </a:rPr>
              <a:t>mânevî</a:t>
            </a: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 bir değere sahiptir. </a:t>
            </a:r>
          </a:p>
          <a:p>
            <a:pPr algn="ctr">
              <a:spcAft>
                <a:spcPts val="600"/>
              </a:spcAft>
            </a:pPr>
            <a:r>
              <a:rPr lang="tr-TR" sz="3600" dirty="0">
                <a:latin typeface="Arial" panose="020B0604020202020204" pitchFamily="34" charset="0"/>
                <a:cs typeface="Arial" panose="020B0604020202020204" pitchFamily="34" charset="0"/>
              </a:rPr>
              <a:t>• Selamlaşma, özellikle ayrı dilleri konuşan Müslümanlar arasındaki iletişimde bir sembol işlevi görmektedir.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4E890130-B633-46D1-C634-FC2ACC5AD764}"/>
              </a:ext>
            </a:extLst>
          </p:cNvPr>
          <p:cNvSpPr/>
          <p:nvPr/>
        </p:nvSpPr>
        <p:spPr>
          <a:xfrm>
            <a:off x="4482650" y="543962"/>
            <a:ext cx="3226700" cy="2024754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6D59680-FAFA-D593-CA7D-41B1567C65DB}"/>
              </a:ext>
            </a:extLst>
          </p:cNvPr>
          <p:cNvSpPr txBox="1"/>
          <p:nvPr/>
        </p:nvSpPr>
        <p:spPr>
          <a:xfrm>
            <a:off x="4601980" y="1422617"/>
            <a:ext cx="268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Arial" panose="020B0604020202020204" pitchFamily="34" charset="0"/>
              </a:rPr>
              <a:t>BİLGİ NOTU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F2ABE08-B869-6595-D040-57B05609C3E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01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9858F801-819C-D358-80AB-111D4870E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272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BE043787-7CEE-B103-147F-9FA3FA560E2E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EA0BF84-C61B-9FEC-1484-EC0B72C7A6DF}"/>
              </a:ext>
            </a:extLst>
          </p:cNvPr>
          <p:cNvSpPr txBox="1"/>
          <p:nvPr/>
        </p:nvSpPr>
        <p:spPr>
          <a:xfrm>
            <a:off x="0" y="603153"/>
            <a:ext cx="6972299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Aşağıda verilen cümlelerdeki noktalı yerlere uygun kelimeleri yazınız.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4575C275-22B7-E8FA-7D2D-9D687EE69A8E}"/>
              </a:ext>
            </a:extLst>
          </p:cNvPr>
          <p:cNvSpPr txBox="1"/>
          <p:nvPr/>
        </p:nvSpPr>
        <p:spPr>
          <a:xfrm>
            <a:off x="774492" y="1159664"/>
            <a:ext cx="10643017" cy="4399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İnsanların birbirlerine karşı güzel söz söyleyip iyi temennilerde bulunmalarına ………………  denir.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İnsanların dostluk, sevgi, tebrik, bağlılık gibi duyguların ifadesi olarak el sıkışmalarına …………….   denir.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Bize bir kimse …........…. verdiği zaman, ondan daha   …........…. veya aynı selâmla …........… vermeliyiz.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……………    ……… “Selâm sizin üzerinize olsun”, “Allah sizi kaza ve belâdan korusun” “Barış sizinle olsun” gibi anlamlara gelmektir. 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B27F4B2B-4775-A870-BA62-5A4261A4CA4D}"/>
              </a:ext>
            </a:extLst>
          </p:cNvPr>
          <p:cNvSpPr txBox="1"/>
          <p:nvPr/>
        </p:nvSpPr>
        <p:spPr>
          <a:xfrm>
            <a:off x="804700" y="1764221"/>
            <a:ext cx="182093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selamlaşma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A2337ADC-1733-5CE7-1E58-BD2ED35B41FC}"/>
              </a:ext>
            </a:extLst>
          </p:cNvPr>
          <p:cNvSpPr txBox="1"/>
          <p:nvPr/>
        </p:nvSpPr>
        <p:spPr>
          <a:xfrm>
            <a:off x="2611665" y="2860997"/>
            <a:ext cx="16700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tokalaşma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24CB7318-9660-05AC-638F-144DA7B61C2C}"/>
              </a:ext>
            </a:extLst>
          </p:cNvPr>
          <p:cNvSpPr txBox="1"/>
          <p:nvPr/>
        </p:nvSpPr>
        <p:spPr>
          <a:xfrm>
            <a:off x="2701512" y="3477998"/>
            <a:ext cx="128991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5B04A2C9-5F20-8295-EF74-9D332E38C86C}"/>
              </a:ext>
            </a:extLst>
          </p:cNvPr>
          <p:cNvSpPr txBox="1"/>
          <p:nvPr/>
        </p:nvSpPr>
        <p:spPr>
          <a:xfrm>
            <a:off x="7406934" y="3477998"/>
            <a:ext cx="152751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güzeliyle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7217E148-A318-DF98-A8FD-17E64A57312A}"/>
              </a:ext>
            </a:extLst>
          </p:cNvPr>
          <p:cNvSpPr txBox="1"/>
          <p:nvPr/>
        </p:nvSpPr>
        <p:spPr>
          <a:xfrm>
            <a:off x="773112" y="3985356"/>
            <a:ext cx="130143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karşılık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D8C4084-507C-7C63-D395-B046C3E89AE6}"/>
              </a:ext>
            </a:extLst>
          </p:cNvPr>
          <p:cNvSpPr txBox="1"/>
          <p:nvPr/>
        </p:nvSpPr>
        <p:spPr>
          <a:xfrm>
            <a:off x="835181" y="4585434"/>
            <a:ext cx="259382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sz="2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Selamun</a:t>
            </a:r>
            <a:r>
              <a:rPr lang="tr-T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aleyküm</a:t>
            </a:r>
          </a:p>
        </p:txBody>
      </p:sp>
    </p:spTree>
    <p:extLst>
      <p:ext uri="{BB962C8B-B14F-4D97-AF65-F5344CB8AC3E}">
        <p14:creationId xmlns:p14="http://schemas.microsoft.com/office/powerpoint/2010/main" val="3083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042B6199-D6AD-E211-E130-5B5CD1D0F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esim 1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56D94112-9D9C-6742-6679-C2A984B4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4862444"/>
            <a:ext cx="773132" cy="447675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5248F202-469C-FEF2-B923-D3E62B12304B}"/>
              </a:ext>
            </a:extLst>
          </p:cNvPr>
          <p:cNvSpPr txBox="1"/>
          <p:nvPr/>
        </p:nvSpPr>
        <p:spPr>
          <a:xfrm>
            <a:off x="774492" y="1159664"/>
            <a:ext cx="10643017" cy="41703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Hz. Muhammed (s.a.v.) şöyle buyurmuştur: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➴ Küçük olan büyük olana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➴ Bir binek üzerinde giden yürüyene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➴ Yürüyen veya ayakta olan oturana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➴ Sayı bakımından az olan topluluğun çok olana selam vermesi daha uygundur.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Aşağıdakilerden hangisi hadise uygun bir örnek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olamaz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Motor ile geçerken arkadaşını gören Furkan’ın selam vermesi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İş yerine geç kalan Nuri’nin sorumlusuna selam vererek işe başlaması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Gezerken Rabia ve arkadaşlarını gören İrem’in selam vermesi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Okuldan eve gelen Tuba’ya dedesinin selam vermesi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379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E53D4057-1E23-A3E7-4D5F-5F78609F44B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AE933C9-0EFF-93A9-B417-6051639AB775}"/>
              </a:ext>
            </a:extLst>
          </p:cNvPr>
          <p:cNvSpPr txBox="1"/>
          <p:nvPr/>
        </p:nvSpPr>
        <p:spPr>
          <a:xfrm>
            <a:off x="0" y="603153"/>
            <a:ext cx="5602513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Bumerang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2. Konu / Beceri Temelli Örnek Soru</a:t>
            </a:r>
          </a:p>
        </p:txBody>
      </p:sp>
    </p:spTree>
    <p:extLst>
      <p:ext uri="{BB962C8B-B14F-4D97-AF65-F5344CB8AC3E}">
        <p14:creationId xmlns:p14="http://schemas.microsoft.com/office/powerpoint/2010/main" val="42277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FC32D81A-45BE-9C6D-8C39-76896327D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34137865-A675-611F-3A87-A5BE1F37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5621571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49244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Ayşe ile Aslı’nın karşılaştıklarında aşağıdaki ifadelerden hangisiyle selamlaşması uygun </a:t>
            </a:r>
            <a:r>
              <a:rPr lang="tr-TR" sz="2200" b="1" u="sng" dirty="0">
                <a:latin typeface="Arial" panose="020B0604020202020204" pitchFamily="34" charset="0"/>
                <a:cs typeface="Arial" panose="020B0604020202020204" pitchFamily="34" charset="0"/>
              </a:rPr>
              <a:t>olmaz</a:t>
            </a: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Merhaba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Selamünaleyküm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Günaydın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Allah razı olsun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pic>
        <p:nvPicPr>
          <p:cNvPr id="10" name="Resim 9" descr="insan yüzü, kişi, şahıs, giyim, duvar içeren bir resim&#10;&#10;Açıklama otomatik olarak oluşturuldu">
            <a:extLst>
              <a:ext uri="{FF2B5EF4-FFF2-40B4-BE49-F238E27FC236}">
                <a16:creationId xmlns:a16="http://schemas.microsoft.com/office/drawing/2014/main" id="{687399BF-05B6-DB22-7400-A5A37D85B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9" y="1144757"/>
            <a:ext cx="3541512" cy="23639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52F418B3-E91F-2831-4F79-21561323BBA7}"/>
              </a:ext>
            </a:extLst>
          </p:cNvPr>
          <p:cNvSpPr txBox="1"/>
          <p:nvPr/>
        </p:nvSpPr>
        <p:spPr>
          <a:xfrm>
            <a:off x="1" y="603153"/>
            <a:ext cx="4833256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Bumerang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Kavratan Testler 2 / Soru 3 </a:t>
            </a:r>
          </a:p>
        </p:txBody>
      </p:sp>
    </p:spTree>
    <p:extLst>
      <p:ext uri="{BB962C8B-B14F-4D97-AF65-F5344CB8AC3E}">
        <p14:creationId xmlns:p14="http://schemas.microsoft.com/office/powerpoint/2010/main" val="359008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D871B6AA-254E-D4C7-2853-1BB48B014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Resim 2" descr="daire, sarı, kehribar, grafik içeren bir resim&#10;&#10;Açıklama otomatik olarak oluşturuldu">
            <a:extLst>
              <a:ext uri="{FF2B5EF4-FFF2-40B4-BE49-F238E27FC236}">
                <a16:creationId xmlns:a16="http://schemas.microsoft.com/office/drawing/2014/main" id="{34137865-A675-611F-3A87-A5BE1F37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5" y="3402286"/>
            <a:ext cx="773132" cy="447675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774492" y="1159664"/>
            <a:ext cx="10643017" cy="35240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Selam vermek sünnet, almak ise farzdır. Selam verirken selamın sünnet olduğunu düşünmeli ve o kimseye dua etmeye niyet etmelidir! Sünnet olduğu düşünülmeden alışkanlık hâlinde, şuursuzca selam verilince sevap olmaz. Bir yere girerken de çıkarken de selam verilir. Dinimizde selamın önemi büyüktür. </a:t>
            </a:r>
          </a:p>
          <a:p>
            <a:pPr>
              <a:spcAft>
                <a:spcPts val="600"/>
              </a:spcAft>
            </a:pPr>
            <a:r>
              <a:rPr lang="tr-TR" sz="2200" b="1" dirty="0">
                <a:latin typeface="Arial" panose="020B0604020202020204" pitchFamily="34" charset="0"/>
                <a:cs typeface="Arial" panose="020B0604020202020204" pitchFamily="34" charset="0"/>
              </a:rPr>
              <a:t>Bu parçada aşağıdakilerden hangisine değinilmiştir?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A) Kimlere selam verilmeyeceğine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B) Selamlaşmanın dinî hükmüne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C) Selam kelimesinin anlamına </a:t>
            </a:r>
          </a:p>
          <a:p>
            <a:pPr>
              <a:spcAft>
                <a:spcPts val="600"/>
              </a:spcAft>
            </a:pP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D) Selamlaşırken tokalaşmak gerektiğine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F2738E3-98AF-4DB7-962D-E421E882CD2C}"/>
              </a:ext>
            </a:extLst>
          </p:cNvPr>
          <p:cNvSpPr txBox="1"/>
          <p:nvPr/>
        </p:nvSpPr>
        <p:spPr>
          <a:xfrm>
            <a:off x="459772" y="60943"/>
            <a:ext cx="8105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7227DE51-2F2F-709A-EC09-5BF3C7F0D61A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0A37152-D868-F68C-A3CC-ADA908A575D4}"/>
              </a:ext>
            </a:extLst>
          </p:cNvPr>
          <p:cNvSpPr txBox="1"/>
          <p:nvPr/>
        </p:nvSpPr>
        <p:spPr>
          <a:xfrm>
            <a:off x="1" y="603153"/>
            <a:ext cx="4833256" cy="3687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Bumerang</a:t>
            </a:r>
            <a:r>
              <a:rPr lang="sv-SE" sz="1600" b="1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  <a:r>
              <a:rPr lang="tr-T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. Ünite </a:t>
            </a:r>
            <a:r>
              <a:rPr lang="tr-TR" sz="1600" dirty="0">
                <a:latin typeface="Arial" panose="020B0604020202020204" pitchFamily="34" charset="0"/>
                <a:cs typeface="Arial" panose="020B0604020202020204" pitchFamily="34" charset="0"/>
              </a:rPr>
              <a:t>/ Kavratan Testler 2 / Soru 4</a:t>
            </a:r>
          </a:p>
        </p:txBody>
      </p:sp>
    </p:spTree>
    <p:extLst>
      <p:ext uri="{BB962C8B-B14F-4D97-AF65-F5344CB8AC3E}">
        <p14:creationId xmlns:p14="http://schemas.microsoft.com/office/powerpoint/2010/main" val="151932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, dikdörtgen, tasarım içeren bir resim&#10;&#10;Açıklama otomatik olarak oluşturuldu">
            <a:extLst>
              <a:ext uri="{FF2B5EF4-FFF2-40B4-BE49-F238E27FC236}">
                <a16:creationId xmlns:a16="http://schemas.microsoft.com/office/drawing/2014/main" id="{9CC806C5-077A-916F-6C4C-B47B6434D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8215086" cy="4131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tIns="28800" bIns="756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Harfleri karışık olarak verilen kavramları doğru şekilde belirtiniz.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pSp>
        <p:nvGrpSpPr>
          <p:cNvPr id="32" name="Grup 31">
            <a:extLst>
              <a:ext uri="{FF2B5EF4-FFF2-40B4-BE49-F238E27FC236}">
                <a16:creationId xmlns:a16="http://schemas.microsoft.com/office/drawing/2014/main" id="{E98E359C-87A5-075E-0E41-89DC99223E81}"/>
              </a:ext>
            </a:extLst>
          </p:cNvPr>
          <p:cNvGrpSpPr/>
          <p:nvPr/>
        </p:nvGrpSpPr>
        <p:grpSpPr>
          <a:xfrm>
            <a:off x="1221377" y="2181162"/>
            <a:ext cx="9393647" cy="1066800"/>
            <a:chOff x="1127760" y="1682857"/>
            <a:chExt cx="9393647" cy="1066800"/>
          </a:xfrm>
          <a:solidFill>
            <a:srgbClr val="FFFFFF"/>
          </a:solidFill>
        </p:grpSpPr>
        <p:sp>
          <p:nvSpPr>
            <p:cNvPr id="33" name="Dikdörtgen: Köşeleri Yuvarlatılmış 32">
              <a:extLst>
                <a:ext uri="{FF2B5EF4-FFF2-40B4-BE49-F238E27FC236}">
                  <a16:creationId xmlns:a16="http://schemas.microsoft.com/office/drawing/2014/main" id="{087607F2-B34C-792E-AB70-F058554D164C}"/>
                </a:ext>
              </a:extLst>
            </p:cNvPr>
            <p:cNvSpPr/>
            <p:nvPr/>
          </p:nvSpPr>
          <p:spPr>
            <a:xfrm>
              <a:off x="112776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SELAM</a:t>
              </a:r>
            </a:p>
          </p:txBody>
        </p:sp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8D3201C7-7313-2CC6-1E67-1B4EEBAF618D}"/>
                </a:ext>
              </a:extLst>
            </p:cNvPr>
            <p:cNvSpPr/>
            <p:nvPr/>
          </p:nvSpPr>
          <p:spPr>
            <a:xfrm>
              <a:off x="358140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ESENLİK</a:t>
              </a:r>
            </a:p>
          </p:txBody>
        </p:sp>
        <p:sp>
          <p:nvSpPr>
            <p:cNvPr id="35" name="Dikdörtgen: Köşeleri Yuvarlatılmış 34">
              <a:extLst>
                <a:ext uri="{FF2B5EF4-FFF2-40B4-BE49-F238E27FC236}">
                  <a16:creationId xmlns:a16="http://schemas.microsoft.com/office/drawing/2014/main" id="{3DC5CCD0-1A22-0525-1FE6-503431E03AAA}"/>
                </a:ext>
              </a:extLst>
            </p:cNvPr>
            <p:cNvSpPr/>
            <p:nvPr/>
          </p:nvSpPr>
          <p:spPr>
            <a:xfrm>
              <a:off x="603504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TOKALAŞMA</a:t>
              </a:r>
            </a:p>
          </p:txBody>
        </p:sp>
        <p:sp>
          <p:nvSpPr>
            <p:cNvPr id="36" name="Dikdörtgen: Köşeleri Yuvarlatılmış 35">
              <a:extLst>
                <a:ext uri="{FF2B5EF4-FFF2-40B4-BE49-F238E27FC236}">
                  <a16:creationId xmlns:a16="http://schemas.microsoft.com/office/drawing/2014/main" id="{BC6FADA4-6AC5-87C5-5234-1DF516009982}"/>
                </a:ext>
              </a:extLst>
            </p:cNvPr>
            <p:cNvSpPr/>
            <p:nvPr/>
          </p:nvSpPr>
          <p:spPr>
            <a:xfrm>
              <a:off x="8494487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İYİ DİLEK</a:t>
              </a:r>
            </a:p>
          </p:txBody>
        </p:sp>
      </p:grpSp>
      <p:grpSp>
        <p:nvGrpSpPr>
          <p:cNvPr id="37" name="Grup 36">
            <a:extLst>
              <a:ext uri="{FF2B5EF4-FFF2-40B4-BE49-F238E27FC236}">
                <a16:creationId xmlns:a16="http://schemas.microsoft.com/office/drawing/2014/main" id="{2DEFCC95-3BB8-C1F5-4DD2-9BE442055845}"/>
              </a:ext>
            </a:extLst>
          </p:cNvPr>
          <p:cNvGrpSpPr/>
          <p:nvPr/>
        </p:nvGrpSpPr>
        <p:grpSpPr>
          <a:xfrm>
            <a:off x="1221377" y="3911417"/>
            <a:ext cx="9393647" cy="1066800"/>
            <a:chOff x="1127760" y="1682857"/>
            <a:chExt cx="9393647" cy="1066800"/>
          </a:xfrm>
          <a:solidFill>
            <a:srgbClr val="FFFFFF"/>
          </a:solidFill>
        </p:grpSpPr>
        <p:sp>
          <p:nvSpPr>
            <p:cNvPr id="38" name="Dikdörtgen: Köşeleri Yuvarlatılmış 37">
              <a:extLst>
                <a:ext uri="{FF2B5EF4-FFF2-40B4-BE49-F238E27FC236}">
                  <a16:creationId xmlns:a16="http://schemas.microsoft.com/office/drawing/2014/main" id="{33E8A21D-E254-4ABD-0981-BB37C6532958}"/>
                </a:ext>
              </a:extLst>
            </p:cNvPr>
            <p:cNvSpPr/>
            <p:nvPr/>
          </p:nvSpPr>
          <p:spPr>
            <a:xfrm>
              <a:off x="112776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19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SELAMLAŞMA</a:t>
              </a:r>
            </a:p>
          </p:txBody>
        </p:sp>
        <p:sp>
          <p:nvSpPr>
            <p:cNvPr id="39" name="Dikdörtgen: Köşeleri Yuvarlatılmış 38">
              <a:extLst>
                <a:ext uri="{FF2B5EF4-FFF2-40B4-BE49-F238E27FC236}">
                  <a16:creationId xmlns:a16="http://schemas.microsoft.com/office/drawing/2014/main" id="{7FFDDC9C-2967-8887-C607-6F88E0496AA9}"/>
                </a:ext>
              </a:extLst>
            </p:cNvPr>
            <p:cNvSpPr/>
            <p:nvPr/>
          </p:nvSpPr>
          <p:spPr>
            <a:xfrm>
              <a:off x="358140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SELAMUN ALEYKÜM</a:t>
              </a:r>
            </a:p>
          </p:txBody>
        </p:sp>
        <p:sp>
          <p:nvSpPr>
            <p:cNvPr id="40" name="Dikdörtgen: Köşeleri Yuvarlatılmış 39">
              <a:extLst>
                <a:ext uri="{FF2B5EF4-FFF2-40B4-BE49-F238E27FC236}">
                  <a16:creationId xmlns:a16="http://schemas.microsoft.com/office/drawing/2014/main" id="{702E4CB5-EB54-BB9B-40F9-89A19D550AE0}"/>
                </a:ext>
              </a:extLst>
            </p:cNvPr>
            <p:cNvSpPr/>
            <p:nvPr/>
          </p:nvSpPr>
          <p:spPr>
            <a:xfrm>
              <a:off x="6035040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MUSAFAHA</a:t>
              </a:r>
            </a:p>
          </p:txBody>
        </p:sp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3E3ED225-C9C1-464B-810E-FA7AA59DB157}"/>
                </a:ext>
              </a:extLst>
            </p:cNvPr>
            <p:cNvSpPr/>
            <p:nvPr/>
          </p:nvSpPr>
          <p:spPr>
            <a:xfrm>
              <a:off x="8494487" y="1682857"/>
              <a:ext cx="2026920" cy="1066800"/>
            </a:xfrm>
            <a:prstGeom prst="roundRect">
              <a:avLst/>
            </a:prstGeom>
            <a:grp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KURTULUŞ</a:t>
              </a:r>
            </a:p>
          </p:txBody>
        </p:sp>
      </p:grp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96AF3DA-879C-1DF8-D962-8979383AEA0F}"/>
              </a:ext>
            </a:extLst>
          </p:cNvPr>
          <p:cNvSpPr/>
          <p:nvPr/>
        </p:nvSpPr>
        <p:spPr>
          <a:xfrm>
            <a:off x="122137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9D7A5897-A5D5-53CE-E245-AE54DAD72E11}"/>
              </a:ext>
            </a:extLst>
          </p:cNvPr>
          <p:cNvSpPr/>
          <p:nvPr/>
        </p:nvSpPr>
        <p:spPr>
          <a:xfrm>
            <a:off x="367501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İLKNESE</a:t>
            </a:r>
          </a:p>
        </p:txBody>
      </p:sp>
      <p:sp>
        <p:nvSpPr>
          <p:cNvPr id="13" name="Dikdörtgen: Köşeleri Yuvarlatılmış 12">
            <a:extLst>
              <a:ext uri="{FF2B5EF4-FFF2-40B4-BE49-F238E27FC236}">
                <a16:creationId xmlns:a16="http://schemas.microsoft.com/office/drawing/2014/main" id="{C9AA70AF-FB7F-1470-AFB1-C47CAE18DD02}"/>
              </a:ext>
            </a:extLst>
          </p:cNvPr>
          <p:cNvSpPr/>
          <p:nvPr/>
        </p:nvSpPr>
        <p:spPr>
          <a:xfrm>
            <a:off x="6128657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MAŞALKOTA</a:t>
            </a:r>
          </a:p>
        </p:txBody>
      </p:sp>
      <p:sp>
        <p:nvSpPr>
          <p:cNvPr id="14" name="Dikdörtgen: Köşeleri Yuvarlatılmış 13">
            <a:extLst>
              <a:ext uri="{FF2B5EF4-FFF2-40B4-BE49-F238E27FC236}">
                <a16:creationId xmlns:a16="http://schemas.microsoft.com/office/drawing/2014/main" id="{04E426BD-4C45-72A3-A58D-0920B25EE8B9}"/>
              </a:ext>
            </a:extLst>
          </p:cNvPr>
          <p:cNvSpPr/>
          <p:nvPr/>
        </p:nvSpPr>
        <p:spPr>
          <a:xfrm>
            <a:off x="8588104" y="2181162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Yİİ KELDİ</a:t>
            </a:r>
          </a:p>
        </p:txBody>
      </p:sp>
      <p:sp>
        <p:nvSpPr>
          <p:cNvPr id="22" name="Dikdörtgen: Köşeleri Yuvarlatılmış 21">
            <a:extLst>
              <a:ext uri="{FF2B5EF4-FFF2-40B4-BE49-F238E27FC236}">
                <a16:creationId xmlns:a16="http://schemas.microsoft.com/office/drawing/2014/main" id="{9D31A7D7-EB67-C4D7-8AC5-D20778FF4134}"/>
              </a:ext>
            </a:extLst>
          </p:cNvPr>
          <p:cNvSpPr/>
          <p:nvPr/>
        </p:nvSpPr>
        <p:spPr>
          <a:xfrm>
            <a:off x="122137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MAŞALELMAS</a:t>
            </a:r>
          </a:p>
        </p:txBody>
      </p:sp>
      <p:sp>
        <p:nvSpPr>
          <p:cNvPr id="23" name="Dikdörtgen: Köşeleri Yuvarlatılmış 22">
            <a:extLst>
              <a:ext uri="{FF2B5EF4-FFF2-40B4-BE49-F238E27FC236}">
                <a16:creationId xmlns:a16="http://schemas.microsoft.com/office/drawing/2014/main" id="{CEED0B18-A3D5-A358-0C5E-554D59728802}"/>
              </a:ext>
            </a:extLst>
          </p:cNvPr>
          <p:cNvSpPr/>
          <p:nvPr/>
        </p:nvSpPr>
        <p:spPr>
          <a:xfrm>
            <a:off x="367501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MUNALES</a:t>
            </a:r>
          </a:p>
          <a:p>
            <a:pPr algn="ctr"/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MÜKEYLA</a:t>
            </a:r>
          </a:p>
        </p:txBody>
      </p:sp>
      <p:sp>
        <p:nvSpPr>
          <p:cNvPr id="24" name="Dikdörtgen: Köşeleri Yuvarlatılmış 23">
            <a:extLst>
              <a:ext uri="{FF2B5EF4-FFF2-40B4-BE49-F238E27FC236}">
                <a16:creationId xmlns:a16="http://schemas.microsoft.com/office/drawing/2014/main" id="{7443DF35-D8F6-6679-207A-F21752D3372E}"/>
              </a:ext>
            </a:extLst>
          </p:cNvPr>
          <p:cNvSpPr/>
          <p:nvPr/>
        </p:nvSpPr>
        <p:spPr>
          <a:xfrm>
            <a:off x="6128657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HAFASAMU</a:t>
            </a:r>
          </a:p>
        </p:txBody>
      </p:sp>
      <p:sp>
        <p:nvSpPr>
          <p:cNvPr id="25" name="Dikdörtgen: Köşeleri Yuvarlatılmış 24">
            <a:extLst>
              <a:ext uri="{FF2B5EF4-FFF2-40B4-BE49-F238E27FC236}">
                <a16:creationId xmlns:a16="http://schemas.microsoft.com/office/drawing/2014/main" id="{65BAC810-52B2-3B8B-ADCE-4F70E4CA76F4}"/>
              </a:ext>
            </a:extLst>
          </p:cNvPr>
          <p:cNvSpPr/>
          <p:nvPr/>
        </p:nvSpPr>
        <p:spPr>
          <a:xfrm>
            <a:off x="8588104" y="3911417"/>
            <a:ext cx="2026920" cy="1066800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KUTULŞUR</a:t>
            </a:r>
          </a:p>
        </p:txBody>
      </p:sp>
    </p:spTree>
    <p:extLst>
      <p:ext uri="{BB962C8B-B14F-4D97-AF65-F5344CB8AC3E}">
        <p14:creationId xmlns:p14="http://schemas.microsoft.com/office/powerpoint/2010/main" val="35804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4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A46AD97D-15BB-44FB-D215-2231D20DC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grpSp>
        <p:nvGrpSpPr>
          <p:cNvPr id="18" name="Grup 17">
            <a:extLst>
              <a:ext uri="{FF2B5EF4-FFF2-40B4-BE49-F238E27FC236}">
                <a16:creationId xmlns:a16="http://schemas.microsoft.com/office/drawing/2014/main" id="{1DA77528-3425-495F-33E8-2F6680F2F2F8}"/>
              </a:ext>
            </a:extLst>
          </p:cNvPr>
          <p:cNvGrpSpPr/>
          <p:nvPr/>
        </p:nvGrpSpPr>
        <p:grpSpPr>
          <a:xfrm>
            <a:off x="2040636" y="1447803"/>
            <a:ext cx="8110728" cy="1066800"/>
            <a:chOff x="671288" y="1737360"/>
            <a:chExt cx="8110728" cy="1066800"/>
          </a:xfrm>
        </p:grpSpPr>
        <p:sp>
          <p:nvSpPr>
            <p:cNvPr id="5" name="Altıgen 4">
              <a:extLst>
                <a:ext uri="{FF2B5EF4-FFF2-40B4-BE49-F238E27FC236}">
                  <a16:creationId xmlns:a16="http://schemas.microsoft.com/office/drawing/2014/main" id="{5D26202A-B293-9B8E-76BF-14DE9D098BD3}"/>
                </a:ext>
              </a:extLst>
            </p:cNvPr>
            <p:cNvSpPr/>
            <p:nvPr/>
          </p:nvSpPr>
          <p:spPr>
            <a:xfrm>
              <a:off x="67128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  <p:sp>
          <p:nvSpPr>
            <p:cNvPr id="9" name="Altıgen 8">
              <a:extLst>
                <a:ext uri="{FF2B5EF4-FFF2-40B4-BE49-F238E27FC236}">
                  <a16:creationId xmlns:a16="http://schemas.microsoft.com/office/drawing/2014/main" id="{5125A4E7-D354-22B5-57D5-5D717DF0C900}"/>
                </a:ext>
              </a:extLst>
            </p:cNvPr>
            <p:cNvSpPr/>
            <p:nvPr/>
          </p:nvSpPr>
          <p:spPr>
            <a:xfrm>
              <a:off x="2046632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10" name="Altıgen 9">
              <a:extLst>
                <a:ext uri="{FF2B5EF4-FFF2-40B4-BE49-F238E27FC236}">
                  <a16:creationId xmlns:a16="http://schemas.microsoft.com/office/drawing/2014/main" id="{4106C1AD-3192-3D1B-2A71-CDB37A7147C2}"/>
                </a:ext>
              </a:extLst>
            </p:cNvPr>
            <p:cNvSpPr/>
            <p:nvPr/>
          </p:nvSpPr>
          <p:spPr>
            <a:xfrm>
              <a:off x="3421976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  <p:sp>
          <p:nvSpPr>
            <p:cNvPr id="11" name="Altıgen 10">
              <a:extLst>
                <a:ext uri="{FF2B5EF4-FFF2-40B4-BE49-F238E27FC236}">
                  <a16:creationId xmlns:a16="http://schemas.microsoft.com/office/drawing/2014/main" id="{3EEE9BA3-9BFC-8DE7-BC5D-E182D219FE95}"/>
                </a:ext>
              </a:extLst>
            </p:cNvPr>
            <p:cNvSpPr/>
            <p:nvPr/>
          </p:nvSpPr>
          <p:spPr>
            <a:xfrm>
              <a:off x="4793840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İ</a:t>
              </a:r>
            </a:p>
          </p:txBody>
        </p:sp>
        <p:sp>
          <p:nvSpPr>
            <p:cNvPr id="12" name="Altıgen 11">
              <a:extLst>
                <a:ext uri="{FF2B5EF4-FFF2-40B4-BE49-F238E27FC236}">
                  <a16:creationId xmlns:a16="http://schemas.microsoft.com/office/drawing/2014/main" id="{479B75A7-17A3-9E75-E0D8-01FADBF8F5F6}"/>
                </a:ext>
              </a:extLst>
            </p:cNvPr>
            <p:cNvSpPr/>
            <p:nvPr/>
          </p:nvSpPr>
          <p:spPr>
            <a:xfrm>
              <a:off x="6169184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13" name="Altıgen 12">
              <a:extLst>
                <a:ext uri="{FF2B5EF4-FFF2-40B4-BE49-F238E27FC236}">
                  <a16:creationId xmlns:a16="http://schemas.microsoft.com/office/drawing/2014/main" id="{5F1DEC4F-5F56-F31C-942C-4AAA7883349F}"/>
                </a:ext>
              </a:extLst>
            </p:cNvPr>
            <p:cNvSpPr/>
            <p:nvPr/>
          </p:nvSpPr>
          <p:spPr>
            <a:xfrm>
              <a:off x="754452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</p:grpSp>
      <p:grpSp>
        <p:nvGrpSpPr>
          <p:cNvPr id="25" name="Grup 24">
            <a:extLst>
              <a:ext uri="{FF2B5EF4-FFF2-40B4-BE49-F238E27FC236}">
                <a16:creationId xmlns:a16="http://schemas.microsoft.com/office/drawing/2014/main" id="{6F0DA217-4D1C-CF79-991E-5B21DF1CC29B}"/>
              </a:ext>
            </a:extLst>
          </p:cNvPr>
          <p:cNvGrpSpPr/>
          <p:nvPr/>
        </p:nvGrpSpPr>
        <p:grpSpPr>
          <a:xfrm>
            <a:off x="2728308" y="2832144"/>
            <a:ext cx="6735384" cy="1066800"/>
            <a:chOff x="671288" y="1737360"/>
            <a:chExt cx="6735384" cy="1066800"/>
          </a:xfrm>
        </p:grpSpPr>
        <p:sp>
          <p:nvSpPr>
            <p:cNvPr id="26" name="Altıgen 25">
              <a:extLst>
                <a:ext uri="{FF2B5EF4-FFF2-40B4-BE49-F238E27FC236}">
                  <a16:creationId xmlns:a16="http://schemas.microsoft.com/office/drawing/2014/main" id="{4401718D-F635-C90B-7FB6-E77318A2F2FA}"/>
                </a:ext>
              </a:extLst>
            </p:cNvPr>
            <p:cNvSpPr/>
            <p:nvPr/>
          </p:nvSpPr>
          <p:spPr>
            <a:xfrm>
              <a:off x="671288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7" name="Altıgen 26">
              <a:extLst>
                <a:ext uri="{FF2B5EF4-FFF2-40B4-BE49-F238E27FC236}">
                  <a16:creationId xmlns:a16="http://schemas.microsoft.com/office/drawing/2014/main" id="{4971FC3D-81E1-6287-BAC1-CEDD494D1E3D}"/>
                </a:ext>
              </a:extLst>
            </p:cNvPr>
            <p:cNvSpPr/>
            <p:nvPr/>
          </p:nvSpPr>
          <p:spPr>
            <a:xfrm>
              <a:off x="2046632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28" name="Altıgen 27">
              <a:extLst>
                <a:ext uri="{FF2B5EF4-FFF2-40B4-BE49-F238E27FC236}">
                  <a16:creationId xmlns:a16="http://schemas.microsoft.com/office/drawing/2014/main" id="{D6933210-D097-53F3-2A3F-D25C1F890DA5}"/>
                </a:ext>
              </a:extLst>
            </p:cNvPr>
            <p:cNvSpPr/>
            <p:nvPr/>
          </p:nvSpPr>
          <p:spPr>
            <a:xfrm>
              <a:off x="3421976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  <a:effectLst>
              <a:softEdge rad="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29" name="Altıgen 28">
              <a:extLst>
                <a:ext uri="{FF2B5EF4-FFF2-40B4-BE49-F238E27FC236}">
                  <a16:creationId xmlns:a16="http://schemas.microsoft.com/office/drawing/2014/main" id="{D34D9DAD-2791-C063-7049-A7A96683830E}"/>
                </a:ext>
              </a:extLst>
            </p:cNvPr>
            <p:cNvSpPr/>
            <p:nvPr/>
          </p:nvSpPr>
          <p:spPr>
            <a:xfrm>
              <a:off x="4793840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30" name="Altıgen 29">
              <a:extLst>
                <a:ext uri="{FF2B5EF4-FFF2-40B4-BE49-F238E27FC236}">
                  <a16:creationId xmlns:a16="http://schemas.microsoft.com/office/drawing/2014/main" id="{BA9F3803-726F-06CE-79A3-C0E4601BC4A3}"/>
                </a:ext>
              </a:extLst>
            </p:cNvPr>
            <p:cNvSpPr/>
            <p:nvPr/>
          </p:nvSpPr>
          <p:spPr>
            <a:xfrm>
              <a:off x="6169184" y="1737360"/>
              <a:ext cx="1237488" cy="1066800"/>
            </a:xfrm>
            <a:prstGeom prst="hexagon">
              <a:avLst/>
            </a:prstGeom>
            <a:ln w="76200"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bIns="72000" rtlCol="0" anchor="ctr"/>
            <a:lstStyle/>
            <a:p>
              <a:pPr algn="ctr"/>
              <a:r>
                <a:rPr lang="tr-TR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</p:grpSp>
      <p:sp>
        <p:nvSpPr>
          <p:cNvPr id="34" name="Metin kutusu 33">
            <a:extLst>
              <a:ext uri="{FF2B5EF4-FFF2-40B4-BE49-F238E27FC236}">
                <a16:creationId xmlns:a16="http://schemas.microsoft.com/office/drawing/2014/main" id="{EDC43332-044F-7427-E65D-926529684722}"/>
              </a:ext>
            </a:extLst>
          </p:cNvPr>
          <p:cNvSpPr txBox="1"/>
          <p:nvPr/>
        </p:nvSpPr>
        <p:spPr>
          <a:xfrm>
            <a:off x="665091" y="4238385"/>
            <a:ext cx="10861818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Tanımdan yola çıkarak kavramı tahmin ediyoruz.</a:t>
            </a:r>
          </a:p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Harf almak için tıklıyoruz.</a:t>
            </a:r>
          </a:p>
          <a:p>
            <a:pPr algn="ctr"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• Her bir kutu 10 puan değerindedir.</a:t>
            </a:r>
          </a:p>
        </p:txBody>
      </p:sp>
    </p:spTree>
    <p:extLst>
      <p:ext uri="{BB962C8B-B14F-4D97-AF65-F5344CB8AC3E}">
        <p14:creationId xmlns:p14="http://schemas.microsoft.com/office/powerpoint/2010/main" val="55312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80E2112F-72BF-C975-5087-D6EACEAA9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4" y="2013074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İnsanların birbirlerine karşı güzel söz söyleyip iyi temennilerde bulunmalarına “selamlaşmak” denir.</a:t>
            </a:r>
          </a:p>
        </p:txBody>
      </p:sp>
      <p:pic>
        <p:nvPicPr>
          <p:cNvPr id="9" name="Resim 8" descr="kişi, şahıs, insan yüzü, adam, insan, gömlek, tişört içeren bir resim&#10;&#10;Açıklama otomatik olarak oluşturuldu">
            <a:extLst>
              <a:ext uri="{FF2B5EF4-FFF2-40B4-BE49-F238E27FC236}">
                <a16:creationId xmlns:a16="http://schemas.microsoft.com/office/drawing/2014/main" id="{08C6D66A-8C72-CBF4-FBDB-A2716185C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75" y="799582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Selam sözlükte “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barış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esenlik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güven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selamet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kurtuluş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gibi anlamlara gelir.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80D0130-63E1-B37A-BB98-56BDF1F944E3}"/>
              </a:ext>
            </a:extLst>
          </p:cNvPr>
          <p:cNvSpPr txBox="1"/>
          <p:nvPr/>
        </p:nvSpPr>
        <p:spPr>
          <a:xfrm>
            <a:off x="4116468" y="3684115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Selam verdiğimiz kişi tanıdık birisi ise onunla tokalaşmak geleneklerimizden birisidir.</a:t>
            </a:r>
          </a:p>
        </p:txBody>
      </p:sp>
    </p:spTree>
    <p:extLst>
      <p:ext uri="{BB962C8B-B14F-4D97-AF65-F5344CB8AC3E}">
        <p14:creationId xmlns:p14="http://schemas.microsoft.com/office/powerpoint/2010/main" val="338173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10549DC6-CC39-98EE-CC4A-F0711C067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40 puan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Topluma uygun davranma, iyi ahlak, incelik, terbiye 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62769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E473A256-0037-0D7C-1F5B-15D099CB2B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Barış, esenlik, güven, selamet ve kurtuluş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14D23DA-3C52-4051-5184-D75E939A6004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50 puan</a:t>
            </a:r>
          </a:p>
        </p:txBody>
      </p:sp>
    </p:spTree>
    <p:extLst>
      <p:ext uri="{BB962C8B-B14F-4D97-AF65-F5344CB8AC3E}">
        <p14:creationId xmlns:p14="http://schemas.microsoft.com/office/powerpoint/2010/main" val="42296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75F7613B-D531-9B0E-F059-BFCDEE95E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ltıgen 30">
            <a:extLst>
              <a:ext uri="{FF2B5EF4-FFF2-40B4-BE49-F238E27FC236}">
                <a16:creationId xmlns:a16="http://schemas.microsoft.com/office/drawing/2014/main" id="{375D6D37-ACB4-E7B3-2A5C-0487A94E9456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Bir kişiyi yaptığı iyi işler veya bir başarısı için kutlama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0A5E4D6-001F-F082-EE17-EC085B61E1B9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FB711979-392E-7F52-0F69-F0BE03508518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60 puan</a:t>
            </a:r>
          </a:p>
        </p:txBody>
      </p:sp>
    </p:spTree>
    <p:extLst>
      <p:ext uri="{BB962C8B-B14F-4D97-AF65-F5344CB8AC3E}">
        <p14:creationId xmlns:p14="http://schemas.microsoft.com/office/powerpoint/2010/main" val="15813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59238959-678B-3428-F79E-32D2DEAF8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26" name="Altıgen 25">
            <a:extLst>
              <a:ext uri="{FF2B5EF4-FFF2-40B4-BE49-F238E27FC236}">
                <a16:creationId xmlns:a16="http://schemas.microsoft.com/office/drawing/2014/main" id="{4401718D-F635-C90B-7FB6-E77318A2F2FA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ltıgen 26">
            <a:extLst>
              <a:ext uri="{FF2B5EF4-FFF2-40B4-BE49-F238E27FC236}">
                <a16:creationId xmlns:a16="http://schemas.microsoft.com/office/drawing/2014/main" id="{4971FC3D-81E1-6287-BAC1-CEDD494D1E3D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Altıgen 27">
            <a:extLst>
              <a:ext uri="{FF2B5EF4-FFF2-40B4-BE49-F238E27FC236}">
                <a16:creationId xmlns:a16="http://schemas.microsoft.com/office/drawing/2014/main" id="{D6933210-D097-53F3-2A3F-D25C1F890DA5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ltıgen 28">
            <a:extLst>
              <a:ext uri="{FF2B5EF4-FFF2-40B4-BE49-F238E27FC236}">
                <a16:creationId xmlns:a16="http://schemas.microsoft.com/office/drawing/2014/main" id="{D34D9DAD-2791-C063-7049-A7A96683830E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ltıgen 29">
            <a:extLst>
              <a:ext uri="{FF2B5EF4-FFF2-40B4-BE49-F238E27FC236}">
                <a16:creationId xmlns:a16="http://schemas.microsoft.com/office/drawing/2014/main" id="{BA9F3803-726F-06CE-79A3-C0E4601BC4A3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Altıgen 30">
            <a:extLst>
              <a:ext uri="{FF2B5EF4-FFF2-40B4-BE49-F238E27FC236}">
                <a16:creationId xmlns:a16="http://schemas.microsoft.com/office/drawing/2014/main" id="{375D6D37-ACB4-E7B3-2A5C-0487A94E9456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ltıgen 13">
            <a:extLst>
              <a:ext uri="{FF2B5EF4-FFF2-40B4-BE49-F238E27FC236}">
                <a16:creationId xmlns:a16="http://schemas.microsoft.com/office/drawing/2014/main" id="{E573658C-F441-2012-26DA-DC632C1EE7B6}"/>
              </a:ext>
            </a:extLst>
          </p:cNvPr>
          <p:cNvSpPr/>
          <p:nvPr/>
        </p:nvSpPr>
        <p:spPr>
          <a:xfrm>
            <a:off x="8913475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EB3981C-6EC6-0A74-F80D-40113DD75873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tr-TR" sz="3500" dirty="0" err="1">
                <a:latin typeface="Arial" panose="020B0604020202020204" pitchFamily="34" charset="0"/>
                <a:cs typeface="Arial" panose="020B0604020202020204" pitchFamily="34" charset="0"/>
              </a:rPr>
              <a:t>Selâmun</a:t>
            </a: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” diye başlayan ifadenin devamı</a:t>
            </a:r>
          </a:p>
        </p:txBody>
      </p:sp>
      <p:sp>
        <p:nvSpPr>
          <p:cNvPr id="32" name="Altıgen 31">
            <a:extLst>
              <a:ext uri="{FF2B5EF4-FFF2-40B4-BE49-F238E27FC236}">
                <a16:creationId xmlns:a16="http://schemas.microsoft.com/office/drawing/2014/main" id="{9810B883-C23B-464E-AC2D-082832081D39}"/>
              </a:ext>
            </a:extLst>
          </p:cNvPr>
          <p:cNvSpPr/>
          <p:nvPr/>
        </p:nvSpPr>
        <p:spPr>
          <a:xfrm>
            <a:off x="8914277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8" name="Altıgen 7">
            <a:extLst>
              <a:ext uri="{FF2B5EF4-FFF2-40B4-BE49-F238E27FC236}">
                <a16:creationId xmlns:a16="http://schemas.microsoft.com/office/drawing/2014/main" id="{41854BCC-54C7-71AB-0ABD-C1EB8C8424F0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Altıgen 8">
            <a:extLst>
              <a:ext uri="{FF2B5EF4-FFF2-40B4-BE49-F238E27FC236}">
                <a16:creationId xmlns:a16="http://schemas.microsoft.com/office/drawing/2014/main" id="{60AB55C6-5F03-CD1B-E756-81E524D02173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10" name="Altıgen 9">
            <a:extLst>
              <a:ext uri="{FF2B5EF4-FFF2-40B4-BE49-F238E27FC236}">
                <a16:creationId xmlns:a16="http://schemas.microsoft.com/office/drawing/2014/main" id="{33E903B3-2E35-D3FD-97CA-9380B52FCF3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11" name="Altıgen 10">
            <a:extLst>
              <a:ext uri="{FF2B5EF4-FFF2-40B4-BE49-F238E27FC236}">
                <a16:creationId xmlns:a16="http://schemas.microsoft.com/office/drawing/2014/main" id="{AEB8AE96-DE0F-46AE-3ACB-E5FB12B8087B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2" name="Altıgen 11">
            <a:extLst>
              <a:ext uri="{FF2B5EF4-FFF2-40B4-BE49-F238E27FC236}">
                <a16:creationId xmlns:a16="http://schemas.microsoft.com/office/drawing/2014/main" id="{6679A259-4ADB-1C59-D42B-0D2B5046EC6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3" name="Altıgen 12">
            <a:extLst>
              <a:ext uri="{FF2B5EF4-FFF2-40B4-BE49-F238E27FC236}">
                <a16:creationId xmlns:a16="http://schemas.microsoft.com/office/drawing/2014/main" id="{C0A5E4D6-001F-F082-EE17-EC085B61E1B9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CAC02F68-5C71-CB46-9195-A6CFA1366154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70 puan</a:t>
            </a:r>
          </a:p>
        </p:txBody>
      </p:sp>
    </p:spTree>
    <p:extLst>
      <p:ext uri="{BB962C8B-B14F-4D97-AF65-F5344CB8AC3E}">
        <p14:creationId xmlns:p14="http://schemas.microsoft.com/office/powerpoint/2010/main" val="30167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0151BA62-1056-507F-0B96-057E3DDC4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01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7A0F8D9-186A-B896-109E-B3BB94208A2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5" name="Altıgen 4">
            <a:extLst>
              <a:ext uri="{FF2B5EF4-FFF2-40B4-BE49-F238E27FC236}">
                <a16:creationId xmlns:a16="http://schemas.microsoft.com/office/drawing/2014/main" id="{A1BEBD4A-CEB2-2492-E200-73CFF4EDAC09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15" name="Altıgen 14">
            <a:extLst>
              <a:ext uri="{FF2B5EF4-FFF2-40B4-BE49-F238E27FC236}">
                <a16:creationId xmlns:a16="http://schemas.microsoft.com/office/drawing/2014/main" id="{81DA9085-92F3-07C2-F42F-BDC8D1A9BBEE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16" name="Altıgen 15">
            <a:extLst>
              <a:ext uri="{FF2B5EF4-FFF2-40B4-BE49-F238E27FC236}">
                <a16:creationId xmlns:a16="http://schemas.microsoft.com/office/drawing/2014/main" id="{32AD2709-F842-B87F-C366-408C3D178DD7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17" name="Altıgen 16">
            <a:extLst>
              <a:ext uri="{FF2B5EF4-FFF2-40B4-BE49-F238E27FC236}">
                <a16:creationId xmlns:a16="http://schemas.microsoft.com/office/drawing/2014/main" id="{E555B77F-8BF1-0D7C-19AD-B632F48EA266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18" name="Altıgen 17">
            <a:extLst>
              <a:ext uri="{FF2B5EF4-FFF2-40B4-BE49-F238E27FC236}">
                <a16:creationId xmlns:a16="http://schemas.microsoft.com/office/drawing/2014/main" id="{3572F6EE-38E0-9ACE-8DB1-CC20021C21FC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19" name="Altıgen 18">
            <a:extLst>
              <a:ext uri="{FF2B5EF4-FFF2-40B4-BE49-F238E27FC236}">
                <a16:creationId xmlns:a16="http://schemas.microsoft.com/office/drawing/2014/main" id="{5573EFC2-D24E-F28D-C01F-507A10939EF4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0" name="Altıgen 19">
            <a:extLst>
              <a:ext uri="{FF2B5EF4-FFF2-40B4-BE49-F238E27FC236}">
                <a16:creationId xmlns:a16="http://schemas.microsoft.com/office/drawing/2014/main" id="{A2634D7D-70C4-2354-6CA9-F4A67F54D0F0}"/>
              </a:ext>
            </a:extLst>
          </p:cNvPr>
          <p:cNvSpPr/>
          <p:nvPr/>
        </p:nvSpPr>
        <p:spPr>
          <a:xfrm>
            <a:off x="10289220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1" name="Altıgen 20">
            <a:extLst>
              <a:ext uri="{FF2B5EF4-FFF2-40B4-BE49-F238E27FC236}">
                <a16:creationId xmlns:a16="http://schemas.microsoft.com/office/drawing/2014/main" id="{9A958734-37D8-A53D-4CBB-798DD444645C}"/>
              </a:ext>
            </a:extLst>
          </p:cNvPr>
          <p:cNvSpPr/>
          <p:nvPr/>
        </p:nvSpPr>
        <p:spPr>
          <a:xfrm>
            <a:off x="8913475" y="1658664"/>
            <a:ext cx="1237488" cy="1066800"/>
          </a:xfrm>
          <a:prstGeom prst="hexagon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endParaRPr lang="tr-TR" sz="6000" b="1" dirty="0"/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C218C45F-AF2E-1E20-F56C-7F1C16F71490}"/>
              </a:ext>
            </a:extLst>
          </p:cNvPr>
          <p:cNvSpPr txBox="1"/>
          <p:nvPr/>
        </p:nvSpPr>
        <p:spPr>
          <a:xfrm>
            <a:off x="664891" y="3215586"/>
            <a:ext cx="1086181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500" dirty="0">
                <a:latin typeface="Arial" panose="020B0604020202020204" pitchFamily="34" charset="0"/>
                <a:cs typeface="Arial" panose="020B0604020202020204" pitchFamily="34" charset="0"/>
              </a:rPr>
              <a:t>Tokalaşmanın eş anlamlısı</a:t>
            </a:r>
          </a:p>
        </p:txBody>
      </p:sp>
      <p:sp>
        <p:nvSpPr>
          <p:cNvPr id="23" name="Altıgen 22">
            <a:extLst>
              <a:ext uri="{FF2B5EF4-FFF2-40B4-BE49-F238E27FC236}">
                <a16:creationId xmlns:a16="http://schemas.microsoft.com/office/drawing/2014/main" id="{3BF18075-A551-42B7-E8A1-FE5AD5750A28}"/>
              </a:ext>
            </a:extLst>
          </p:cNvPr>
          <p:cNvSpPr/>
          <p:nvPr/>
        </p:nvSpPr>
        <p:spPr>
          <a:xfrm>
            <a:off x="8914277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/>
              <a:t>H</a:t>
            </a:r>
          </a:p>
        </p:txBody>
      </p:sp>
      <p:sp>
        <p:nvSpPr>
          <p:cNvPr id="24" name="Altıgen 23">
            <a:extLst>
              <a:ext uri="{FF2B5EF4-FFF2-40B4-BE49-F238E27FC236}">
                <a16:creationId xmlns:a16="http://schemas.microsoft.com/office/drawing/2014/main" id="{039E8B7D-8135-A9B5-78D0-53A7EB15C6ED}"/>
              </a:ext>
            </a:extLst>
          </p:cNvPr>
          <p:cNvSpPr/>
          <p:nvPr/>
        </p:nvSpPr>
        <p:spPr>
          <a:xfrm>
            <a:off x="665292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/>
              <a:t>M</a:t>
            </a:r>
          </a:p>
        </p:txBody>
      </p:sp>
      <p:sp>
        <p:nvSpPr>
          <p:cNvPr id="25" name="Altıgen 24">
            <a:extLst>
              <a:ext uri="{FF2B5EF4-FFF2-40B4-BE49-F238E27FC236}">
                <a16:creationId xmlns:a16="http://schemas.microsoft.com/office/drawing/2014/main" id="{44D3DBB6-682F-1562-4C5B-832F6D39D7A2}"/>
              </a:ext>
            </a:extLst>
          </p:cNvPr>
          <p:cNvSpPr/>
          <p:nvPr/>
        </p:nvSpPr>
        <p:spPr>
          <a:xfrm>
            <a:off x="2040636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/>
              <a:t>U</a:t>
            </a:r>
          </a:p>
        </p:txBody>
      </p:sp>
      <p:sp>
        <p:nvSpPr>
          <p:cNvPr id="33" name="Altıgen 32">
            <a:extLst>
              <a:ext uri="{FF2B5EF4-FFF2-40B4-BE49-F238E27FC236}">
                <a16:creationId xmlns:a16="http://schemas.microsoft.com/office/drawing/2014/main" id="{4C4867BA-61FF-F082-0193-EA151F03C849}"/>
              </a:ext>
            </a:extLst>
          </p:cNvPr>
          <p:cNvSpPr/>
          <p:nvPr/>
        </p:nvSpPr>
        <p:spPr>
          <a:xfrm>
            <a:off x="341598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/>
              <a:t>S</a:t>
            </a:r>
          </a:p>
        </p:txBody>
      </p:sp>
      <p:sp>
        <p:nvSpPr>
          <p:cNvPr id="34" name="Altıgen 33">
            <a:extLst>
              <a:ext uri="{FF2B5EF4-FFF2-40B4-BE49-F238E27FC236}">
                <a16:creationId xmlns:a16="http://schemas.microsoft.com/office/drawing/2014/main" id="{97D98072-5FC2-C21D-52AB-97BE5B4CB9A6}"/>
              </a:ext>
            </a:extLst>
          </p:cNvPr>
          <p:cNvSpPr/>
          <p:nvPr/>
        </p:nvSpPr>
        <p:spPr>
          <a:xfrm>
            <a:off x="4787844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/>
              <a:t>A</a:t>
            </a:r>
          </a:p>
        </p:txBody>
      </p:sp>
      <p:sp>
        <p:nvSpPr>
          <p:cNvPr id="35" name="Altıgen 34">
            <a:extLst>
              <a:ext uri="{FF2B5EF4-FFF2-40B4-BE49-F238E27FC236}">
                <a16:creationId xmlns:a16="http://schemas.microsoft.com/office/drawing/2014/main" id="{1409AC0E-C0B8-A94F-4CDA-CDD68E3BD74B}"/>
              </a:ext>
            </a:extLst>
          </p:cNvPr>
          <p:cNvSpPr/>
          <p:nvPr/>
        </p:nvSpPr>
        <p:spPr>
          <a:xfrm>
            <a:off x="6163188" y="1658664"/>
            <a:ext cx="1237488" cy="1066800"/>
          </a:xfrm>
          <a:prstGeom prst="hexagon">
            <a:avLst/>
          </a:prstGeom>
          <a:noFill/>
          <a:ln w="762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/>
              <a:t>F</a:t>
            </a:r>
          </a:p>
        </p:txBody>
      </p:sp>
      <p:sp>
        <p:nvSpPr>
          <p:cNvPr id="36" name="Altıgen 35">
            <a:extLst>
              <a:ext uri="{FF2B5EF4-FFF2-40B4-BE49-F238E27FC236}">
                <a16:creationId xmlns:a16="http://schemas.microsoft.com/office/drawing/2014/main" id="{970A58FA-C85A-8937-FC14-C02E1BB8C75C}"/>
              </a:ext>
            </a:extLst>
          </p:cNvPr>
          <p:cNvSpPr/>
          <p:nvPr/>
        </p:nvSpPr>
        <p:spPr>
          <a:xfrm>
            <a:off x="7538532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/>
              <a:t>A</a:t>
            </a:r>
          </a:p>
        </p:txBody>
      </p:sp>
      <p:sp>
        <p:nvSpPr>
          <p:cNvPr id="37" name="Altıgen 36">
            <a:extLst>
              <a:ext uri="{FF2B5EF4-FFF2-40B4-BE49-F238E27FC236}">
                <a16:creationId xmlns:a16="http://schemas.microsoft.com/office/drawing/2014/main" id="{318ED849-A002-DC64-8DF9-F654481DD2CF}"/>
              </a:ext>
            </a:extLst>
          </p:cNvPr>
          <p:cNvSpPr/>
          <p:nvPr/>
        </p:nvSpPr>
        <p:spPr>
          <a:xfrm>
            <a:off x="10289220" y="1658664"/>
            <a:ext cx="1237488" cy="1066800"/>
          </a:xfrm>
          <a:prstGeom prst="hexagon">
            <a:avLst/>
          </a:prstGeom>
          <a:noFill/>
          <a:ln w="76200">
            <a:noFill/>
          </a:ln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bIns="72000" rtlCol="0" anchor="ctr"/>
          <a:lstStyle/>
          <a:p>
            <a:pPr algn="ctr"/>
            <a:r>
              <a:rPr lang="tr-TR" sz="6000" b="1" dirty="0"/>
              <a:t>A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7F338812-EDBF-6E1A-2986-5EB26B2320F5}"/>
              </a:ext>
            </a:extLst>
          </p:cNvPr>
          <p:cNvSpPr txBox="1"/>
          <p:nvPr/>
        </p:nvSpPr>
        <p:spPr>
          <a:xfrm>
            <a:off x="1" y="587386"/>
            <a:ext cx="1465942" cy="40011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Arial" panose="020B0604020202020204" pitchFamily="34" charset="0"/>
                <a:cs typeface="Arial" panose="020B0604020202020204" pitchFamily="34" charset="0"/>
              </a:rPr>
              <a:t>  80 puan</a:t>
            </a:r>
          </a:p>
        </p:txBody>
      </p:sp>
    </p:spTree>
    <p:extLst>
      <p:ext uri="{BB962C8B-B14F-4D97-AF65-F5344CB8AC3E}">
        <p14:creationId xmlns:p14="http://schemas.microsoft.com/office/powerpoint/2010/main" val="119273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metin, ekran görüntüsü, yazı tipi, tasarım içeren bir resim&#10;&#10;Açıklama otomatik olarak oluşturuldu">
            <a:extLst>
              <a:ext uri="{FF2B5EF4-FFF2-40B4-BE49-F238E27FC236}">
                <a16:creationId xmlns:a16="http://schemas.microsoft.com/office/drawing/2014/main" id="{52DF2338-8A00-59A0-92C9-99D88987F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3DEB2B09-128F-BEF6-1B0B-0B8D666F8D8B}"/>
              </a:ext>
            </a:extLst>
          </p:cNvPr>
          <p:cNvSpPr txBox="1"/>
          <p:nvPr/>
        </p:nvSpPr>
        <p:spPr>
          <a:xfrm>
            <a:off x="459772" y="60943"/>
            <a:ext cx="8089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pic>
        <p:nvPicPr>
          <p:cNvPr id="6" name="Resim 5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FA595B2-81D3-B20E-94BE-41650FC4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9" y="1628182"/>
            <a:ext cx="4183819" cy="914021"/>
          </a:xfrm>
          <a:prstGeom prst="rect">
            <a:avLst/>
          </a:prstGeom>
        </p:spPr>
      </p:pic>
      <p:pic>
        <p:nvPicPr>
          <p:cNvPr id="7" name="Resim 6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8188D11B-BD4C-3313-4D27-FA4FD1503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8" y="2704346"/>
            <a:ext cx="4183819" cy="914021"/>
          </a:xfrm>
          <a:prstGeom prst="rect">
            <a:avLst/>
          </a:prstGeom>
        </p:spPr>
      </p:pic>
      <p:pic>
        <p:nvPicPr>
          <p:cNvPr id="8" name="Resim 7" descr="ekran görüntüsü, grafik, renklilik, tasarım içeren bir resim&#10;&#10;Açıklama otomatik olarak oluşturuldu">
            <a:extLst>
              <a:ext uri="{FF2B5EF4-FFF2-40B4-BE49-F238E27FC236}">
                <a16:creationId xmlns:a16="http://schemas.microsoft.com/office/drawing/2014/main" id="{A187CCAD-0424-DD3D-A04C-06FF40273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42" y="3780510"/>
            <a:ext cx="4183819" cy="914021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F9F17C72-20F2-4285-D2B0-1B72B305CB77}"/>
              </a:ext>
            </a:extLst>
          </p:cNvPr>
          <p:cNvSpPr txBox="1"/>
          <p:nvPr/>
        </p:nvSpPr>
        <p:spPr>
          <a:xfrm>
            <a:off x="5338324" y="1866766"/>
            <a:ext cx="263644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Mikail OKUMUŞ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09D9273-0188-11FB-FFC1-89AD389A19C2}"/>
              </a:ext>
            </a:extLst>
          </p:cNvPr>
          <p:cNvSpPr txBox="1"/>
          <p:nvPr/>
        </p:nvSpPr>
        <p:spPr>
          <a:xfrm>
            <a:off x="5338323" y="2934403"/>
            <a:ext cx="26317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Adem USTAOĞLU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7BC7C82E-0BA4-C3DA-1BCB-00037FABF7C5}"/>
              </a:ext>
            </a:extLst>
          </p:cNvPr>
          <p:cNvSpPr txBox="1"/>
          <p:nvPr/>
        </p:nvSpPr>
        <p:spPr>
          <a:xfrm>
            <a:off x="5338324" y="4014382"/>
            <a:ext cx="2631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300" dirty="0">
                <a:latin typeface="Arial" panose="020B0604020202020204" pitchFamily="34" charset="0"/>
              </a:rPr>
              <a:t>Ekrem BALCI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8E9F6B-B6E8-3A92-6EE8-8C077CD7641D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623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BA98A632-251E-ABC5-C807-CF475EE0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kişi, şahıs, giyim, parmak, bilek içeren bir resim&#10;&#10;Açıklama otomatik olarak oluşturuldu">
            <a:extLst>
              <a:ext uri="{FF2B5EF4-FFF2-40B4-BE49-F238E27FC236}">
                <a16:creationId xmlns:a16="http://schemas.microsoft.com/office/drawing/2014/main" id="{4C3F6FB8-D104-48AC-5E23-8E0B8CEC1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68" y="2696500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Tokalaşma, insanların genelde dostluk, sevgi, anlaşma, tebrik, bağlılık gibi duyguların ifadesi olarak el sıkışmalarıdır.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68" y="1025459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Eğer selam verdiğimiz kişi tanıdık birisi ise onunla tokalaşmak geleneklerimizden birisidir.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3EDEE18-0197-A71E-ADAD-89E52EBF093F}"/>
              </a:ext>
            </a:extLst>
          </p:cNvPr>
          <p:cNvSpPr txBox="1"/>
          <p:nvPr/>
        </p:nvSpPr>
        <p:spPr>
          <a:xfrm>
            <a:off x="4116469" y="4367541"/>
            <a:ext cx="781729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Tokalaşmada eller karşılıklı avuç içleri birleşecek şeklinde tutulur. Eş anlamlısı "</a:t>
            </a:r>
            <a:r>
              <a:rPr lang="tr-TR" sz="3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musâfaha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" kelimesidir.</a:t>
            </a:r>
          </a:p>
        </p:txBody>
      </p:sp>
    </p:spTree>
    <p:extLst>
      <p:ext uri="{BB962C8B-B14F-4D97-AF65-F5344CB8AC3E}">
        <p14:creationId xmlns:p14="http://schemas.microsoft.com/office/powerpoint/2010/main" val="367754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111522A8-8C9C-3FDE-5DA4-415D388A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0" y="3408756"/>
            <a:ext cx="12192000" cy="2477601"/>
          </a:xfrm>
          <a:prstGeom prst="rect">
            <a:avLst/>
          </a:prstGeom>
          <a:solidFill>
            <a:srgbClr val="86E2CE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221163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“Size bir selâm verildiği zaman, ondan daha güzeliyle veya aynı selâmla karşılık verin. Şüphesiz Allah, her şeyin hesabını gereği   gibi yapandır.” </a:t>
            </a:r>
          </a:p>
          <a:p>
            <a:pPr marL="4221163" algn="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(Nisa suresi, 86. ayet)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78" y="1111830"/>
            <a:ext cx="7817282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Nezaket gereği selam verirken dikkat edilmesi gereken birtakım adap kuralları vardır. Bu kurallardan en önemlisi selama karşılık vermektir. </a:t>
            </a:r>
          </a:p>
        </p:txBody>
      </p:sp>
      <p:pic>
        <p:nvPicPr>
          <p:cNvPr id="7" name="Resim 6" descr="kişi, şahıs, giyim, parmak, bilek içeren bir resim&#10;&#10;Açıklama otomatik olarak oluşturuldu">
            <a:extLst>
              <a:ext uri="{FF2B5EF4-FFF2-40B4-BE49-F238E27FC236}">
                <a16:creationId xmlns:a16="http://schemas.microsoft.com/office/drawing/2014/main" id="{FAF67E3B-C012-D398-82E5-CC3940719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" y="729000"/>
            <a:ext cx="3600000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3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BA98A632-251E-ABC5-C807-CF475EE0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kişi, şahıs, parmak, adam, insan, baş parmak içeren bir resim&#10;&#10;Açıklama otomatik olarak oluşturuldu">
            <a:extLst>
              <a:ext uri="{FF2B5EF4-FFF2-40B4-BE49-F238E27FC236}">
                <a16:creationId xmlns:a16="http://schemas.microsoft.com/office/drawing/2014/main" id="{82469DF5-F5EA-627D-409F-373E00CB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3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68" y="2696500"/>
            <a:ext cx="776678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Peygamberimiz (s.a.v.) bu konuya ilişkin şöyle buyurmuştur: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68" y="1025459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Kültürümüzde selamlaşmanın da bir adabı vardır. Konuşmaya başlamadan önce selam vermeli, daha sonra konuşmalıyız.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3EDEE18-0197-A71E-ADAD-89E52EBF093F}"/>
              </a:ext>
            </a:extLst>
          </p:cNvPr>
          <p:cNvSpPr txBox="1"/>
          <p:nvPr/>
        </p:nvSpPr>
        <p:spPr>
          <a:xfrm>
            <a:off x="4116468" y="4367541"/>
            <a:ext cx="8075531" cy="10926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“Selam, konuşmadan önce gelir.”</a:t>
            </a:r>
          </a:p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						     (Hadis)</a:t>
            </a:r>
          </a:p>
        </p:txBody>
      </p:sp>
    </p:spTree>
    <p:extLst>
      <p:ext uri="{BB962C8B-B14F-4D97-AF65-F5344CB8AC3E}">
        <p14:creationId xmlns:p14="http://schemas.microsoft.com/office/powerpoint/2010/main" val="116578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BA98A632-251E-ABC5-C807-CF475EE0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0" y="662502"/>
            <a:ext cx="954024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latin typeface="Arial" panose="020B0604020202020204" pitchFamily="34" charset="0"/>
                <a:cs typeface="Arial" panose="020B0604020202020204" pitchFamily="34" charset="0"/>
              </a:rPr>
              <a:t>Selamlaşmada bazı öncelikler de söz konusudur: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9B67CBE-A791-A5B7-643F-5713C9B32C1C}"/>
              </a:ext>
            </a:extLst>
          </p:cNvPr>
          <p:cNvSpPr txBox="1"/>
          <p:nvPr/>
        </p:nvSpPr>
        <p:spPr>
          <a:xfrm>
            <a:off x="3585627" y="1467505"/>
            <a:ext cx="502074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Küçük olan büyük olana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7B15B07-D9C7-C7B2-C413-5CE2FA454968}"/>
              </a:ext>
            </a:extLst>
          </p:cNvPr>
          <p:cNvSpPr txBox="1"/>
          <p:nvPr/>
        </p:nvSpPr>
        <p:spPr>
          <a:xfrm>
            <a:off x="3118694" y="2147100"/>
            <a:ext cx="595461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Bir araçta giden yürüyene binekteki yaya olana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C49EDC2D-3C3B-CB6F-E716-AD6F0C6CAFEA}"/>
              </a:ext>
            </a:extLst>
          </p:cNvPr>
          <p:cNvSpPr txBox="1"/>
          <p:nvPr/>
        </p:nvSpPr>
        <p:spPr>
          <a:xfrm>
            <a:off x="3033594" y="3414044"/>
            <a:ext cx="6124812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Yürüyen veya ayakta olan oturana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B3DEF95-EBDC-BFCE-14E0-47812F240FFE}"/>
              </a:ext>
            </a:extLst>
          </p:cNvPr>
          <p:cNvSpPr txBox="1"/>
          <p:nvPr/>
        </p:nvSpPr>
        <p:spPr>
          <a:xfrm>
            <a:off x="3502447" y="4216792"/>
            <a:ext cx="518710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Sayı bakımından az olan topluluk çok olana </a:t>
            </a:r>
          </a:p>
        </p:txBody>
      </p:sp>
      <p:pic>
        <p:nvPicPr>
          <p:cNvPr id="15" name="Resim 14" descr="yeni yürüyen çocuk, kişi, şahıs, insan yüzü, çocuk içeren bir resim&#10;&#10;Açıklama otomatik olarak oluşturuldu">
            <a:extLst>
              <a:ext uri="{FF2B5EF4-FFF2-40B4-BE49-F238E27FC236}">
                <a16:creationId xmlns:a16="http://schemas.microsoft.com/office/drawing/2014/main" id="{34FB0BEA-1E2A-7C5C-3CD7-6892FD0BC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1" y="1246490"/>
            <a:ext cx="1661539" cy="1440000"/>
          </a:xfrm>
          <a:prstGeom prst="rect">
            <a:avLst/>
          </a:prstGeom>
        </p:spPr>
      </p:pic>
      <p:pic>
        <p:nvPicPr>
          <p:cNvPr id="19" name="Resim 18" descr="giyim, ayakkabı, kişi, şahıs, adam, insan içeren bir resim&#10;&#10;Açıklama otomatik olarak oluşturuldu">
            <a:extLst>
              <a:ext uri="{FF2B5EF4-FFF2-40B4-BE49-F238E27FC236}">
                <a16:creationId xmlns:a16="http://schemas.microsoft.com/office/drawing/2014/main" id="{45D827DC-6E1A-9393-3837-37B21EECDD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2" y="2326679"/>
            <a:ext cx="1661538" cy="1440000"/>
          </a:xfrm>
          <a:prstGeom prst="rect">
            <a:avLst/>
          </a:prstGeom>
        </p:spPr>
      </p:pic>
      <p:pic>
        <p:nvPicPr>
          <p:cNvPr id="17" name="Resim 16" descr="giyim, kişi, şahıs, insan yüzü, adam, insan içeren bir resim&#10;&#10;Açıklama otomatik olarak oluşturuldu">
            <a:extLst>
              <a:ext uri="{FF2B5EF4-FFF2-40B4-BE49-F238E27FC236}">
                <a16:creationId xmlns:a16="http://schemas.microsoft.com/office/drawing/2014/main" id="{5135C852-2550-458A-6D16-D97A40DEB8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60" y="1246490"/>
            <a:ext cx="1661538" cy="1440000"/>
          </a:xfrm>
          <a:prstGeom prst="rect">
            <a:avLst/>
          </a:prstGeom>
        </p:spPr>
      </p:pic>
      <p:pic>
        <p:nvPicPr>
          <p:cNvPr id="21" name="Resim 20" descr="kara taşıtı, araba, dış mekan, tekerlek içeren bir resim&#10;&#10;Açıklama otomatik olarak oluşturuldu">
            <a:extLst>
              <a:ext uri="{FF2B5EF4-FFF2-40B4-BE49-F238E27FC236}">
                <a16:creationId xmlns:a16="http://schemas.microsoft.com/office/drawing/2014/main" id="{56AC7D1E-EC46-FF29-C819-EB08DC85F2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453" y="2295022"/>
            <a:ext cx="1661538" cy="1440000"/>
          </a:xfrm>
          <a:prstGeom prst="rect">
            <a:avLst/>
          </a:prstGeom>
        </p:spPr>
      </p:pic>
      <p:pic>
        <p:nvPicPr>
          <p:cNvPr id="23" name="Resim 22" descr="giyim, kişi, şahıs, ayakkabı, pantolon içeren bir resim&#10;&#10;Açıklama otomatik olarak oluşturuldu">
            <a:extLst>
              <a:ext uri="{FF2B5EF4-FFF2-40B4-BE49-F238E27FC236}">
                <a16:creationId xmlns:a16="http://schemas.microsoft.com/office/drawing/2014/main" id="{0D4B049F-B668-9627-E3A0-50350682EA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92" y="3316203"/>
            <a:ext cx="1661538" cy="1440000"/>
          </a:xfrm>
          <a:prstGeom prst="rect">
            <a:avLst/>
          </a:prstGeom>
        </p:spPr>
      </p:pic>
      <p:pic>
        <p:nvPicPr>
          <p:cNvPr id="25" name="Resim 24" descr="giyim, kişi, şahıs, yürüyüş yapma, gökyüzü içeren bir resim&#10;&#10;Açıklama otomatik olarak oluşturuldu">
            <a:extLst>
              <a:ext uri="{FF2B5EF4-FFF2-40B4-BE49-F238E27FC236}">
                <a16:creationId xmlns:a16="http://schemas.microsoft.com/office/drawing/2014/main" id="{C2276271-2BD0-A8E1-2DC3-C24DD63552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60" y="3320852"/>
            <a:ext cx="1661538" cy="1440000"/>
          </a:xfrm>
          <a:prstGeom prst="rect">
            <a:avLst/>
          </a:prstGeom>
        </p:spPr>
      </p:pic>
      <p:pic>
        <p:nvPicPr>
          <p:cNvPr id="27" name="Resim 26" descr="salon oyun ve sporları, bovling, bovling ekipmanı, iç mekan içeren bir resim&#10;&#10;Açıklama otomatik olarak oluşturuldu">
            <a:extLst>
              <a:ext uri="{FF2B5EF4-FFF2-40B4-BE49-F238E27FC236}">
                <a16:creationId xmlns:a16="http://schemas.microsoft.com/office/drawing/2014/main" id="{25714C64-1439-688A-2B3F-CEB2BEED7D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82" y="4076011"/>
            <a:ext cx="1661538" cy="1440000"/>
          </a:xfrm>
          <a:prstGeom prst="rect">
            <a:avLst/>
          </a:prstGeom>
        </p:spPr>
      </p:pic>
      <p:pic>
        <p:nvPicPr>
          <p:cNvPr id="29" name="Resim 28" descr="iç mekan içeren bir resim&#10;&#10;Açıklama otomatik olarak orta güvenilirlik düzeyiyle oluşturuldu">
            <a:extLst>
              <a:ext uri="{FF2B5EF4-FFF2-40B4-BE49-F238E27FC236}">
                <a16:creationId xmlns:a16="http://schemas.microsoft.com/office/drawing/2014/main" id="{C241844A-FE8F-9A80-71C2-E591DEB4A8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453" y="4074690"/>
            <a:ext cx="166153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BA98A632-251E-ABC5-C807-CF475EE0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0" y="662502"/>
            <a:ext cx="4419600" cy="553998"/>
          </a:xfrm>
          <a:prstGeom prst="rect">
            <a:avLst/>
          </a:prstGeom>
          <a:solidFill>
            <a:srgbClr val="8C3D3E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Selamlaşma ifadeleri</a:t>
            </a:r>
          </a:p>
        </p:txBody>
      </p:sp>
      <p:pic>
        <p:nvPicPr>
          <p:cNvPr id="22" name="Resim 21" descr="portakal, turuncu içeren bir resim&#10;&#10;Açıklama otomatik olarak oluşturuldu">
            <a:extLst>
              <a:ext uri="{FF2B5EF4-FFF2-40B4-BE49-F238E27FC236}">
                <a16:creationId xmlns:a16="http://schemas.microsoft.com/office/drawing/2014/main" id="{40E200C0-B67A-E2C8-16C2-D1400CAD0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1826594"/>
            <a:ext cx="3268147" cy="975039"/>
          </a:xfrm>
          <a:prstGeom prst="rect">
            <a:avLst/>
          </a:prstGeom>
        </p:spPr>
      </p:pic>
      <p:pic>
        <p:nvPicPr>
          <p:cNvPr id="18" name="Resim 17" descr="portakal, turuncu içeren bir resim&#10;&#10;Açıklama otomatik olarak oluşturuldu">
            <a:extLst>
              <a:ext uri="{FF2B5EF4-FFF2-40B4-BE49-F238E27FC236}">
                <a16:creationId xmlns:a16="http://schemas.microsoft.com/office/drawing/2014/main" id="{6EBE95BF-C68A-9FBB-8EF6-E082A5848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0" y="1858178"/>
            <a:ext cx="2984855" cy="94345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9B67CBE-A791-A5B7-643F-5713C9B32C1C}"/>
              </a:ext>
            </a:extLst>
          </p:cNvPr>
          <p:cNvSpPr txBox="1"/>
          <p:nvPr/>
        </p:nvSpPr>
        <p:spPr>
          <a:xfrm>
            <a:off x="541853" y="2005859"/>
            <a:ext cx="3043773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Merhaba!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7B15B07-D9C7-C7B2-C413-5CE2FA454968}"/>
              </a:ext>
            </a:extLst>
          </p:cNvPr>
          <p:cNvSpPr txBox="1"/>
          <p:nvPr/>
        </p:nvSpPr>
        <p:spPr>
          <a:xfrm>
            <a:off x="8606376" y="2005859"/>
            <a:ext cx="2809667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İyi çalışmalar!</a:t>
            </a:r>
          </a:p>
        </p:txBody>
      </p:sp>
      <p:pic>
        <p:nvPicPr>
          <p:cNvPr id="24" name="Resim 23" descr="portakal, turuncu içeren bir resim&#10;&#10;Açıklama otomatik olarak oluşturuldu">
            <a:extLst>
              <a:ext uri="{FF2B5EF4-FFF2-40B4-BE49-F238E27FC236}">
                <a16:creationId xmlns:a16="http://schemas.microsoft.com/office/drawing/2014/main" id="{9CB90BCB-D0C1-952D-F79B-CEA1C73F1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09" y="2600834"/>
            <a:ext cx="3532940" cy="970216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C49EDC2D-3C3B-CB6F-E716-AD6F0C6CAFEA}"/>
              </a:ext>
            </a:extLst>
          </p:cNvPr>
          <p:cNvSpPr txBox="1"/>
          <p:nvPr/>
        </p:nvSpPr>
        <p:spPr>
          <a:xfrm>
            <a:off x="4656237" y="2792084"/>
            <a:ext cx="2879526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Günaydın!</a:t>
            </a:r>
          </a:p>
        </p:txBody>
      </p:sp>
      <p:pic>
        <p:nvPicPr>
          <p:cNvPr id="13" name="Resim 12" descr="portakal, turuncu içeren bir resim&#10;&#10;Açıklama otomatik olarak oluşturuldu">
            <a:extLst>
              <a:ext uri="{FF2B5EF4-FFF2-40B4-BE49-F238E27FC236}">
                <a16:creationId xmlns:a16="http://schemas.microsoft.com/office/drawing/2014/main" id="{5F89328B-E518-F276-FAEE-7076855A3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71" y="4471748"/>
            <a:ext cx="2984855" cy="1205570"/>
          </a:xfrm>
          <a:prstGeom prst="rect">
            <a:avLst/>
          </a:prstGeom>
        </p:spPr>
      </p:pic>
      <p:pic>
        <p:nvPicPr>
          <p:cNvPr id="16" name="Resim 15" descr="portakal, turuncu içeren bir resim&#10;&#10;Açıklama otomatik olarak oluşturuldu">
            <a:extLst>
              <a:ext uri="{FF2B5EF4-FFF2-40B4-BE49-F238E27FC236}">
                <a16:creationId xmlns:a16="http://schemas.microsoft.com/office/drawing/2014/main" id="{94E3126A-CE1D-5341-BD3A-34A2DF482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73" y="3956177"/>
            <a:ext cx="3532940" cy="970216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9B3DEF95-EBDC-BFCE-14E0-47812F240FFE}"/>
              </a:ext>
            </a:extLst>
          </p:cNvPr>
          <p:cNvSpPr txBox="1"/>
          <p:nvPr/>
        </p:nvSpPr>
        <p:spPr>
          <a:xfrm>
            <a:off x="4032821" y="4095179"/>
            <a:ext cx="412635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Hayırlı sabahlar!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EFF8853A-6648-5476-DF82-5251CCC5EC40}"/>
              </a:ext>
            </a:extLst>
          </p:cNvPr>
          <p:cNvSpPr txBox="1"/>
          <p:nvPr/>
        </p:nvSpPr>
        <p:spPr>
          <a:xfrm>
            <a:off x="541852" y="4482338"/>
            <a:ext cx="3043774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Selamun</a:t>
            </a:r>
            <a:endParaRPr lang="tr-T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aleyküm!</a:t>
            </a:r>
          </a:p>
        </p:txBody>
      </p:sp>
      <p:pic>
        <p:nvPicPr>
          <p:cNvPr id="14" name="Resim 13" descr="portakal, turuncu içeren bir resim&#10;&#10;Açıklama otomatik olarak oluşturuldu">
            <a:extLst>
              <a:ext uri="{FF2B5EF4-FFF2-40B4-BE49-F238E27FC236}">
                <a16:creationId xmlns:a16="http://schemas.microsoft.com/office/drawing/2014/main" id="{9503946D-D0BD-5327-8EC9-390039ED2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01" y="4458478"/>
            <a:ext cx="2984855" cy="120557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E3A92220-19C6-7EA7-D045-1EA662FAFC51}"/>
              </a:ext>
            </a:extLst>
          </p:cNvPr>
          <p:cNvSpPr txBox="1"/>
          <p:nvPr/>
        </p:nvSpPr>
        <p:spPr>
          <a:xfrm>
            <a:off x="8606374" y="4488958"/>
            <a:ext cx="3043774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Aleyküm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selam!</a:t>
            </a:r>
          </a:p>
        </p:txBody>
      </p:sp>
    </p:spTree>
    <p:extLst>
      <p:ext uri="{BB962C8B-B14F-4D97-AF65-F5344CB8AC3E}">
        <p14:creationId xmlns:p14="http://schemas.microsoft.com/office/powerpoint/2010/main" val="38386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4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BA98A632-251E-ABC5-C807-CF475EE05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96E4F832-CF0C-4C53-CB32-66BD244CEE82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  <p:pic>
        <p:nvPicPr>
          <p:cNvPr id="8" name="Resim 7" descr="kişi, şahıs, insan yüzü, giyim, adam, insan içeren bir resim&#10;&#10;Açıklama otomatik olarak oluşturuldu">
            <a:extLst>
              <a:ext uri="{FF2B5EF4-FFF2-40B4-BE49-F238E27FC236}">
                <a16:creationId xmlns:a16="http://schemas.microsoft.com/office/drawing/2014/main" id="{E163EDAE-1443-F0AA-2D8F-930F07712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34" y="729000"/>
            <a:ext cx="3600000" cy="5400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4116467" y="3901440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• Karşılığında aynı manada olmak üzere “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Aleyküm selâm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” diye hayır duada bulunulur. 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1B3EBB1-55C8-2358-C9F7-23E7755378F0}"/>
              </a:ext>
            </a:extLst>
          </p:cNvPr>
          <p:cNvSpPr txBox="1"/>
          <p:nvPr/>
        </p:nvSpPr>
        <p:spPr>
          <a:xfrm>
            <a:off x="4116468" y="1497899"/>
            <a:ext cx="7766785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tr-TR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Selamun</a:t>
            </a:r>
            <a:r>
              <a:rPr lang="tr-TR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aleyküm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" ifadesi “Selâm sizin üzerinize olsun”, “Allah sizi kaza ve belâdan korusun” “Barış sizinle olsun” demektir.</a:t>
            </a:r>
          </a:p>
        </p:txBody>
      </p:sp>
    </p:spTree>
    <p:extLst>
      <p:ext uri="{BB962C8B-B14F-4D97-AF65-F5344CB8AC3E}">
        <p14:creationId xmlns:p14="http://schemas.microsoft.com/office/powerpoint/2010/main" val="247985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ekran görüntüsü, metin, grafik, tasarım içeren bir resim&#10;&#10;Açıklama otomatik olarak oluşturuldu">
            <a:extLst>
              <a:ext uri="{FF2B5EF4-FFF2-40B4-BE49-F238E27FC236}">
                <a16:creationId xmlns:a16="http://schemas.microsoft.com/office/drawing/2014/main" id="{327A4512-72B3-6F2C-6AB8-4E522030D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C3673332-5A11-7CAC-5BE4-ED6BAF5B2D5D}"/>
              </a:ext>
            </a:extLst>
          </p:cNvPr>
          <p:cNvSpPr txBox="1"/>
          <p:nvPr/>
        </p:nvSpPr>
        <p:spPr>
          <a:xfrm>
            <a:off x="646326" y="2190200"/>
            <a:ext cx="10899348" cy="36317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“Ey iman edenler! Kendi evlerinizden başka evlere, geldiğinizi fark ettirip ev halkına selâm vermeden girmeyin.” 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Nûr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suresi, 27. ayet)</a:t>
            </a:r>
          </a:p>
          <a:p>
            <a:pPr algn="ctr">
              <a:spcAft>
                <a:spcPts val="600"/>
              </a:spcAft>
            </a:pPr>
            <a:endParaRPr lang="tr-T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“Evlerinize girdiğiniz zaman, Allah tarafından mübarek ve güzel bir yaşama dileği olarak kendinize (birbirinize) selâm verin.” </a:t>
            </a:r>
          </a:p>
          <a:p>
            <a:pPr algn="ctr">
              <a:spcAft>
                <a:spcPts val="600"/>
              </a:spcAft>
            </a:pP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3000" dirty="0" err="1">
                <a:latin typeface="Arial" panose="020B0604020202020204" pitchFamily="34" charset="0"/>
                <a:cs typeface="Arial" panose="020B0604020202020204" pitchFamily="34" charset="0"/>
              </a:rPr>
              <a:t>Nûr</a:t>
            </a:r>
            <a:r>
              <a:rPr lang="tr-TR" sz="3000" dirty="0">
                <a:latin typeface="Arial" panose="020B0604020202020204" pitchFamily="34" charset="0"/>
                <a:cs typeface="Arial" panose="020B0604020202020204" pitchFamily="34" charset="0"/>
              </a:rPr>
              <a:t> suresi, 61. ayet)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FE9596C8-AE18-EF99-1946-C876E87347F7}"/>
              </a:ext>
            </a:extLst>
          </p:cNvPr>
          <p:cNvSpPr txBox="1"/>
          <p:nvPr/>
        </p:nvSpPr>
        <p:spPr>
          <a:xfrm>
            <a:off x="459772" y="60943"/>
            <a:ext cx="8242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2FA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KONU: SELAMLAŞMA ADABI</a:t>
            </a:r>
          </a:p>
        </p:txBody>
      </p:sp>
      <p:grpSp>
        <p:nvGrpSpPr>
          <p:cNvPr id="3" name="Grup 2">
            <a:extLst>
              <a:ext uri="{FF2B5EF4-FFF2-40B4-BE49-F238E27FC236}">
                <a16:creationId xmlns:a16="http://schemas.microsoft.com/office/drawing/2014/main" id="{F0A79B90-3AA4-4A22-56BC-9DA2947996CC}"/>
              </a:ext>
            </a:extLst>
          </p:cNvPr>
          <p:cNvGrpSpPr/>
          <p:nvPr/>
        </p:nvGrpSpPr>
        <p:grpSpPr>
          <a:xfrm>
            <a:off x="5279218" y="604410"/>
            <a:ext cx="1633564" cy="1127159"/>
            <a:chOff x="5279218" y="604410"/>
            <a:chExt cx="1633564" cy="112715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82A785F-5C9E-1B2C-BCD9-A21CFB7D1345}"/>
                </a:ext>
              </a:extLst>
            </p:cNvPr>
            <p:cNvSpPr/>
            <p:nvPr/>
          </p:nvSpPr>
          <p:spPr>
            <a:xfrm>
              <a:off x="5279218" y="604410"/>
              <a:ext cx="1633564" cy="1127159"/>
            </a:xfrm>
            <a:custGeom>
              <a:avLst/>
              <a:gdLst/>
              <a:ahLst/>
              <a:cxnLst/>
              <a:rect l="l" t="t" r="r" b="b"/>
              <a:pathLst>
                <a:path w="2781886" h="1919501">
                  <a:moveTo>
                    <a:pt x="0" y="0"/>
                  </a:moveTo>
                  <a:lnTo>
                    <a:pt x="2781886" y="0"/>
                  </a:lnTo>
                  <a:lnTo>
                    <a:pt x="2781886" y="1919501"/>
                  </a:lnTo>
                  <a:lnTo>
                    <a:pt x="0" y="1919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7" name="Metin kutusu 6">
              <a:extLst>
                <a:ext uri="{FF2B5EF4-FFF2-40B4-BE49-F238E27FC236}">
                  <a16:creationId xmlns:a16="http://schemas.microsoft.com/office/drawing/2014/main" id="{E0B39EC6-FBFA-AB63-F18C-CC82337932D6}"/>
                </a:ext>
              </a:extLst>
            </p:cNvPr>
            <p:cNvSpPr txBox="1"/>
            <p:nvPr/>
          </p:nvSpPr>
          <p:spPr>
            <a:xfrm rot="20775164">
              <a:off x="5687409" y="795994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Örnek</a:t>
              </a:r>
            </a:p>
          </p:txBody>
        </p:sp>
        <p:sp>
          <p:nvSpPr>
            <p:cNvPr id="9" name="Metin kutusu 8">
              <a:extLst>
                <a:ext uri="{FF2B5EF4-FFF2-40B4-BE49-F238E27FC236}">
                  <a16:creationId xmlns:a16="http://schemas.microsoft.com/office/drawing/2014/main" id="{7AEE6E6F-3DC2-3F7B-A6B5-7F51025A5372}"/>
                </a:ext>
              </a:extLst>
            </p:cNvPr>
            <p:cNvSpPr txBox="1"/>
            <p:nvPr/>
          </p:nvSpPr>
          <p:spPr>
            <a:xfrm>
              <a:off x="5687409" y="1272581"/>
              <a:ext cx="1045535" cy="38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Ayetler</a:t>
              </a:r>
            </a:p>
          </p:txBody>
        </p:sp>
      </p:grpSp>
      <p:sp>
        <p:nvSpPr>
          <p:cNvPr id="10" name="Metin kutusu 9">
            <a:extLst>
              <a:ext uri="{FF2B5EF4-FFF2-40B4-BE49-F238E27FC236}">
                <a16:creationId xmlns:a16="http://schemas.microsoft.com/office/drawing/2014/main" id="{974AFDB1-193A-22D0-1AB7-93207B72C2B5}"/>
              </a:ext>
            </a:extLst>
          </p:cNvPr>
          <p:cNvSpPr txBox="1"/>
          <p:nvPr/>
        </p:nvSpPr>
        <p:spPr>
          <a:xfrm>
            <a:off x="140790" y="6322713"/>
            <a:ext cx="11910420" cy="4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1500" dirty="0">
                <a:solidFill>
                  <a:srgbClr val="FFFFFF"/>
                </a:solidFill>
                <a:latin typeface="Arial"/>
              </a:rPr>
              <a:t>Bu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içeriklerin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daha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fazlasına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GÜNAY YAYINLARI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Bumerang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Konu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Anlatımlı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Din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Kültürü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ve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Ahlak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Bilgisi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kitabından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500" dirty="0" err="1">
                <a:solidFill>
                  <a:srgbClr val="FFFFFF"/>
                </a:solidFill>
                <a:latin typeface="Arial"/>
              </a:rPr>
              <a:t>ulaşabilirsiniz</a:t>
            </a:r>
            <a:r>
              <a:rPr lang="en-US" sz="1500" dirty="0">
                <a:solidFill>
                  <a:srgbClr val="FFFFFF"/>
                </a:solidFill>
                <a:latin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40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1507</Words>
  <Application>Microsoft Office PowerPoint</Application>
  <PresentationFormat>Geniş ekran</PresentationFormat>
  <Paragraphs>218</Paragraphs>
  <Slides>25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Ekrem Balcı</dc:creator>
  <cp:lastModifiedBy>EKREM BALCI</cp:lastModifiedBy>
  <cp:revision>69</cp:revision>
  <dcterms:created xsi:type="dcterms:W3CDTF">2023-08-29T09:05:15Z</dcterms:created>
  <dcterms:modified xsi:type="dcterms:W3CDTF">2023-11-18T18:07:58Z</dcterms:modified>
</cp:coreProperties>
</file>