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9" r:id="rId3"/>
    <p:sldId id="266" r:id="rId4"/>
    <p:sldId id="310" r:id="rId5"/>
    <p:sldId id="292" r:id="rId6"/>
    <p:sldId id="291" r:id="rId7"/>
    <p:sldId id="273" r:id="rId8"/>
    <p:sldId id="274" r:id="rId9"/>
    <p:sldId id="267" r:id="rId10"/>
    <p:sldId id="261" r:id="rId11"/>
    <p:sldId id="264" r:id="rId12"/>
    <p:sldId id="309" r:id="rId13"/>
    <p:sldId id="307" r:id="rId14"/>
    <p:sldId id="296" r:id="rId15"/>
    <p:sldId id="303" r:id="rId16"/>
    <p:sldId id="304" r:id="rId17"/>
    <p:sldId id="305" r:id="rId18"/>
    <p:sldId id="306" r:id="rId19"/>
    <p:sldId id="308" r:id="rId20"/>
    <p:sldId id="258"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114D"/>
    <a:srgbClr val="FE2635"/>
    <a:srgbClr val="FFD000"/>
    <a:srgbClr val="00CEE8"/>
    <a:srgbClr val="03A9F4"/>
    <a:srgbClr val="8C3D3E"/>
    <a:srgbClr val="0097B2"/>
    <a:srgbClr val="15051B"/>
    <a:srgbClr val="86E2CE"/>
    <a:srgbClr val="F591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08" autoAdjust="0"/>
  </p:normalViewPr>
  <p:slideViewPr>
    <p:cSldViewPr snapToGrid="0">
      <p:cViewPr>
        <p:scale>
          <a:sx n="66" d="100"/>
          <a:sy n="66" d="100"/>
        </p:scale>
        <p:origin x="7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7FCDD-024C-4A1A-87B1-799A1C184EB7}" type="datetimeFigureOut">
              <a:rPr lang="tr-TR" smtClean="0"/>
              <a:t>6.12.2023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48CA2-F78E-4C0B-82F8-853CA68DEBDF}" type="slidenum">
              <a:rPr lang="tr-TR" smtClean="0"/>
              <a:t>‹#›</a:t>
            </a:fld>
            <a:endParaRPr lang="tr-TR"/>
          </a:p>
        </p:txBody>
      </p:sp>
    </p:spTree>
    <p:extLst>
      <p:ext uri="{BB962C8B-B14F-4D97-AF65-F5344CB8AC3E}">
        <p14:creationId xmlns:p14="http://schemas.microsoft.com/office/powerpoint/2010/main" val="138902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2848CA2-F78E-4C0B-82F8-853CA68DEBDF}" type="slidenum">
              <a:rPr lang="tr-TR" smtClean="0"/>
              <a:t>17</a:t>
            </a:fld>
            <a:endParaRPr lang="tr-TR"/>
          </a:p>
        </p:txBody>
      </p:sp>
    </p:spTree>
    <p:extLst>
      <p:ext uri="{BB962C8B-B14F-4D97-AF65-F5344CB8AC3E}">
        <p14:creationId xmlns:p14="http://schemas.microsoft.com/office/powerpoint/2010/main" val="173671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6.12.2023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6.12.2023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6.12.2023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6.12.2023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6.12.2023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6.12.2023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6.12.2023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6.12.2023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6.12.2023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6.12.2023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6.12.2023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6.12.2023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kişi, şahıs, ekran görüntüsü içeren bir resim&#10;&#10;Açıklama otomatik olarak oluşturuldu">
            <a:extLst>
              <a:ext uri="{FF2B5EF4-FFF2-40B4-BE49-F238E27FC236}">
                <a16:creationId xmlns:a16="http://schemas.microsoft.com/office/drawing/2014/main" id="{323F2943-981E-559F-8A38-3FF9CE15B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FB7E7A4-139D-EABE-8337-80C4B79BB77A}"/>
              </a:ext>
            </a:extLst>
          </p:cNvPr>
          <p:cNvSpPr txBox="1"/>
          <p:nvPr/>
        </p:nvSpPr>
        <p:spPr>
          <a:xfrm>
            <a:off x="5433060" y="3465314"/>
            <a:ext cx="4206240" cy="646331"/>
          </a:xfrm>
          <a:prstGeom prst="rect">
            <a:avLst/>
          </a:prstGeom>
          <a:solidFill>
            <a:srgbClr val="15051B"/>
          </a:solidFill>
        </p:spPr>
        <p:txBody>
          <a:bodyPr wrap="square" rtlCol="0">
            <a:spAutoFit/>
          </a:bodyPr>
          <a:lstStyle/>
          <a:p>
            <a:pPr algn="ctr"/>
            <a:r>
              <a:rPr lang="tr-TR" sz="1800" b="1" dirty="0">
                <a:solidFill>
                  <a:srgbClr val="F2FAFF"/>
                </a:solidFill>
                <a:latin typeface="Arial" panose="020B0604020202020204" pitchFamily="34" charset="0"/>
                <a:cs typeface="Arial" panose="020B0604020202020204" pitchFamily="34" charset="0"/>
              </a:rPr>
              <a:t>6. KONU: BIR DUA TANIYORUM: TAHIYYAT DUASI VE ANLAMI</a:t>
            </a:r>
            <a:endParaRPr lang="en-US" sz="1800" b="1" dirty="0">
              <a:solidFill>
                <a:srgbClr val="F2F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042B6199-D6AD-E211-E130-5B5CD1D0F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737541"/>
            <a:ext cx="773132" cy="447675"/>
          </a:xfrm>
          <a:prstGeom prst="rect">
            <a:avLst/>
          </a:prstGeom>
        </p:spPr>
      </p:pic>
      <p:sp>
        <p:nvSpPr>
          <p:cNvPr id="11" name="Metin kutusu 10">
            <a:extLst>
              <a:ext uri="{FF2B5EF4-FFF2-40B4-BE49-F238E27FC236}">
                <a16:creationId xmlns:a16="http://schemas.microsoft.com/office/drawing/2014/main" id="{5248F202-469C-FEF2-B923-D3E62B12304B}"/>
              </a:ext>
            </a:extLst>
          </p:cNvPr>
          <p:cNvSpPr txBox="1"/>
          <p:nvPr/>
        </p:nvSpPr>
        <p:spPr>
          <a:xfrm>
            <a:off x="774492" y="1159664"/>
            <a:ext cx="10643017" cy="4201150"/>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“Selam (esenlik veren), bizzat Allah’ın kendisidir. Onun için namazda oturduğunuz vakit </a:t>
            </a:r>
            <a:r>
              <a:rPr lang="tr-TR" sz="2200" dirty="0" err="1">
                <a:latin typeface="Arial" panose="020B0604020202020204" pitchFamily="34" charset="0"/>
                <a:cs typeface="Arial" panose="020B0604020202020204" pitchFamily="34" charset="0"/>
              </a:rPr>
              <a:t>Tahiyyat’ı</a:t>
            </a:r>
            <a:r>
              <a:rPr lang="tr-TR" sz="2200" dirty="0">
                <a:latin typeface="Arial" panose="020B0604020202020204" pitchFamily="34" charset="0"/>
                <a:cs typeface="Arial" panose="020B0604020202020204" pitchFamily="34" charset="0"/>
              </a:rPr>
              <a:t> okuyun. </a:t>
            </a:r>
            <a:r>
              <a:rPr lang="tr-TR" sz="2200" dirty="0" err="1">
                <a:latin typeface="Arial" panose="020B0604020202020204" pitchFamily="34" charset="0"/>
                <a:cs typeface="Arial" panose="020B0604020202020204" pitchFamily="34" charset="0"/>
              </a:rPr>
              <a:t>Tahiyyat’ın</a:t>
            </a:r>
            <a:r>
              <a:rPr lang="tr-TR" sz="2200" dirty="0">
                <a:latin typeface="Arial" panose="020B0604020202020204" pitchFamily="34" charset="0"/>
                <a:cs typeface="Arial" panose="020B0604020202020204" pitchFamily="34" charset="0"/>
              </a:rPr>
              <a:t> sonundaki ‘Selam bize ve Allah’ın </a:t>
            </a:r>
            <a:r>
              <a:rPr lang="tr-TR" sz="2200" dirty="0" err="1">
                <a:latin typeface="Arial" panose="020B0604020202020204" pitchFamily="34" charset="0"/>
                <a:cs typeface="Arial" panose="020B0604020202020204" pitchFamily="34" charset="0"/>
              </a:rPr>
              <a:t>salih</a:t>
            </a:r>
            <a:r>
              <a:rPr lang="tr-TR" sz="2200" dirty="0">
                <a:latin typeface="Arial" panose="020B0604020202020204" pitchFamily="34" charset="0"/>
                <a:cs typeface="Arial" panose="020B0604020202020204" pitchFamily="34" charset="0"/>
              </a:rPr>
              <a:t> kullarına olsun.’ kısmını okuduğunuzda yerde ve gökte bulunan bütün varlıkları selamlamış olursunuz...”</a:t>
            </a:r>
          </a:p>
          <a:p>
            <a:pPr>
              <a:spcAft>
                <a:spcPts val="600"/>
              </a:spcAft>
            </a:pPr>
            <a:r>
              <a:rPr lang="tr-TR" sz="2200" b="1" dirty="0">
                <a:latin typeface="Arial" panose="020B0604020202020204" pitchFamily="34" charset="0"/>
                <a:cs typeface="Arial" panose="020B0604020202020204" pitchFamily="34" charset="0"/>
              </a:rPr>
              <a:t>Bu hadiste vurgulanan asıl düşünce </a:t>
            </a:r>
            <a:r>
              <a:rPr lang="tr-TR" sz="2200" b="1" dirty="0" err="1">
                <a:latin typeface="Arial" panose="020B0604020202020204" pitchFamily="34" charset="0"/>
                <a:cs typeface="Arial" panose="020B0604020202020204" pitchFamily="34" charset="0"/>
              </a:rPr>
              <a:t>Tahiyyat</a:t>
            </a:r>
            <a:r>
              <a:rPr lang="tr-TR" sz="2200" b="1" dirty="0">
                <a:latin typeface="Arial" panose="020B0604020202020204" pitchFamily="34" charset="0"/>
                <a:cs typeface="Arial" panose="020B0604020202020204" pitchFamily="34" charset="0"/>
              </a:rPr>
              <a:t> duasının hangi bölümüyle doğrudan </a:t>
            </a:r>
            <a:r>
              <a:rPr lang="tr-TR" sz="2200" b="1" u="sng" dirty="0">
                <a:latin typeface="Arial" panose="020B0604020202020204" pitchFamily="34" charset="0"/>
                <a:cs typeface="Arial" panose="020B0604020202020204" pitchFamily="34" charset="0"/>
              </a:rPr>
              <a:t>ilişkilendirilemez</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Selam, bize ve Allah’ın (c.c.) iyi kullarının üzerine olsun. </a:t>
            </a:r>
          </a:p>
          <a:p>
            <a:pPr>
              <a:spcAft>
                <a:spcPts val="600"/>
              </a:spcAft>
            </a:pPr>
            <a:r>
              <a:rPr lang="tr-TR" sz="2200" dirty="0">
                <a:latin typeface="Arial" panose="020B0604020202020204" pitchFamily="34" charset="0"/>
                <a:cs typeface="Arial" panose="020B0604020202020204" pitchFamily="34" charset="0"/>
              </a:rPr>
              <a:t>B) Tanıklık ederim ki Allah’tan (c.c.) başka ilah yoktur. Yine tanıklık ederim ki Muhammed onun kulu ve elçisidir. </a:t>
            </a:r>
          </a:p>
          <a:p>
            <a:pPr>
              <a:spcAft>
                <a:spcPts val="600"/>
              </a:spcAft>
            </a:pPr>
            <a:r>
              <a:rPr lang="tr-TR" sz="2200" dirty="0">
                <a:latin typeface="Arial" panose="020B0604020202020204" pitchFamily="34" charset="0"/>
                <a:cs typeface="Arial" panose="020B0604020202020204" pitchFamily="34" charset="0"/>
              </a:rPr>
              <a:t>C) Ey Peygamber! Allah’ın (c.c.) rahmeti, bereketi ve selamı senin üzerine olsun. </a:t>
            </a:r>
          </a:p>
          <a:p>
            <a:pPr>
              <a:spcAft>
                <a:spcPts val="600"/>
              </a:spcAft>
            </a:pPr>
            <a:r>
              <a:rPr lang="tr-TR" sz="2200" dirty="0">
                <a:latin typeface="Arial" panose="020B0604020202020204" pitchFamily="34" charset="0"/>
                <a:cs typeface="Arial" panose="020B0604020202020204" pitchFamily="34" charset="0"/>
              </a:rPr>
              <a:t>D) Selam, rahmet ve bütün güzellikler, iyilikler Allah (c.c.) içindir.</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37942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E5817481-9661-D10F-5A05-D9CE30656054}"/>
              </a:ext>
            </a:extLst>
          </p:cNvPr>
          <p:cNvSpPr txBox="1"/>
          <p:nvPr/>
        </p:nvSpPr>
        <p:spPr>
          <a:xfrm>
            <a:off x="0" y="603153"/>
            <a:ext cx="5623559"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6. Konu / Kavratan Testler 6 / Soru 2</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grafik, tasarım içeren bir resim&#10;&#10;Açıklama otomatik olarak oluşturuldu">
            <a:extLst>
              <a:ext uri="{FF2B5EF4-FFF2-40B4-BE49-F238E27FC236}">
                <a16:creationId xmlns:a16="http://schemas.microsoft.com/office/drawing/2014/main" id="{FC32D81A-45BE-9C6D-8C39-76896327D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020" y="3261537"/>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2531462"/>
          </a:xfrm>
          <a:prstGeom prst="rect">
            <a:avLst/>
          </a:prstGeom>
          <a:noFill/>
          <a:ln>
            <a:noFill/>
          </a:ln>
        </p:spPr>
        <p:txBody>
          <a:bodyPr wrap="square" rtlCol="0">
            <a:spAutoFit/>
          </a:bodyPr>
          <a:lstStyle/>
          <a:p>
            <a:pPr>
              <a:spcAft>
                <a:spcPts val="600"/>
              </a:spcAft>
            </a:pPr>
            <a:r>
              <a:rPr lang="tr-TR" sz="2050" dirty="0">
                <a:latin typeface="Arial" panose="020B0604020202020204" pitchFamily="34" charset="0"/>
                <a:cs typeface="Arial" panose="020B0604020202020204" pitchFamily="34" charset="0"/>
              </a:rPr>
              <a:t>(I) “Selam, rahmet ve bütün güzellikler, iyilikler Allah içindir. (II) Ey Peygamber! Allah’ın rahmeti, bereketi ve selamı senin üzerine olsun. (III) Selam, bize ve Allah’ın iyi kullarının üzerine olsun. (IV) Tanıklık ederim ki Allah’tan başka ilah yoktur. Yine tanıklık ederim ki Muhammed onun kulu ve elçisidir.”</a:t>
            </a:r>
          </a:p>
          <a:p>
            <a:pPr>
              <a:spcAft>
                <a:spcPts val="600"/>
              </a:spcAft>
            </a:pPr>
            <a:r>
              <a:rPr lang="tr-TR" sz="2050" b="1" dirty="0">
                <a:latin typeface="Arial" panose="020B0604020202020204" pitchFamily="34" charset="0"/>
                <a:cs typeface="Arial" panose="020B0604020202020204" pitchFamily="34" charset="0"/>
              </a:rPr>
              <a:t>Bu duada numaralanmış cümlelerin hangisinde tevhit inancı vurgulanmıştır? </a:t>
            </a:r>
          </a:p>
          <a:p>
            <a:pPr>
              <a:spcAft>
                <a:spcPts val="600"/>
              </a:spcAft>
            </a:pPr>
            <a:r>
              <a:rPr lang="tr-TR" sz="2050" dirty="0">
                <a:latin typeface="Arial" panose="020B0604020202020204" pitchFamily="34" charset="0"/>
                <a:cs typeface="Arial" panose="020B0604020202020204" pitchFamily="34" charset="0"/>
              </a:rPr>
              <a:t>A) I 					B) II </a:t>
            </a:r>
          </a:p>
          <a:p>
            <a:pPr>
              <a:spcAft>
                <a:spcPts val="600"/>
              </a:spcAft>
            </a:pPr>
            <a:r>
              <a:rPr lang="tr-TR" sz="2050" dirty="0">
                <a:latin typeface="Arial" panose="020B0604020202020204" pitchFamily="34" charset="0"/>
                <a:cs typeface="Arial" panose="020B0604020202020204" pitchFamily="34" charset="0"/>
              </a:rPr>
              <a:t>C) III 					D) IV</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83BBF1C7-525E-632E-5701-B8360EF7C695}"/>
              </a:ext>
            </a:extLst>
          </p:cNvPr>
          <p:cNvSpPr txBox="1"/>
          <p:nvPr/>
        </p:nvSpPr>
        <p:spPr>
          <a:xfrm>
            <a:off x="0" y="603153"/>
            <a:ext cx="5623559"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6. Konu / Kavratan Testler 6 / Soru 4</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grafik, tasarım içeren bir resim&#10;&#10;Açıklama otomatik olarak oluşturuldu">
            <a:extLst>
              <a:ext uri="{FF2B5EF4-FFF2-40B4-BE49-F238E27FC236}">
                <a16:creationId xmlns:a16="http://schemas.microsoft.com/office/drawing/2014/main" id="{D871B6AA-254E-D4C7-2853-1BB48B0141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535" y="3672052"/>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370153"/>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Hz. Muhammed (s.a.v.) </a:t>
            </a:r>
            <a:r>
              <a:rPr lang="tr-TR" sz="2200" dirty="0" err="1">
                <a:latin typeface="Arial" panose="020B0604020202020204" pitchFamily="34" charset="0"/>
                <a:cs typeface="Arial" panose="020B0604020202020204" pitchFamily="34" charset="0"/>
              </a:rPr>
              <a:t>Tahiyyat</a:t>
            </a:r>
            <a:r>
              <a:rPr lang="tr-TR" sz="2200" dirty="0">
                <a:latin typeface="Arial" panose="020B0604020202020204" pitchFamily="34" charset="0"/>
                <a:cs typeface="Arial" panose="020B0604020202020204" pitchFamily="34" charset="0"/>
              </a:rPr>
              <a:t> duasını namazlarda okumuş ve okunuşunu Kur’an’dan bir sure öğretir gibi ashabına öğretmiştir. Bir hadiste “Selam (esenlik veren), bizzat Allah’ın kendisidir. Onun için namazda oturduğunuz vakit </a:t>
            </a:r>
            <a:r>
              <a:rPr lang="tr-TR" sz="2200" dirty="0" err="1">
                <a:latin typeface="Arial" panose="020B0604020202020204" pitchFamily="34" charset="0"/>
                <a:cs typeface="Arial" panose="020B0604020202020204" pitchFamily="34" charset="0"/>
              </a:rPr>
              <a:t>Tahiyyat’ı</a:t>
            </a:r>
            <a:r>
              <a:rPr lang="tr-TR" sz="2200" dirty="0">
                <a:latin typeface="Arial" panose="020B0604020202020204" pitchFamily="34" charset="0"/>
                <a:cs typeface="Arial" panose="020B0604020202020204" pitchFamily="34" charset="0"/>
              </a:rPr>
              <a:t> okuyun. </a:t>
            </a:r>
            <a:r>
              <a:rPr lang="tr-TR" sz="2200" dirty="0" err="1">
                <a:latin typeface="Arial" panose="020B0604020202020204" pitchFamily="34" charset="0"/>
                <a:cs typeface="Arial" panose="020B0604020202020204" pitchFamily="34" charset="0"/>
              </a:rPr>
              <a:t>Tahiyyat’ın</a:t>
            </a:r>
            <a:r>
              <a:rPr lang="tr-TR" sz="2200" dirty="0">
                <a:latin typeface="Arial" panose="020B0604020202020204" pitchFamily="34" charset="0"/>
                <a:cs typeface="Arial" panose="020B0604020202020204" pitchFamily="34" charset="0"/>
              </a:rPr>
              <a:t> sonundaki ‘Selam bize ve Allah’ın </a:t>
            </a:r>
            <a:r>
              <a:rPr lang="tr-TR" sz="2200" dirty="0" err="1">
                <a:latin typeface="Arial" panose="020B0604020202020204" pitchFamily="34" charset="0"/>
                <a:cs typeface="Arial" panose="020B0604020202020204" pitchFamily="34" charset="0"/>
              </a:rPr>
              <a:t>salih</a:t>
            </a:r>
            <a:r>
              <a:rPr lang="tr-TR" sz="2200" dirty="0">
                <a:latin typeface="Arial" panose="020B0604020202020204" pitchFamily="34" charset="0"/>
                <a:cs typeface="Arial" panose="020B0604020202020204" pitchFamily="34" charset="0"/>
              </a:rPr>
              <a:t> kullarına olsun.’ kısmını okuduğunuzda yerde ve gökte bulunan bütün varlıkları selamlamış olursunuz...” buyurmaktadır.</a:t>
            </a:r>
          </a:p>
          <a:p>
            <a:pPr>
              <a:spcAft>
                <a:spcPts val="600"/>
              </a:spcAft>
            </a:pPr>
            <a:r>
              <a:rPr lang="tr-TR" sz="2200" b="1" dirty="0">
                <a:latin typeface="Arial" panose="020B0604020202020204" pitchFamily="34" charset="0"/>
                <a:cs typeface="Arial" panose="020B0604020202020204" pitchFamily="34" charset="0"/>
              </a:rPr>
              <a:t>Bu parça adap kurallarından hangisiyle ilişkilendirilebilir? </a:t>
            </a:r>
          </a:p>
          <a:p>
            <a:pPr>
              <a:spcAft>
                <a:spcPts val="600"/>
              </a:spcAft>
            </a:pPr>
            <a:r>
              <a:rPr lang="tr-TR" sz="2200" dirty="0">
                <a:latin typeface="Arial" panose="020B0604020202020204" pitchFamily="34" charset="0"/>
                <a:cs typeface="Arial" panose="020B0604020202020204" pitchFamily="34" charset="0"/>
              </a:rPr>
              <a:t>A) Sofra 			B) Selamlaşma </a:t>
            </a:r>
          </a:p>
          <a:p>
            <a:pPr>
              <a:spcAft>
                <a:spcPts val="600"/>
              </a:spcAft>
            </a:pPr>
            <a:r>
              <a:rPr lang="tr-TR" sz="2200" dirty="0">
                <a:latin typeface="Arial" panose="020B0604020202020204" pitchFamily="34" charset="0"/>
                <a:cs typeface="Arial" panose="020B0604020202020204" pitchFamily="34" charset="0"/>
              </a:rPr>
              <a:t>C) Ziyaret 			D) İletişim</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70A37152-D868-F68C-A3CC-ADA908A575D4}"/>
              </a:ext>
            </a:extLst>
          </p:cNvPr>
          <p:cNvSpPr txBox="1"/>
          <p:nvPr/>
        </p:nvSpPr>
        <p:spPr>
          <a:xfrm>
            <a:off x="0" y="603153"/>
            <a:ext cx="5623559"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6. Konu / Kavratan Testler 6 / Soru 1</a:t>
            </a:r>
          </a:p>
        </p:txBody>
      </p:sp>
    </p:spTree>
    <p:extLst>
      <p:ext uri="{BB962C8B-B14F-4D97-AF65-F5344CB8AC3E}">
        <p14:creationId xmlns:p14="http://schemas.microsoft.com/office/powerpoint/2010/main" val="15193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dikdörtgen, tasarım içeren bir resim&#10;&#10;Açıklama otomatik olarak oluşturuldu">
            <a:extLst>
              <a:ext uri="{FF2B5EF4-FFF2-40B4-BE49-F238E27FC236}">
                <a16:creationId xmlns:a16="http://schemas.microsoft.com/office/drawing/2014/main" id="{9CC806C5-077A-916F-6C4C-B47B6434D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8215086" cy="413196"/>
          </a:xfrm>
          <a:prstGeom prst="rect">
            <a:avLst/>
          </a:prstGeom>
          <a:solidFill>
            <a:srgbClr val="FFFF00"/>
          </a:solidFill>
          <a:ln>
            <a:noFill/>
          </a:ln>
        </p:spPr>
        <p:txBody>
          <a:bodyPr wrap="square" tIns="28800" bIns="75600" rtlCol="0">
            <a:spAutoFit/>
          </a:bodyPr>
          <a:lstStyle/>
          <a:p>
            <a:pPr>
              <a:spcAft>
                <a:spcPts val="600"/>
              </a:spcAft>
            </a:pPr>
            <a:r>
              <a:rPr lang="tr-TR" sz="2000" b="1" dirty="0">
                <a:latin typeface="Arial" panose="020B0604020202020204" pitchFamily="34" charset="0"/>
                <a:cs typeface="Arial" panose="020B0604020202020204" pitchFamily="34" charset="0"/>
              </a:rPr>
              <a:t>  Harfleri karışık olarak verilen kavramları doğru şekilde belirtiniz.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32" name="Grup 31">
            <a:extLst>
              <a:ext uri="{FF2B5EF4-FFF2-40B4-BE49-F238E27FC236}">
                <a16:creationId xmlns:a16="http://schemas.microsoft.com/office/drawing/2014/main" id="{E98E359C-87A5-075E-0E41-89DC99223E81}"/>
              </a:ext>
            </a:extLst>
          </p:cNvPr>
          <p:cNvGrpSpPr/>
          <p:nvPr/>
        </p:nvGrpSpPr>
        <p:grpSpPr>
          <a:xfrm>
            <a:off x="1221377" y="2181162"/>
            <a:ext cx="9393647" cy="1066800"/>
            <a:chOff x="1127760" y="1682857"/>
            <a:chExt cx="9393647" cy="1066800"/>
          </a:xfrm>
          <a:solidFill>
            <a:srgbClr val="FFFFFF"/>
          </a:solidFill>
        </p:grpSpPr>
        <p:sp>
          <p:nvSpPr>
            <p:cNvPr id="33" name="Dikdörtgen: Köşeleri Yuvarlatılmış 32">
              <a:extLst>
                <a:ext uri="{FF2B5EF4-FFF2-40B4-BE49-F238E27FC236}">
                  <a16:creationId xmlns:a16="http://schemas.microsoft.com/office/drawing/2014/main" id="{087607F2-B34C-792E-AB70-F058554D164C}"/>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latin typeface="Arial" panose="020B0604020202020204" pitchFamily="34" charset="0"/>
                  <a:cs typeface="Arial" panose="020B0604020202020204" pitchFamily="34" charset="0"/>
                </a:rPr>
                <a:t>TAHİYYAT</a:t>
              </a:r>
            </a:p>
          </p:txBody>
        </p:sp>
        <p:sp>
          <p:nvSpPr>
            <p:cNvPr id="34" name="Dikdörtgen: Köşeleri Yuvarlatılmış 33">
              <a:extLst>
                <a:ext uri="{FF2B5EF4-FFF2-40B4-BE49-F238E27FC236}">
                  <a16:creationId xmlns:a16="http://schemas.microsoft.com/office/drawing/2014/main" id="{8D3201C7-7313-2CC6-1E67-1B4EEBAF618D}"/>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SELAM</a:t>
              </a:r>
            </a:p>
          </p:txBody>
        </p:sp>
        <p:sp>
          <p:nvSpPr>
            <p:cNvPr id="35" name="Dikdörtgen: Köşeleri Yuvarlatılmış 34">
              <a:extLst>
                <a:ext uri="{FF2B5EF4-FFF2-40B4-BE49-F238E27FC236}">
                  <a16:creationId xmlns:a16="http://schemas.microsoft.com/office/drawing/2014/main" id="{3DC5CCD0-1A22-0525-1FE6-503431E03AAA}"/>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TAZİM</a:t>
              </a:r>
            </a:p>
          </p:txBody>
        </p:sp>
        <p:sp>
          <p:nvSpPr>
            <p:cNvPr id="36" name="Dikdörtgen: Köşeleri Yuvarlatılmış 35">
              <a:extLst>
                <a:ext uri="{FF2B5EF4-FFF2-40B4-BE49-F238E27FC236}">
                  <a16:creationId xmlns:a16="http://schemas.microsoft.com/office/drawing/2014/main" id="{BC6FADA4-6AC5-87C5-5234-1DF516009982}"/>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100" b="1" dirty="0">
                  <a:solidFill>
                    <a:schemeClr val="tx1"/>
                  </a:solidFill>
                  <a:latin typeface="Arial" panose="020B0604020202020204" pitchFamily="34" charset="0"/>
                  <a:cs typeface="Arial" panose="020B0604020202020204" pitchFamily="34" charset="0"/>
                </a:rPr>
                <a:t>YÜCELİK</a:t>
              </a:r>
            </a:p>
          </p:txBody>
        </p:sp>
      </p:grpSp>
      <p:grpSp>
        <p:nvGrpSpPr>
          <p:cNvPr id="37" name="Grup 36">
            <a:extLst>
              <a:ext uri="{FF2B5EF4-FFF2-40B4-BE49-F238E27FC236}">
                <a16:creationId xmlns:a16="http://schemas.microsoft.com/office/drawing/2014/main" id="{2DEFCC95-3BB8-C1F5-4DD2-9BE442055845}"/>
              </a:ext>
            </a:extLst>
          </p:cNvPr>
          <p:cNvGrpSpPr/>
          <p:nvPr/>
        </p:nvGrpSpPr>
        <p:grpSpPr>
          <a:xfrm>
            <a:off x="1221377" y="3911417"/>
            <a:ext cx="9393647" cy="1066800"/>
            <a:chOff x="1127760" y="1682857"/>
            <a:chExt cx="9393647" cy="1066800"/>
          </a:xfrm>
          <a:solidFill>
            <a:srgbClr val="FFFFFF"/>
          </a:solidFill>
        </p:grpSpPr>
        <p:sp>
          <p:nvSpPr>
            <p:cNvPr id="38" name="Dikdörtgen: Köşeleri Yuvarlatılmış 37">
              <a:extLst>
                <a:ext uri="{FF2B5EF4-FFF2-40B4-BE49-F238E27FC236}">
                  <a16:creationId xmlns:a16="http://schemas.microsoft.com/office/drawing/2014/main" id="{33E8A21D-E254-4ABD-0981-BB37C6532958}"/>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ÖVGÜ</a:t>
              </a:r>
            </a:p>
          </p:txBody>
        </p:sp>
        <p:sp>
          <p:nvSpPr>
            <p:cNvPr id="39" name="Dikdörtgen: Köşeleri Yuvarlatılmış 38">
              <a:extLst>
                <a:ext uri="{FF2B5EF4-FFF2-40B4-BE49-F238E27FC236}">
                  <a16:creationId xmlns:a16="http://schemas.microsoft.com/office/drawing/2014/main" id="{7FFDDC9C-2967-8887-C607-6F88E0496AA9}"/>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MİRAÇ</a:t>
              </a:r>
            </a:p>
          </p:txBody>
        </p:sp>
        <p:sp>
          <p:nvSpPr>
            <p:cNvPr id="40" name="Dikdörtgen: Köşeleri Yuvarlatılmış 39">
              <a:extLst>
                <a:ext uri="{FF2B5EF4-FFF2-40B4-BE49-F238E27FC236}">
                  <a16:creationId xmlns:a16="http://schemas.microsoft.com/office/drawing/2014/main" id="{702E4CB5-EB54-BB9B-40F9-89A19D550AE0}"/>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NAMAZ</a:t>
              </a:r>
            </a:p>
          </p:txBody>
        </p:sp>
        <p:sp>
          <p:nvSpPr>
            <p:cNvPr id="41" name="Dikdörtgen: Köşeleri Yuvarlatılmış 40">
              <a:extLst>
                <a:ext uri="{FF2B5EF4-FFF2-40B4-BE49-F238E27FC236}">
                  <a16:creationId xmlns:a16="http://schemas.microsoft.com/office/drawing/2014/main" id="{3E3ED225-C9C1-464B-810E-FA7AA59DB157}"/>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latin typeface="Arial" panose="020B0604020202020204" pitchFamily="34" charset="0"/>
                  <a:cs typeface="Arial" panose="020B0604020202020204" pitchFamily="34" charset="0"/>
                </a:rPr>
                <a:t>PEYGAMBER</a:t>
              </a:r>
            </a:p>
          </p:txBody>
        </p:sp>
      </p:grpSp>
      <p:sp>
        <p:nvSpPr>
          <p:cNvPr id="5" name="Dikdörtgen: Köşeleri Yuvarlatılmış 4">
            <a:extLst>
              <a:ext uri="{FF2B5EF4-FFF2-40B4-BE49-F238E27FC236}">
                <a16:creationId xmlns:a16="http://schemas.microsoft.com/office/drawing/2014/main" id="{A96AF3DA-879C-1DF8-D962-8979383AEA0F}"/>
              </a:ext>
            </a:extLst>
          </p:cNvPr>
          <p:cNvSpPr/>
          <p:nvPr/>
        </p:nvSpPr>
        <p:spPr>
          <a:xfrm>
            <a:off x="122137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latin typeface="Arial" panose="020B0604020202020204" pitchFamily="34" charset="0"/>
                <a:cs typeface="Arial" panose="020B0604020202020204" pitchFamily="34" charset="0"/>
              </a:rPr>
              <a:t>HAYYATİT</a:t>
            </a:r>
          </a:p>
        </p:txBody>
      </p:sp>
      <p:sp>
        <p:nvSpPr>
          <p:cNvPr id="12" name="Dikdörtgen: Köşeleri Yuvarlatılmış 11">
            <a:extLst>
              <a:ext uri="{FF2B5EF4-FFF2-40B4-BE49-F238E27FC236}">
                <a16:creationId xmlns:a16="http://schemas.microsoft.com/office/drawing/2014/main" id="{9D7A5897-A5D5-53CE-E245-AE54DAD72E11}"/>
              </a:ext>
            </a:extLst>
          </p:cNvPr>
          <p:cNvSpPr/>
          <p:nvPr/>
        </p:nvSpPr>
        <p:spPr>
          <a:xfrm>
            <a:off x="367501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MALES</a:t>
            </a:r>
          </a:p>
        </p:txBody>
      </p:sp>
      <p:sp>
        <p:nvSpPr>
          <p:cNvPr id="13" name="Dikdörtgen: Köşeleri Yuvarlatılmış 12">
            <a:extLst>
              <a:ext uri="{FF2B5EF4-FFF2-40B4-BE49-F238E27FC236}">
                <a16:creationId xmlns:a16="http://schemas.microsoft.com/office/drawing/2014/main" id="{C9AA70AF-FB7F-1470-AFB1-C47CAE18DD02}"/>
              </a:ext>
            </a:extLst>
          </p:cNvPr>
          <p:cNvSpPr/>
          <p:nvPr/>
        </p:nvSpPr>
        <p:spPr>
          <a:xfrm>
            <a:off x="612865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İMZAT</a:t>
            </a:r>
          </a:p>
        </p:txBody>
      </p:sp>
      <p:sp>
        <p:nvSpPr>
          <p:cNvPr id="14" name="Dikdörtgen: Köşeleri Yuvarlatılmış 13">
            <a:extLst>
              <a:ext uri="{FF2B5EF4-FFF2-40B4-BE49-F238E27FC236}">
                <a16:creationId xmlns:a16="http://schemas.microsoft.com/office/drawing/2014/main" id="{04E426BD-4C45-72A3-A58D-0920B25EE8B9}"/>
              </a:ext>
            </a:extLst>
          </p:cNvPr>
          <p:cNvSpPr/>
          <p:nvPr/>
        </p:nvSpPr>
        <p:spPr>
          <a:xfrm>
            <a:off x="8588104"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000" b="1" dirty="0">
                <a:solidFill>
                  <a:schemeClr val="tx1"/>
                </a:solidFill>
                <a:latin typeface="Arial" panose="020B0604020202020204" pitchFamily="34" charset="0"/>
                <a:cs typeface="Arial" panose="020B0604020202020204" pitchFamily="34" charset="0"/>
              </a:rPr>
              <a:t>İLKEYÜC</a:t>
            </a:r>
          </a:p>
        </p:txBody>
      </p:sp>
      <p:sp>
        <p:nvSpPr>
          <p:cNvPr id="22" name="Dikdörtgen: Köşeleri Yuvarlatılmış 21">
            <a:extLst>
              <a:ext uri="{FF2B5EF4-FFF2-40B4-BE49-F238E27FC236}">
                <a16:creationId xmlns:a16="http://schemas.microsoft.com/office/drawing/2014/main" id="{9D31A7D7-EB67-C4D7-8AC5-D20778FF4134}"/>
              </a:ext>
            </a:extLst>
          </p:cNvPr>
          <p:cNvSpPr/>
          <p:nvPr/>
        </p:nvSpPr>
        <p:spPr>
          <a:xfrm>
            <a:off x="122137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GÜÖV</a:t>
            </a:r>
          </a:p>
        </p:txBody>
      </p:sp>
      <p:sp>
        <p:nvSpPr>
          <p:cNvPr id="23" name="Dikdörtgen: Köşeleri Yuvarlatılmış 22">
            <a:extLst>
              <a:ext uri="{FF2B5EF4-FFF2-40B4-BE49-F238E27FC236}">
                <a16:creationId xmlns:a16="http://schemas.microsoft.com/office/drawing/2014/main" id="{CEED0B18-A3D5-A358-0C5E-554D59728802}"/>
              </a:ext>
            </a:extLst>
          </p:cNvPr>
          <p:cNvSpPr/>
          <p:nvPr/>
        </p:nvSpPr>
        <p:spPr>
          <a:xfrm>
            <a:off x="367501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AÇMİR</a:t>
            </a:r>
          </a:p>
        </p:txBody>
      </p:sp>
      <p:sp>
        <p:nvSpPr>
          <p:cNvPr id="24" name="Dikdörtgen: Köşeleri Yuvarlatılmış 23">
            <a:extLst>
              <a:ext uri="{FF2B5EF4-FFF2-40B4-BE49-F238E27FC236}">
                <a16:creationId xmlns:a16="http://schemas.microsoft.com/office/drawing/2014/main" id="{7443DF35-D8F6-6679-207A-F21752D3372E}"/>
              </a:ext>
            </a:extLst>
          </p:cNvPr>
          <p:cNvSpPr/>
          <p:nvPr/>
        </p:nvSpPr>
        <p:spPr>
          <a:xfrm>
            <a:off x="612865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MAZAN</a:t>
            </a:r>
          </a:p>
        </p:txBody>
      </p:sp>
      <p:sp>
        <p:nvSpPr>
          <p:cNvPr id="25" name="Dikdörtgen: Köşeleri Yuvarlatılmış 24">
            <a:extLst>
              <a:ext uri="{FF2B5EF4-FFF2-40B4-BE49-F238E27FC236}">
                <a16:creationId xmlns:a16="http://schemas.microsoft.com/office/drawing/2014/main" id="{65BAC810-52B2-3B8B-ADCE-4F70E4CA76F4}"/>
              </a:ext>
            </a:extLst>
          </p:cNvPr>
          <p:cNvSpPr/>
          <p:nvPr/>
        </p:nvSpPr>
        <p:spPr>
          <a:xfrm>
            <a:off x="8588104"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latin typeface="Arial" panose="020B0604020202020204" pitchFamily="34" charset="0"/>
                <a:cs typeface="Arial" panose="020B0604020202020204" pitchFamily="34" charset="0"/>
              </a:rPr>
              <a:t>BERGAMEYP</a:t>
            </a:r>
          </a:p>
        </p:txBody>
      </p:sp>
    </p:spTree>
    <p:extLst>
      <p:ext uri="{BB962C8B-B14F-4D97-AF65-F5344CB8AC3E}">
        <p14:creationId xmlns:p14="http://schemas.microsoft.com/office/powerpoint/2010/main" val="358042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22"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A46AD97D-15BB-44FB-D215-2231D20DC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18" name="Grup 17">
            <a:extLst>
              <a:ext uri="{FF2B5EF4-FFF2-40B4-BE49-F238E27FC236}">
                <a16:creationId xmlns:a16="http://schemas.microsoft.com/office/drawing/2014/main" id="{1DA77528-3425-495F-33E8-2F6680F2F2F8}"/>
              </a:ext>
            </a:extLst>
          </p:cNvPr>
          <p:cNvGrpSpPr/>
          <p:nvPr/>
        </p:nvGrpSpPr>
        <p:grpSpPr>
          <a:xfrm>
            <a:off x="2040636" y="1447803"/>
            <a:ext cx="8110728" cy="1066800"/>
            <a:chOff x="671288" y="1737360"/>
            <a:chExt cx="8110728" cy="1066800"/>
          </a:xfrm>
        </p:grpSpPr>
        <p:sp>
          <p:nvSpPr>
            <p:cNvPr id="5" name="Altıgen 4">
              <a:extLst>
                <a:ext uri="{FF2B5EF4-FFF2-40B4-BE49-F238E27FC236}">
                  <a16:creationId xmlns:a16="http://schemas.microsoft.com/office/drawing/2014/main" id="{5D26202A-B293-9B8E-76BF-14DE9D098BD3}"/>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9" name="Altıgen 8">
              <a:extLst>
                <a:ext uri="{FF2B5EF4-FFF2-40B4-BE49-F238E27FC236}">
                  <a16:creationId xmlns:a16="http://schemas.microsoft.com/office/drawing/2014/main" id="{5125A4E7-D354-22B5-57D5-5D717DF0C900}"/>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0" name="Altıgen 9">
              <a:extLst>
                <a:ext uri="{FF2B5EF4-FFF2-40B4-BE49-F238E27FC236}">
                  <a16:creationId xmlns:a16="http://schemas.microsoft.com/office/drawing/2014/main" id="{4106C1AD-3192-3D1B-2A71-CDB37A7147C2}"/>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L</a:t>
              </a:r>
            </a:p>
          </p:txBody>
        </p:sp>
        <p:sp>
          <p:nvSpPr>
            <p:cNvPr id="11" name="Altıgen 10">
              <a:extLst>
                <a:ext uri="{FF2B5EF4-FFF2-40B4-BE49-F238E27FC236}">
                  <a16:creationId xmlns:a16="http://schemas.microsoft.com/office/drawing/2014/main" id="{3EEE9BA3-9BFC-8DE7-BC5D-E182D219FE95}"/>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2" name="Altıgen 11">
              <a:extLst>
                <a:ext uri="{FF2B5EF4-FFF2-40B4-BE49-F238E27FC236}">
                  <a16:creationId xmlns:a16="http://schemas.microsoft.com/office/drawing/2014/main" id="{479B75A7-17A3-9E75-E0D8-01FADBF8F5F6}"/>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M</a:t>
              </a:r>
            </a:p>
          </p:txBody>
        </p:sp>
        <p:sp>
          <p:nvSpPr>
            <p:cNvPr id="13" name="Altıgen 12">
              <a:extLst>
                <a:ext uri="{FF2B5EF4-FFF2-40B4-BE49-F238E27FC236}">
                  <a16:creationId xmlns:a16="http://schemas.microsoft.com/office/drawing/2014/main" id="{5F1DEC4F-5F56-F31C-942C-4AAA7883349F}"/>
                </a:ext>
              </a:extLst>
            </p:cNvPr>
            <p:cNvSpPr/>
            <p:nvPr/>
          </p:nvSpPr>
          <p:spPr>
            <a:xfrm>
              <a:off x="7544528"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grpSp>
      <p:grpSp>
        <p:nvGrpSpPr>
          <p:cNvPr id="25" name="Grup 24">
            <a:extLst>
              <a:ext uri="{FF2B5EF4-FFF2-40B4-BE49-F238E27FC236}">
                <a16:creationId xmlns:a16="http://schemas.microsoft.com/office/drawing/2014/main" id="{6F0DA217-4D1C-CF79-991E-5B21DF1CC29B}"/>
              </a:ext>
            </a:extLst>
          </p:cNvPr>
          <p:cNvGrpSpPr/>
          <p:nvPr/>
        </p:nvGrpSpPr>
        <p:grpSpPr>
          <a:xfrm>
            <a:off x="2728308" y="2832144"/>
            <a:ext cx="6735384" cy="1066800"/>
            <a:chOff x="671288" y="1737360"/>
            <a:chExt cx="6735384" cy="1066800"/>
          </a:xfrm>
        </p:grpSpPr>
        <p:sp>
          <p:nvSpPr>
            <p:cNvPr id="26" name="Altıgen 25">
              <a:extLst>
                <a:ext uri="{FF2B5EF4-FFF2-40B4-BE49-F238E27FC236}">
                  <a16:creationId xmlns:a16="http://schemas.microsoft.com/office/drawing/2014/main" id="{4401718D-F635-C90B-7FB6-E77318A2F2FA}"/>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O</a:t>
              </a:r>
            </a:p>
          </p:txBody>
        </p:sp>
        <p:sp>
          <p:nvSpPr>
            <p:cNvPr id="27" name="Altıgen 26">
              <a:extLst>
                <a:ext uri="{FF2B5EF4-FFF2-40B4-BE49-F238E27FC236}">
                  <a16:creationId xmlns:a16="http://schemas.microsoft.com/office/drawing/2014/main" id="{4971FC3D-81E1-6287-BAC1-CEDD494D1E3D}"/>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Y</a:t>
              </a:r>
            </a:p>
          </p:txBody>
        </p:sp>
        <p:sp>
          <p:nvSpPr>
            <p:cNvPr id="28" name="Altıgen 27">
              <a:extLst>
                <a:ext uri="{FF2B5EF4-FFF2-40B4-BE49-F238E27FC236}">
                  <a16:creationId xmlns:a16="http://schemas.microsoft.com/office/drawing/2014/main" id="{D6933210-D097-53F3-2A3F-D25C1F890DA5}"/>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sp>
          <p:nvSpPr>
            <p:cNvPr id="29" name="Altıgen 28">
              <a:extLst>
                <a:ext uri="{FF2B5EF4-FFF2-40B4-BE49-F238E27FC236}">
                  <a16:creationId xmlns:a16="http://schemas.microsoft.com/office/drawing/2014/main" id="{D34D9DAD-2791-C063-7049-A7A96683830E}"/>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N</a:t>
              </a:r>
            </a:p>
          </p:txBody>
        </p:sp>
        <p:sp>
          <p:nvSpPr>
            <p:cNvPr id="30" name="Altıgen 29">
              <a:extLst>
                <a:ext uri="{FF2B5EF4-FFF2-40B4-BE49-F238E27FC236}">
                  <a16:creationId xmlns:a16="http://schemas.microsoft.com/office/drawing/2014/main" id="{BA9F3803-726F-06CE-79A3-C0E4601BC4A3}"/>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grpSp>
      <p:sp>
        <p:nvSpPr>
          <p:cNvPr id="34" name="Metin kutusu 33">
            <a:extLst>
              <a:ext uri="{FF2B5EF4-FFF2-40B4-BE49-F238E27FC236}">
                <a16:creationId xmlns:a16="http://schemas.microsoft.com/office/drawing/2014/main" id="{EDC43332-044F-7427-E65D-926529684722}"/>
              </a:ext>
            </a:extLst>
          </p:cNvPr>
          <p:cNvSpPr txBox="1"/>
          <p:nvPr/>
        </p:nvSpPr>
        <p:spPr>
          <a:xfrm>
            <a:off x="665091" y="4238385"/>
            <a:ext cx="10861818" cy="1862048"/>
          </a:xfrm>
          <a:prstGeom prst="rect">
            <a:avLst/>
          </a:prstGeom>
          <a:noFill/>
          <a:ln>
            <a:noFill/>
          </a:ln>
        </p:spPr>
        <p:txBody>
          <a:bodyPr wrap="square" rtlCol="0">
            <a:spAutoFit/>
          </a:bodyPr>
          <a:lstStyle/>
          <a:p>
            <a:pPr algn="ctr">
              <a:spcAft>
                <a:spcPts val="600"/>
              </a:spcAft>
            </a:pPr>
            <a:r>
              <a:rPr lang="tr-TR" sz="3500" dirty="0">
                <a:latin typeface="Arial" panose="020B0604020202020204" pitchFamily="34" charset="0"/>
                <a:cs typeface="Arial" panose="020B0604020202020204" pitchFamily="34" charset="0"/>
              </a:rPr>
              <a:t>• Tanımdan yola çıkarak kavramı tahmin ediyoruz.</a:t>
            </a:r>
          </a:p>
          <a:p>
            <a:pPr algn="ctr">
              <a:spcAft>
                <a:spcPts val="600"/>
              </a:spcAft>
            </a:pPr>
            <a:r>
              <a:rPr lang="tr-TR" sz="3500" dirty="0">
                <a:latin typeface="Arial" panose="020B0604020202020204" pitchFamily="34" charset="0"/>
                <a:cs typeface="Arial" panose="020B0604020202020204" pitchFamily="34" charset="0"/>
              </a:rPr>
              <a:t>• Harf almak için tıklıyoruz.</a:t>
            </a:r>
          </a:p>
          <a:p>
            <a:pPr algn="ctr">
              <a:spcAft>
                <a:spcPts val="600"/>
              </a:spcAft>
            </a:pPr>
            <a:r>
              <a:rPr lang="tr-TR" sz="3500" dirty="0">
                <a:latin typeface="Arial" panose="020B0604020202020204" pitchFamily="34" charset="0"/>
                <a:cs typeface="Arial" panose="020B0604020202020204" pitchFamily="34" charset="0"/>
              </a:rPr>
              <a:t>• Her bir kutu 10 puan değerindedir.</a:t>
            </a:r>
          </a:p>
        </p:txBody>
      </p:sp>
    </p:spTree>
    <p:extLst>
      <p:ext uri="{BB962C8B-B14F-4D97-AF65-F5344CB8AC3E}">
        <p14:creationId xmlns:p14="http://schemas.microsoft.com/office/powerpoint/2010/main" val="553125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10549DC6-CC39-98EE-CC4A-F0711C067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40 puan</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err="1">
                <a:latin typeface="Arial" panose="020B0604020202020204" pitchFamily="34" charset="0"/>
                <a:cs typeface="Arial" panose="020B0604020202020204" pitchFamily="34" charset="0"/>
              </a:rPr>
              <a:t>Tahiyyatın</a:t>
            </a:r>
            <a:r>
              <a:rPr lang="tr-TR" sz="3500" dirty="0">
                <a:latin typeface="Arial" panose="020B0604020202020204" pitchFamily="34" charset="0"/>
                <a:cs typeface="Arial" panose="020B0604020202020204" pitchFamily="34" charset="0"/>
              </a:rPr>
              <a:t> anlamlarından biri, yüceltme, iltifat, beğeni</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Ö</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V</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G</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Ü</a:t>
            </a:r>
          </a:p>
        </p:txBody>
      </p:sp>
    </p:spTree>
    <p:extLst>
      <p:ext uri="{BB962C8B-B14F-4D97-AF65-F5344CB8AC3E}">
        <p14:creationId xmlns:p14="http://schemas.microsoft.com/office/powerpoint/2010/main" val="362769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E473A256-0037-0D7C-1F5B-15D099CB2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Barış, esenlik, güven, selamet, kurtuluş, iyilik, hayır</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S</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L</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M</a:t>
            </a:r>
          </a:p>
        </p:txBody>
      </p:sp>
      <p:sp>
        <p:nvSpPr>
          <p:cNvPr id="5" name="Metin kutusu 4">
            <a:extLst>
              <a:ext uri="{FF2B5EF4-FFF2-40B4-BE49-F238E27FC236}">
                <a16:creationId xmlns:a16="http://schemas.microsoft.com/office/drawing/2014/main" id="{214D23DA-3C52-4051-5184-D75E939A600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50 puan</a:t>
            </a:r>
          </a:p>
        </p:txBody>
      </p:sp>
    </p:spTree>
    <p:extLst>
      <p:ext uri="{BB962C8B-B14F-4D97-AF65-F5344CB8AC3E}">
        <p14:creationId xmlns:p14="http://schemas.microsoft.com/office/powerpoint/2010/main" val="422969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75F7613B-D531-9B0E-F059-BFCDEE95E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Allah’ın (c.c.) varlığı, birliği, eşsiz ve benzersiz oluşu</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T</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V</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H</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T</a:t>
            </a:r>
          </a:p>
        </p:txBody>
      </p:sp>
      <p:sp>
        <p:nvSpPr>
          <p:cNvPr id="5" name="Metin kutusu 4">
            <a:extLst>
              <a:ext uri="{FF2B5EF4-FFF2-40B4-BE49-F238E27FC236}">
                <a16:creationId xmlns:a16="http://schemas.microsoft.com/office/drawing/2014/main" id="{FB711979-392E-7F52-0F69-F0BE03508518}"/>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60 puan</a:t>
            </a:r>
          </a:p>
        </p:txBody>
      </p:sp>
    </p:spTree>
    <p:extLst>
      <p:ext uri="{BB962C8B-B14F-4D97-AF65-F5344CB8AC3E}">
        <p14:creationId xmlns:p14="http://schemas.microsoft.com/office/powerpoint/2010/main" val="15813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59238959-678B-3428-F79E-32D2DEAF8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14" name="Altıgen 13">
            <a:extLst>
              <a:ext uri="{FF2B5EF4-FFF2-40B4-BE49-F238E27FC236}">
                <a16:creationId xmlns:a16="http://schemas.microsoft.com/office/drawing/2014/main" id="{E573658C-F441-2012-26DA-DC632C1EE7B6}"/>
              </a:ext>
            </a:extLst>
          </p:cNvPr>
          <p:cNvSpPr/>
          <p:nvPr/>
        </p:nvSpPr>
        <p:spPr>
          <a:xfrm>
            <a:off x="8913475"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Hz. Muhammed’e (s.a.v.) saygı göstermek amacıyla okunan dua</a:t>
            </a:r>
          </a:p>
        </p:txBody>
      </p:sp>
      <p:sp>
        <p:nvSpPr>
          <p:cNvPr id="32" name="Altıgen 31">
            <a:extLst>
              <a:ext uri="{FF2B5EF4-FFF2-40B4-BE49-F238E27FC236}">
                <a16:creationId xmlns:a16="http://schemas.microsoft.com/office/drawing/2014/main" id="{9810B883-C23B-464E-AC2D-082832081D39}"/>
              </a:ext>
            </a:extLst>
          </p:cNvPr>
          <p:cNvSpPr/>
          <p:nvPr/>
        </p:nvSpPr>
        <p:spPr>
          <a:xfrm>
            <a:off x="8914277"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T</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S</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L</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V</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7" name="Metin kutusu 16">
            <a:extLst>
              <a:ext uri="{FF2B5EF4-FFF2-40B4-BE49-F238E27FC236}">
                <a16:creationId xmlns:a16="http://schemas.microsoft.com/office/drawing/2014/main" id="{CAC02F68-5C71-CB46-9195-A6CFA136615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70 puan</a:t>
            </a:r>
          </a:p>
        </p:txBody>
      </p:sp>
    </p:spTree>
    <p:extLst>
      <p:ext uri="{BB962C8B-B14F-4D97-AF65-F5344CB8AC3E}">
        <p14:creationId xmlns:p14="http://schemas.microsoft.com/office/powerpoint/2010/main" val="30167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animEffect transition="in" filter="fade">
                                      <p:cBhvr>
                                        <p:cTn id="14" dur="1000"/>
                                        <p:tgtEl>
                                          <p:spTgt spid="32">
                                            <p:txEl>
                                              <p:pRg st="0" end="0"/>
                                            </p:txEl>
                                          </p:spTgt>
                                        </p:tgtEl>
                                      </p:cBhvr>
                                    </p:animEffect>
                                    <p:anim calcmode="lin" valueType="num">
                                      <p:cBhvr>
                                        <p:cTn id="15"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0151BA62-1056-507F-0B96-057E3DDC4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Altıgen 4">
            <a:extLst>
              <a:ext uri="{FF2B5EF4-FFF2-40B4-BE49-F238E27FC236}">
                <a16:creationId xmlns:a16="http://schemas.microsoft.com/office/drawing/2014/main" id="{A1BEBD4A-CEB2-2492-E200-73CFF4EDAC09}"/>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5" name="Altıgen 14">
            <a:extLst>
              <a:ext uri="{FF2B5EF4-FFF2-40B4-BE49-F238E27FC236}">
                <a16:creationId xmlns:a16="http://schemas.microsoft.com/office/drawing/2014/main" id="{81DA9085-92F3-07C2-F42F-BDC8D1A9BBEE}"/>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6" name="Altıgen 15">
            <a:extLst>
              <a:ext uri="{FF2B5EF4-FFF2-40B4-BE49-F238E27FC236}">
                <a16:creationId xmlns:a16="http://schemas.microsoft.com/office/drawing/2014/main" id="{32AD2709-F842-B87F-C366-408C3D178DD7}"/>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7" name="Altıgen 16">
            <a:extLst>
              <a:ext uri="{FF2B5EF4-FFF2-40B4-BE49-F238E27FC236}">
                <a16:creationId xmlns:a16="http://schemas.microsoft.com/office/drawing/2014/main" id="{E555B77F-8BF1-0D7C-19AD-B632F48EA266}"/>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8" name="Altıgen 17">
            <a:extLst>
              <a:ext uri="{FF2B5EF4-FFF2-40B4-BE49-F238E27FC236}">
                <a16:creationId xmlns:a16="http://schemas.microsoft.com/office/drawing/2014/main" id="{3572F6EE-38E0-9ACE-8DB1-CC20021C21FC}"/>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9" name="Altıgen 18">
            <a:extLst>
              <a:ext uri="{FF2B5EF4-FFF2-40B4-BE49-F238E27FC236}">
                <a16:creationId xmlns:a16="http://schemas.microsoft.com/office/drawing/2014/main" id="{5573EFC2-D24E-F28D-C01F-507A10939EF4}"/>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0" name="Altıgen 19">
            <a:extLst>
              <a:ext uri="{FF2B5EF4-FFF2-40B4-BE49-F238E27FC236}">
                <a16:creationId xmlns:a16="http://schemas.microsoft.com/office/drawing/2014/main" id="{A2634D7D-70C4-2354-6CA9-F4A67F54D0F0}"/>
              </a:ext>
            </a:extLst>
          </p:cNvPr>
          <p:cNvSpPr/>
          <p:nvPr/>
        </p:nvSpPr>
        <p:spPr>
          <a:xfrm>
            <a:off x="1028922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1" name="Altıgen 20">
            <a:extLst>
              <a:ext uri="{FF2B5EF4-FFF2-40B4-BE49-F238E27FC236}">
                <a16:creationId xmlns:a16="http://schemas.microsoft.com/office/drawing/2014/main" id="{9A958734-37D8-A53D-4CBB-798DD444645C}"/>
              </a:ext>
            </a:extLst>
          </p:cNvPr>
          <p:cNvSpPr/>
          <p:nvPr/>
        </p:nvSpPr>
        <p:spPr>
          <a:xfrm>
            <a:off x="8913475"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2" name="Metin kutusu 21">
            <a:extLst>
              <a:ext uri="{FF2B5EF4-FFF2-40B4-BE49-F238E27FC236}">
                <a16:creationId xmlns:a16="http://schemas.microsoft.com/office/drawing/2014/main" id="{C218C45F-AF2E-1E20-F56C-7F1C16F71490}"/>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Namazın oturuş (</a:t>
            </a:r>
            <a:r>
              <a:rPr lang="tr-TR" sz="3500" dirty="0" err="1">
                <a:latin typeface="Arial" panose="020B0604020202020204" pitchFamily="34" charset="0"/>
                <a:cs typeface="Arial" panose="020B0604020202020204" pitchFamily="34" charset="0"/>
              </a:rPr>
              <a:t>kâde</a:t>
            </a:r>
            <a:r>
              <a:rPr lang="tr-TR" sz="3500" dirty="0">
                <a:latin typeface="Arial" panose="020B0604020202020204" pitchFamily="34" charset="0"/>
                <a:cs typeface="Arial" panose="020B0604020202020204" pitchFamily="34" charset="0"/>
              </a:rPr>
              <a:t>-i ahire) bölümünde okunan dua</a:t>
            </a:r>
          </a:p>
        </p:txBody>
      </p:sp>
      <p:sp>
        <p:nvSpPr>
          <p:cNvPr id="23" name="Altıgen 22">
            <a:extLst>
              <a:ext uri="{FF2B5EF4-FFF2-40B4-BE49-F238E27FC236}">
                <a16:creationId xmlns:a16="http://schemas.microsoft.com/office/drawing/2014/main" id="{3BF18075-A551-42B7-E8A1-FE5AD5750A28}"/>
              </a:ext>
            </a:extLst>
          </p:cNvPr>
          <p:cNvSpPr/>
          <p:nvPr/>
        </p:nvSpPr>
        <p:spPr>
          <a:xfrm>
            <a:off x="8914277"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A</a:t>
            </a:r>
          </a:p>
        </p:txBody>
      </p:sp>
      <p:sp>
        <p:nvSpPr>
          <p:cNvPr id="24" name="Altıgen 23">
            <a:extLst>
              <a:ext uri="{FF2B5EF4-FFF2-40B4-BE49-F238E27FC236}">
                <a16:creationId xmlns:a16="http://schemas.microsoft.com/office/drawing/2014/main" id="{039E8B7D-8135-A9B5-78D0-53A7EB15C6ED}"/>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T</a:t>
            </a:r>
          </a:p>
        </p:txBody>
      </p:sp>
      <p:sp>
        <p:nvSpPr>
          <p:cNvPr id="25" name="Altıgen 24">
            <a:extLst>
              <a:ext uri="{FF2B5EF4-FFF2-40B4-BE49-F238E27FC236}">
                <a16:creationId xmlns:a16="http://schemas.microsoft.com/office/drawing/2014/main" id="{44D3DBB6-682F-1562-4C5B-832F6D39D7A2}"/>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A</a:t>
            </a:r>
          </a:p>
        </p:txBody>
      </p:sp>
      <p:sp>
        <p:nvSpPr>
          <p:cNvPr id="33" name="Altıgen 32">
            <a:extLst>
              <a:ext uri="{FF2B5EF4-FFF2-40B4-BE49-F238E27FC236}">
                <a16:creationId xmlns:a16="http://schemas.microsoft.com/office/drawing/2014/main" id="{4C4867BA-61FF-F082-0193-EA151F03C849}"/>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H</a:t>
            </a:r>
          </a:p>
        </p:txBody>
      </p:sp>
      <p:sp>
        <p:nvSpPr>
          <p:cNvPr id="34" name="Altıgen 33">
            <a:extLst>
              <a:ext uri="{FF2B5EF4-FFF2-40B4-BE49-F238E27FC236}">
                <a16:creationId xmlns:a16="http://schemas.microsoft.com/office/drawing/2014/main" id="{97D98072-5FC2-C21D-52AB-97BE5B4CB9A6}"/>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İ</a:t>
            </a:r>
          </a:p>
        </p:txBody>
      </p:sp>
      <p:sp>
        <p:nvSpPr>
          <p:cNvPr id="35" name="Altıgen 34">
            <a:extLst>
              <a:ext uri="{FF2B5EF4-FFF2-40B4-BE49-F238E27FC236}">
                <a16:creationId xmlns:a16="http://schemas.microsoft.com/office/drawing/2014/main" id="{1409AC0E-C0B8-A94F-4CDA-CDD68E3BD74B}"/>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Y</a:t>
            </a:r>
          </a:p>
        </p:txBody>
      </p:sp>
      <p:sp>
        <p:nvSpPr>
          <p:cNvPr id="36" name="Altıgen 35">
            <a:extLst>
              <a:ext uri="{FF2B5EF4-FFF2-40B4-BE49-F238E27FC236}">
                <a16:creationId xmlns:a16="http://schemas.microsoft.com/office/drawing/2014/main" id="{970A58FA-C85A-8937-FC14-C02E1BB8C75C}"/>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Y</a:t>
            </a:r>
          </a:p>
        </p:txBody>
      </p:sp>
      <p:sp>
        <p:nvSpPr>
          <p:cNvPr id="37" name="Altıgen 36">
            <a:extLst>
              <a:ext uri="{FF2B5EF4-FFF2-40B4-BE49-F238E27FC236}">
                <a16:creationId xmlns:a16="http://schemas.microsoft.com/office/drawing/2014/main" id="{318ED849-A002-DC64-8DF9-F654481DD2CF}"/>
              </a:ext>
            </a:extLst>
          </p:cNvPr>
          <p:cNvSpPr/>
          <p:nvPr/>
        </p:nvSpPr>
        <p:spPr>
          <a:xfrm>
            <a:off x="1028922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T</a:t>
            </a:r>
          </a:p>
        </p:txBody>
      </p:sp>
      <p:sp>
        <p:nvSpPr>
          <p:cNvPr id="39" name="Metin kutusu 38">
            <a:extLst>
              <a:ext uri="{FF2B5EF4-FFF2-40B4-BE49-F238E27FC236}">
                <a16:creationId xmlns:a16="http://schemas.microsoft.com/office/drawing/2014/main" id="{7F338812-EDBF-6E1A-2986-5EB26B2320F5}"/>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80 puan</a:t>
            </a:r>
          </a:p>
        </p:txBody>
      </p:sp>
    </p:spTree>
    <p:extLst>
      <p:ext uri="{BB962C8B-B14F-4D97-AF65-F5344CB8AC3E}">
        <p14:creationId xmlns:p14="http://schemas.microsoft.com/office/powerpoint/2010/main" val="119273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33" grpId="0"/>
      <p:bldP spid="34" grpId="0"/>
      <p:bldP spid="35" grpId="0"/>
      <p:bldP spid="36"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grafik, tasarım içeren bir resim&#10;&#10;Açıklama otomatik olarak oluşturuldu">
            <a:extLst>
              <a:ext uri="{FF2B5EF4-FFF2-40B4-BE49-F238E27FC236}">
                <a16:creationId xmlns:a16="http://schemas.microsoft.com/office/drawing/2014/main" id="{80E2112F-72BF-C975-5087-D6EACEAA9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4" y="2013074"/>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dua halk arasında “</a:t>
            </a:r>
            <a:r>
              <a:rPr lang="tr-TR" sz="3000" dirty="0" err="1">
                <a:latin typeface="Arial" panose="020B0604020202020204" pitchFamily="34" charset="0"/>
                <a:cs typeface="Arial" panose="020B0604020202020204" pitchFamily="34" charset="0"/>
              </a:rPr>
              <a:t>Ettehiyyâtü</a:t>
            </a:r>
            <a:r>
              <a:rPr lang="tr-TR" sz="3000" dirty="0">
                <a:latin typeface="Arial" panose="020B0604020202020204" pitchFamily="34" charset="0"/>
                <a:cs typeface="Arial" panose="020B0604020202020204" pitchFamily="34" charset="0"/>
              </a:rPr>
              <a:t> duası” olarak da bilinir. </a:t>
            </a:r>
          </a:p>
        </p:txBody>
      </p:sp>
      <p:pic>
        <p:nvPicPr>
          <p:cNvPr id="10" name="Resim 9" descr="kişi, şahıs, giyim, insan yüzü, iç mekan içeren bir resim&#10;&#10;Açıklama otomatik olarak oluşturuldu">
            <a:extLst>
              <a:ext uri="{FF2B5EF4-FFF2-40B4-BE49-F238E27FC236}">
                <a16:creationId xmlns:a16="http://schemas.microsoft.com/office/drawing/2014/main" id="{C816884B-4E18-5ABD-FEFB-F2381AB05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5" y="799582"/>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Tahiyyat duası, Kur’an-ı Kerim’de yazmayan dualardan bir tanesidir. </a:t>
            </a:r>
          </a:p>
        </p:txBody>
      </p:sp>
      <p:sp>
        <p:nvSpPr>
          <p:cNvPr id="6" name="Metin kutusu 5">
            <a:extLst>
              <a:ext uri="{FF2B5EF4-FFF2-40B4-BE49-F238E27FC236}">
                <a16:creationId xmlns:a16="http://schemas.microsoft.com/office/drawing/2014/main" id="{91E097C9-53CF-DD4D-ADA7-9CB1740C62FB}"/>
              </a:ext>
            </a:extLst>
          </p:cNvPr>
          <p:cNvSpPr txBox="1"/>
          <p:nvPr/>
        </p:nvSpPr>
        <p:spPr>
          <a:xfrm>
            <a:off x="4141727" y="3222450"/>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Tahiyyat duası, namazların oturuş bölümünde okunmaktadır. </a:t>
            </a:r>
          </a:p>
        </p:txBody>
      </p:sp>
      <p:sp>
        <p:nvSpPr>
          <p:cNvPr id="9" name="Metin kutusu 8">
            <a:extLst>
              <a:ext uri="{FF2B5EF4-FFF2-40B4-BE49-F238E27FC236}">
                <a16:creationId xmlns:a16="http://schemas.microsoft.com/office/drawing/2014/main" id="{43EDEE18-0197-A71E-ADAD-89E52EBF093F}"/>
              </a:ext>
            </a:extLst>
          </p:cNvPr>
          <p:cNvSpPr txBox="1"/>
          <p:nvPr/>
        </p:nvSpPr>
        <p:spPr>
          <a:xfrm>
            <a:off x="4166975" y="4429911"/>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Bu dua ile Hz. Muhammed'de (s.a.v) selam gönderilir ve onun için dua edilir.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ekran görüntüsü, yazı tipi, tasarım içeren bir resim&#10;&#10;Açıklama otomatik olarak oluşturuldu">
            <a:extLst>
              <a:ext uri="{FF2B5EF4-FFF2-40B4-BE49-F238E27FC236}">
                <a16:creationId xmlns:a16="http://schemas.microsoft.com/office/drawing/2014/main" id="{52DF2338-8A00-59A0-92C9-99D88987F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80898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51E0C27B-AEBB-684D-EE6C-21C8A5DFA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575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26" name="Picture 2">
            <a:extLst>
              <a:ext uri="{FF2B5EF4-FFF2-40B4-BE49-F238E27FC236}">
                <a16:creationId xmlns:a16="http://schemas.microsoft.com/office/drawing/2014/main" id="{ACD7FF31-1FB0-8E8D-061A-831744956B70}"/>
              </a:ext>
            </a:extLst>
          </p:cNvPr>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t="23101" b="8777"/>
          <a:stretch/>
        </p:blipFill>
        <p:spPr bwMode="auto">
          <a:xfrm>
            <a:off x="1638300" y="973185"/>
            <a:ext cx="8915400" cy="2971801"/>
          </a:xfrm>
          <a:prstGeom prst="rect">
            <a:avLst/>
          </a:prstGeom>
          <a:noFill/>
          <a:extLst>
            <a:ext uri="{909E8E84-426E-40DD-AFC4-6F175D3DCCD1}">
              <a14:hiddenFill xmlns:a14="http://schemas.microsoft.com/office/drawing/2010/main">
                <a:solidFill>
                  <a:srgbClr val="FFFFFF"/>
                </a:solidFill>
              </a14:hiddenFill>
            </a:ext>
          </a:extLst>
        </p:spPr>
      </p:pic>
      <p:sp>
        <p:nvSpPr>
          <p:cNvPr id="12" name="Metin kutusu 11">
            <a:extLst>
              <a:ext uri="{FF2B5EF4-FFF2-40B4-BE49-F238E27FC236}">
                <a16:creationId xmlns:a16="http://schemas.microsoft.com/office/drawing/2014/main" id="{DD109F97-C6F5-2477-DB31-8490225C9322}"/>
              </a:ext>
            </a:extLst>
          </p:cNvPr>
          <p:cNvSpPr txBox="1"/>
          <p:nvPr/>
        </p:nvSpPr>
        <p:spPr>
          <a:xfrm>
            <a:off x="459772" y="3904625"/>
            <a:ext cx="11311314" cy="1938992"/>
          </a:xfrm>
          <a:prstGeom prst="rect">
            <a:avLst/>
          </a:prstGeom>
          <a:noFill/>
          <a:ln>
            <a:noFill/>
          </a:ln>
        </p:spPr>
        <p:txBody>
          <a:bodyPr wrap="square" rtlCol="0">
            <a:spAutoFit/>
          </a:bodyPr>
          <a:lstStyle/>
          <a:p>
            <a:pPr algn="ctr">
              <a:spcAft>
                <a:spcPts val="600"/>
              </a:spcAft>
            </a:pPr>
            <a:r>
              <a:rPr lang="hu-HU" sz="3000" dirty="0">
                <a:latin typeface="Arial" panose="020B0604020202020204" pitchFamily="34" charset="0"/>
                <a:cs typeface="Arial" panose="020B0604020202020204" pitchFamily="34" charset="0"/>
              </a:rPr>
              <a:t>Ettahiyyâtü lillâhi vessalavâtü ve’t-tayyibât. </a:t>
            </a:r>
            <a:r>
              <a:rPr lang="tr-TR" sz="3000" dirty="0">
                <a:latin typeface="Arial" panose="020B0604020202020204" pitchFamily="34" charset="0"/>
                <a:cs typeface="Arial" panose="020B0604020202020204" pitchFamily="34" charset="0"/>
              </a:rPr>
              <a:t> </a:t>
            </a:r>
            <a:r>
              <a:rPr lang="hu-HU" sz="3000" dirty="0">
                <a:latin typeface="Arial" panose="020B0604020202020204" pitchFamily="34" charset="0"/>
                <a:cs typeface="Arial" panose="020B0604020202020204" pitchFamily="34" charset="0"/>
              </a:rPr>
              <a:t>Esselâmü aleyke</a:t>
            </a:r>
            <a:r>
              <a:rPr lang="tr-TR" sz="3000" dirty="0">
                <a:latin typeface="Arial" panose="020B0604020202020204" pitchFamily="34" charset="0"/>
                <a:cs typeface="Arial" panose="020B0604020202020204" pitchFamily="34" charset="0"/>
              </a:rPr>
              <a:t> </a:t>
            </a:r>
            <a:r>
              <a:rPr lang="hu-HU" sz="3000" dirty="0">
                <a:latin typeface="Arial" panose="020B0604020202020204" pitchFamily="34" charset="0"/>
                <a:cs typeface="Arial" panose="020B0604020202020204" pitchFamily="34" charset="0"/>
              </a:rPr>
              <a:t>eyyühennebiyyü ve rahmetullâhi ve berekâtuh. </a:t>
            </a:r>
            <a:r>
              <a:rPr lang="tr-TR" sz="3000" dirty="0">
                <a:latin typeface="Arial" panose="020B0604020202020204" pitchFamily="34" charset="0"/>
                <a:cs typeface="Arial" panose="020B0604020202020204" pitchFamily="34" charset="0"/>
              </a:rPr>
              <a:t> </a:t>
            </a:r>
            <a:r>
              <a:rPr lang="hu-HU" sz="3000" dirty="0">
                <a:latin typeface="Arial" panose="020B0604020202020204" pitchFamily="34" charset="0"/>
                <a:cs typeface="Arial" panose="020B0604020202020204" pitchFamily="34" charset="0"/>
              </a:rPr>
              <a:t>Esselâmu aleynâ</a:t>
            </a:r>
            <a:r>
              <a:rPr lang="tr-TR" sz="3000" dirty="0">
                <a:latin typeface="Arial" panose="020B0604020202020204" pitchFamily="34" charset="0"/>
                <a:cs typeface="Arial" panose="020B0604020202020204" pitchFamily="34" charset="0"/>
              </a:rPr>
              <a:t> </a:t>
            </a:r>
            <a:r>
              <a:rPr lang="hu-HU" sz="3000" dirty="0">
                <a:latin typeface="Arial" panose="020B0604020202020204" pitchFamily="34" charset="0"/>
                <a:cs typeface="Arial" panose="020B0604020202020204" pitchFamily="34" charset="0"/>
              </a:rPr>
              <a:t>ve alâ ibâdillâhi’s-sâlihîn. Eşhedü en lâ ilâhe illallâh ve Eşhedü</a:t>
            </a:r>
            <a:r>
              <a:rPr lang="tr-TR" sz="3000" dirty="0">
                <a:latin typeface="Arial" panose="020B0604020202020204" pitchFamily="34" charset="0"/>
                <a:cs typeface="Arial" panose="020B0604020202020204" pitchFamily="34" charset="0"/>
              </a:rPr>
              <a:t> </a:t>
            </a:r>
            <a:r>
              <a:rPr lang="hu-HU" sz="3000" dirty="0">
                <a:latin typeface="Arial" panose="020B0604020202020204" pitchFamily="34" charset="0"/>
                <a:cs typeface="Arial" panose="020B0604020202020204" pitchFamily="34" charset="0"/>
              </a:rPr>
              <a:t>enne Muhammeden abdühű ve resűlüh. </a:t>
            </a:r>
          </a:p>
        </p:txBody>
      </p:sp>
    </p:spTree>
    <p:extLst>
      <p:ext uri="{BB962C8B-B14F-4D97-AF65-F5344CB8AC3E}">
        <p14:creationId xmlns:p14="http://schemas.microsoft.com/office/powerpoint/2010/main" val="3503134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51E0C27B-AEBB-684D-EE6C-21C8A5DFA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575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Metin kutusu 11">
            <a:extLst>
              <a:ext uri="{FF2B5EF4-FFF2-40B4-BE49-F238E27FC236}">
                <a16:creationId xmlns:a16="http://schemas.microsoft.com/office/drawing/2014/main" id="{DD109F97-C6F5-2477-DB31-8490225C9322}"/>
              </a:ext>
            </a:extLst>
          </p:cNvPr>
          <p:cNvSpPr txBox="1"/>
          <p:nvPr/>
        </p:nvSpPr>
        <p:spPr>
          <a:xfrm>
            <a:off x="459772" y="3512739"/>
            <a:ext cx="11311314" cy="2477601"/>
          </a:xfrm>
          <a:prstGeom prst="rect">
            <a:avLst/>
          </a:prstGeom>
          <a:noFill/>
          <a:ln>
            <a:noFill/>
          </a:ln>
        </p:spPr>
        <p:txBody>
          <a:bodyPr wrap="square" rtlCol="0">
            <a:spAutoFit/>
          </a:bodyPr>
          <a:lstStyle/>
          <a:p>
            <a:pPr algn="ctr">
              <a:spcAft>
                <a:spcPts val="600"/>
              </a:spcAft>
            </a:pPr>
            <a:r>
              <a:rPr lang="hu-HU" sz="3000" dirty="0">
                <a:latin typeface="Arial" panose="020B0604020202020204" pitchFamily="34" charset="0"/>
                <a:cs typeface="Arial" panose="020B0604020202020204" pitchFamily="34" charset="0"/>
              </a:rPr>
              <a:t>Selam, rahmet ve bütün güzellikler, iyilikler Allah içindir. Ey Peygamber! Allah’ın rahmeti, bereketi ve selamı senin üzerine olsun. Selam, bize ve Allah’ın iyi kullarının üzerine olsun. </a:t>
            </a:r>
            <a:r>
              <a:rPr lang="tr-TR" sz="3000" dirty="0">
                <a:latin typeface="Arial" panose="020B0604020202020204" pitchFamily="34" charset="0"/>
                <a:cs typeface="Arial" panose="020B0604020202020204" pitchFamily="34" charset="0"/>
              </a:rPr>
              <a:t> </a:t>
            </a:r>
            <a:r>
              <a:rPr lang="hu-HU" sz="3000" dirty="0">
                <a:latin typeface="Arial" panose="020B0604020202020204" pitchFamily="34" charset="0"/>
                <a:cs typeface="Arial" panose="020B0604020202020204" pitchFamily="34" charset="0"/>
              </a:rPr>
              <a:t>Tanıklık ederim ki Allah’tan başka ilah yoktur. Yine tanıklık ederim ki Hz. Muhammed onun kulu ve elçisidir.</a:t>
            </a:r>
          </a:p>
        </p:txBody>
      </p:sp>
      <p:sp>
        <p:nvSpPr>
          <p:cNvPr id="4" name="Metin kutusu 3">
            <a:extLst>
              <a:ext uri="{FF2B5EF4-FFF2-40B4-BE49-F238E27FC236}">
                <a16:creationId xmlns:a16="http://schemas.microsoft.com/office/drawing/2014/main" id="{A184C4E0-DB15-2108-6A42-69503EC1B918}"/>
              </a:ext>
            </a:extLst>
          </p:cNvPr>
          <p:cNvSpPr txBox="1"/>
          <p:nvPr/>
        </p:nvSpPr>
        <p:spPr>
          <a:xfrm>
            <a:off x="2644057" y="1776362"/>
            <a:ext cx="6903886" cy="923330"/>
          </a:xfrm>
          <a:prstGeom prst="rect">
            <a:avLst/>
          </a:prstGeom>
          <a:noFill/>
          <a:ln>
            <a:noFill/>
          </a:ln>
        </p:spPr>
        <p:txBody>
          <a:bodyPr wrap="square" rtlCol="0">
            <a:spAutoFit/>
          </a:bodyPr>
          <a:lstStyle/>
          <a:p>
            <a:pPr algn="ctr">
              <a:spcAft>
                <a:spcPts val="600"/>
              </a:spcAft>
            </a:pPr>
            <a:r>
              <a:rPr lang="tr-TR" sz="5400" b="1" dirty="0">
                <a:solidFill>
                  <a:srgbClr val="0097B2"/>
                </a:solidFill>
                <a:latin typeface="Lucida Handwriting" panose="03010101010101010101" pitchFamily="66" charset="0"/>
                <a:cs typeface="Dreaming Outloud Script Pro" panose="020F0502020204030204" pitchFamily="66" charset="0"/>
              </a:rPr>
              <a:t>DUANIN ANLAMI</a:t>
            </a:r>
            <a:endParaRPr lang="hu-HU" sz="5400" b="1" dirty="0">
              <a:solidFill>
                <a:srgbClr val="0097B2"/>
              </a:solidFill>
              <a:latin typeface="Lucida Handwriting" panose="03010101010101010101" pitchFamily="66" charset="0"/>
              <a:cs typeface="Dreaming Outloud Script Pro" panose="020F0502020204030204" pitchFamily="66" charset="0"/>
            </a:endParaRPr>
          </a:p>
        </p:txBody>
      </p:sp>
      <p:sp>
        <p:nvSpPr>
          <p:cNvPr id="6" name="Dikdörtgen: Köşeleri Yuvarlatılmış 5">
            <a:extLst>
              <a:ext uri="{FF2B5EF4-FFF2-40B4-BE49-F238E27FC236}">
                <a16:creationId xmlns:a16="http://schemas.microsoft.com/office/drawing/2014/main" id="{1679C226-F180-611E-BE9C-D137687EFE2A}"/>
              </a:ext>
            </a:extLst>
          </p:cNvPr>
          <p:cNvSpPr/>
          <p:nvPr/>
        </p:nvSpPr>
        <p:spPr>
          <a:xfrm>
            <a:off x="9782628" y="1374427"/>
            <a:ext cx="3077029" cy="1727200"/>
          </a:xfrm>
          <a:prstGeom prst="roundRect">
            <a:avLst/>
          </a:prstGeom>
          <a:solidFill>
            <a:srgbClr val="009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Köşeleri Yuvarlatılmış 6">
            <a:extLst>
              <a:ext uri="{FF2B5EF4-FFF2-40B4-BE49-F238E27FC236}">
                <a16:creationId xmlns:a16="http://schemas.microsoft.com/office/drawing/2014/main" id="{9A90CC56-A659-D273-B5D3-5C3C463F77C3}"/>
              </a:ext>
            </a:extLst>
          </p:cNvPr>
          <p:cNvSpPr/>
          <p:nvPr/>
        </p:nvSpPr>
        <p:spPr>
          <a:xfrm>
            <a:off x="-667657" y="1374427"/>
            <a:ext cx="3077029" cy="1727200"/>
          </a:xfrm>
          <a:prstGeom prst="roundRect">
            <a:avLst/>
          </a:prstGeom>
          <a:solidFill>
            <a:srgbClr val="009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9439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grafik, tasarım içeren bir resim&#10;&#10;Açıklama otomatik olarak oluşturuldu">
            <a:extLst>
              <a:ext uri="{FF2B5EF4-FFF2-40B4-BE49-F238E27FC236}">
                <a16:creationId xmlns:a16="http://schemas.microsoft.com/office/drawing/2014/main" id="{BA98A632-251E-ABC5-C807-CF475EE05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7048360" y="1181625"/>
            <a:ext cx="3721240" cy="553998"/>
          </a:xfrm>
          <a:prstGeom prst="rect">
            <a:avLst/>
          </a:prstGeom>
          <a:noFill/>
          <a:ln>
            <a:noFill/>
          </a:ln>
        </p:spPr>
        <p:txBody>
          <a:bodyPr wrap="square" rtlCol="0">
            <a:spAutoFit/>
          </a:bodyPr>
          <a:lstStyle/>
          <a:p>
            <a:pPr>
              <a:spcAft>
                <a:spcPts val="600"/>
              </a:spcAft>
            </a:pPr>
            <a:r>
              <a:rPr lang="tr-TR" sz="3000" b="1" dirty="0">
                <a:solidFill>
                  <a:srgbClr val="03A9F4"/>
                </a:solidFill>
                <a:latin typeface="Arial" panose="020B0604020202020204" pitchFamily="34" charset="0"/>
                <a:cs typeface="Arial" panose="020B0604020202020204" pitchFamily="34" charset="0"/>
              </a:rPr>
              <a:t>Övgüde bulunmak</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0" y="661604"/>
            <a:ext cx="3686629" cy="830997"/>
          </a:xfrm>
          <a:prstGeom prst="rect">
            <a:avLst/>
          </a:prstGeom>
          <a:solidFill>
            <a:srgbClr val="8C3D3E"/>
          </a:solidFill>
          <a:ln>
            <a:noFill/>
          </a:ln>
        </p:spPr>
        <p:txBody>
          <a:bodyPr wrap="square" rtlCol="0">
            <a:spAutoFit/>
          </a:bodyPr>
          <a:lstStyle/>
          <a:p>
            <a:pPr marL="261938">
              <a:spcAft>
                <a:spcPts val="600"/>
              </a:spcAft>
            </a:pPr>
            <a:r>
              <a:rPr lang="tr-TR" sz="2400" b="1" dirty="0">
                <a:solidFill>
                  <a:schemeClr val="bg1"/>
                </a:solidFill>
                <a:latin typeface="Arial" panose="020B0604020202020204" pitchFamily="34" charset="0"/>
                <a:cs typeface="Arial" panose="020B0604020202020204" pitchFamily="34" charset="0"/>
              </a:rPr>
              <a:t>Tahiyyat sözcüğünün anlamları</a:t>
            </a:r>
          </a:p>
        </p:txBody>
      </p:sp>
      <p:sp>
        <p:nvSpPr>
          <p:cNvPr id="6" name="Metin kutusu 5">
            <a:extLst>
              <a:ext uri="{FF2B5EF4-FFF2-40B4-BE49-F238E27FC236}">
                <a16:creationId xmlns:a16="http://schemas.microsoft.com/office/drawing/2014/main" id="{91E097C9-53CF-DD4D-ADA7-9CB1740C62FB}"/>
              </a:ext>
            </a:extLst>
          </p:cNvPr>
          <p:cNvSpPr txBox="1"/>
          <p:nvPr/>
        </p:nvSpPr>
        <p:spPr>
          <a:xfrm>
            <a:off x="2237007" y="2120864"/>
            <a:ext cx="2906633" cy="553998"/>
          </a:xfrm>
          <a:prstGeom prst="rect">
            <a:avLst/>
          </a:prstGeom>
          <a:noFill/>
          <a:ln>
            <a:noFill/>
          </a:ln>
        </p:spPr>
        <p:txBody>
          <a:bodyPr wrap="square" rtlCol="0">
            <a:spAutoFit/>
          </a:bodyPr>
          <a:lstStyle/>
          <a:p>
            <a:pPr algn="r">
              <a:spcAft>
                <a:spcPts val="600"/>
              </a:spcAft>
            </a:pPr>
            <a:r>
              <a:rPr lang="tr-TR" sz="3000" b="1" dirty="0">
                <a:solidFill>
                  <a:srgbClr val="00CEE8"/>
                </a:solidFill>
                <a:latin typeface="Arial" panose="020B0604020202020204" pitchFamily="34" charset="0"/>
                <a:cs typeface="Arial" panose="020B0604020202020204" pitchFamily="34" charset="0"/>
              </a:rPr>
              <a:t>Yüceltmek</a:t>
            </a:r>
          </a:p>
        </p:txBody>
      </p:sp>
      <p:sp>
        <p:nvSpPr>
          <p:cNvPr id="9" name="Metin kutusu 8">
            <a:extLst>
              <a:ext uri="{FF2B5EF4-FFF2-40B4-BE49-F238E27FC236}">
                <a16:creationId xmlns:a16="http://schemas.microsoft.com/office/drawing/2014/main" id="{43EDEE18-0197-A71E-ADAD-89E52EBF093F}"/>
              </a:ext>
            </a:extLst>
          </p:cNvPr>
          <p:cNvSpPr txBox="1"/>
          <p:nvPr/>
        </p:nvSpPr>
        <p:spPr>
          <a:xfrm>
            <a:off x="7048360" y="3105688"/>
            <a:ext cx="3888454" cy="553998"/>
          </a:xfrm>
          <a:prstGeom prst="rect">
            <a:avLst/>
          </a:prstGeom>
          <a:noFill/>
          <a:ln>
            <a:noFill/>
          </a:ln>
        </p:spPr>
        <p:txBody>
          <a:bodyPr wrap="square" rtlCol="0">
            <a:spAutoFit/>
          </a:bodyPr>
          <a:lstStyle/>
          <a:p>
            <a:pPr>
              <a:spcAft>
                <a:spcPts val="600"/>
              </a:spcAft>
            </a:pPr>
            <a:r>
              <a:rPr lang="tr-TR" sz="3000" b="1" dirty="0">
                <a:solidFill>
                  <a:srgbClr val="FFD000"/>
                </a:solidFill>
                <a:latin typeface="Arial" panose="020B0604020202020204" pitchFamily="34" charset="0"/>
                <a:cs typeface="Arial" panose="020B0604020202020204" pitchFamily="34" charset="0"/>
              </a:rPr>
              <a:t>Selamlamak</a:t>
            </a:r>
          </a:p>
        </p:txBody>
      </p:sp>
      <p:pic>
        <p:nvPicPr>
          <p:cNvPr id="10" name="Resim 9" descr="renklilik, ekran görüntüsü, dikdörtgen, çizgi içeren bir resim&#10;&#10;Açıklama otomatik olarak oluşturuldu">
            <a:extLst>
              <a:ext uri="{FF2B5EF4-FFF2-40B4-BE49-F238E27FC236}">
                <a16:creationId xmlns:a16="http://schemas.microsoft.com/office/drawing/2014/main" id="{2F4FA6E0-46DB-0D0E-AB0D-DE54E415D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95" y="571857"/>
            <a:ext cx="1523810" cy="5714286"/>
          </a:xfrm>
          <a:prstGeom prst="rect">
            <a:avLst/>
          </a:prstGeom>
        </p:spPr>
      </p:pic>
      <p:sp>
        <p:nvSpPr>
          <p:cNvPr id="12" name="Metin kutusu 11">
            <a:extLst>
              <a:ext uri="{FF2B5EF4-FFF2-40B4-BE49-F238E27FC236}">
                <a16:creationId xmlns:a16="http://schemas.microsoft.com/office/drawing/2014/main" id="{767F0680-82F9-29AC-A645-A34BAFF3A958}"/>
              </a:ext>
            </a:extLst>
          </p:cNvPr>
          <p:cNvSpPr txBox="1"/>
          <p:nvPr/>
        </p:nvSpPr>
        <p:spPr>
          <a:xfrm>
            <a:off x="2237007" y="4088452"/>
            <a:ext cx="2906633" cy="553998"/>
          </a:xfrm>
          <a:prstGeom prst="rect">
            <a:avLst/>
          </a:prstGeom>
          <a:noFill/>
          <a:ln>
            <a:noFill/>
          </a:ln>
        </p:spPr>
        <p:txBody>
          <a:bodyPr wrap="square" rtlCol="0">
            <a:spAutoFit/>
          </a:bodyPr>
          <a:lstStyle/>
          <a:p>
            <a:pPr algn="r">
              <a:spcAft>
                <a:spcPts val="600"/>
              </a:spcAft>
            </a:pPr>
            <a:r>
              <a:rPr lang="tr-TR" sz="3000" b="1" dirty="0">
                <a:solidFill>
                  <a:srgbClr val="FE2635"/>
                </a:solidFill>
                <a:latin typeface="Arial" panose="020B0604020202020204" pitchFamily="34" charset="0"/>
                <a:cs typeface="Arial" panose="020B0604020202020204" pitchFamily="34" charset="0"/>
              </a:rPr>
              <a:t>İkram etmek</a:t>
            </a:r>
          </a:p>
        </p:txBody>
      </p:sp>
      <p:sp>
        <p:nvSpPr>
          <p:cNvPr id="13" name="Metin kutusu 12">
            <a:extLst>
              <a:ext uri="{FF2B5EF4-FFF2-40B4-BE49-F238E27FC236}">
                <a16:creationId xmlns:a16="http://schemas.microsoft.com/office/drawing/2014/main" id="{EF83D57A-0C53-B63C-0AA3-9065D69C1DD2}"/>
              </a:ext>
            </a:extLst>
          </p:cNvPr>
          <p:cNvSpPr txBox="1"/>
          <p:nvPr/>
        </p:nvSpPr>
        <p:spPr>
          <a:xfrm>
            <a:off x="7048360" y="5129859"/>
            <a:ext cx="3888454" cy="553998"/>
          </a:xfrm>
          <a:prstGeom prst="rect">
            <a:avLst/>
          </a:prstGeom>
          <a:noFill/>
          <a:ln>
            <a:noFill/>
          </a:ln>
        </p:spPr>
        <p:txBody>
          <a:bodyPr wrap="square" rtlCol="0">
            <a:spAutoFit/>
          </a:bodyPr>
          <a:lstStyle/>
          <a:p>
            <a:pPr>
              <a:spcAft>
                <a:spcPts val="600"/>
              </a:spcAft>
            </a:pPr>
            <a:r>
              <a:rPr lang="tr-TR" sz="3000" b="1" dirty="0">
                <a:solidFill>
                  <a:srgbClr val="BD114D"/>
                </a:solidFill>
                <a:latin typeface="Arial" panose="020B0604020202020204" pitchFamily="34" charset="0"/>
                <a:cs typeface="Arial" panose="020B0604020202020204" pitchFamily="34" charset="0"/>
              </a:rPr>
              <a:t>Selamlamak</a:t>
            </a:r>
          </a:p>
        </p:txBody>
      </p:sp>
    </p:spTree>
    <p:extLst>
      <p:ext uri="{BB962C8B-B14F-4D97-AF65-F5344CB8AC3E}">
        <p14:creationId xmlns:p14="http://schemas.microsoft.com/office/powerpoint/2010/main" val="367754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grafik, tasarım içeren bir resim&#10;&#10;Açıklama otomatik olarak oluşturuldu">
            <a:extLst>
              <a:ext uri="{FF2B5EF4-FFF2-40B4-BE49-F238E27FC236}">
                <a16:creationId xmlns:a16="http://schemas.microsoft.com/office/drawing/2014/main" id="{111522A8-8C9C-3FDE-5DA4-415D388AE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ekran görüntüsü, grafik, renklilik, daire içeren bir resim&#10;&#10;Açıklama otomatik olarak oluşturuldu">
            <a:extLst>
              <a:ext uri="{FF2B5EF4-FFF2-40B4-BE49-F238E27FC236}">
                <a16:creationId xmlns:a16="http://schemas.microsoft.com/office/drawing/2014/main" id="{E5B9B379-B646-B8EE-3279-BCB2A2F32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232" y="1964459"/>
            <a:ext cx="5687537" cy="2929082"/>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5167601" y="2921168"/>
            <a:ext cx="1856797" cy="1015663"/>
          </a:xfrm>
          <a:prstGeom prst="rect">
            <a:avLst/>
          </a:prstGeom>
          <a:no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Kavra Bilgisi</a:t>
            </a:r>
          </a:p>
        </p:txBody>
      </p:sp>
      <p:sp>
        <p:nvSpPr>
          <p:cNvPr id="9" name="Metin kutusu 8">
            <a:extLst>
              <a:ext uri="{FF2B5EF4-FFF2-40B4-BE49-F238E27FC236}">
                <a16:creationId xmlns:a16="http://schemas.microsoft.com/office/drawing/2014/main" id="{08DD0058-4A8D-6CFF-68B6-92997B769D90}"/>
              </a:ext>
            </a:extLst>
          </p:cNvPr>
          <p:cNvSpPr txBox="1"/>
          <p:nvPr/>
        </p:nvSpPr>
        <p:spPr>
          <a:xfrm>
            <a:off x="7250401" y="2185774"/>
            <a:ext cx="1856797" cy="461665"/>
          </a:xfrm>
          <a:prstGeom prst="rect">
            <a:avLst/>
          </a:prstGeom>
          <a:noFill/>
          <a:ln>
            <a:noFill/>
          </a:ln>
        </p:spPr>
        <p:txBody>
          <a:bodyPr wrap="square" rtlCol="0">
            <a:spAutoFit/>
          </a:bodyPr>
          <a:lstStyle/>
          <a:p>
            <a:pPr algn="ctr">
              <a:spcAft>
                <a:spcPts val="600"/>
              </a:spcAft>
            </a:pPr>
            <a:r>
              <a:rPr lang="tr-TR" sz="2400" b="1" dirty="0">
                <a:solidFill>
                  <a:schemeClr val="bg1"/>
                </a:solidFill>
                <a:latin typeface="Arial" panose="020B0604020202020204" pitchFamily="34" charset="0"/>
                <a:cs typeface="Arial" panose="020B0604020202020204" pitchFamily="34" charset="0"/>
              </a:rPr>
              <a:t>Tevhit</a:t>
            </a:r>
          </a:p>
        </p:txBody>
      </p:sp>
      <p:sp>
        <p:nvSpPr>
          <p:cNvPr id="11" name="Metin kutusu 10">
            <a:extLst>
              <a:ext uri="{FF2B5EF4-FFF2-40B4-BE49-F238E27FC236}">
                <a16:creationId xmlns:a16="http://schemas.microsoft.com/office/drawing/2014/main" id="{DED20073-D1FF-C548-4922-C60C39783DA4}"/>
              </a:ext>
            </a:extLst>
          </p:cNvPr>
          <p:cNvSpPr txBox="1"/>
          <p:nvPr/>
        </p:nvSpPr>
        <p:spPr>
          <a:xfrm>
            <a:off x="7250400" y="3202183"/>
            <a:ext cx="1856797" cy="461665"/>
          </a:xfrm>
          <a:prstGeom prst="rect">
            <a:avLst/>
          </a:prstGeom>
          <a:noFill/>
          <a:ln>
            <a:noFill/>
          </a:ln>
        </p:spPr>
        <p:txBody>
          <a:bodyPr wrap="square" rtlCol="0">
            <a:spAutoFit/>
          </a:bodyPr>
          <a:lstStyle/>
          <a:p>
            <a:pPr algn="ctr">
              <a:spcAft>
                <a:spcPts val="600"/>
              </a:spcAft>
            </a:pPr>
            <a:r>
              <a:rPr lang="tr-TR" sz="2400" b="1" dirty="0">
                <a:solidFill>
                  <a:schemeClr val="bg1"/>
                </a:solidFill>
                <a:latin typeface="Arial" panose="020B0604020202020204" pitchFamily="34" charset="0"/>
                <a:cs typeface="Arial" panose="020B0604020202020204" pitchFamily="34" charset="0"/>
              </a:rPr>
              <a:t>Selam</a:t>
            </a:r>
          </a:p>
        </p:txBody>
      </p:sp>
      <p:sp>
        <p:nvSpPr>
          <p:cNvPr id="12" name="Metin kutusu 11">
            <a:extLst>
              <a:ext uri="{FF2B5EF4-FFF2-40B4-BE49-F238E27FC236}">
                <a16:creationId xmlns:a16="http://schemas.microsoft.com/office/drawing/2014/main" id="{98C22BF0-0FB4-44F1-E886-239642EC2B99}"/>
              </a:ext>
            </a:extLst>
          </p:cNvPr>
          <p:cNvSpPr txBox="1"/>
          <p:nvPr/>
        </p:nvSpPr>
        <p:spPr>
          <a:xfrm>
            <a:off x="7258383" y="4039147"/>
            <a:ext cx="1856797" cy="830997"/>
          </a:xfrm>
          <a:prstGeom prst="rect">
            <a:avLst/>
          </a:prstGeom>
          <a:noFill/>
          <a:ln>
            <a:noFill/>
          </a:ln>
        </p:spPr>
        <p:txBody>
          <a:bodyPr wrap="square" rtlCol="0">
            <a:spAutoFit/>
          </a:bodyPr>
          <a:lstStyle/>
          <a:p>
            <a:pPr algn="ctr">
              <a:spcAft>
                <a:spcPts val="600"/>
              </a:spcAft>
            </a:pPr>
            <a:r>
              <a:rPr lang="tr-TR" sz="2400" b="1" dirty="0">
                <a:solidFill>
                  <a:schemeClr val="bg1"/>
                </a:solidFill>
                <a:latin typeface="Arial" panose="020B0604020202020204" pitchFamily="34" charset="0"/>
                <a:cs typeface="Arial" panose="020B0604020202020204" pitchFamily="34" charset="0"/>
              </a:rPr>
              <a:t>Miraç kandili</a:t>
            </a:r>
          </a:p>
        </p:txBody>
      </p:sp>
      <p:sp>
        <p:nvSpPr>
          <p:cNvPr id="13" name="Metin kutusu 12">
            <a:extLst>
              <a:ext uri="{FF2B5EF4-FFF2-40B4-BE49-F238E27FC236}">
                <a16:creationId xmlns:a16="http://schemas.microsoft.com/office/drawing/2014/main" id="{AE7A6A6D-0868-C0F5-2DF7-30BCC9A29C5B}"/>
              </a:ext>
            </a:extLst>
          </p:cNvPr>
          <p:cNvSpPr txBox="1"/>
          <p:nvPr/>
        </p:nvSpPr>
        <p:spPr>
          <a:xfrm>
            <a:off x="3135393" y="1979235"/>
            <a:ext cx="1856797" cy="830997"/>
          </a:xfrm>
          <a:prstGeom prst="rect">
            <a:avLst/>
          </a:prstGeom>
          <a:noFill/>
          <a:ln>
            <a:noFill/>
          </a:ln>
        </p:spPr>
        <p:txBody>
          <a:bodyPr wrap="square" rtlCol="0">
            <a:spAutoFit/>
          </a:bodyPr>
          <a:lstStyle/>
          <a:p>
            <a:pPr algn="ctr">
              <a:spcAft>
                <a:spcPts val="600"/>
              </a:spcAft>
            </a:pPr>
            <a:r>
              <a:rPr lang="tr-TR" sz="2400" b="1" dirty="0">
                <a:solidFill>
                  <a:schemeClr val="bg1"/>
                </a:solidFill>
                <a:latin typeface="Arial" panose="020B0604020202020204" pitchFamily="34" charset="0"/>
                <a:cs typeface="Arial" panose="020B0604020202020204" pitchFamily="34" charset="0"/>
              </a:rPr>
              <a:t>Kelime-i şehadet</a:t>
            </a:r>
          </a:p>
        </p:txBody>
      </p:sp>
      <p:sp>
        <p:nvSpPr>
          <p:cNvPr id="14" name="Metin kutusu 13">
            <a:extLst>
              <a:ext uri="{FF2B5EF4-FFF2-40B4-BE49-F238E27FC236}">
                <a16:creationId xmlns:a16="http://schemas.microsoft.com/office/drawing/2014/main" id="{FD82478C-AE8C-BFB3-88DE-CF3D81F5EDF5}"/>
              </a:ext>
            </a:extLst>
          </p:cNvPr>
          <p:cNvSpPr txBox="1"/>
          <p:nvPr/>
        </p:nvSpPr>
        <p:spPr>
          <a:xfrm>
            <a:off x="3135392" y="3198846"/>
            <a:ext cx="1856797" cy="461665"/>
          </a:xfrm>
          <a:prstGeom prst="rect">
            <a:avLst/>
          </a:prstGeom>
          <a:noFill/>
          <a:ln>
            <a:noFill/>
          </a:ln>
        </p:spPr>
        <p:txBody>
          <a:bodyPr wrap="square" rtlCol="0">
            <a:spAutoFit/>
          </a:bodyPr>
          <a:lstStyle/>
          <a:p>
            <a:pPr algn="ctr">
              <a:spcAft>
                <a:spcPts val="600"/>
              </a:spcAft>
            </a:pPr>
            <a:r>
              <a:rPr lang="tr-TR" sz="2400" b="1" dirty="0" err="1">
                <a:solidFill>
                  <a:schemeClr val="bg1"/>
                </a:solidFill>
                <a:latin typeface="Arial" panose="020B0604020202020204" pitchFamily="34" charset="0"/>
                <a:cs typeface="Arial" panose="020B0604020202020204" pitchFamily="34" charset="0"/>
              </a:rPr>
              <a:t>Hamd</a:t>
            </a:r>
            <a:endParaRPr lang="tr-TR" sz="2400" b="1" dirty="0">
              <a:solidFill>
                <a:schemeClr val="bg1"/>
              </a:solidFill>
              <a:latin typeface="Arial" panose="020B0604020202020204" pitchFamily="34" charset="0"/>
              <a:cs typeface="Arial" panose="020B0604020202020204" pitchFamily="34" charset="0"/>
            </a:endParaRPr>
          </a:p>
        </p:txBody>
      </p:sp>
      <p:sp>
        <p:nvSpPr>
          <p:cNvPr id="15" name="Metin kutusu 14">
            <a:extLst>
              <a:ext uri="{FF2B5EF4-FFF2-40B4-BE49-F238E27FC236}">
                <a16:creationId xmlns:a16="http://schemas.microsoft.com/office/drawing/2014/main" id="{D75F487D-D135-7DCC-1C04-D24EAC27A522}"/>
              </a:ext>
            </a:extLst>
          </p:cNvPr>
          <p:cNvSpPr txBox="1"/>
          <p:nvPr/>
        </p:nvSpPr>
        <p:spPr>
          <a:xfrm>
            <a:off x="3143375" y="4224495"/>
            <a:ext cx="1856797" cy="461665"/>
          </a:xfrm>
          <a:prstGeom prst="rect">
            <a:avLst/>
          </a:prstGeom>
          <a:noFill/>
          <a:ln>
            <a:noFill/>
          </a:ln>
        </p:spPr>
        <p:txBody>
          <a:bodyPr wrap="square" rtlCol="0">
            <a:spAutoFit/>
          </a:bodyPr>
          <a:lstStyle/>
          <a:p>
            <a:pPr algn="ctr">
              <a:spcAft>
                <a:spcPts val="600"/>
              </a:spcAft>
            </a:pPr>
            <a:r>
              <a:rPr lang="tr-TR" sz="2400" b="1" dirty="0">
                <a:solidFill>
                  <a:schemeClr val="bg1"/>
                </a:solidFill>
                <a:latin typeface="Arial" panose="020B0604020202020204" pitchFamily="34" charset="0"/>
                <a:cs typeface="Arial" panose="020B0604020202020204" pitchFamily="34" charset="0"/>
              </a:rPr>
              <a:t>Salavat</a:t>
            </a:r>
          </a:p>
        </p:txBody>
      </p:sp>
      <p:sp>
        <p:nvSpPr>
          <p:cNvPr id="16" name="Metin kutusu 15">
            <a:extLst>
              <a:ext uri="{FF2B5EF4-FFF2-40B4-BE49-F238E27FC236}">
                <a16:creationId xmlns:a16="http://schemas.microsoft.com/office/drawing/2014/main" id="{0DE3D59E-C534-3538-FAFC-8E1BEEE3F0D2}"/>
              </a:ext>
            </a:extLst>
          </p:cNvPr>
          <p:cNvSpPr txBox="1"/>
          <p:nvPr/>
        </p:nvSpPr>
        <p:spPr>
          <a:xfrm>
            <a:off x="9029124" y="1880978"/>
            <a:ext cx="2843562" cy="1015663"/>
          </a:xfrm>
          <a:prstGeom prst="rect">
            <a:avLst/>
          </a:prstGeom>
          <a:noFill/>
          <a:ln>
            <a:noFill/>
          </a:ln>
        </p:spPr>
        <p:txBody>
          <a:bodyPr wrap="square" rtlCol="0">
            <a:spAutoFit/>
          </a:bodyPr>
          <a:lstStyle/>
          <a:p>
            <a:pPr>
              <a:spcAft>
                <a:spcPts val="600"/>
              </a:spcAft>
            </a:pPr>
            <a:r>
              <a:rPr lang="tr-TR" sz="2000" dirty="0">
                <a:latin typeface="Arial" panose="020B0604020202020204" pitchFamily="34" charset="0"/>
                <a:cs typeface="Arial" panose="020B0604020202020204" pitchFamily="34" charset="0"/>
              </a:rPr>
              <a:t>Dinin temeli olan Allah’ın (c.c.) varlığı, birliği ve tekliği inancı</a:t>
            </a:r>
          </a:p>
        </p:txBody>
      </p:sp>
      <p:sp>
        <p:nvSpPr>
          <p:cNvPr id="17" name="Metin kutusu 16">
            <a:extLst>
              <a:ext uri="{FF2B5EF4-FFF2-40B4-BE49-F238E27FC236}">
                <a16:creationId xmlns:a16="http://schemas.microsoft.com/office/drawing/2014/main" id="{5A95A348-07A1-118B-0073-C94A24D91835}"/>
              </a:ext>
            </a:extLst>
          </p:cNvPr>
          <p:cNvSpPr txBox="1"/>
          <p:nvPr/>
        </p:nvSpPr>
        <p:spPr>
          <a:xfrm>
            <a:off x="9029123" y="3071557"/>
            <a:ext cx="2843562" cy="707886"/>
          </a:xfrm>
          <a:prstGeom prst="rect">
            <a:avLst/>
          </a:prstGeom>
          <a:noFill/>
          <a:ln>
            <a:noFill/>
          </a:ln>
        </p:spPr>
        <p:txBody>
          <a:bodyPr wrap="square" rtlCol="0">
            <a:spAutoFit/>
          </a:bodyPr>
          <a:lstStyle/>
          <a:p>
            <a:pPr>
              <a:spcAft>
                <a:spcPts val="600"/>
              </a:spcAft>
            </a:pPr>
            <a:r>
              <a:rPr lang="tr-TR" sz="2000" dirty="0">
                <a:latin typeface="Arial" panose="020B0604020202020204" pitchFamily="34" charset="0"/>
                <a:cs typeface="Arial" panose="020B0604020202020204" pitchFamily="34" charset="0"/>
              </a:rPr>
              <a:t>Barış, esenlik, güven, selamet ve kurtuluş</a:t>
            </a:r>
          </a:p>
        </p:txBody>
      </p:sp>
      <p:sp>
        <p:nvSpPr>
          <p:cNvPr id="18" name="Metin kutusu 17">
            <a:extLst>
              <a:ext uri="{FF2B5EF4-FFF2-40B4-BE49-F238E27FC236}">
                <a16:creationId xmlns:a16="http://schemas.microsoft.com/office/drawing/2014/main" id="{7A487CC5-5DDA-A36E-C854-5B4B322B7521}"/>
              </a:ext>
            </a:extLst>
          </p:cNvPr>
          <p:cNvSpPr txBox="1"/>
          <p:nvPr/>
        </p:nvSpPr>
        <p:spPr>
          <a:xfrm>
            <a:off x="9037105" y="3952063"/>
            <a:ext cx="2843561" cy="1200329"/>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Hz. Peygamber’in (s.a.v.) </a:t>
            </a:r>
            <a:r>
              <a:rPr lang="tr-TR" dirty="0" err="1">
                <a:latin typeface="Arial" panose="020B0604020202020204" pitchFamily="34" charset="0"/>
                <a:cs typeface="Arial" panose="020B0604020202020204" pitchFamily="34" charset="0"/>
              </a:rPr>
              <a:t>tahiyyat</a:t>
            </a:r>
            <a:r>
              <a:rPr lang="tr-TR" dirty="0">
                <a:latin typeface="Arial" panose="020B0604020202020204" pitchFamily="34" charset="0"/>
                <a:cs typeface="Arial" panose="020B0604020202020204" pitchFamily="34" charset="0"/>
              </a:rPr>
              <a:t> duasını okuduğu ve ilahî huzura çıktığı mübarek gece</a:t>
            </a:r>
          </a:p>
        </p:txBody>
      </p:sp>
      <p:sp>
        <p:nvSpPr>
          <p:cNvPr id="19" name="Metin kutusu 18">
            <a:extLst>
              <a:ext uri="{FF2B5EF4-FFF2-40B4-BE49-F238E27FC236}">
                <a16:creationId xmlns:a16="http://schemas.microsoft.com/office/drawing/2014/main" id="{0C3C3B1A-0B9E-F314-6822-6EFE85B3C059}"/>
              </a:ext>
            </a:extLst>
          </p:cNvPr>
          <p:cNvSpPr txBox="1"/>
          <p:nvPr/>
        </p:nvSpPr>
        <p:spPr>
          <a:xfrm>
            <a:off x="0" y="1727973"/>
            <a:ext cx="3122597" cy="1200329"/>
          </a:xfrm>
          <a:prstGeom prst="rect">
            <a:avLst/>
          </a:prstGeom>
          <a:noFill/>
          <a:ln>
            <a:noFill/>
          </a:ln>
        </p:spPr>
        <p:txBody>
          <a:bodyPr wrap="square" rtlCol="0">
            <a:spAutoFit/>
          </a:bodyPr>
          <a:lstStyle/>
          <a:p>
            <a:pPr algn="r">
              <a:spcAft>
                <a:spcPts val="600"/>
              </a:spcAft>
            </a:pPr>
            <a:r>
              <a:rPr lang="tr-TR" dirty="0">
                <a:latin typeface="Arial" panose="020B0604020202020204" pitchFamily="34" charset="0"/>
                <a:cs typeface="Arial" panose="020B0604020202020204" pitchFamily="34" charset="0"/>
              </a:rPr>
              <a:t>Allah’tan (c.c.) başka ilah olmayıp Hz. Muhammed’in O’nun kulu ve elçisi olduğunun ifadesi </a:t>
            </a:r>
          </a:p>
        </p:txBody>
      </p:sp>
      <p:sp>
        <p:nvSpPr>
          <p:cNvPr id="20" name="Metin kutusu 19">
            <a:extLst>
              <a:ext uri="{FF2B5EF4-FFF2-40B4-BE49-F238E27FC236}">
                <a16:creationId xmlns:a16="http://schemas.microsoft.com/office/drawing/2014/main" id="{D461ACCD-1399-39F9-7FDE-FAD442AA063F}"/>
              </a:ext>
            </a:extLst>
          </p:cNvPr>
          <p:cNvSpPr txBox="1"/>
          <p:nvPr/>
        </p:nvSpPr>
        <p:spPr>
          <a:xfrm>
            <a:off x="140791" y="2962098"/>
            <a:ext cx="2981806" cy="1015663"/>
          </a:xfrm>
          <a:prstGeom prst="rect">
            <a:avLst/>
          </a:prstGeom>
          <a:noFill/>
          <a:ln>
            <a:noFill/>
          </a:ln>
        </p:spPr>
        <p:txBody>
          <a:bodyPr wrap="square" rtlCol="0">
            <a:spAutoFit/>
          </a:bodyPr>
          <a:lstStyle/>
          <a:p>
            <a:pPr algn="r">
              <a:spcAft>
                <a:spcPts val="600"/>
              </a:spcAft>
            </a:pPr>
            <a:r>
              <a:rPr lang="tr-TR" sz="2000" dirty="0">
                <a:latin typeface="Arial" panose="020B0604020202020204" pitchFamily="34" charset="0"/>
                <a:cs typeface="Arial" panose="020B0604020202020204" pitchFamily="34" charset="0"/>
              </a:rPr>
              <a:t>İyilik, güzellik, erdemlilik, övme, övgü, yüceltme, övülme</a:t>
            </a:r>
          </a:p>
        </p:txBody>
      </p:sp>
      <p:sp>
        <p:nvSpPr>
          <p:cNvPr id="21" name="Metin kutusu 20">
            <a:extLst>
              <a:ext uri="{FF2B5EF4-FFF2-40B4-BE49-F238E27FC236}">
                <a16:creationId xmlns:a16="http://schemas.microsoft.com/office/drawing/2014/main" id="{28DCD869-D863-CE4B-7010-0D3287CA5A1E}"/>
              </a:ext>
            </a:extLst>
          </p:cNvPr>
          <p:cNvSpPr txBox="1"/>
          <p:nvPr/>
        </p:nvSpPr>
        <p:spPr>
          <a:xfrm>
            <a:off x="7982" y="4031286"/>
            <a:ext cx="3122597" cy="1323439"/>
          </a:xfrm>
          <a:prstGeom prst="rect">
            <a:avLst/>
          </a:prstGeom>
          <a:noFill/>
          <a:ln>
            <a:noFill/>
          </a:ln>
        </p:spPr>
        <p:txBody>
          <a:bodyPr wrap="square" rtlCol="0">
            <a:spAutoFit/>
          </a:bodyPr>
          <a:lstStyle/>
          <a:p>
            <a:pPr algn="r">
              <a:spcAft>
                <a:spcPts val="600"/>
              </a:spcAft>
            </a:pPr>
            <a:r>
              <a:rPr lang="tr-TR" sz="2000" dirty="0">
                <a:latin typeface="Arial" panose="020B0604020202020204" pitchFamily="34" charset="0"/>
                <a:cs typeface="Arial" panose="020B0604020202020204" pitchFamily="34" charset="0"/>
              </a:rPr>
              <a:t>Hz. Muhammed’e (s.a.v.) ve soyundan gelenlere saygı göstermek amacıyla okunan dua</a:t>
            </a:r>
          </a:p>
        </p:txBody>
      </p:sp>
    </p:spTree>
    <p:extLst>
      <p:ext uri="{BB962C8B-B14F-4D97-AF65-F5344CB8AC3E}">
        <p14:creationId xmlns:p14="http://schemas.microsoft.com/office/powerpoint/2010/main" val="365973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1+#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0-#ppt_w/2"/>
                                          </p:val>
                                        </p:tav>
                                        <p:tav tm="100000">
                                          <p:val>
                                            <p:strVal val="#ppt_x"/>
                                          </p:val>
                                        </p:tav>
                                      </p:tavLst>
                                    </p:anim>
                                    <p:anim calcmode="lin" valueType="num">
                                      <p:cBhvr additive="base">
                                        <p:cTn id="48" dur="500" fill="hold"/>
                                        <p:tgtEl>
                                          <p:spTgt spid="21"/>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1+#ppt_w/2"/>
                                          </p:val>
                                        </p:tav>
                                        <p:tav tm="100000">
                                          <p:val>
                                            <p:strVal val="#ppt_x"/>
                                          </p:val>
                                        </p:tav>
                                      </p:tavLst>
                                    </p:anim>
                                    <p:anim calcmode="lin" valueType="num">
                                      <p:cBhvr additive="base">
                                        <p:cTn id="58" dur="500" fill="hold"/>
                                        <p:tgtEl>
                                          <p:spTgt spid="18"/>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1+#ppt_w/2"/>
                                          </p:val>
                                        </p:tav>
                                        <p:tav tm="100000">
                                          <p:val>
                                            <p:strVal val="#ppt_x"/>
                                          </p:val>
                                        </p:tav>
                                      </p:tavLst>
                                    </p:anim>
                                    <p:anim calcmode="lin" valueType="num">
                                      <p:cBhvr additive="base">
                                        <p:cTn id="6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6FAE0C6B-21E1-E890-BD0F-82005A635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792668" cy="2400657"/>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“Selam (esenlik veren), bizzat Allah’ın (c.c.) kendisidir. Onun için namazda oturduğunuz vakit </a:t>
            </a:r>
            <a:r>
              <a:rPr lang="tr-TR" sz="3000" dirty="0" err="1">
                <a:latin typeface="Arial" panose="020B0604020202020204" pitchFamily="34" charset="0"/>
                <a:cs typeface="Arial" panose="020B0604020202020204" pitchFamily="34" charset="0"/>
              </a:rPr>
              <a:t>Tahiyyat’ı</a:t>
            </a:r>
            <a:r>
              <a:rPr lang="tr-TR" sz="3000" dirty="0">
                <a:latin typeface="Arial" panose="020B0604020202020204" pitchFamily="34" charset="0"/>
                <a:cs typeface="Arial" panose="020B0604020202020204" pitchFamily="34" charset="0"/>
              </a:rPr>
              <a:t> okuyun. </a:t>
            </a:r>
            <a:r>
              <a:rPr lang="tr-TR" sz="3000" dirty="0" err="1">
                <a:latin typeface="Arial" panose="020B0604020202020204" pitchFamily="34" charset="0"/>
                <a:cs typeface="Arial" panose="020B0604020202020204" pitchFamily="34" charset="0"/>
              </a:rPr>
              <a:t>Tahiyyat’ın</a:t>
            </a:r>
            <a:r>
              <a:rPr lang="tr-TR" sz="3000" dirty="0">
                <a:latin typeface="Arial" panose="020B0604020202020204" pitchFamily="34" charset="0"/>
                <a:cs typeface="Arial" panose="020B0604020202020204" pitchFamily="34" charset="0"/>
              </a:rPr>
              <a:t> sonundaki ‘Selam bize ve Allah’ın (c.c.) </a:t>
            </a:r>
            <a:r>
              <a:rPr lang="tr-TR" sz="3000" dirty="0" err="1">
                <a:latin typeface="Arial" panose="020B0604020202020204" pitchFamily="34" charset="0"/>
                <a:cs typeface="Arial" panose="020B0604020202020204" pitchFamily="34" charset="0"/>
              </a:rPr>
              <a:t>salih</a:t>
            </a:r>
            <a:r>
              <a:rPr lang="tr-TR" sz="3000" dirty="0">
                <a:latin typeface="Arial" panose="020B0604020202020204" pitchFamily="34" charset="0"/>
                <a:cs typeface="Arial" panose="020B0604020202020204" pitchFamily="34" charset="0"/>
              </a:rPr>
              <a:t> kullarına olsun.’ kısmını okuduğunuzda yerde ve gökte bulunan bütün varlıkları selamlamış olursunuz...”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3184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E3ED69D2-4500-D718-CBFB-9C2B5CCC7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 (c.c.) insanlara esenlik ve selamet ihsan eder.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813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Namazların oturuş kısmında </a:t>
            </a:r>
            <a:r>
              <a:rPr lang="tr-TR" sz="3000" dirty="0" err="1">
                <a:latin typeface="Arial" panose="020B0604020202020204" pitchFamily="34" charset="0"/>
                <a:cs typeface="Arial" panose="020B0604020202020204" pitchFamily="34" charset="0"/>
              </a:rPr>
              <a:t>tahiyyat</a:t>
            </a:r>
            <a:r>
              <a:rPr lang="tr-TR" sz="3000" dirty="0">
                <a:latin typeface="Arial" panose="020B0604020202020204" pitchFamily="34" charset="0"/>
                <a:cs typeface="Arial" panose="020B0604020202020204" pitchFamily="34" charset="0"/>
              </a:rPr>
              <a:t> duasını okumak mecburidir.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4361497"/>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Yerde ve gökteki varlıkları selamlamak </a:t>
            </a:r>
            <a:r>
              <a:rPr lang="tr-TR" sz="3000" dirty="0" err="1">
                <a:latin typeface="Arial" panose="020B0604020202020204" pitchFamily="34" charset="0"/>
                <a:cs typeface="Arial" panose="020B0604020202020204" pitchFamily="34" charset="0"/>
              </a:rPr>
              <a:t>tahiyyat</a:t>
            </a:r>
            <a:r>
              <a:rPr lang="tr-TR" sz="3000" dirty="0">
                <a:latin typeface="Arial" panose="020B0604020202020204" pitchFamily="34" charset="0"/>
                <a:cs typeface="Arial" panose="020B0604020202020204" pitchFamily="34" charset="0"/>
              </a:rPr>
              <a:t> duasını okumakla mümkündür.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A791CE8A-452A-0C4E-C768-51ED7FD8A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53006" y="2776142"/>
            <a:ext cx="10685989" cy="2308324"/>
          </a:xfrm>
          <a:prstGeom prst="rect">
            <a:avLst/>
          </a:prstGeom>
          <a:noFill/>
          <a:ln>
            <a:noFill/>
          </a:ln>
        </p:spPr>
        <p:txBody>
          <a:bodyPr wrap="square" rtlCol="0">
            <a:spAutoFit/>
          </a:bodyPr>
          <a:lstStyle/>
          <a:p>
            <a:pPr algn="ctr">
              <a:spcAft>
                <a:spcPts val="600"/>
              </a:spcAft>
            </a:pPr>
            <a:r>
              <a:rPr lang="tr-TR" sz="3600" dirty="0" err="1">
                <a:latin typeface="Arial" panose="020B0604020202020204" pitchFamily="34" charset="0"/>
                <a:cs typeface="Arial" panose="020B0604020202020204" pitchFamily="34" charset="0"/>
              </a:rPr>
              <a:t>Tahiyyat</a:t>
            </a:r>
            <a:r>
              <a:rPr lang="tr-TR" sz="3600" dirty="0">
                <a:latin typeface="Arial" panose="020B0604020202020204" pitchFamily="34" charset="0"/>
                <a:cs typeface="Arial" panose="020B0604020202020204" pitchFamily="34" charset="0"/>
              </a:rPr>
              <a:t> duası sıkıntılı anlarda kalbin ferahlaması, yemek yaparken yemeğin bereketlenip çoğalması ya da Allah'ın her daim bizimle birlikte olduğunun hissedilmesi için okunabilir.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DUA TANIYORUM: TAHIYYAT DUASI VE ANLAMI</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HATIRLAYALIM</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2405</TotalTime>
  <Words>1473</Words>
  <Application>Microsoft Office PowerPoint</Application>
  <PresentationFormat>Geniş ekran</PresentationFormat>
  <Paragraphs>167</Paragraphs>
  <Slides>20</Slides>
  <Notes>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20</vt:i4>
      </vt:variant>
    </vt:vector>
  </HeadingPairs>
  <TitlesOfParts>
    <vt:vector size="25" baseType="lpstr">
      <vt:lpstr>Arial</vt:lpstr>
      <vt:lpstr>Calibri</vt:lpstr>
      <vt:lpstr>Calibri Light</vt:lpstr>
      <vt:lpstr>Lucida Handwriting</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70</cp:revision>
  <dcterms:created xsi:type="dcterms:W3CDTF">2023-08-29T09:05:15Z</dcterms:created>
  <dcterms:modified xsi:type="dcterms:W3CDTF">2023-12-06T20:32:49Z</dcterms:modified>
</cp:coreProperties>
</file>