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9" r:id="rId3"/>
    <p:sldId id="292" r:id="rId4"/>
    <p:sldId id="310" r:id="rId5"/>
    <p:sldId id="266" r:id="rId6"/>
    <p:sldId id="294" r:id="rId7"/>
    <p:sldId id="295" r:id="rId8"/>
    <p:sldId id="271" r:id="rId9"/>
    <p:sldId id="272" r:id="rId10"/>
    <p:sldId id="273" r:id="rId11"/>
    <p:sldId id="274" r:id="rId12"/>
    <p:sldId id="267" r:id="rId13"/>
    <p:sldId id="260" r:id="rId14"/>
    <p:sldId id="261" r:id="rId15"/>
    <p:sldId id="264" r:id="rId16"/>
    <p:sldId id="309" r:id="rId17"/>
    <p:sldId id="307" r:id="rId18"/>
    <p:sldId id="296" r:id="rId19"/>
    <p:sldId id="303" r:id="rId20"/>
    <p:sldId id="304" r:id="rId21"/>
    <p:sldId id="305" r:id="rId22"/>
    <p:sldId id="306" r:id="rId23"/>
    <p:sldId id="308" r:id="rId24"/>
    <p:sldId id="258" r:id="rId2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3D3E"/>
    <a:srgbClr val="FFCB72"/>
    <a:srgbClr val="C2B59B"/>
    <a:srgbClr val="15051B"/>
    <a:srgbClr val="86E2CE"/>
    <a:srgbClr val="F5917B"/>
    <a:srgbClr val="FFFFFF"/>
    <a:srgbClr val="0097B2"/>
    <a:srgbClr val="C00000"/>
    <a:srgbClr val="C61D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2208" autoAdjust="0"/>
  </p:normalViewPr>
  <p:slideViewPr>
    <p:cSldViewPr snapToGrid="0">
      <p:cViewPr varScale="1">
        <p:scale>
          <a:sx n="68" d="100"/>
          <a:sy n="68"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7FCDD-024C-4A1A-87B1-799A1C184EB7}" type="datetimeFigureOut">
              <a:rPr lang="tr-TR" smtClean="0"/>
              <a:t>19.11.2023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48CA2-F78E-4C0B-82F8-853CA68DEBDF}" type="slidenum">
              <a:rPr lang="tr-TR" smtClean="0"/>
              <a:t>‹#›</a:t>
            </a:fld>
            <a:endParaRPr lang="tr-TR"/>
          </a:p>
        </p:txBody>
      </p:sp>
    </p:spTree>
    <p:extLst>
      <p:ext uri="{BB962C8B-B14F-4D97-AF65-F5344CB8AC3E}">
        <p14:creationId xmlns:p14="http://schemas.microsoft.com/office/powerpoint/2010/main" val="1389024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2848CA2-F78E-4C0B-82F8-853CA68DEBDF}" type="slidenum">
              <a:rPr lang="tr-TR" smtClean="0"/>
              <a:t>21</a:t>
            </a:fld>
            <a:endParaRPr lang="tr-TR"/>
          </a:p>
        </p:txBody>
      </p:sp>
    </p:spTree>
    <p:extLst>
      <p:ext uri="{BB962C8B-B14F-4D97-AF65-F5344CB8AC3E}">
        <p14:creationId xmlns:p14="http://schemas.microsoft.com/office/powerpoint/2010/main" val="173671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19.11.2023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19.11.2023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19.11.2023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19.11.2023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19.11.2023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19.11.2023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19.11.2023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19.11.2023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19.11.2023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19.11.2023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19.11.2023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19.11.2023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kişi, şahıs, ekran görüntüsü içeren bir resim&#10;&#10;Açıklama otomatik olarak oluşturuldu">
            <a:extLst>
              <a:ext uri="{FF2B5EF4-FFF2-40B4-BE49-F238E27FC236}">
                <a16:creationId xmlns:a16="http://schemas.microsoft.com/office/drawing/2014/main" id="{323F2943-981E-559F-8A38-3FF9CE15B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EFB7E7A4-139D-EABE-8337-80C4B79BB77A}"/>
              </a:ext>
            </a:extLst>
          </p:cNvPr>
          <p:cNvSpPr txBox="1"/>
          <p:nvPr/>
        </p:nvSpPr>
        <p:spPr>
          <a:xfrm>
            <a:off x="5433060" y="3465314"/>
            <a:ext cx="4206240" cy="646331"/>
          </a:xfrm>
          <a:prstGeom prst="rect">
            <a:avLst/>
          </a:prstGeom>
          <a:solidFill>
            <a:srgbClr val="15051B"/>
          </a:solidFill>
        </p:spPr>
        <p:txBody>
          <a:bodyPr wrap="square" rtlCol="0">
            <a:spAutoFit/>
          </a:bodyPr>
          <a:lstStyle/>
          <a:p>
            <a:pPr algn="ctr"/>
            <a:r>
              <a:rPr lang="tr-TR" sz="1800" b="1" dirty="0">
                <a:solidFill>
                  <a:srgbClr val="F2FAFF"/>
                </a:solidFill>
                <a:latin typeface="Arial" panose="020B0604020202020204" pitchFamily="34" charset="0"/>
                <a:cs typeface="Arial" panose="020B0604020202020204" pitchFamily="34" charset="0"/>
              </a:rPr>
              <a:t>3. KONU: İLETİŞİM VE KONUŞMA ADABI</a:t>
            </a:r>
            <a:endParaRPr lang="en-US" sz="1800" b="1" dirty="0">
              <a:solidFill>
                <a:srgbClr val="F2FA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6FAE0C6B-21E1-E890-BD0F-82005A6359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959367"/>
            <a:ext cx="10792668" cy="3016210"/>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“Eğer bir yerde üç kişi iseniz, kalabalığa karışmadıkça ikiniz ötekini bırakarak gizli bir şey konuşmasın. Çünkü bu, onu üzer.”</a:t>
            </a:r>
          </a:p>
          <a:p>
            <a:pPr algn="ctr">
              <a:spcAft>
                <a:spcPts val="600"/>
              </a:spcAft>
            </a:pPr>
            <a:endParaRPr lang="tr-TR" sz="3000" dirty="0">
              <a:latin typeface="Arial" panose="020B0604020202020204" pitchFamily="34" charset="0"/>
              <a:cs typeface="Arial" panose="020B0604020202020204" pitchFamily="34" charset="0"/>
            </a:endParaRPr>
          </a:p>
          <a:p>
            <a:pPr algn="ctr">
              <a:spcAft>
                <a:spcPts val="600"/>
              </a:spcAft>
            </a:pPr>
            <a:r>
              <a:rPr lang="tr-TR" sz="3000" dirty="0">
                <a:latin typeface="Arial" panose="020B0604020202020204" pitchFamily="34" charset="0"/>
                <a:cs typeface="Arial" panose="020B0604020202020204" pitchFamily="34" charset="0"/>
              </a:rPr>
              <a:t>“Her kim Allah’a ve ahiret gününe iman ediyorsa ya hayır söylesin ya da sussun.”</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3184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İLETİŞİM VE KONUŞMA ADABI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Hadisler</a:t>
              </a:r>
            </a:p>
          </p:txBody>
        </p:sp>
      </p:grpSp>
      <p:sp>
        <p:nvSpPr>
          <p:cNvPr id="10" name="Metin kutusu 9">
            <a:extLst>
              <a:ext uri="{FF2B5EF4-FFF2-40B4-BE49-F238E27FC236}">
                <a16:creationId xmlns:a16="http://schemas.microsoft.com/office/drawing/2014/main" id="{56691210-BD19-E5EB-4BD0-B13B0F578ADB}"/>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62450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E3ED69D2-4500-D718-CBFB-9C2B5CCC7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İman sahibi kişi iyi ve güzel konuşmalıdır.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1813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İLETİŞİM VE KONUŞMA ADABI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Hadisin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Toplum içinde konuşurken kimse rencide edilmemelidir.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Sosyal ortamda gizli konuşmalar yapmak kırıcı olabilir. </a:t>
            </a:r>
          </a:p>
        </p:txBody>
      </p:sp>
      <p:sp>
        <p:nvSpPr>
          <p:cNvPr id="12" name="Metin kutusu 11">
            <a:extLst>
              <a:ext uri="{FF2B5EF4-FFF2-40B4-BE49-F238E27FC236}">
                <a16:creationId xmlns:a16="http://schemas.microsoft.com/office/drawing/2014/main" id="{3063C5ED-881A-C014-C304-1C3346024160}"/>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92437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A791CE8A-452A-0C4E-C768-51ED7FD8A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53006" y="2776142"/>
            <a:ext cx="10685989" cy="2862322"/>
          </a:xfrm>
          <a:prstGeom prst="rect">
            <a:avLst/>
          </a:prstGeom>
          <a:noFill/>
          <a:ln>
            <a:noFill/>
          </a:ln>
        </p:spPr>
        <p:txBody>
          <a:bodyPr wrap="square" rtlCol="0">
            <a:spAutoFit/>
          </a:bodyPr>
          <a:lstStyle/>
          <a:p>
            <a:pPr algn="ctr">
              <a:spcAft>
                <a:spcPts val="600"/>
              </a:spcAft>
            </a:pPr>
            <a:r>
              <a:rPr lang="tr-TR" sz="3600" dirty="0">
                <a:solidFill>
                  <a:srgbClr val="FF0000"/>
                </a:solidFill>
                <a:latin typeface="Arial" panose="020B0604020202020204" pitchFamily="34" charset="0"/>
                <a:cs typeface="Arial" panose="020B0604020202020204" pitchFamily="34" charset="0"/>
              </a:rPr>
              <a:t>Sosyal medya </a:t>
            </a:r>
            <a:r>
              <a:rPr lang="tr-TR" sz="3600" dirty="0">
                <a:latin typeface="Arial" panose="020B0604020202020204" pitchFamily="34" charset="0"/>
                <a:cs typeface="Arial" panose="020B0604020202020204" pitchFamily="34" charset="0"/>
              </a:rPr>
              <a:t>insanların sıklıkla iletişim kurduğu bir platformdur. İletişim ve konuşma adabında dikkat ettiğimiz her kuralara burada da dikkat etmeli, muhatap olduğumuz kişinin </a:t>
            </a:r>
            <a:r>
              <a:rPr lang="tr-TR" sz="3600" dirty="0">
                <a:solidFill>
                  <a:srgbClr val="FF0000"/>
                </a:solidFill>
                <a:latin typeface="Arial" panose="020B0604020202020204" pitchFamily="34" charset="0"/>
                <a:cs typeface="Arial" panose="020B0604020202020204" pitchFamily="34" charset="0"/>
              </a:rPr>
              <a:t>gerçek kimse </a:t>
            </a:r>
            <a:r>
              <a:rPr lang="tr-TR" sz="3600" dirty="0">
                <a:latin typeface="Arial" panose="020B0604020202020204" pitchFamily="34" charset="0"/>
                <a:cs typeface="Arial" panose="020B0604020202020204" pitchFamily="34" charset="0"/>
              </a:rPr>
              <a:t>olduğunu unutmamalıyız.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İLETİŞİM VE KONUŞMA ADABI</a:t>
            </a:r>
          </a:p>
        </p:txBody>
      </p:sp>
      <p:sp>
        <p:nvSpPr>
          <p:cNvPr id="3" name="Freeform 11">
            <a:extLst>
              <a:ext uri="{FF2B5EF4-FFF2-40B4-BE49-F238E27FC236}">
                <a16:creationId xmlns:a16="http://schemas.microsoft.com/office/drawing/2014/main" id="{4E890130-B633-46D1-C634-FC2ACC5AD764}"/>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96D59680-FAFA-D593-CA7D-41B1567C65DB}"/>
              </a:ext>
            </a:extLst>
          </p:cNvPr>
          <p:cNvSpPr txBox="1"/>
          <p:nvPr/>
        </p:nvSpPr>
        <p:spPr>
          <a:xfrm>
            <a:off x="4601980" y="1422617"/>
            <a:ext cx="2683240" cy="461665"/>
          </a:xfrm>
          <a:prstGeom prst="rect">
            <a:avLst/>
          </a:prstGeom>
          <a:noFill/>
        </p:spPr>
        <p:txBody>
          <a:bodyPr wrap="square" rtlCol="0">
            <a:spAutoFit/>
          </a:bodyPr>
          <a:lstStyle/>
          <a:p>
            <a:pPr algn="ctr"/>
            <a:r>
              <a:rPr lang="tr-TR" sz="2400" b="1" dirty="0">
                <a:latin typeface="Arial" panose="020B0604020202020204" pitchFamily="34" charset="0"/>
              </a:rPr>
              <a:t>UNUTMAYALIM</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41940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grafik, tasarım içeren bir resim&#10;&#10;Açıklama otomatik olarak oluşturuldu">
            <a:extLst>
              <a:ext uri="{FF2B5EF4-FFF2-40B4-BE49-F238E27FC236}">
                <a16:creationId xmlns:a16="http://schemas.microsoft.com/office/drawing/2014/main" id="{9858F801-819C-D358-80AB-111D4870E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2727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İLETİŞİM VE KONUŞMA ADABI</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5EA0BF84-C61B-9FEC-1484-EC0B72C7A6DF}"/>
              </a:ext>
            </a:extLst>
          </p:cNvPr>
          <p:cNvSpPr txBox="1"/>
          <p:nvPr/>
        </p:nvSpPr>
        <p:spPr>
          <a:xfrm>
            <a:off x="0" y="603153"/>
            <a:ext cx="6972299" cy="368726"/>
          </a:xfrm>
          <a:prstGeom prst="rect">
            <a:avLst/>
          </a:prstGeom>
          <a:solidFill>
            <a:srgbClr val="FFFF00"/>
          </a:solidFill>
          <a:ln>
            <a:noFill/>
          </a:ln>
        </p:spPr>
        <p:txBody>
          <a:bodyPr wrap="square" bIns="75600" rtlCol="0">
            <a:spAutoFit/>
          </a:bodyPr>
          <a:lstStyle/>
          <a:p>
            <a:pPr>
              <a:spcAft>
                <a:spcPts val="600"/>
              </a:spcAft>
            </a:pPr>
            <a:r>
              <a:rPr lang="tr-TR" sz="1600" b="1" dirty="0">
                <a:latin typeface="Arial" panose="020B0604020202020204" pitchFamily="34" charset="0"/>
                <a:cs typeface="Arial" panose="020B0604020202020204" pitchFamily="34" charset="0"/>
              </a:rPr>
              <a:t> </a:t>
            </a:r>
            <a:r>
              <a:rPr lang="sv-SE" sz="1600" b="1" dirty="0">
                <a:latin typeface="Arial" panose="020B0604020202020204" pitchFamily="34" charset="0"/>
                <a:cs typeface="Arial" panose="020B0604020202020204" pitchFamily="34" charset="0"/>
              </a:rPr>
              <a:t>Aşağıda verilen cümlelerdeki noktalı yerlere uygun kelimeleri yazınız.</a:t>
            </a:r>
          </a:p>
        </p:txBody>
      </p:sp>
      <p:sp>
        <p:nvSpPr>
          <p:cNvPr id="8" name="Metin kutusu 7">
            <a:extLst>
              <a:ext uri="{FF2B5EF4-FFF2-40B4-BE49-F238E27FC236}">
                <a16:creationId xmlns:a16="http://schemas.microsoft.com/office/drawing/2014/main" id="{4575C275-22B7-E8FA-7D2D-9D687EE69A8E}"/>
              </a:ext>
            </a:extLst>
          </p:cNvPr>
          <p:cNvSpPr txBox="1"/>
          <p:nvPr/>
        </p:nvSpPr>
        <p:spPr>
          <a:xfrm>
            <a:off x="774492" y="1159664"/>
            <a:ext cx="10643017" cy="4399987"/>
          </a:xfrm>
          <a:prstGeom prst="rect">
            <a:avLst/>
          </a:prstGeom>
          <a:noFill/>
          <a:ln>
            <a:noFill/>
          </a:ln>
        </p:spPr>
        <p:txBody>
          <a:bodyPr wrap="square" rtlCol="0">
            <a:spAutoFit/>
          </a:bodyPr>
          <a:lstStyle/>
          <a:p>
            <a:pPr>
              <a:lnSpc>
                <a:spcPct val="150000"/>
              </a:lnSpc>
              <a:spcAft>
                <a:spcPts val="800"/>
              </a:spcAft>
            </a:pPr>
            <a:r>
              <a:rPr lang="tr-TR" sz="2200" dirty="0">
                <a:latin typeface="Arial" panose="020B0604020202020204" pitchFamily="34" charset="0"/>
                <a:cs typeface="Arial" panose="020B0604020202020204" pitchFamily="34" charset="0"/>
              </a:rPr>
              <a:t>Bir duygu, düşünce veya bilginin çeşitli yollarla başkalarına aktarılmasına ………… denir.</a:t>
            </a:r>
          </a:p>
          <a:p>
            <a:pPr>
              <a:lnSpc>
                <a:spcPct val="150000"/>
              </a:lnSpc>
              <a:spcAft>
                <a:spcPts val="800"/>
              </a:spcAft>
            </a:pPr>
            <a:r>
              <a:rPr lang="tr-TR" sz="2200" dirty="0">
                <a:latin typeface="Arial" panose="020B0604020202020204" pitchFamily="34" charset="0"/>
                <a:cs typeface="Arial" panose="020B0604020202020204" pitchFamily="34" charset="0"/>
              </a:rPr>
              <a:t>Düşünceleri anlamlı seslerden yararlanarak ifade etme, sese dayalı bir dizge halinde sunmaya ……………… denir.</a:t>
            </a:r>
          </a:p>
          <a:p>
            <a:pPr>
              <a:lnSpc>
                <a:spcPct val="150000"/>
              </a:lnSpc>
              <a:spcAft>
                <a:spcPts val="800"/>
              </a:spcAft>
            </a:pPr>
            <a:r>
              <a:rPr lang="tr-TR" sz="2200" dirty="0">
                <a:latin typeface="Arial" panose="020B0604020202020204" pitchFamily="34" charset="0"/>
                <a:cs typeface="Arial" panose="020B0604020202020204" pitchFamily="34" charset="0"/>
              </a:rPr>
              <a:t>İletişim …………… biçimde, ………… olarak, ………… veya hareketler aracılığıyla olmak üzere üç gruba ayrılır.</a:t>
            </a:r>
          </a:p>
          <a:p>
            <a:pPr>
              <a:lnSpc>
                <a:spcPct val="150000"/>
              </a:lnSpc>
              <a:spcAft>
                <a:spcPts val="800"/>
              </a:spcAft>
            </a:pPr>
            <a:r>
              <a:rPr lang="tr-TR" sz="2200" dirty="0">
                <a:latin typeface="Arial" panose="020B0604020202020204" pitchFamily="34" charset="0"/>
                <a:cs typeface="Arial" panose="020B0604020202020204" pitchFamily="34" charset="0"/>
              </a:rPr>
              <a:t>……..……ve sosyal   …………  iletmek istediğimiz bir mesajı ya da paylaşmak istediğimiz bir bilgiyi kolaylıkla insanlara ulaştırabilme imkanı sunar.</a:t>
            </a:r>
          </a:p>
        </p:txBody>
      </p:sp>
      <p:sp>
        <p:nvSpPr>
          <p:cNvPr id="9" name="Metin kutusu 8">
            <a:extLst>
              <a:ext uri="{FF2B5EF4-FFF2-40B4-BE49-F238E27FC236}">
                <a16:creationId xmlns:a16="http://schemas.microsoft.com/office/drawing/2014/main" id="{B27F4B2B-4775-A870-BA62-5A4261A4CA4D}"/>
              </a:ext>
            </a:extLst>
          </p:cNvPr>
          <p:cNvSpPr txBox="1"/>
          <p:nvPr/>
        </p:nvSpPr>
        <p:spPr>
          <a:xfrm>
            <a:off x="9997336" y="1256145"/>
            <a:ext cx="1301433" cy="430887"/>
          </a:xfrm>
          <a:prstGeom prst="rect">
            <a:avLst/>
          </a:prstGeom>
          <a:solidFill>
            <a:schemeClr val="bg1"/>
          </a:solidFill>
        </p:spPr>
        <p:txBody>
          <a:bodyPr wrap="square" rtlCol="0">
            <a:spAutoFit/>
          </a:bodyPr>
          <a:lstStyle/>
          <a:p>
            <a:r>
              <a:rPr lang="tr-TR" sz="2200" b="1" dirty="0">
                <a:solidFill>
                  <a:srgbClr val="FF0000"/>
                </a:solidFill>
                <a:latin typeface="Arial" panose="020B0604020202020204" pitchFamily="34" charset="0"/>
                <a:cs typeface="Arial" panose="020B0604020202020204" pitchFamily="34" charset="0"/>
              </a:rPr>
              <a:t>iletişim</a:t>
            </a:r>
          </a:p>
        </p:txBody>
      </p:sp>
      <p:sp>
        <p:nvSpPr>
          <p:cNvPr id="10" name="Metin kutusu 9">
            <a:extLst>
              <a:ext uri="{FF2B5EF4-FFF2-40B4-BE49-F238E27FC236}">
                <a16:creationId xmlns:a16="http://schemas.microsoft.com/office/drawing/2014/main" id="{A2337ADC-1733-5CE7-1E58-BD2ED35B41FC}"/>
              </a:ext>
            </a:extLst>
          </p:cNvPr>
          <p:cNvSpPr txBox="1"/>
          <p:nvPr/>
        </p:nvSpPr>
        <p:spPr>
          <a:xfrm>
            <a:off x="2105025" y="2873394"/>
            <a:ext cx="1670050"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konuşma</a:t>
            </a:r>
          </a:p>
        </p:txBody>
      </p:sp>
      <p:sp>
        <p:nvSpPr>
          <p:cNvPr id="11" name="Metin kutusu 10">
            <a:extLst>
              <a:ext uri="{FF2B5EF4-FFF2-40B4-BE49-F238E27FC236}">
                <a16:creationId xmlns:a16="http://schemas.microsoft.com/office/drawing/2014/main" id="{24CB7318-9660-05AC-638F-144DA7B61C2C}"/>
              </a:ext>
            </a:extLst>
          </p:cNvPr>
          <p:cNvSpPr txBox="1"/>
          <p:nvPr/>
        </p:nvSpPr>
        <p:spPr>
          <a:xfrm>
            <a:off x="1814733" y="3492066"/>
            <a:ext cx="1420836"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sözlü</a:t>
            </a:r>
          </a:p>
        </p:txBody>
      </p:sp>
      <p:sp>
        <p:nvSpPr>
          <p:cNvPr id="13" name="Metin kutusu 12">
            <a:extLst>
              <a:ext uri="{FF2B5EF4-FFF2-40B4-BE49-F238E27FC236}">
                <a16:creationId xmlns:a16="http://schemas.microsoft.com/office/drawing/2014/main" id="{5B04A2C9-5F20-8295-EF74-9D332E38C86C}"/>
              </a:ext>
            </a:extLst>
          </p:cNvPr>
          <p:cNvSpPr txBox="1"/>
          <p:nvPr/>
        </p:nvSpPr>
        <p:spPr>
          <a:xfrm>
            <a:off x="4410515" y="3441134"/>
            <a:ext cx="1160291"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yazılı</a:t>
            </a:r>
          </a:p>
        </p:txBody>
      </p:sp>
      <p:sp>
        <p:nvSpPr>
          <p:cNvPr id="14" name="Metin kutusu 13">
            <a:extLst>
              <a:ext uri="{FF2B5EF4-FFF2-40B4-BE49-F238E27FC236}">
                <a16:creationId xmlns:a16="http://schemas.microsoft.com/office/drawing/2014/main" id="{7217E148-A318-DF98-A8FD-17E64A57312A}"/>
              </a:ext>
            </a:extLst>
          </p:cNvPr>
          <p:cNvSpPr txBox="1"/>
          <p:nvPr/>
        </p:nvSpPr>
        <p:spPr>
          <a:xfrm>
            <a:off x="6499274" y="3458607"/>
            <a:ext cx="1160291"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işaret</a:t>
            </a:r>
          </a:p>
        </p:txBody>
      </p:sp>
      <p:sp>
        <p:nvSpPr>
          <p:cNvPr id="4" name="Metin kutusu 3">
            <a:extLst>
              <a:ext uri="{FF2B5EF4-FFF2-40B4-BE49-F238E27FC236}">
                <a16:creationId xmlns:a16="http://schemas.microsoft.com/office/drawing/2014/main" id="{ED8C4084-507C-7C63-D395-B046C3E89AE6}"/>
              </a:ext>
            </a:extLst>
          </p:cNvPr>
          <p:cNvSpPr txBox="1"/>
          <p:nvPr/>
        </p:nvSpPr>
        <p:spPr>
          <a:xfrm>
            <a:off x="778908" y="4585434"/>
            <a:ext cx="1326117" cy="430887"/>
          </a:xfrm>
          <a:prstGeom prst="rect">
            <a:avLst/>
          </a:prstGeom>
          <a:solidFill>
            <a:schemeClr val="bg1"/>
          </a:solidFill>
        </p:spPr>
        <p:txBody>
          <a:bodyPr wrap="square" rtlCol="0">
            <a:spAutoFit/>
          </a:bodyPr>
          <a:lstStyle/>
          <a:p>
            <a:r>
              <a:rPr lang="tr-TR" sz="2200" b="1" dirty="0">
                <a:solidFill>
                  <a:srgbClr val="FF0000"/>
                </a:solidFill>
                <a:latin typeface="Arial" panose="020B0604020202020204" pitchFamily="34" charset="0"/>
                <a:cs typeface="Arial" panose="020B0604020202020204" pitchFamily="34" charset="0"/>
              </a:rPr>
              <a:t>İnternet</a:t>
            </a:r>
          </a:p>
        </p:txBody>
      </p:sp>
      <p:sp>
        <p:nvSpPr>
          <p:cNvPr id="5" name="Metin kutusu 4">
            <a:extLst>
              <a:ext uri="{FF2B5EF4-FFF2-40B4-BE49-F238E27FC236}">
                <a16:creationId xmlns:a16="http://schemas.microsoft.com/office/drawing/2014/main" id="{51BE69E4-B879-1BD5-3DB5-EDE6FFBF9426}"/>
              </a:ext>
            </a:extLst>
          </p:cNvPr>
          <p:cNvSpPr txBox="1"/>
          <p:nvPr/>
        </p:nvSpPr>
        <p:spPr>
          <a:xfrm>
            <a:off x="3514285" y="4590557"/>
            <a:ext cx="1160291"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medya</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042B6199-D6AD-E211-E130-5B5CD1D0F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971981"/>
            <a:ext cx="773132" cy="447675"/>
          </a:xfrm>
          <a:prstGeom prst="rect">
            <a:avLst/>
          </a:prstGeom>
        </p:spPr>
      </p:pic>
      <p:sp>
        <p:nvSpPr>
          <p:cNvPr id="11" name="Metin kutusu 10">
            <a:extLst>
              <a:ext uri="{FF2B5EF4-FFF2-40B4-BE49-F238E27FC236}">
                <a16:creationId xmlns:a16="http://schemas.microsoft.com/office/drawing/2014/main" id="{5248F202-469C-FEF2-B923-D3E62B12304B}"/>
              </a:ext>
            </a:extLst>
          </p:cNvPr>
          <p:cNvSpPr txBox="1"/>
          <p:nvPr/>
        </p:nvSpPr>
        <p:spPr>
          <a:xfrm>
            <a:off x="774492" y="1159664"/>
            <a:ext cx="10643017" cy="4693593"/>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 Bir sözün yalan olduğu çabuk anlaşılır ve söyleyen, toplum içinde utanılacak bir duruma düşer. </a:t>
            </a:r>
          </a:p>
          <a:p>
            <a:pPr>
              <a:spcAft>
                <a:spcPts val="600"/>
              </a:spcAft>
            </a:pPr>
            <a:r>
              <a:rPr lang="tr-TR" sz="2200" dirty="0">
                <a:latin typeface="Arial" panose="020B0604020202020204" pitchFamily="34" charset="0"/>
                <a:cs typeface="Arial" panose="020B0604020202020204" pitchFamily="34" charset="0"/>
              </a:rPr>
              <a:t>➴ Geçim sıkıntısı içinde bulunan kişi geçinebilmek için her yolu dener, her işi yapar, canı yanan kişi de sonunu düşünmeden ağzına geleni söyler. </a:t>
            </a:r>
          </a:p>
          <a:p>
            <a:pPr>
              <a:spcAft>
                <a:spcPts val="600"/>
              </a:spcAft>
            </a:pPr>
            <a:r>
              <a:rPr lang="tr-TR" sz="2200" dirty="0">
                <a:latin typeface="Arial" panose="020B0604020202020204" pitchFamily="34" charset="0"/>
                <a:cs typeface="Arial" panose="020B0604020202020204" pitchFamily="34" charset="0"/>
              </a:rPr>
              <a:t>➴ Kişi kendisine uygun kimselerle arkadaşlık kuracağı için arkadaşını tanıdığımızda o kişinin de kimliğini öğrenmiş oluruz.</a:t>
            </a:r>
          </a:p>
          <a:p>
            <a:pPr>
              <a:spcAft>
                <a:spcPts val="600"/>
              </a:spcAft>
            </a:pPr>
            <a:r>
              <a:rPr lang="tr-TR" sz="2200" b="1" dirty="0">
                <a:latin typeface="Arial" panose="020B0604020202020204" pitchFamily="34" charset="0"/>
                <a:cs typeface="Arial" panose="020B0604020202020204" pitchFamily="34" charset="0"/>
              </a:rPr>
              <a:t>Aşağıdaki iletişim ve konuşma adabıyla ilgili atasözlerinden hangisinin anlamı tabloda </a:t>
            </a:r>
            <a:r>
              <a:rPr lang="tr-TR" sz="2200" b="1" u="sng" dirty="0">
                <a:latin typeface="Arial" panose="020B0604020202020204" pitchFamily="34" charset="0"/>
                <a:cs typeface="Arial" panose="020B0604020202020204" pitchFamily="34" charset="0"/>
              </a:rPr>
              <a:t>verilmemiştir</a:t>
            </a:r>
            <a:r>
              <a:rPr lang="tr-TR" sz="2200" b="1" dirty="0">
                <a:latin typeface="Arial" panose="020B0604020202020204" pitchFamily="34" charset="0"/>
                <a:cs typeface="Arial" panose="020B0604020202020204" pitchFamily="34" charset="0"/>
              </a:rPr>
              <a:t>? </a:t>
            </a:r>
          </a:p>
          <a:p>
            <a:pPr>
              <a:spcAft>
                <a:spcPts val="600"/>
              </a:spcAft>
            </a:pPr>
            <a:r>
              <a:rPr lang="tr-TR" sz="2200" dirty="0">
                <a:latin typeface="Arial" panose="020B0604020202020204" pitchFamily="34" charset="0"/>
                <a:cs typeface="Arial" panose="020B0604020202020204" pitchFamily="34" charset="0"/>
              </a:rPr>
              <a:t>A) Arife günü yalan söyleyenin (oruç yiyenin) bayram günü yüzü kara çıkar (olur). </a:t>
            </a:r>
          </a:p>
          <a:p>
            <a:pPr>
              <a:spcAft>
                <a:spcPts val="600"/>
              </a:spcAft>
            </a:pPr>
            <a:r>
              <a:rPr lang="tr-TR" sz="2200" dirty="0">
                <a:latin typeface="Arial" panose="020B0604020202020204" pitchFamily="34" charset="0"/>
                <a:cs typeface="Arial" panose="020B0604020202020204" pitchFamily="34" charset="0"/>
              </a:rPr>
              <a:t>B) Acıkan ne olsa yer, acıyan ne olsa söyler. </a:t>
            </a:r>
          </a:p>
          <a:p>
            <a:pPr>
              <a:spcAft>
                <a:spcPts val="600"/>
              </a:spcAft>
            </a:pPr>
            <a:r>
              <a:rPr lang="tr-TR" sz="2200" dirty="0">
                <a:latin typeface="Arial" panose="020B0604020202020204" pitchFamily="34" charset="0"/>
                <a:cs typeface="Arial" panose="020B0604020202020204" pitchFamily="34" charset="0"/>
              </a:rPr>
              <a:t>C) Güneş girmeyen eve doktor girer. </a:t>
            </a:r>
          </a:p>
          <a:p>
            <a:pPr>
              <a:spcAft>
                <a:spcPts val="600"/>
              </a:spcAft>
            </a:pPr>
            <a:r>
              <a:rPr lang="tr-TR" sz="2200" dirty="0">
                <a:latin typeface="Arial" panose="020B0604020202020204" pitchFamily="34" charset="0"/>
                <a:cs typeface="Arial" panose="020B0604020202020204" pitchFamily="34" charset="0"/>
              </a:rPr>
              <a:t>D) Arkadaşını söyle, sana kim olduğunu söyleyeyim.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37942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İLETİŞİM VE KONUŞMA ADABI</a:t>
            </a: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Metin kutusu 4">
            <a:extLst>
              <a:ext uri="{FF2B5EF4-FFF2-40B4-BE49-F238E27FC236}">
                <a16:creationId xmlns:a16="http://schemas.microsoft.com/office/drawing/2014/main" id="{B79DC78E-8788-818A-7C47-A9617D0DEA7B}"/>
              </a:ext>
            </a:extLst>
          </p:cNvPr>
          <p:cNvSpPr txBox="1"/>
          <p:nvPr/>
        </p:nvSpPr>
        <p:spPr>
          <a:xfrm>
            <a:off x="1" y="603153"/>
            <a:ext cx="4833256"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Kavratan Testler 3 / Soru 1</a:t>
            </a:r>
          </a:p>
        </p:txBody>
      </p:sp>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ekran görüntüsü, metin, grafik, tasarım içeren bir resim&#10;&#10;Açıklama otomatik olarak oluşturuldu">
            <a:extLst>
              <a:ext uri="{FF2B5EF4-FFF2-40B4-BE49-F238E27FC236}">
                <a16:creationId xmlns:a16="http://schemas.microsoft.com/office/drawing/2014/main" id="{FC32D81A-45BE-9C6D-8C39-76896327DD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34137865-A675-611F-3A87-A5BE1F371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5508224"/>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5201424"/>
          </a:xfrm>
          <a:prstGeom prst="rect">
            <a:avLst/>
          </a:prstGeom>
          <a:noFill/>
          <a:ln>
            <a:noFill/>
          </a:ln>
        </p:spPr>
        <p:txBody>
          <a:bodyPr wrap="square" rtlCol="0">
            <a:spAutoFit/>
          </a:bodyPr>
          <a:lstStyle/>
          <a:p>
            <a:pPr>
              <a:spcAft>
                <a:spcPts val="600"/>
              </a:spcAft>
            </a:pPr>
            <a:r>
              <a:rPr lang="tr-TR" sz="2050" dirty="0">
                <a:latin typeface="Arial" panose="020B0604020202020204" pitchFamily="34" charset="0"/>
                <a:cs typeface="Arial" panose="020B0604020202020204" pitchFamily="34" charset="0"/>
              </a:rPr>
              <a:t>Az ve öz konuşmalı, lüzumsuz açıklamalardan kaçınmalıdır. Diğer bir ifadeyle çok konuşmamayı, yerinde ve ölçülü konuşmayı âdet edinmek gerekir. Hz. Muhammed (s.a.v.) bu konuya şu sözleriyle dikkat çekmektedir: “Allah’ı (c.c.) zikretmeksizin çok konuşmayın! Allah’ın zikri dışında çok söz söylemek kalbi katılaştırır. Katı kalpli olanların ise Allah’tan en uzak kimseler olduğuna şüphe yoktur.”</a:t>
            </a:r>
          </a:p>
          <a:p>
            <a:pPr>
              <a:spcAft>
                <a:spcPts val="600"/>
              </a:spcAft>
            </a:pPr>
            <a:r>
              <a:rPr lang="tr-TR" sz="2050" b="1" dirty="0">
                <a:latin typeface="Arial" panose="020B0604020202020204" pitchFamily="34" charset="0"/>
                <a:cs typeface="Arial" panose="020B0604020202020204" pitchFamily="34" charset="0"/>
              </a:rPr>
              <a:t>Bu parçada vurgulanan düşünceyi aşağıdaki ayetlerden hangisi destekler? </a:t>
            </a:r>
          </a:p>
          <a:p>
            <a:pPr>
              <a:spcAft>
                <a:spcPts val="600"/>
              </a:spcAft>
            </a:pPr>
            <a:r>
              <a:rPr lang="tr-TR" sz="2050" dirty="0">
                <a:latin typeface="Arial" panose="020B0604020202020204" pitchFamily="34" charset="0"/>
                <a:cs typeface="Arial" panose="020B0604020202020204" pitchFamily="34" charset="0"/>
              </a:rPr>
              <a:t>A) “</a:t>
            </a:r>
            <a:r>
              <a:rPr lang="tr-TR" sz="2050" dirty="0" err="1">
                <a:latin typeface="Arial" panose="020B0604020202020204" pitchFamily="34" charset="0"/>
                <a:cs typeface="Arial" panose="020B0604020202020204" pitchFamily="34" charset="0"/>
              </a:rPr>
              <a:t>Rabb’inin</a:t>
            </a:r>
            <a:r>
              <a:rPr lang="tr-TR" sz="2050" dirty="0">
                <a:latin typeface="Arial" panose="020B0604020202020204" pitchFamily="34" charset="0"/>
                <a:cs typeface="Arial" panose="020B0604020202020204" pitchFamily="34" charset="0"/>
              </a:rPr>
              <a:t> rızasına ermek için sabret.” </a:t>
            </a:r>
          </a:p>
          <a:p>
            <a:pPr algn="r">
              <a:spcAft>
                <a:spcPts val="600"/>
              </a:spcAft>
            </a:pPr>
            <a:r>
              <a:rPr lang="tr-TR" sz="2050" dirty="0">
                <a:latin typeface="Arial" panose="020B0604020202020204" pitchFamily="34" charset="0"/>
                <a:cs typeface="Arial" panose="020B0604020202020204" pitchFamily="34" charset="0"/>
              </a:rPr>
              <a:t>(</a:t>
            </a:r>
            <a:r>
              <a:rPr lang="tr-TR" sz="2050" dirty="0" err="1">
                <a:latin typeface="Arial" panose="020B0604020202020204" pitchFamily="34" charset="0"/>
                <a:cs typeface="Arial" panose="020B0604020202020204" pitchFamily="34" charset="0"/>
              </a:rPr>
              <a:t>Müddessir</a:t>
            </a:r>
            <a:r>
              <a:rPr lang="tr-TR" sz="2050" dirty="0">
                <a:latin typeface="Arial" panose="020B0604020202020204" pitchFamily="34" charset="0"/>
                <a:cs typeface="Arial" panose="020B0604020202020204" pitchFamily="34" charset="0"/>
              </a:rPr>
              <a:t> suresi, 7. ayet) </a:t>
            </a:r>
          </a:p>
          <a:p>
            <a:pPr>
              <a:spcAft>
                <a:spcPts val="600"/>
              </a:spcAft>
            </a:pPr>
            <a:r>
              <a:rPr lang="tr-TR" sz="2050" dirty="0">
                <a:latin typeface="Arial" panose="020B0604020202020204" pitchFamily="34" charset="0"/>
                <a:cs typeface="Arial" panose="020B0604020202020204" pitchFamily="34" charset="0"/>
              </a:rPr>
              <a:t>B) “İnsanoğlu kendisinin başıboş bırakılacağını mı sanır?” </a:t>
            </a:r>
          </a:p>
          <a:p>
            <a:pPr algn="r">
              <a:spcAft>
                <a:spcPts val="600"/>
              </a:spcAft>
            </a:pPr>
            <a:r>
              <a:rPr lang="tr-TR" sz="2050" dirty="0">
                <a:latin typeface="Arial" panose="020B0604020202020204" pitchFamily="34" charset="0"/>
                <a:cs typeface="Arial" panose="020B0604020202020204" pitchFamily="34" charset="0"/>
              </a:rPr>
              <a:t>(</a:t>
            </a:r>
            <a:r>
              <a:rPr lang="tr-TR" sz="2050" dirty="0" err="1">
                <a:latin typeface="Arial" panose="020B0604020202020204" pitchFamily="34" charset="0"/>
                <a:cs typeface="Arial" panose="020B0604020202020204" pitchFamily="34" charset="0"/>
              </a:rPr>
              <a:t>Kıyâmet</a:t>
            </a:r>
            <a:r>
              <a:rPr lang="tr-TR" sz="2050" dirty="0">
                <a:latin typeface="Arial" panose="020B0604020202020204" pitchFamily="34" charset="0"/>
                <a:cs typeface="Arial" panose="020B0604020202020204" pitchFamily="34" charset="0"/>
              </a:rPr>
              <a:t> suresi, 36. ayet) </a:t>
            </a:r>
          </a:p>
          <a:p>
            <a:pPr>
              <a:spcAft>
                <a:spcPts val="600"/>
              </a:spcAft>
            </a:pPr>
            <a:r>
              <a:rPr lang="tr-TR" sz="2050" dirty="0">
                <a:latin typeface="Arial" panose="020B0604020202020204" pitchFamily="34" charset="0"/>
                <a:cs typeface="Arial" panose="020B0604020202020204" pitchFamily="34" charset="0"/>
              </a:rPr>
              <a:t>C) “Emrolunduğun gibi dosdoğru ol!” </a:t>
            </a:r>
          </a:p>
          <a:p>
            <a:pPr algn="r">
              <a:spcAft>
                <a:spcPts val="600"/>
              </a:spcAft>
            </a:pPr>
            <a:r>
              <a:rPr lang="tr-TR" sz="2050" dirty="0">
                <a:latin typeface="Arial" panose="020B0604020202020204" pitchFamily="34" charset="0"/>
                <a:cs typeface="Arial" panose="020B0604020202020204" pitchFamily="34" charset="0"/>
              </a:rPr>
              <a:t>(Hûd suresi, 112. ayet) </a:t>
            </a:r>
          </a:p>
          <a:p>
            <a:pPr>
              <a:spcAft>
                <a:spcPts val="600"/>
              </a:spcAft>
            </a:pPr>
            <a:r>
              <a:rPr lang="tr-TR" sz="2050" dirty="0">
                <a:latin typeface="Arial" panose="020B0604020202020204" pitchFamily="34" charset="0"/>
                <a:cs typeface="Arial" panose="020B0604020202020204" pitchFamily="34" charset="0"/>
              </a:rPr>
              <a:t>D) “Onlar ki faydasız işlerden ve boş sözlerden yüz çevirirler.” </a:t>
            </a:r>
          </a:p>
          <a:p>
            <a:pPr algn="r">
              <a:spcAft>
                <a:spcPts val="600"/>
              </a:spcAft>
            </a:pPr>
            <a:r>
              <a:rPr lang="tr-TR" sz="2050" dirty="0">
                <a:latin typeface="Arial" panose="020B0604020202020204" pitchFamily="34" charset="0"/>
                <a:cs typeface="Arial" panose="020B0604020202020204" pitchFamily="34" charset="0"/>
              </a:rPr>
              <a:t>(</a:t>
            </a:r>
            <a:r>
              <a:rPr lang="tr-TR" sz="2050" dirty="0" err="1">
                <a:latin typeface="Arial" panose="020B0604020202020204" pitchFamily="34" charset="0"/>
                <a:cs typeface="Arial" panose="020B0604020202020204" pitchFamily="34" charset="0"/>
              </a:rPr>
              <a:t>Mü’minun</a:t>
            </a:r>
            <a:r>
              <a:rPr lang="tr-TR" sz="2050" dirty="0">
                <a:latin typeface="Arial" panose="020B0604020202020204" pitchFamily="34" charset="0"/>
                <a:cs typeface="Arial" panose="020B0604020202020204" pitchFamily="34" charset="0"/>
              </a:rPr>
              <a:t> suresi, 3. ayet)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1051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İLETİŞİM VE KONUŞMA ADABI</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52F418B3-E91F-2831-4F79-21561323BBA7}"/>
              </a:ext>
            </a:extLst>
          </p:cNvPr>
          <p:cNvSpPr txBox="1"/>
          <p:nvPr/>
        </p:nvSpPr>
        <p:spPr>
          <a:xfrm>
            <a:off x="1" y="603153"/>
            <a:ext cx="4833256"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Kavratan Testler 3 / Soru 3 </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ekran görüntüsü, metin, grafik, tasarım içeren bir resim&#10;&#10;Açıklama otomatik olarak oluşturuldu">
            <a:extLst>
              <a:ext uri="{FF2B5EF4-FFF2-40B4-BE49-F238E27FC236}">
                <a16:creationId xmlns:a16="http://schemas.microsoft.com/office/drawing/2014/main" id="{D871B6AA-254E-D4C7-2853-1BB48B0141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34137865-A675-611F-3A87-A5BE1F371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5154886"/>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878259"/>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Sosyal bir varlık olan insan için iletişim kurmak asli bir ihtiyaçtır. İnsanlar; duygu ve düşüncelerini, isteklerini, dert ve sıkıntılarını konuşarak ifade ederler. Konuşurken kullandığımız ifadeleri, ses tonumuzu, hareketlerimizi doğru seçmemiz kendimizi daha iyi anlatmamızı sağlar. İnsanları kırmadan, onlara değer verdiğimizi hissettirerek konuştuğumuzda onlar üzerinde daha çok etkili oluruz. Bu nedenle çevremizle iletişimimizde konuşma üslubumuza ve konuşma adabına uygun davranmamız gerekir. </a:t>
            </a:r>
          </a:p>
          <a:p>
            <a:pPr>
              <a:spcAft>
                <a:spcPts val="600"/>
              </a:spcAft>
            </a:pPr>
            <a:r>
              <a:rPr lang="tr-TR" sz="2200" b="1" dirty="0">
                <a:latin typeface="Arial" panose="020B0604020202020204" pitchFamily="34" charset="0"/>
                <a:cs typeface="Arial" panose="020B0604020202020204" pitchFamily="34" charset="0"/>
              </a:rPr>
              <a:t>Aşağıdakilerden hangisi bu parçada anlatılan adap kuralına örnek </a:t>
            </a:r>
            <a:r>
              <a:rPr lang="tr-TR" sz="2200" b="1" u="sng" dirty="0">
                <a:latin typeface="Arial" panose="020B0604020202020204" pitchFamily="34" charset="0"/>
                <a:cs typeface="Arial" panose="020B0604020202020204" pitchFamily="34" charset="0"/>
              </a:rPr>
              <a:t>gösterilemez</a:t>
            </a:r>
            <a:r>
              <a:rPr lang="tr-TR" sz="2200" b="1" dirty="0">
                <a:latin typeface="Arial" panose="020B0604020202020204" pitchFamily="34" charset="0"/>
                <a:cs typeface="Arial" panose="020B0604020202020204" pitchFamily="34" charset="0"/>
              </a:rPr>
              <a:t>? </a:t>
            </a:r>
          </a:p>
          <a:p>
            <a:pPr>
              <a:spcAft>
                <a:spcPts val="600"/>
              </a:spcAft>
            </a:pPr>
            <a:r>
              <a:rPr lang="tr-TR" sz="2200" dirty="0">
                <a:latin typeface="Arial" panose="020B0604020202020204" pitchFamily="34" charset="0"/>
                <a:cs typeface="Arial" panose="020B0604020202020204" pitchFamily="34" charset="0"/>
              </a:rPr>
              <a:t>A) Söz aldıktan sonra dengeli, tutarlı ve dürüst konuşmak </a:t>
            </a:r>
          </a:p>
          <a:p>
            <a:pPr>
              <a:spcAft>
                <a:spcPts val="600"/>
              </a:spcAft>
            </a:pPr>
            <a:r>
              <a:rPr lang="tr-TR" sz="2200" dirty="0">
                <a:latin typeface="Arial" panose="020B0604020202020204" pitchFamily="34" charset="0"/>
                <a:cs typeface="Arial" panose="020B0604020202020204" pitchFamily="34" charset="0"/>
              </a:rPr>
              <a:t>B) Bilgiye dayalı ve olumlu konuşmak </a:t>
            </a:r>
          </a:p>
          <a:p>
            <a:pPr>
              <a:spcAft>
                <a:spcPts val="600"/>
              </a:spcAft>
            </a:pPr>
            <a:r>
              <a:rPr lang="tr-TR" sz="2200" dirty="0">
                <a:latin typeface="Arial" panose="020B0604020202020204" pitchFamily="34" charset="0"/>
                <a:cs typeface="Arial" panose="020B0604020202020204" pitchFamily="34" charset="0"/>
              </a:rPr>
              <a:t>C) Karşımızdaki kişinin daha iyi duyması için bağırarak konuşmak </a:t>
            </a:r>
          </a:p>
          <a:p>
            <a:pPr>
              <a:spcAft>
                <a:spcPts val="600"/>
              </a:spcAft>
            </a:pPr>
            <a:r>
              <a:rPr lang="tr-TR" sz="2200" dirty="0">
                <a:latin typeface="Arial" panose="020B0604020202020204" pitchFamily="34" charset="0"/>
                <a:cs typeface="Arial" panose="020B0604020202020204" pitchFamily="34" charset="0"/>
              </a:rPr>
              <a:t>D) Ses tonumuzu ortama uygun bir biçimde ayarlamak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1051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İLETİŞİM VE KONUŞMA ADABI</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Metin kutusu 4">
            <a:extLst>
              <a:ext uri="{FF2B5EF4-FFF2-40B4-BE49-F238E27FC236}">
                <a16:creationId xmlns:a16="http://schemas.microsoft.com/office/drawing/2014/main" id="{70A37152-D868-F68C-A3CC-ADA908A575D4}"/>
              </a:ext>
            </a:extLst>
          </p:cNvPr>
          <p:cNvSpPr txBox="1"/>
          <p:nvPr/>
        </p:nvSpPr>
        <p:spPr>
          <a:xfrm>
            <a:off x="0" y="603153"/>
            <a:ext cx="5623559"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3. Konu / Beceri Temelli Örnek Soru</a:t>
            </a:r>
          </a:p>
        </p:txBody>
      </p:sp>
    </p:spTree>
    <p:extLst>
      <p:ext uri="{BB962C8B-B14F-4D97-AF65-F5344CB8AC3E}">
        <p14:creationId xmlns:p14="http://schemas.microsoft.com/office/powerpoint/2010/main" val="151932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dikdörtgen, tasarım içeren bir resim&#10;&#10;Açıklama otomatik olarak oluşturuldu">
            <a:extLst>
              <a:ext uri="{FF2B5EF4-FFF2-40B4-BE49-F238E27FC236}">
                <a16:creationId xmlns:a16="http://schemas.microsoft.com/office/drawing/2014/main" id="{9CC806C5-077A-916F-6C4C-B47B6434D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8215086" cy="413196"/>
          </a:xfrm>
          <a:prstGeom prst="rect">
            <a:avLst/>
          </a:prstGeom>
          <a:solidFill>
            <a:srgbClr val="FFFF00"/>
          </a:solidFill>
          <a:ln>
            <a:noFill/>
          </a:ln>
        </p:spPr>
        <p:txBody>
          <a:bodyPr wrap="square" tIns="28800" bIns="75600" rtlCol="0">
            <a:spAutoFit/>
          </a:bodyPr>
          <a:lstStyle/>
          <a:p>
            <a:pPr>
              <a:spcAft>
                <a:spcPts val="600"/>
              </a:spcAft>
            </a:pPr>
            <a:r>
              <a:rPr lang="tr-TR" sz="2000" b="1" dirty="0">
                <a:latin typeface="Arial" panose="020B0604020202020204" pitchFamily="34" charset="0"/>
                <a:cs typeface="Arial" panose="020B0604020202020204" pitchFamily="34" charset="0"/>
              </a:rPr>
              <a:t>  Harfleri karışık olarak verilen kavramları doğru şekilde belirtiniz.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İLETİŞİM VE KONUŞMA ADABI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pSp>
        <p:nvGrpSpPr>
          <p:cNvPr id="32" name="Grup 31">
            <a:extLst>
              <a:ext uri="{FF2B5EF4-FFF2-40B4-BE49-F238E27FC236}">
                <a16:creationId xmlns:a16="http://schemas.microsoft.com/office/drawing/2014/main" id="{E98E359C-87A5-075E-0E41-89DC99223E81}"/>
              </a:ext>
            </a:extLst>
          </p:cNvPr>
          <p:cNvGrpSpPr/>
          <p:nvPr/>
        </p:nvGrpSpPr>
        <p:grpSpPr>
          <a:xfrm>
            <a:off x="1221377" y="2181162"/>
            <a:ext cx="9393647" cy="1066800"/>
            <a:chOff x="1127760" y="1682857"/>
            <a:chExt cx="9393647" cy="1066800"/>
          </a:xfrm>
          <a:solidFill>
            <a:srgbClr val="FFFFFF"/>
          </a:solidFill>
        </p:grpSpPr>
        <p:sp>
          <p:nvSpPr>
            <p:cNvPr id="33" name="Dikdörtgen: Köşeleri Yuvarlatılmış 32">
              <a:extLst>
                <a:ext uri="{FF2B5EF4-FFF2-40B4-BE49-F238E27FC236}">
                  <a16:creationId xmlns:a16="http://schemas.microsoft.com/office/drawing/2014/main" id="{087607F2-B34C-792E-AB70-F058554D164C}"/>
                </a:ext>
              </a:extLst>
            </p:cNvPr>
            <p:cNvSpPr/>
            <p:nvPr/>
          </p:nvSpPr>
          <p:spPr>
            <a:xfrm>
              <a:off x="112776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İLETİŞİM</a:t>
              </a:r>
            </a:p>
          </p:txBody>
        </p:sp>
        <p:sp>
          <p:nvSpPr>
            <p:cNvPr id="34" name="Dikdörtgen: Köşeleri Yuvarlatılmış 33">
              <a:extLst>
                <a:ext uri="{FF2B5EF4-FFF2-40B4-BE49-F238E27FC236}">
                  <a16:creationId xmlns:a16="http://schemas.microsoft.com/office/drawing/2014/main" id="{8D3201C7-7313-2CC6-1E67-1B4EEBAF618D}"/>
                </a:ext>
              </a:extLst>
            </p:cNvPr>
            <p:cNvSpPr/>
            <p:nvPr/>
          </p:nvSpPr>
          <p:spPr>
            <a:xfrm>
              <a:off x="358140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600" b="1" dirty="0">
                  <a:solidFill>
                    <a:schemeClr val="tx1"/>
                  </a:solidFill>
                  <a:latin typeface="Arial" panose="020B0604020202020204" pitchFamily="34" charset="0"/>
                  <a:cs typeface="Arial" panose="020B0604020202020204" pitchFamily="34" charset="0"/>
                </a:rPr>
                <a:t>KONUŞMA</a:t>
              </a:r>
            </a:p>
          </p:txBody>
        </p:sp>
        <p:sp>
          <p:nvSpPr>
            <p:cNvPr id="35" name="Dikdörtgen: Köşeleri Yuvarlatılmış 34">
              <a:extLst>
                <a:ext uri="{FF2B5EF4-FFF2-40B4-BE49-F238E27FC236}">
                  <a16:creationId xmlns:a16="http://schemas.microsoft.com/office/drawing/2014/main" id="{3DC5CCD0-1A22-0525-1FE6-503431E03AAA}"/>
                </a:ext>
              </a:extLst>
            </p:cNvPr>
            <p:cNvSpPr/>
            <p:nvPr/>
          </p:nvSpPr>
          <p:spPr>
            <a:xfrm>
              <a:off x="603504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000" b="1" dirty="0">
                  <a:solidFill>
                    <a:schemeClr val="tx1"/>
                  </a:solidFill>
                  <a:latin typeface="Arial" panose="020B0604020202020204" pitchFamily="34" charset="0"/>
                  <a:cs typeface="Arial" panose="020B0604020202020204" pitchFamily="34" charset="0"/>
                </a:rPr>
                <a:t>SOSYAL MEDYA</a:t>
              </a:r>
            </a:p>
          </p:txBody>
        </p:sp>
        <p:sp>
          <p:nvSpPr>
            <p:cNvPr id="36" name="Dikdörtgen: Köşeleri Yuvarlatılmış 35">
              <a:extLst>
                <a:ext uri="{FF2B5EF4-FFF2-40B4-BE49-F238E27FC236}">
                  <a16:creationId xmlns:a16="http://schemas.microsoft.com/office/drawing/2014/main" id="{BC6FADA4-6AC5-87C5-5234-1DF516009982}"/>
                </a:ext>
              </a:extLst>
            </p:cNvPr>
            <p:cNvSpPr/>
            <p:nvPr/>
          </p:nvSpPr>
          <p:spPr>
            <a:xfrm>
              <a:off x="8494487"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000" b="1" dirty="0">
                  <a:solidFill>
                    <a:schemeClr val="tx1"/>
                  </a:solidFill>
                  <a:latin typeface="Arial" panose="020B0604020202020204" pitchFamily="34" charset="0"/>
                  <a:cs typeface="Arial" panose="020B0604020202020204" pitchFamily="34" charset="0"/>
                </a:rPr>
                <a:t>DOĞRU SÖZ</a:t>
              </a:r>
            </a:p>
          </p:txBody>
        </p:sp>
      </p:grpSp>
      <p:grpSp>
        <p:nvGrpSpPr>
          <p:cNvPr id="37" name="Grup 36">
            <a:extLst>
              <a:ext uri="{FF2B5EF4-FFF2-40B4-BE49-F238E27FC236}">
                <a16:creationId xmlns:a16="http://schemas.microsoft.com/office/drawing/2014/main" id="{2DEFCC95-3BB8-C1F5-4DD2-9BE442055845}"/>
              </a:ext>
            </a:extLst>
          </p:cNvPr>
          <p:cNvGrpSpPr/>
          <p:nvPr/>
        </p:nvGrpSpPr>
        <p:grpSpPr>
          <a:xfrm>
            <a:off x="1221377" y="3911417"/>
            <a:ext cx="9393647" cy="1066800"/>
            <a:chOff x="1127760" y="1682857"/>
            <a:chExt cx="9393647" cy="1066800"/>
          </a:xfrm>
          <a:solidFill>
            <a:srgbClr val="FFFFFF"/>
          </a:solidFill>
        </p:grpSpPr>
        <p:sp>
          <p:nvSpPr>
            <p:cNvPr id="38" name="Dikdörtgen: Köşeleri Yuvarlatılmış 37">
              <a:extLst>
                <a:ext uri="{FF2B5EF4-FFF2-40B4-BE49-F238E27FC236}">
                  <a16:creationId xmlns:a16="http://schemas.microsoft.com/office/drawing/2014/main" id="{33E8A21D-E254-4ABD-0981-BB37C6532958}"/>
                </a:ext>
              </a:extLst>
            </p:cNvPr>
            <p:cNvSpPr/>
            <p:nvPr/>
          </p:nvSpPr>
          <p:spPr>
            <a:xfrm>
              <a:off x="112776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700" b="1" dirty="0">
                  <a:solidFill>
                    <a:schemeClr val="tx1"/>
                  </a:solidFill>
                  <a:latin typeface="Arial" panose="020B0604020202020204" pitchFamily="34" charset="0"/>
                  <a:cs typeface="Arial" panose="020B0604020202020204" pitchFamily="34" charset="0"/>
                </a:rPr>
                <a:t>AKTARMA</a:t>
              </a:r>
            </a:p>
          </p:txBody>
        </p:sp>
        <p:sp>
          <p:nvSpPr>
            <p:cNvPr id="39" name="Dikdörtgen: Köşeleri Yuvarlatılmış 38">
              <a:extLst>
                <a:ext uri="{FF2B5EF4-FFF2-40B4-BE49-F238E27FC236}">
                  <a16:creationId xmlns:a16="http://schemas.microsoft.com/office/drawing/2014/main" id="{7FFDDC9C-2967-8887-C607-6F88E0496AA9}"/>
                </a:ext>
              </a:extLst>
            </p:cNvPr>
            <p:cNvSpPr/>
            <p:nvPr/>
          </p:nvSpPr>
          <p:spPr>
            <a:xfrm>
              <a:off x="358140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000" b="1" dirty="0">
                  <a:solidFill>
                    <a:schemeClr val="tx1"/>
                  </a:solidFill>
                  <a:latin typeface="Arial" panose="020B0604020202020204" pitchFamily="34" charset="0"/>
                  <a:cs typeface="Arial" panose="020B0604020202020204" pitchFamily="34" charset="0"/>
                </a:rPr>
                <a:t>BOŞ SÖZ</a:t>
              </a:r>
            </a:p>
          </p:txBody>
        </p:sp>
        <p:sp>
          <p:nvSpPr>
            <p:cNvPr id="40" name="Dikdörtgen: Köşeleri Yuvarlatılmış 39">
              <a:extLst>
                <a:ext uri="{FF2B5EF4-FFF2-40B4-BE49-F238E27FC236}">
                  <a16:creationId xmlns:a16="http://schemas.microsoft.com/office/drawing/2014/main" id="{702E4CB5-EB54-BB9B-40F9-89A19D550AE0}"/>
                </a:ext>
              </a:extLst>
            </p:cNvPr>
            <p:cNvSpPr/>
            <p:nvPr/>
          </p:nvSpPr>
          <p:spPr>
            <a:xfrm>
              <a:off x="603504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ÜSLUP</a:t>
              </a:r>
            </a:p>
          </p:txBody>
        </p:sp>
        <p:sp>
          <p:nvSpPr>
            <p:cNvPr id="41" name="Dikdörtgen: Köşeleri Yuvarlatılmış 40">
              <a:extLst>
                <a:ext uri="{FF2B5EF4-FFF2-40B4-BE49-F238E27FC236}">
                  <a16:creationId xmlns:a16="http://schemas.microsoft.com/office/drawing/2014/main" id="{3E3ED225-C9C1-464B-810E-FA7AA59DB157}"/>
                </a:ext>
              </a:extLst>
            </p:cNvPr>
            <p:cNvSpPr/>
            <p:nvPr/>
          </p:nvSpPr>
          <p:spPr>
            <a:xfrm>
              <a:off x="8494487"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TATLI DİL</a:t>
              </a:r>
            </a:p>
          </p:txBody>
        </p:sp>
      </p:grpSp>
      <p:sp>
        <p:nvSpPr>
          <p:cNvPr id="5" name="Dikdörtgen: Köşeleri Yuvarlatılmış 4">
            <a:extLst>
              <a:ext uri="{FF2B5EF4-FFF2-40B4-BE49-F238E27FC236}">
                <a16:creationId xmlns:a16="http://schemas.microsoft.com/office/drawing/2014/main" id="{A96AF3DA-879C-1DF8-D962-8979383AEA0F}"/>
              </a:ext>
            </a:extLst>
          </p:cNvPr>
          <p:cNvSpPr/>
          <p:nvPr/>
        </p:nvSpPr>
        <p:spPr>
          <a:xfrm>
            <a:off x="1221377"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TELİMİŞİ</a:t>
            </a:r>
          </a:p>
        </p:txBody>
      </p:sp>
      <p:sp>
        <p:nvSpPr>
          <p:cNvPr id="12" name="Dikdörtgen: Köşeleri Yuvarlatılmış 11">
            <a:extLst>
              <a:ext uri="{FF2B5EF4-FFF2-40B4-BE49-F238E27FC236}">
                <a16:creationId xmlns:a16="http://schemas.microsoft.com/office/drawing/2014/main" id="{9D7A5897-A5D5-53CE-E245-AE54DAD72E11}"/>
              </a:ext>
            </a:extLst>
          </p:cNvPr>
          <p:cNvSpPr/>
          <p:nvPr/>
        </p:nvSpPr>
        <p:spPr>
          <a:xfrm>
            <a:off x="3675017"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600" b="1" dirty="0">
                <a:solidFill>
                  <a:schemeClr val="tx1"/>
                </a:solidFill>
                <a:latin typeface="Arial" panose="020B0604020202020204" pitchFamily="34" charset="0"/>
                <a:cs typeface="Arial" panose="020B0604020202020204" pitchFamily="34" charset="0"/>
              </a:rPr>
              <a:t>MAŞUNKO</a:t>
            </a:r>
          </a:p>
        </p:txBody>
      </p:sp>
      <p:sp>
        <p:nvSpPr>
          <p:cNvPr id="13" name="Dikdörtgen: Köşeleri Yuvarlatılmış 12">
            <a:extLst>
              <a:ext uri="{FF2B5EF4-FFF2-40B4-BE49-F238E27FC236}">
                <a16:creationId xmlns:a16="http://schemas.microsoft.com/office/drawing/2014/main" id="{C9AA70AF-FB7F-1470-AFB1-C47CAE18DD02}"/>
              </a:ext>
            </a:extLst>
          </p:cNvPr>
          <p:cNvSpPr/>
          <p:nvPr/>
        </p:nvSpPr>
        <p:spPr>
          <a:xfrm>
            <a:off x="6128657"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000" b="1" dirty="0">
                <a:solidFill>
                  <a:schemeClr val="tx1"/>
                </a:solidFill>
                <a:latin typeface="Arial" panose="020B0604020202020204" pitchFamily="34" charset="0"/>
                <a:cs typeface="Arial" panose="020B0604020202020204" pitchFamily="34" charset="0"/>
              </a:rPr>
              <a:t>YASLOS</a:t>
            </a:r>
          </a:p>
          <a:p>
            <a:pPr algn="ctr"/>
            <a:r>
              <a:rPr lang="tr-TR" sz="3000" b="1" dirty="0">
                <a:solidFill>
                  <a:schemeClr val="tx1"/>
                </a:solidFill>
                <a:latin typeface="Arial" panose="020B0604020202020204" pitchFamily="34" charset="0"/>
                <a:cs typeface="Arial" panose="020B0604020202020204" pitchFamily="34" charset="0"/>
              </a:rPr>
              <a:t>AYDEM</a:t>
            </a:r>
          </a:p>
        </p:txBody>
      </p:sp>
      <p:sp>
        <p:nvSpPr>
          <p:cNvPr id="14" name="Dikdörtgen: Köşeleri Yuvarlatılmış 13">
            <a:extLst>
              <a:ext uri="{FF2B5EF4-FFF2-40B4-BE49-F238E27FC236}">
                <a16:creationId xmlns:a16="http://schemas.microsoft.com/office/drawing/2014/main" id="{04E426BD-4C45-72A3-A58D-0920B25EE8B9}"/>
              </a:ext>
            </a:extLst>
          </p:cNvPr>
          <p:cNvSpPr/>
          <p:nvPr/>
        </p:nvSpPr>
        <p:spPr>
          <a:xfrm>
            <a:off x="8588104"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000" b="1" dirty="0">
                <a:solidFill>
                  <a:schemeClr val="tx1"/>
                </a:solidFill>
                <a:latin typeface="Arial" panose="020B0604020202020204" pitchFamily="34" charset="0"/>
                <a:cs typeface="Arial" panose="020B0604020202020204" pitchFamily="34" charset="0"/>
              </a:rPr>
              <a:t>DURĞO</a:t>
            </a:r>
          </a:p>
          <a:p>
            <a:pPr algn="ctr"/>
            <a:r>
              <a:rPr lang="tr-TR" sz="3000" b="1" dirty="0">
                <a:solidFill>
                  <a:schemeClr val="tx1"/>
                </a:solidFill>
                <a:latin typeface="Arial" panose="020B0604020202020204" pitchFamily="34" charset="0"/>
                <a:cs typeface="Arial" panose="020B0604020202020204" pitchFamily="34" charset="0"/>
              </a:rPr>
              <a:t>ZÖS</a:t>
            </a:r>
          </a:p>
        </p:txBody>
      </p:sp>
      <p:sp>
        <p:nvSpPr>
          <p:cNvPr id="22" name="Dikdörtgen: Köşeleri Yuvarlatılmış 21">
            <a:extLst>
              <a:ext uri="{FF2B5EF4-FFF2-40B4-BE49-F238E27FC236}">
                <a16:creationId xmlns:a16="http://schemas.microsoft.com/office/drawing/2014/main" id="{9D31A7D7-EB67-C4D7-8AC5-D20778FF4134}"/>
              </a:ext>
            </a:extLst>
          </p:cNvPr>
          <p:cNvSpPr/>
          <p:nvPr/>
        </p:nvSpPr>
        <p:spPr>
          <a:xfrm>
            <a:off x="1221377"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700" b="1" dirty="0">
                <a:solidFill>
                  <a:schemeClr val="tx1"/>
                </a:solidFill>
                <a:latin typeface="Arial" panose="020B0604020202020204" pitchFamily="34" charset="0"/>
                <a:cs typeface="Arial" panose="020B0604020202020204" pitchFamily="34" charset="0"/>
              </a:rPr>
              <a:t>MATARAK</a:t>
            </a:r>
          </a:p>
        </p:txBody>
      </p:sp>
      <p:sp>
        <p:nvSpPr>
          <p:cNvPr id="23" name="Dikdörtgen: Köşeleri Yuvarlatılmış 22">
            <a:extLst>
              <a:ext uri="{FF2B5EF4-FFF2-40B4-BE49-F238E27FC236}">
                <a16:creationId xmlns:a16="http://schemas.microsoft.com/office/drawing/2014/main" id="{CEED0B18-A3D5-A358-0C5E-554D59728802}"/>
              </a:ext>
            </a:extLst>
          </p:cNvPr>
          <p:cNvSpPr/>
          <p:nvPr/>
        </p:nvSpPr>
        <p:spPr>
          <a:xfrm>
            <a:off x="3675017"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900" b="1" dirty="0">
                <a:solidFill>
                  <a:schemeClr val="tx1"/>
                </a:solidFill>
                <a:latin typeface="Arial" panose="020B0604020202020204" pitchFamily="34" charset="0"/>
                <a:cs typeface="Arial" panose="020B0604020202020204" pitchFamily="34" charset="0"/>
              </a:rPr>
              <a:t>ŞOB ZÖS</a:t>
            </a:r>
          </a:p>
        </p:txBody>
      </p:sp>
      <p:sp>
        <p:nvSpPr>
          <p:cNvPr id="24" name="Dikdörtgen: Köşeleri Yuvarlatılmış 23">
            <a:extLst>
              <a:ext uri="{FF2B5EF4-FFF2-40B4-BE49-F238E27FC236}">
                <a16:creationId xmlns:a16="http://schemas.microsoft.com/office/drawing/2014/main" id="{7443DF35-D8F6-6679-207A-F21752D3372E}"/>
              </a:ext>
            </a:extLst>
          </p:cNvPr>
          <p:cNvSpPr/>
          <p:nvPr/>
        </p:nvSpPr>
        <p:spPr>
          <a:xfrm>
            <a:off x="6128657"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PULÜS</a:t>
            </a:r>
          </a:p>
        </p:txBody>
      </p:sp>
      <p:sp>
        <p:nvSpPr>
          <p:cNvPr id="25" name="Dikdörtgen: Köşeleri Yuvarlatılmış 24">
            <a:extLst>
              <a:ext uri="{FF2B5EF4-FFF2-40B4-BE49-F238E27FC236}">
                <a16:creationId xmlns:a16="http://schemas.microsoft.com/office/drawing/2014/main" id="{65BAC810-52B2-3B8B-ADCE-4F70E4CA76F4}"/>
              </a:ext>
            </a:extLst>
          </p:cNvPr>
          <p:cNvSpPr/>
          <p:nvPr/>
        </p:nvSpPr>
        <p:spPr>
          <a:xfrm>
            <a:off x="8588104"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000" b="1" dirty="0">
                <a:solidFill>
                  <a:schemeClr val="tx1"/>
                </a:solidFill>
                <a:latin typeface="Arial" panose="020B0604020202020204" pitchFamily="34" charset="0"/>
                <a:cs typeface="Arial" panose="020B0604020202020204" pitchFamily="34" charset="0"/>
              </a:rPr>
              <a:t>LATTI</a:t>
            </a:r>
          </a:p>
          <a:p>
            <a:pPr algn="ctr"/>
            <a:r>
              <a:rPr lang="tr-TR" sz="3000" b="1" dirty="0">
                <a:solidFill>
                  <a:schemeClr val="tx1"/>
                </a:solidFill>
                <a:latin typeface="Arial" panose="020B0604020202020204" pitchFamily="34" charset="0"/>
                <a:cs typeface="Arial" panose="020B0604020202020204" pitchFamily="34" charset="0"/>
              </a:rPr>
              <a:t>LİD</a:t>
            </a:r>
          </a:p>
        </p:txBody>
      </p:sp>
    </p:spTree>
    <p:extLst>
      <p:ext uri="{BB962C8B-B14F-4D97-AF65-F5344CB8AC3E}">
        <p14:creationId xmlns:p14="http://schemas.microsoft.com/office/powerpoint/2010/main" val="358042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22"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A46AD97D-15BB-44FB-D215-2231D20DC0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İLETİŞİM VE KONUŞMA ADABI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pSp>
        <p:nvGrpSpPr>
          <p:cNvPr id="18" name="Grup 17">
            <a:extLst>
              <a:ext uri="{FF2B5EF4-FFF2-40B4-BE49-F238E27FC236}">
                <a16:creationId xmlns:a16="http://schemas.microsoft.com/office/drawing/2014/main" id="{1DA77528-3425-495F-33E8-2F6680F2F2F8}"/>
              </a:ext>
            </a:extLst>
          </p:cNvPr>
          <p:cNvGrpSpPr/>
          <p:nvPr/>
        </p:nvGrpSpPr>
        <p:grpSpPr>
          <a:xfrm>
            <a:off x="2040636" y="1447803"/>
            <a:ext cx="8110728" cy="1066800"/>
            <a:chOff x="671288" y="1737360"/>
            <a:chExt cx="8110728" cy="1066800"/>
          </a:xfrm>
        </p:grpSpPr>
        <p:sp>
          <p:nvSpPr>
            <p:cNvPr id="5" name="Altıgen 4">
              <a:extLst>
                <a:ext uri="{FF2B5EF4-FFF2-40B4-BE49-F238E27FC236}">
                  <a16:creationId xmlns:a16="http://schemas.microsoft.com/office/drawing/2014/main" id="{5D26202A-B293-9B8E-76BF-14DE9D098BD3}"/>
                </a:ext>
              </a:extLst>
            </p:cNvPr>
            <p:cNvSpPr/>
            <p:nvPr/>
          </p:nvSpPr>
          <p:spPr>
            <a:xfrm>
              <a:off x="671288"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K</a:t>
              </a:r>
            </a:p>
          </p:txBody>
        </p:sp>
        <p:sp>
          <p:nvSpPr>
            <p:cNvPr id="9" name="Altıgen 8">
              <a:extLst>
                <a:ext uri="{FF2B5EF4-FFF2-40B4-BE49-F238E27FC236}">
                  <a16:creationId xmlns:a16="http://schemas.microsoft.com/office/drawing/2014/main" id="{5125A4E7-D354-22B5-57D5-5D717DF0C900}"/>
                </a:ext>
              </a:extLst>
            </p:cNvPr>
            <p:cNvSpPr/>
            <p:nvPr/>
          </p:nvSpPr>
          <p:spPr>
            <a:xfrm>
              <a:off x="2046632"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
          <p:nvSpPr>
            <p:cNvPr id="10" name="Altıgen 9">
              <a:extLst>
                <a:ext uri="{FF2B5EF4-FFF2-40B4-BE49-F238E27FC236}">
                  <a16:creationId xmlns:a16="http://schemas.microsoft.com/office/drawing/2014/main" id="{4106C1AD-3192-3D1B-2A71-CDB37A7147C2}"/>
                </a:ext>
              </a:extLst>
            </p:cNvPr>
            <p:cNvSpPr/>
            <p:nvPr/>
          </p:nvSpPr>
          <p:spPr>
            <a:xfrm>
              <a:off x="3421976" y="1737360"/>
              <a:ext cx="1237488" cy="1066800"/>
            </a:xfrm>
            <a:prstGeom prst="hexagon">
              <a:avLst/>
            </a:prstGeom>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L</a:t>
              </a:r>
            </a:p>
          </p:txBody>
        </p:sp>
        <p:sp>
          <p:nvSpPr>
            <p:cNvPr id="11" name="Altıgen 10">
              <a:extLst>
                <a:ext uri="{FF2B5EF4-FFF2-40B4-BE49-F238E27FC236}">
                  <a16:creationId xmlns:a16="http://schemas.microsoft.com/office/drawing/2014/main" id="{3EEE9BA3-9BFC-8DE7-BC5D-E182D219FE95}"/>
                </a:ext>
              </a:extLst>
            </p:cNvPr>
            <p:cNvSpPr/>
            <p:nvPr/>
          </p:nvSpPr>
          <p:spPr>
            <a:xfrm>
              <a:off x="4793840"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
          <p:nvSpPr>
            <p:cNvPr id="12" name="Altıgen 11">
              <a:extLst>
                <a:ext uri="{FF2B5EF4-FFF2-40B4-BE49-F238E27FC236}">
                  <a16:creationId xmlns:a16="http://schemas.microsoft.com/office/drawing/2014/main" id="{479B75A7-17A3-9E75-E0D8-01FADBF8F5F6}"/>
                </a:ext>
              </a:extLst>
            </p:cNvPr>
            <p:cNvSpPr/>
            <p:nvPr/>
          </p:nvSpPr>
          <p:spPr>
            <a:xfrm>
              <a:off x="6169184"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M</a:t>
              </a:r>
            </a:p>
          </p:txBody>
        </p:sp>
        <p:sp>
          <p:nvSpPr>
            <p:cNvPr id="13" name="Altıgen 12">
              <a:extLst>
                <a:ext uri="{FF2B5EF4-FFF2-40B4-BE49-F238E27FC236}">
                  <a16:creationId xmlns:a16="http://schemas.microsoft.com/office/drawing/2014/main" id="{5F1DEC4F-5F56-F31C-942C-4AAA7883349F}"/>
                </a:ext>
              </a:extLst>
            </p:cNvPr>
            <p:cNvSpPr/>
            <p:nvPr/>
          </p:nvSpPr>
          <p:spPr>
            <a:xfrm>
              <a:off x="7544528" y="1737360"/>
              <a:ext cx="1237488" cy="1066800"/>
            </a:xfrm>
            <a:prstGeom prst="hexagon">
              <a:avLst/>
            </a:prstGeom>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grpSp>
      <p:grpSp>
        <p:nvGrpSpPr>
          <p:cNvPr id="25" name="Grup 24">
            <a:extLst>
              <a:ext uri="{FF2B5EF4-FFF2-40B4-BE49-F238E27FC236}">
                <a16:creationId xmlns:a16="http://schemas.microsoft.com/office/drawing/2014/main" id="{6F0DA217-4D1C-CF79-991E-5B21DF1CC29B}"/>
              </a:ext>
            </a:extLst>
          </p:cNvPr>
          <p:cNvGrpSpPr/>
          <p:nvPr/>
        </p:nvGrpSpPr>
        <p:grpSpPr>
          <a:xfrm>
            <a:off x="2728308" y="2832144"/>
            <a:ext cx="6735384" cy="1066800"/>
            <a:chOff x="671288" y="1737360"/>
            <a:chExt cx="6735384" cy="1066800"/>
          </a:xfrm>
        </p:grpSpPr>
        <p:sp>
          <p:nvSpPr>
            <p:cNvPr id="26" name="Altıgen 25">
              <a:extLst>
                <a:ext uri="{FF2B5EF4-FFF2-40B4-BE49-F238E27FC236}">
                  <a16:creationId xmlns:a16="http://schemas.microsoft.com/office/drawing/2014/main" id="{4401718D-F635-C90B-7FB6-E77318A2F2FA}"/>
                </a:ext>
              </a:extLst>
            </p:cNvPr>
            <p:cNvSpPr/>
            <p:nvPr/>
          </p:nvSpPr>
          <p:spPr>
            <a:xfrm>
              <a:off x="671288"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O</a:t>
              </a:r>
            </a:p>
          </p:txBody>
        </p:sp>
        <p:sp>
          <p:nvSpPr>
            <p:cNvPr id="27" name="Altıgen 26">
              <a:extLst>
                <a:ext uri="{FF2B5EF4-FFF2-40B4-BE49-F238E27FC236}">
                  <a16:creationId xmlns:a16="http://schemas.microsoft.com/office/drawing/2014/main" id="{4971FC3D-81E1-6287-BAC1-CEDD494D1E3D}"/>
                </a:ext>
              </a:extLst>
            </p:cNvPr>
            <p:cNvSpPr/>
            <p:nvPr/>
          </p:nvSpPr>
          <p:spPr>
            <a:xfrm>
              <a:off x="2046632"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Y</a:t>
              </a:r>
            </a:p>
          </p:txBody>
        </p:sp>
        <p:sp>
          <p:nvSpPr>
            <p:cNvPr id="28" name="Altıgen 27">
              <a:extLst>
                <a:ext uri="{FF2B5EF4-FFF2-40B4-BE49-F238E27FC236}">
                  <a16:creationId xmlns:a16="http://schemas.microsoft.com/office/drawing/2014/main" id="{D6933210-D097-53F3-2A3F-D25C1F890DA5}"/>
                </a:ext>
              </a:extLst>
            </p:cNvPr>
            <p:cNvSpPr/>
            <p:nvPr/>
          </p:nvSpPr>
          <p:spPr>
            <a:xfrm>
              <a:off x="3421976" y="1737360"/>
              <a:ext cx="1237488" cy="1066800"/>
            </a:xfrm>
            <a:prstGeom prst="hexagon">
              <a:avLst/>
            </a:prstGeom>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U</a:t>
              </a:r>
            </a:p>
          </p:txBody>
        </p:sp>
        <p:sp>
          <p:nvSpPr>
            <p:cNvPr id="29" name="Altıgen 28">
              <a:extLst>
                <a:ext uri="{FF2B5EF4-FFF2-40B4-BE49-F238E27FC236}">
                  <a16:creationId xmlns:a16="http://schemas.microsoft.com/office/drawing/2014/main" id="{D34D9DAD-2791-C063-7049-A7A96683830E}"/>
                </a:ext>
              </a:extLst>
            </p:cNvPr>
            <p:cNvSpPr/>
            <p:nvPr/>
          </p:nvSpPr>
          <p:spPr>
            <a:xfrm>
              <a:off x="4793840"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N</a:t>
              </a:r>
            </a:p>
          </p:txBody>
        </p:sp>
        <p:sp>
          <p:nvSpPr>
            <p:cNvPr id="30" name="Altıgen 29">
              <a:extLst>
                <a:ext uri="{FF2B5EF4-FFF2-40B4-BE49-F238E27FC236}">
                  <a16:creationId xmlns:a16="http://schemas.microsoft.com/office/drawing/2014/main" id="{BA9F3803-726F-06CE-79A3-C0E4601BC4A3}"/>
                </a:ext>
              </a:extLst>
            </p:cNvPr>
            <p:cNvSpPr/>
            <p:nvPr/>
          </p:nvSpPr>
          <p:spPr>
            <a:xfrm>
              <a:off x="6169184"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U</a:t>
              </a:r>
            </a:p>
          </p:txBody>
        </p:sp>
      </p:grpSp>
      <p:sp>
        <p:nvSpPr>
          <p:cNvPr id="34" name="Metin kutusu 33">
            <a:extLst>
              <a:ext uri="{FF2B5EF4-FFF2-40B4-BE49-F238E27FC236}">
                <a16:creationId xmlns:a16="http://schemas.microsoft.com/office/drawing/2014/main" id="{EDC43332-044F-7427-E65D-926529684722}"/>
              </a:ext>
            </a:extLst>
          </p:cNvPr>
          <p:cNvSpPr txBox="1"/>
          <p:nvPr/>
        </p:nvSpPr>
        <p:spPr>
          <a:xfrm>
            <a:off x="665091" y="4238385"/>
            <a:ext cx="10861818" cy="1862048"/>
          </a:xfrm>
          <a:prstGeom prst="rect">
            <a:avLst/>
          </a:prstGeom>
          <a:noFill/>
          <a:ln>
            <a:noFill/>
          </a:ln>
        </p:spPr>
        <p:txBody>
          <a:bodyPr wrap="square" rtlCol="0">
            <a:spAutoFit/>
          </a:bodyPr>
          <a:lstStyle/>
          <a:p>
            <a:pPr algn="ctr">
              <a:spcAft>
                <a:spcPts val="600"/>
              </a:spcAft>
            </a:pPr>
            <a:r>
              <a:rPr lang="tr-TR" sz="3500" dirty="0">
                <a:latin typeface="Arial" panose="020B0604020202020204" pitchFamily="34" charset="0"/>
                <a:cs typeface="Arial" panose="020B0604020202020204" pitchFamily="34" charset="0"/>
              </a:rPr>
              <a:t>• Tanımdan yola çıkarak kavramı tahmin ediyoruz.</a:t>
            </a:r>
          </a:p>
          <a:p>
            <a:pPr algn="ctr">
              <a:spcAft>
                <a:spcPts val="600"/>
              </a:spcAft>
            </a:pPr>
            <a:r>
              <a:rPr lang="tr-TR" sz="3500" dirty="0">
                <a:latin typeface="Arial" panose="020B0604020202020204" pitchFamily="34" charset="0"/>
                <a:cs typeface="Arial" panose="020B0604020202020204" pitchFamily="34" charset="0"/>
              </a:rPr>
              <a:t>• Harf almak için tıklıyoruz.</a:t>
            </a:r>
          </a:p>
          <a:p>
            <a:pPr algn="ctr">
              <a:spcAft>
                <a:spcPts val="600"/>
              </a:spcAft>
            </a:pPr>
            <a:r>
              <a:rPr lang="tr-TR" sz="3500" dirty="0">
                <a:latin typeface="Arial" panose="020B0604020202020204" pitchFamily="34" charset="0"/>
                <a:cs typeface="Arial" panose="020B0604020202020204" pitchFamily="34" charset="0"/>
              </a:rPr>
              <a:t>• Her bir kutu 10 puan değerindedir.</a:t>
            </a:r>
          </a:p>
        </p:txBody>
      </p:sp>
    </p:spTree>
    <p:extLst>
      <p:ext uri="{BB962C8B-B14F-4D97-AF65-F5344CB8AC3E}">
        <p14:creationId xmlns:p14="http://schemas.microsoft.com/office/powerpoint/2010/main" val="553125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10549DC6-CC39-98EE-CC4A-F0711C067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40 puan</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İLETİŞİM VE KONUŞMA ADABI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1169551"/>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İletişimi sağlayan ve düşüncenin belli sembollerle ifadesi</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Y</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A</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Z</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Tree>
    <p:extLst>
      <p:ext uri="{BB962C8B-B14F-4D97-AF65-F5344CB8AC3E}">
        <p14:creationId xmlns:p14="http://schemas.microsoft.com/office/powerpoint/2010/main" val="362769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grafik, tasarım içeren bir resim&#10;&#10;Açıklama otomatik olarak oluşturuldu">
            <a:extLst>
              <a:ext uri="{FF2B5EF4-FFF2-40B4-BE49-F238E27FC236}">
                <a16:creationId xmlns:a16="http://schemas.microsoft.com/office/drawing/2014/main" id="{80E2112F-72BF-C975-5087-D6EACEAA9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İLETİŞİM VE KONUŞMA ADABI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16474" y="2013074"/>
            <a:ext cx="7766785"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Duygu ve düşünceler,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16475" y="799582"/>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İletişim, bir duygu, düşünce veya bilginin çeşitli yollarla başkalarına aktarılmasıdır.</a:t>
            </a:r>
          </a:p>
        </p:txBody>
      </p:sp>
      <p:sp>
        <p:nvSpPr>
          <p:cNvPr id="6" name="Metin kutusu 5">
            <a:extLst>
              <a:ext uri="{FF2B5EF4-FFF2-40B4-BE49-F238E27FC236}">
                <a16:creationId xmlns:a16="http://schemas.microsoft.com/office/drawing/2014/main" id="{91E097C9-53CF-DD4D-ADA7-9CB1740C62FB}"/>
              </a:ext>
            </a:extLst>
          </p:cNvPr>
          <p:cNvSpPr txBox="1"/>
          <p:nvPr/>
        </p:nvSpPr>
        <p:spPr>
          <a:xfrm>
            <a:off x="3627120" y="3039570"/>
            <a:ext cx="8564879" cy="584775"/>
          </a:xfrm>
          <a:prstGeom prst="rect">
            <a:avLst/>
          </a:prstGeom>
          <a:solidFill>
            <a:schemeClr val="tx2">
              <a:lumMod val="20000"/>
              <a:lumOff val="80000"/>
            </a:schemeClr>
          </a:solidFill>
          <a:ln>
            <a:noFill/>
          </a:ln>
        </p:spPr>
        <p:txBody>
          <a:bodyPr wrap="square" rtlCol="0">
            <a:spAutoFit/>
          </a:bodyPr>
          <a:lstStyle/>
          <a:p>
            <a:pPr algn="ctr"/>
            <a:r>
              <a:rPr lang="tr-TR" sz="3200" dirty="0"/>
              <a:t>Sözlü biçimde</a:t>
            </a:r>
          </a:p>
        </p:txBody>
      </p:sp>
      <p:sp>
        <p:nvSpPr>
          <p:cNvPr id="9" name="Metin kutusu 8">
            <a:extLst>
              <a:ext uri="{FF2B5EF4-FFF2-40B4-BE49-F238E27FC236}">
                <a16:creationId xmlns:a16="http://schemas.microsoft.com/office/drawing/2014/main" id="{43EDEE18-0197-A71E-ADAD-89E52EBF093F}"/>
              </a:ext>
            </a:extLst>
          </p:cNvPr>
          <p:cNvSpPr txBox="1"/>
          <p:nvPr/>
        </p:nvSpPr>
        <p:spPr>
          <a:xfrm>
            <a:off x="4166975" y="5450991"/>
            <a:ext cx="7766785"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yoluyla aktarılmaktadır.</a:t>
            </a:r>
          </a:p>
        </p:txBody>
      </p:sp>
      <p:sp>
        <p:nvSpPr>
          <p:cNvPr id="7" name="Metin kutusu 6">
            <a:extLst>
              <a:ext uri="{FF2B5EF4-FFF2-40B4-BE49-F238E27FC236}">
                <a16:creationId xmlns:a16="http://schemas.microsoft.com/office/drawing/2014/main" id="{7E2A3D57-A49E-00D7-C2BC-460A4EA7AC9F}"/>
              </a:ext>
            </a:extLst>
          </p:cNvPr>
          <p:cNvSpPr txBox="1"/>
          <p:nvPr/>
        </p:nvSpPr>
        <p:spPr>
          <a:xfrm>
            <a:off x="3652368" y="3716644"/>
            <a:ext cx="8564879" cy="584775"/>
          </a:xfrm>
          <a:prstGeom prst="rect">
            <a:avLst/>
          </a:prstGeom>
          <a:solidFill>
            <a:schemeClr val="accent2">
              <a:lumMod val="40000"/>
              <a:lumOff val="60000"/>
            </a:schemeClr>
          </a:solidFill>
          <a:ln>
            <a:noFill/>
          </a:ln>
        </p:spPr>
        <p:txBody>
          <a:bodyPr wrap="square" rtlCol="0">
            <a:spAutoFit/>
          </a:bodyPr>
          <a:lstStyle/>
          <a:p>
            <a:pPr algn="ctr"/>
            <a:r>
              <a:rPr lang="tr-TR" sz="3200" dirty="0"/>
              <a:t>Yazılı olarak</a:t>
            </a:r>
          </a:p>
        </p:txBody>
      </p:sp>
      <p:sp>
        <p:nvSpPr>
          <p:cNvPr id="10" name="Metin kutusu 9">
            <a:extLst>
              <a:ext uri="{FF2B5EF4-FFF2-40B4-BE49-F238E27FC236}">
                <a16:creationId xmlns:a16="http://schemas.microsoft.com/office/drawing/2014/main" id="{048B3066-458D-36C3-8134-329106FBC22F}"/>
              </a:ext>
            </a:extLst>
          </p:cNvPr>
          <p:cNvSpPr txBox="1"/>
          <p:nvPr/>
        </p:nvSpPr>
        <p:spPr>
          <a:xfrm>
            <a:off x="3652369" y="4398316"/>
            <a:ext cx="8564877" cy="584775"/>
          </a:xfrm>
          <a:prstGeom prst="rect">
            <a:avLst/>
          </a:prstGeom>
          <a:solidFill>
            <a:schemeClr val="accent4">
              <a:lumMod val="40000"/>
              <a:lumOff val="60000"/>
            </a:schemeClr>
          </a:solidFill>
          <a:ln>
            <a:noFill/>
          </a:ln>
        </p:spPr>
        <p:txBody>
          <a:bodyPr wrap="square" rtlCol="0">
            <a:spAutoFit/>
          </a:bodyPr>
          <a:lstStyle/>
          <a:p>
            <a:pPr algn="ctr"/>
            <a:r>
              <a:rPr lang="tr-TR" sz="3200" dirty="0"/>
              <a:t>İşaret veya hareketler</a:t>
            </a:r>
          </a:p>
        </p:txBody>
      </p:sp>
      <p:pic>
        <p:nvPicPr>
          <p:cNvPr id="13" name="Resim 12" descr="oyuncak, iç mekan içeren bir resim&#10;&#10;Açıklama otomatik olarak oluşturuldu">
            <a:extLst>
              <a:ext uri="{FF2B5EF4-FFF2-40B4-BE49-F238E27FC236}">
                <a16:creationId xmlns:a16="http://schemas.microsoft.com/office/drawing/2014/main" id="{1C0306DD-36F1-AE20-D3DA-74A0126D0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4" y="729000"/>
            <a:ext cx="3600000" cy="5400000"/>
          </a:xfrm>
          <a:prstGeom prst="rect">
            <a:avLst/>
          </a:prstGeom>
        </p:spPr>
      </p:pic>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1+#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animBg="1"/>
      <p:bldP spid="9" grpId="0"/>
      <p:bldP spid="7"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E473A256-0037-0D7C-1F5B-15D099CB2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İLETİŞİM VE KONUŞMA ADABI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0" name="Altıgen 29">
            <a:extLst>
              <a:ext uri="{FF2B5EF4-FFF2-40B4-BE49-F238E27FC236}">
                <a16:creationId xmlns:a16="http://schemas.microsoft.com/office/drawing/2014/main" id="{BA9F3803-726F-06CE-79A3-C0E4601BC4A3}"/>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1169551"/>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Duygu, düşünce ve bilgileri dile getirme şekli, dili kullanma biçimi, tarz, yol</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Ü</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S</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L</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U</a:t>
            </a:r>
          </a:p>
        </p:txBody>
      </p:sp>
      <p:sp>
        <p:nvSpPr>
          <p:cNvPr id="12" name="Altıgen 11">
            <a:extLst>
              <a:ext uri="{FF2B5EF4-FFF2-40B4-BE49-F238E27FC236}">
                <a16:creationId xmlns:a16="http://schemas.microsoft.com/office/drawing/2014/main" id="{6679A259-4ADB-1C59-D42B-0D2B5046EC6C}"/>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P</a:t>
            </a:r>
          </a:p>
        </p:txBody>
      </p:sp>
      <p:sp>
        <p:nvSpPr>
          <p:cNvPr id="5" name="Metin kutusu 4">
            <a:extLst>
              <a:ext uri="{FF2B5EF4-FFF2-40B4-BE49-F238E27FC236}">
                <a16:creationId xmlns:a16="http://schemas.microsoft.com/office/drawing/2014/main" id="{214D23DA-3C52-4051-5184-D75E939A6004}"/>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50 puan</a:t>
            </a:r>
          </a:p>
        </p:txBody>
      </p:sp>
    </p:spTree>
    <p:extLst>
      <p:ext uri="{BB962C8B-B14F-4D97-AF65-F5344CB8AC3E}">
        <p14:creationId xmlns:p14="http://schemas.microsoft.com/office/powerpoint/2010/main" val="422969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anim calcmode="lin" valueType="num">
                                      <p:cBhvr>
                                        <p:cTn id="2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75F7613B-D531-9B0E-F059-BFCDEE95E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İLETİŞİM VE KONUŞMA ADABI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0" name="Altıgen 29">
            <a:extLst>
              <a:ext uri="{FF2B5EF4-FFF2-40B4-BE49-F238E27FC236}">
                <a16:creationId xmlns:a16="http://schemas.microsoft.com/office/drawing/2014/main" id="{BA9F3803-726F-06CE-79A3-C0E4601BC4A3}"/>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1" name="Altıgen 30">
            <a:extLst>
              <a:ext uri="{FF2B5EF4-FFF2-40B4-BE49-F238E27FC236}">
                <a16:creationId xmlns:a16="http://schemas.microsoft.com/office/drawing/2014/main" id="{375D6D37-ACB4-E7B3-2A5C-0487A94E9456}"/>
              </a:ext>
            </a:extLst>
          </p:cNvPr>
          <p:cNvSpPr/>
          <p:nvPr/>
        </p:nvSpPr>
        <p:spPr>
          <a:xfrm>
            <a:off x="7538532"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630942"/>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Jest, mimik, kaş göz, el kol ve çeşitli hareketler</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Ş</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A</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R</a:t>
            </a:r>
          </a:p>
        </p:txBody>
      </p:sp>
      <p:sp>
        <p:nvSpPr>
          <p:cNvPr id="12" name="Altıgen 11">
            <a:extLst>
              <a:ext uri="{FF2B5EF4-FFF2-40B4-BE49-F238E27FC236}">
                <a16:creationId xmlns:a16="http://schemas.microsoft.com/office/drawing/2014/main" id="{6679A259-4ADB-1C59-D42B-0D2B5046EC6C}"/>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
        <p:nvSpPr>
          <p:cNvPr id="13" name="Altıgen 12">
            <a:extLst>
              <a:ext uri="{FF2B5EF4-FFF2-40B4-BE49-F238E27FC236}">
                <a16:creationId xmlns:a16="http://schemas.microsoft.com/office/drawing/2014/main" id="{C0A5E4D6-001F-F082-EE17-EC085B61E1B9}"/>
              </a:ext>
            </a:extLst>
          </p:cNvPr>
          <p:cNvSpPr/>
          <p:nvPr/>
        </p:nvSpPr>
        <p:spPr>
          <a:xfrm>
            <a:off x="7538532"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T</a:t>
            </a:r>
          </a:p>
        </p:txBody>
      </p:sp>
      <p:sp>
        <p:nvSpPr>
          <p:cNvPr id="5" name="Metin kutusu 4">
            <a:extLst>
              <a:ext uri="{FF2B5EF4-FFF2-40B4-BE49-F238E27FC236}">
                <a16:creationId xmlns:a16="http://schemas.microsoft.com/office/drawing/2014/main" id="{FB711979-392E-7F52-0F69-F0BE03508518}"/>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60 puan</a:t>
            </a:r>
          </a:p>
        </p:txBody>
      </p:sp>
    </p:spTree>
    <p:extLst>
      <p:ext uri="{BB962C8B-B14F-4D97-AF65-F5344CB8AC3E}">
        <p14:creationId xmlns:p14="http://schemas.microsoft.com/office/powerpoint/2010/main" val="158130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59238959-678B-3428-F79E-32D2DEAF8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İLETİŞİM VE KONUŞMA ADABI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0" name="Altıgen 29">
            <a:extLst>
              <a:ext uri="{FF2B5EF4-FFF2-40B4-BE49-F238E27FC236}">
                <a16:creationId xmlns:a16="http://schemas.microsoft.com/office/drawing/2014/main" id="{BA9F3803-726F-06CE-79A3-C0E4601BC4A3}"/>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1" name="Altıgen 30">
            <a:extLst>
              <a:ext uri="{FF2B5EF4-FFF2-40B4-BE49-F238E27FC236}">
                <a16:creationId xmlns:a16="http://schemas.microsoft.com/office/drawing/2014/main" id="{375D6D37-ACB4-E7B3-2A5C-0487A94E9456}"/>
              </a:ext>
            </a:extLst>
          </p:cNvPr>
          <p:cNvSpPr/>
          <p:nvPr/>
        </p:nvSpPr>
        <p:spPr>
          <a:xfrm>
            <a:off x="7538532"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14" name="Altıgen 13">
            <a:extLst>
              <a:ext uri="{FF2B5EF4-FFF2-40B4-BE49-F238E27FC236}">
                <a16:creationId xmlns:a16="http://schemas.microsoft.com/office/drawing/2014/main" id="{E573658C-F441-2012-26DA-DC632C1EE7B6}"/>
              </a:ext>
            </a:extLst>
          </p:cNvPr>
          <p:cNvSpPr/>
          <p:nvPr/>
        </p:nvSpPr>
        <p:spPr>
          <a:xfrm>
            <a:off x="8913475"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1169551"/>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Düşünceleri anlamlı seslerden yararlanarak ifade etme</a:t>
            </a:r>
          </a:p>
        </p:txBody>
      </p:sp>
      <p:sp>
        <p:nvSpPr>
          <p:cNvPr id="32" name="Altıgen 31">
            <a:extLst>
              <a:ext uri="{FF2B5EF4-FFF2-40B4-BE49-F238E27FC236}">
                <a16:creationId xmlns:a16="http://schemas.microsoft.com/office/drawing/2014/main" id="{9810B883-C23B-464E-AC2D-082832081D39}"/>
              </a:ext>
            </a:extLst>
          </p:cNvPr>
          <p:cNvSpPr/>
          <p:nvPr/>
        </p:nvSpPr>
        <p:spPr>
          <a:xfrm>
            <a:off x="8914277"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A</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K</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O</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N</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U</a:t>
            </a:r>
          </a:p>
        </p:txBody>
      </p:sp>
      <p:sp>
        <p:nvSpPr>
          <p:cNvPr id="12" name="Altıgen 11">
            <a:extLst>
              <a:ext uri="{FF2B5EF4-FFF2-40B4-BE49-F238E27FC236}">
                <a16:creationId xmlns:a16="http://schemas.microsoft.com/office/drawing/2014/main" id="{6679A259-4ADB-1C59-D42B-0D2B5046EC6C}"/>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Ş</a:t>
            </a:r>
          </a:p>
        </p:txBody>
      </p:sp>
      <p:sp>
        <p:nvSpPr>
          <p:cNvPr id="13" name="Altıgen 12">
            <a:extLst>
              <a:ext uri="{FF2B5EF4-FFF2-40B4-BE49-F238E27FC236}">
                <a16:creationId xmlns:a16="http://schemas.microsoft.com/office/drawing/2014/main" id="{C0A5E4D6-001F-F082-EE17-EC085B61E1B9}"/>
              </a:ext>
            </a:extLst>
          </p:cNvPr>
          <p:cNvSpPr/>
          <p:nvPr/>
        </p:nvSpPr>
        <p:spPr>
          <a:xfrm>
            <a:off x="7538532"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M</a:t>
            </a:r>
          </a:p>
        </p:txBody>
      </p:sp>
      <p:sp>
        <p:nvSpPr>
          <p:cNvPr id="17" name="Metin kutusu 16">
            <a:extLst>
              <a:ext uri="{FF2B5EF4-FFF2-40B4-BE49-F238E27FC236}">
                <a16:creationId xmlns:a16="http://schemas.microsoft.com/office/drawing/2014/main" id="{CAC02F68-5C71-CB46-9195-A6CFA1366154}"/>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70 puan</a:t>
            </a:r>
          </a:p>
        </p:txBody>
      </p:sp>
    </p:spTree>
    <p:extLst>
      <p:ext uri="{BB962C8B-B14F-4D97-AF65-F5344CB8AC3E}">
        <p14:creationId xmlns:p14="http://schemas.microsoft.com/office/powerpoint/2010/main" val="30167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xEl>
                                              <p:pRg st="0" end="0"/>
                                            </p:txEl>
                                          </p:spTgt>
                                        </p:tgtEl>
                                        <p:attrNameLst>
                                          <p:attrName>style.visibility</p:attrName>
                                        </p:attrNameLst>
                                      </p:cBhvr>
                                      <p:to>
                                        <p:strVal val="visible"/>
                                      </p:to>
                                    </p:set>
                                    <p:animEffect transition="in" filter="fade">
                                      <p:cBhvr>
                                        <p:cTn id="14" dur="1000"/>
                                        <p:tgtEl>
                                          <p:spTgt spid="32">
                                            <p:txEl>
                                              <p:pRg st="0" end="0"/>
                                            </p:txEl>
                                          </p:spTgt>
                                        </p:tgtEl>
                                      </p:cBhvr>
                                    </p:animEffect>
                                    <p:anim calcmode="lin" valueType="num">
                                      <p:cBhvr>
                                        <p:cTn id="15"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0151BA62-1056-507F-0B96-057E3DDC4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İLETİŞİM VE KONUŞMA ADABI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Altıgen 4">
            <a:extLst>
              <a:ext uri="{FF2B5EF4-FFF2-40B4-BE49-F238E27FC236}">
                <a16:creationId xmlns:a16="http://schemas.microsoft.com/office/drawing/2014/main" id="{A1BEBD4A-CEB2-2492-E200-73CFF4EDAC09}"/>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5" name="Altıgen 14">
            <a:extLst>
              <a:ext uri="{FF2B5EF4-FFF2-40B4-BE49-F238E27FC236}">
                <a16:creationId xmlns:a16="http://schemas.microsoft.com/office/drawing/2014/main" id="{81DA9085-92F3-07C2-F42F-BDC8D1A9BBEE}"/>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6" name="Altıgen 15">
            <a:extLst>
              <a:ext uri="{FF2B5EF4-FFF2-40B4-BE49-F238E27FC236}">
                <a16:creationId xmlns:a16="http://schemas.microsoft.com/office/drawing/2014/main" id="{32AD2709-F842-B87F-C366-408C3D178DD7}"/>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7" name="Altıgen 16">
            <a:extLst>
              <a:ext uri="{FF2B5EF4-FFF2-40B4-BE49-F238E27FC236}">
                <a16:creationId xmlns:a16="http://schemas.microsoft.com/office/drawing/2014/main" id="{E555B77F-8BF1-0D7C-19AD-B632F48EA266}"/>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8" name="Altıgen 17">
            <a:extLst>
              <a:ext uri="{FF2B5EF4-FFF2-40B4-BE49-F238E27FC236}">
                <a16:creationId xmlns:a16="http://schemas.microsoft.com/office/drawing/2014/main" id="{3572F6EE-38E0-9ACE-8DB1-CC20021C21FC}"/>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9" name="Altıgen 18">
            <a:extLst>
              <a:ext uri="{FF2B5EF4-FFF2-40B4-BE49-F238E27FC236}">
                <a16:creationId xmlns:a16="http://schemas.microsoft.com/office/drawing/2014/main" id="{5573EFC2-D24E-F28D-C01F-507A10939EF4}"/>
              </a:ext>
            </a:extLst>
          </p:cNvPr>
          <p:cNvSpPr/>
          <p:nvPr/>
        </p:nvSpPr>
        <p:spPr>
          <a:xfrm>
            <a:off x="7538532"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0" name="Altıgen 19">
            <a:extLst>
              <a:ext uri="{FF2B5EF4-FFF2-40B4-BE49-F238E27FC236}">
                <a16:creationId xmlns:a16="http://schemas.microsoft.com/office/drawing/2014/main" id="{A2634D7D-70C4-2354-6CA9-F4A67F54D0F0}"/>
              </a:ext>
            </a:extLst>
          </p:cNvPr>
          <p:cNvSpPr/>
          <p:nvPr/>
        </p:nvSpPr>
        <p:spPr>
          <a:xfrm>
            <a:off x="1028922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1" name="Altıgen 20">
            <a:extLst>
              <a:ext uri="{FF2B5EF4-FFF2-40B4-BE49-F238E27FC236}">
                <a16:creationId xmlns:a16="http://schemas.microsoft.com/office/drawing/2014/main" id="{9A958734-37D8-A53D-4CBB-798DD444645C}"/>
              </a:ext>
            </a:extLst>
          </p:cNvPr>
          <p:cNvSpPr/>
          <p:nvPr/>
        </p:nvSpPr>
        <p:spPr>
          <a:xfrm>
            <a:off x="8913475"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2" name="Metin kutusu 21">
            <a:extLst>
              <a:ext uri="{FF2B5EF4-FFF2-40B4-BE49-F238E27FC236}">
                <a16:creationId xmlns:a16="http://schemas.microsoft.com/office/drawing/2014/main" id="{C218C45F-AF2E-1E20-F56C-7F1C16F71490}"/>
              </a:ext>
            </a:extLst>
          </p:cNvPr>
          <p:cNvSpPr txBox="1"/>
          <p:nvPr/>
        </p:nvSpPr>
        <p:spPr>
          <a:xfrm>
            <a:off x="664891" y="3215586"/>
            <a:ext cx="10861818" cy="1169551"/>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Bir duygu, düşünce veya bilginin çeşitli yollarla başkalarına aktarılması</a:t>
            </a:r>
          </a:p>
        </p:txBody>
      </p:sp>
      <p:sp>
        <p:nvSpPr>
          <p:cNvPr id="23" name="Altıgen 22">
            <a:extLst>
              <a:ext uri="{FF2B5EF4-FFF2-40B4-BE49-F238E27FC236}">
                <a16:creationId xmlns:a16="http://schemas.microsoft.com/office/drawing/2014/main" id="{3BF18075-A551-42B7-E8A1-FE5AD5750A28}"/>
              </a:ext>
            </a:extLst>
          </p:cNvPr>
          <p:cNvSpPr/>
          <p:nvPr/>
        </p:nvSpPr>
        <p:spPr>
          <a:xfrm>
            <a:off x="8914277"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İ</a:t>
            </a:r>
          </a:p>
        </p:txBody>
      </p:sp>
      <p:sp>
        <p:nvSpPr>
          <p:cNvPr id="24" name="Altıgen 23">
            <a:extLst>
              <a:ext uri="{FF2B5EF4-FFF2-40B4-BE49-F238E27FC236}">
                <a16:creationId xmlns:a16="http://schemas.microsoft.com/office/drawing/2014/main" id="{039E8B7D-8135-A9B5-78D0-53A7EB15C6ED}"/>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İ</a:t>
            </a:r>
          </a:p>
        </p:txBody>
      </p:sp>
      <p:sp>
        <p:nvSpPr>
          <p:cNvPr id="25" name="Altıgen 24">
            <a:extLst>
              <a:ext uri="{FF2B5EF4-FFF2-40B4-BE49-F238E27FC236}">
                <a16:creationId xmlns:a16="http://schemas.microsoft.com/office/drawing/2014/main" id="{44D3DBB6-682F-1562-4C5B-832F6D39D7A2}"/>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L</a:t>
            </a:r>
          </a:p>
        </p:txBody>
      </p:sp>
      <p:sp>
        <p:nvSpPr>
          <p:cNvPr id="33" name="Altıgen 32">
            <a:extLst>
              <a:ext uri="{FF2B5EF4-FFF2-40B4-BE49-F238E27FC236}">
                <a16:creationId xmlns:a16="http://schemas.microsoft.com/office/drawing/2014/main" id="{4C4867BA-61FF-F082-0193-EA151F03C849}"/>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E</a:t>
            </a:r>
          </a:p>
        </p:txBody>
      </p:sp>
      <p:sp>
        <p:nvSpPr>
          <p:cNvPr id="34" name="Altıgen 33">
            <a:extLst>
              <a:ext uri="{FF2B5EF4-FFF2-40B4-BE49-F238E27FC236}">
                <a16:creationId xmlns:a16="http://schemas.microsoft.com/office/drawing/2014/main" id="{97D98072-5FC2-C21D-52AB-97BE5B4CB9A6}"/>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T</a:t>
            </a:r>
          </a:p>
        </p:txBody>
      </p:sp>
      <p:sp>
        <p:nvSpPr>
          <p:cNvPr id="35" name="Altıgen 34">
            <a:extLst>
              <a:ext uri="{FF2B5EF4-FFF2-40B4-BE49-F238E27FC236}">
                <a16:creationId xmlns:a16="http://schemas.microsoft.com/office/drawing/2014/main" id="{1409AC0E-C0B8-A94F-4CDA-CDD68E3BD74B}"/>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İ</a:t>
            </a:r>
          </a:p>
        </p:txBody>
      </p:sp>
      <p:sp>
        <p:nvSpPr>
          <p:cNvPr id="36" name="Altıgen 35">
            <a:extLst>
              <a:ext uri="{FF2B5EF4-FFF2-40B4-BE49-F238E27FC236}">
                <a16:creationId xmlns:a16="http://schemas.microsoft.com/office/drawing/2014/main" id="{970A58FA-C85A-8937-FC14-C02E1BB8C75C}"/>
              </a:ext>
            </a:extLst>
          </p:cNvPr>
          <p:cNvSpPr/>
          <p:nvPr/>
        </p:nvSpPr>
        <p:spPr>
          <a:xfrm>
            <a:off x="7538532"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Ş</a:t>
            </a:r>
          </a:p>
        </p:txBody>
      </p:sp>
      <p:sp>
        <p:nvSpPr>
          <p:cNvPr id="37" name="Altıgen 36">
            <a:extLst>
              <a:ext uri="{FF2B5EF4-FFF2-40B4-BE49-F238E27FC236}">
                <a16:creationId xmlns:a16="http://schemas.microsoft.com/office/drawing/2014/main" id="{318ED849-A002-DC64-8DF9-F654481DD2CF}"/>
              </a:ext>
            </a:extLst>
          </p:cNvPr>
          <p:cNvSpPr/>
          <p:nvPr/>
        </p:nvSpPr>
        <p:spPr>
          <a:xfrm>
            <a:off x="1028922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M</a:t>
            </a:r>
          </a:p>
        </p:txBody>
      </p:sp>
      <p:sp>
        <p:nvSpPr>
          <p:cNvPr id="39" name="Metin kutusu 38">
            <a:extLst>
              <a:ext uri="{FF2B5EF4-FFF2-40B4-BE49-F238E27FC236}">
                <a16:creationId xmlns:a16="http://schemas.microsoft.com/office/drawing/2014/main" id="{7F338812-EDBF-6E1A-2986-5EB26B2320F5}"/>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80 puan</a:t>
            </a:r>
          </a:p>
        </p:txBody>
      </p:sp>
    </p:spTree>
    <p:extLst>
      <p:ext uri="{BB962C8B-B14F-4D97-AF65-F5344CB8AC3E}">
        <p14:creationId xmlns:p14="http://schemas.microsoft.com/office/powerpoint/2010/main" val="119273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anim calcmode="lin" valueType="num">
                                      <p:cBhvr>
                                        <p:cTn id="57" dur="1000" fill="hold"/>
                                        <p:tgtEl>
                                          <p:spTgt spid="35"/>
                                        </p:tgtEl>
                                        <p:attrNameLst>
                                          <p:attrName>ppt_x</p:attrName>
                                        </p:attrNameLst>
                                      </p:cBhvr>
                                      <p:tavLst>
                                        <p:tav tm="0">
                                          <p:val>
                                            <p:strVal val="#ppt_x"/>
                                          </p:val>
                                        </p:tav>
                                        <p:tav tm="100000">
                                          <p:val>
                                            <p:strVal val="#ppt_x"/>
                                          </p:val>
                                        </p:tav>
                                      </p:tavLst>
                                    </p:anim>
                                    <p:anim calcmode="lin" valueType="num">
                                      <p:cBhvr>
                                        <p:cTn id="5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33" grpId="0"/>
      <p:bldP spid="34" grpId="0"/>
      <p:bldP spid="35" grpId="0"/>
      <p:bldP spid="36" grpId="0"/>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metin, ekran görüntüsü, yazı tipi, tasarım içeren bir resim&#10;&#10;Açıklama otomatik olarak oluşturuldu">
            <a:extLst>
              <a:ext uri="{FF2B5EF4-FFF2-40B4-BE49-F238E27FC236}">
                <a16:creationId xmlns:a16="http://schemas.microsoft.com/office/drawing/2014/main" id="{52DF2338-8A00-59A0-92C9-99D88987F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80898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İLETİŞİM VE KONUŞMA ADABI</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grafik, tasarım içeren bir resim&#10;&#10;Açıklama otomatik olarak oluşturuldu">
            <a:extLst>
              <a:ext uri="{FF2B5EF4-FFF2-40B4-BE49-F238E27FC236}">
                <a16:creationId xmlns:a16="http://schemas.microsoft.com/office/drawing/2014/main" id="{BA98A632-251E-ABC5-C807-CF475EE05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İLETİŞİM VE KONUŞMA ADABI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0" name="Resim 9" descr="kırpıntı çizim, yaratıcılık, çizim, çizgi film içeren bir resim&#10;&#10;Açıklama otomatik olarak oluşturuldu">
            <a:extLst>
              <a:ext uri="{FF2B5EF4-FFF2-40B4-BE49-F238E27FC236}">
                <a16:creationId xmlns:a16="http://schemas.microsoft.com/office/drawing/2014/main" id="{246B1768-BFF4-01C7-293D-FB68853EF3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17" y="962585"/>
            <a:ext cx="4094999" cy="4680000"/>
          </a:xfrm>
          <a:prstGeom prst="rect">
            <a:avLst/>
          </a:prstGeom>
        </p:spPr>
      </p:pic>
      <p:sp>
        <p:nvSpPr>
          <p:cNvPr id="3" name="Metin kutusu 2">
            <a:extLst>
              <a:ext uri="{FF2B5EF4-FFF2-40B4-BE49-F238E27FC236}">
                <a16:creationId xmlns:a16="http://schemas.microsoft.com/office/drawing/2014/main" id="{21B3EBB1-55C8-2358-C9F7-23E7755378F0}"/>
              </a:ext>
            </a:extLst>
          </p:cNvPr>
          <p:cNvSpPr txBox="1"/>
          <p:nvPr/>
        </p:nvSpPr>
        <p:spPr>
          <a:xfrm>
            <a:off x="697512" y="2152972"/>
            <a:ext cx="2863445" cy="1477328"/>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İnsanların birbiriyle konuşmasıdır. </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639456" y="4630543"/>
            <a:ext cx="2695806" cy="553998"/>
          </a:xfrm>
          <a:prstGeom prst="rect">
            <a:avLst/>
          </a:prstGeom>
          <a:solidFill>
            <a:srgbClr val="FFCB72"/>
          </a:solidFill>
          <a:ln>
            <a:noFill/>
          </a:ln>
        </p:spPr>
        <p:txBody>
          <a:bodyPr wrap="square" rtlCol="0">
            <a:spAutoFit/>
          </a:bodyPr>
          <a:lstStyle/>
          <a:p>
            <a:pPr algn="ctr">
              <a:spcAft>
                <a:spcPts val="600"/>
              </a:spcAft>
            </a:pPr>
            <a:r>
              <a:rPr lang="tr-TR" sz="3000" b="1" dirty="0">
                <a:solidFill>
                  <a:schemeClr val="bg1"/>
                </a:solidFill>
                <a:latin typeface="Arial" panose="020B0604020202020204" pitchFamily="34" charset="0"/>
                <a:cs typeface="Arial" panose="020B0604020202020204" pitchFamily="34" charset="0"/>
              </a:rPr>
              <a:t>Sözlü iletişim</a:t>
            </a:r>
          </a:p>
        </p:txBody>
      </p:sp>
      <p:pic>
        <p:nvPicPr>
          <p:cNvPr id="13" name="Resim 12" descr="kırpıntı çizim, yaratıcılık, çizim, sanat içeren bir resim&#10;&#10;Açıklama otomatik olarak oluşturuldu">
            <a:extLst>
              <a:ext uri="{FF2B5EF4-FFF2-40B4-BE49-F238E27FC236}">
                <a16:creationId xmlns:a16="http://schemas.microsoft.com/office/drawing/2014/main" id="{3C9CCA9C-4B37-0FF3-2659-77B12928D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2137" y="1150619"/>
            <a:ext cx="4609800" cy="4680000"/>
          </a:xfrm>
          <a:prstGeom prst="rect">
            <a:avLst/>
          </a:prstGeom>
        </p:spPr>
      </p:pic>
      <p:pic>
        <p:nvPicPr>
          <p:cNvPr id="15" name="Resim 14" descr="kırpıntı çizim, çizim, grafik, sanat içeren bir resim&#10;&#10;Açıklama otomatik olarak oluşturuldu">
            <a:extLst>
              <a:ext uri="{FF2B5EF4-FFF2-40B4-BE49-F238E27FC236}">
                <a16:creationId xmlns:a16="http://schemas.microsoft.com/office/drawing/2014/main" id="{798683FA-CD69-FB92-5CA4-C4D05E5DDE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9739" y="1150619"/>
            <a:ext cx="4131471" cy="4680000"/>
          </a:xfrm>
          <a:prstGeom prst="rect">
            <a:avLst/>
          </a:prstGeom>
        </p:spPr>
      </p:pic>
      <p:sp>
        <p:nvSpPr>
          <p:cNvPr id="6" name="Metin kutusu 5">
            <a:extLst>
              <a:ext uri="{FF2B5EF4-FFF2-40B4-BE49-F238E27FC236}">
                <a16:creationId xmlns:a16="http://schemas.microsoft.com/office/drawing/2014/main" id="{91E097C9-53CF-DD4D-ADA7-9CB1740C62FB}"/>
              </a:ext>
            </a:extLst>
          </p:cNvPr>
          <p:cNvSpPr txBox="1"/>
          <p:nvPr/>
        </p:nvSpPr>
        <p:spPr>
          <a:xfrm>
            <a:off x="4423457" y="2062864"/>
            <a:ext cx="3341682" cy="1938992"/>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farklı       şekillerde yazışmak suretiyle gerçekleşir. </a:t>
            </a:r>
          </a:p>
        </p:txBody>
      </p:sp>
      <p:sp>
        <p:nvSpPr>
          <p:cNvPr id="9" name="Metin kutusu 8">
            <a:extLst>
              <a:ext uri="{FF2B5EF4-FFF2-40B4-BE49-F238E27FC236}">
                <a16:creationId xmlns:a16="http://schemas.microsoft.com/office/drawing/2014/main" id="{43EDEE18-0197-A71E-ADAD-89E52EBF093F}"/>
              </a:ext>
            </a:extLst>
          </p:cNvPr>
          <p:cNvSpPr txBox="1"/>
          <p:nvPr/>
        </p:nvSpPr>
        <p:spPr>
          <a:xfrm>
            <a:off x="4808290" y="4994005"/>
            <a:ext cx="2711658" cy="553998"/>
          </a:xfrm>
          <a:prstGeom prst="rect">
            <a:avLst/>
          </a:prstGeom>
          <a:solidFill>
            <a:srgbClr val="C2B59B"/>
          </a:solidFill>
          <a:ln>
            <a:noFill/>
          </a:ln>
        </p:spPr>
        <p:txBody>
          <a:bodyPr wrap="square" rtlCol="0">
            <a:spAutoFit/>
          </a:bodyPr>
          <a:lstStyle/>
          <a:p>
            <a:pPr algn="ctr">
              <a:spcAft>
                <a:spcPts val="600"/>
              </a:spcAft>
            </a:pPr>
            <a:r>
              <a:rPr lang="tr-TR" sz="3000" b="1" dirty="0">
                <a:solidFill>
                  <a:schemeClr val="bg1"/>
                </a:solidFill>
                <a:latin typeface="Arial" panose="020B0604020202020204" pitchFamily="34" charset="0"/>
                <a:cs typeface="Arial" panose="020B0604020202020204" pitchFamily="34" charset="0"/>
              </a:rPr>
              <a:t>Yazılı iletişim</a:t>
            </a:r>
          </a:p>
        </p:txBody>
      </p:sp>
      <p:sp>
        <p:nvSpPr>
          <p:cNvPr id="16" name="Metin kutusu 15">
            <a:extLst>
              <a:ext uri="{FF2B5EF4-FFF2-40B4-BE49-F238E27FC236}">
                <a16:creationId xmlns:a16="http://schemas.microsoft.com/office/drawing/2014/main" id="{790D0A93-0529-8F41-EDD4-191989567E64}"/>
              </a:ext>
            </a:extLst>
          </p:cNvPr>
          <p:cNvSpPr txBox="1"/>
          <p:nvPr/>
        </p:nvSpPr>
        <p:spPr>
          <a:xfrm>
            <a:off x="8422582" y="2162685"/>
            <a:ext cx="2917606" cy="1938992"/>
          </a:xfrm>
          <a:prstGeom prst="rect">
            <a:avLst/>
          </a:prstGeom>
          <a:noFill/>
          <a:ln>
            <a:noFill/>
          </a:ln>
        </p:spPr>
        <p:txBody>
          <a:bodyPr wrap="square" rtlCol="0">
            <a:spAutoFit/>
          </a:bodyPr>
          <a:lstStyle/>
          <a:p>
            <a:pPr algn="ctr">
              <a:spcAft>
                <a:spcPts val="600"/>
              </a:spcAft>
            </a:pPr>
            <a:r>
              <a:rPr lang="tr-TR" sz="2400" dirty="0">
                <a:latin typeface="Arial" panose="020B0604020202020204" pitchFamily="34" charset="0"/>
                <a:cs typeface="Arial" panose="020B0604020202020204" pitchFamily="34" charset="0"/>
              </a:rPr>
              <a:t>sadece jest,    mimik, kaş göz, el kol ve çeşitli hareketlerle sağlanır.</a:t>
            </a:r>
          </a:p>
        </p:txBody>
      </p:sp>
      <p:sp>
        <p:nvSpPr>
          <p:cNvPr id="17" name="Metin kutusu 16">
            <a:extLst>
              <a:ext uri="{FF2B5EF4-FFF2-40B4-BE49-F238E27FC236}">
                <a16:creationId xmlns:a16="http://schemas.microsoft.com/office/drawing/2014/main" id="{98A59F5A-9822-AF7B-FC1D-8994F2C7B5DA}"/>
              </a:ext>
            </a:extLst>
          </p:cNvPr>
          <p:cNvSpPr txBox="1"/>
          <p:nvPr/>
        </p:nvSpPr>
        <p:spPr>
          <a:xfrm>
            <a:off x="8538693" y="4440631"/>
            <a:ext cx="2782447" cy="1200329"/>
          </a:xfrm>
          <a:prstGeom prst="rect">
            <a:avLst/>
          </a:prstGeom>
          <a:noFill/>
          <a:ln>
            <a:noFill/>
          </a:ln>
        </p:spPr>
        <p:txBody>
          <a:bodyPr wrap="square" rtlCol="0">
            <a:spAutoFit/>
          </a:bodyPr>
          <a:lstStyle/>
          <a:p>
            <a:pPr algn="ctr">
              <a:spcAft>
                <a:spcPts val="600"/>
              </a:spcAft>
            </a:pPr>
            <a:r>
              <a:rPr lang="tr-TR" sz="2400" b="1" dirty="0">
                <a:solidFill>
                  <a:schemeClr val="bg1"/>
                </a:solidFill>
                <a:latin typeface="Arial" panose="020B0604020202020204" pitchFamily="34" charset="0"/>
                <a:cs typeface="Arial" panose="020B0604020202020204" pitchFamily="34" charset="0"/>
              </a:rPr>
              <a:t>Hareket               ve işaretlerle iletişim </a:t>
            </a:r>
          </a:p>
        </p:txBody>
      </p:sp>
    </p:spTree>
    <p:extLst>
      <p:ext uri="{BB962C8B-B14F-4D97-AF65-F5344CB8AC3E}">
        <p14:creationId xmlns:p14="http://schemas.microsoft.com/office/powerpoint/2010/main" val="367754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P spid="9" grpId="0" animBg="1"/>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grafik, tasarım içeren bir resim&#10;&#10;Açıklama otomatik olarak oluşturuldu">
            <a:extLst>
              <a:ext uri="{FF2B5EF4-FFF2-40B4-BE49-F238E27FC236}">
                <a16:creationId xmlns:a16="http://schemas.microsoft.com/office/drawing/2014/main" id="{80E2112F-72BF-C975-5087-D6EACEAA9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İLETİŞİM VE KONUŞMA ADABI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16474" y="2013074"/>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Düşünceleri anlamlı seslerden yararlanarak ifade etme, sese dayalı bir dizge halinde sunmaya </a:t>
            </a:r>
            <a:r>
              <a:rPr lang="tr-TR" sz="3000" dirty="0">
                <a:solidFill>
                  <a:srgbClr val="FF0000"/>
                </a:solidFill>
                <a:latin typeface="Arial" panose="020B0604020202020204" pitchFamily="34" charset="0"/>
                <a:cs typeface="Arial" panose="020B0604020202020204" pitchFamily="34" charset="0"/>
              </a:rPr>
              <a:t>konuşma</a:t>
            </a:r>
            <a:r>
              <a:rPr lang="tr-TR" sz="3000" dirty="0">
                <a:latin typeface="Arial" panose="020B0604020202020204" pitchFamily="34" charset="0"/>
                <a:cs typeface="Arial" panose="020B0604020202020204" pitchFamily="34" charset="0"/>
              </a:rPr>
              <a:t> denir.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16474" y="1085221"/>
            <a:ext cx="7766785"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Konuşmak ve iletişim kurmak bir ihtiyaçtır.</a:t>
            </a:r>
          </a:p>
        </p:txBody>
      </p:sp>
      <p:pic>
        <p:nvPicPr>
          <p:cNvPr id="7" name="Resim 6" descr="giyim, kişi, şahıs, iç mekan, mobilya içeren bir resim&#10;&#10;Açıklama otomatik olarak oluşturuldu">
            <a:extLst>
              <a:ext uri="{FF2B5EF4-FFF2-40B4-BE49-F238E27FC236}">
                <a16:creationId xmlns:a16="http://schemas.microsoft.com/office/drawing/2014/main" id="{57088515-19EF-088F-4C4B-42E14D426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4" y="729000"/>
            <a:ext cx="3600000" cy="5400000"/>
          </a:xfrm>
          <a:prstGeom prst="rect">
            <a:avLst/>
          </a:prstGeom>
        </p:spPr>
      </p:pic>
      <p:sp>
        <p:nvSpPr>
          <p:cNvPr id="12" name="Metin kutusu 11">
            <a:extLst>
              <a:ext uri="{FF2B5EF4-FFF2-40B4-BE49-F238E27FC236}">
                <a16:creationId xmlns:a16="http://schemas.microsoft.com/office/drawing/2014/main" id="{D71EBD0F-B051-A6F9-76B2-A77F8598C1AD}"/>
              </a:ext>
            </a:extLst>
          </p:cNvPr>
          <p:cNvSpPr txBox="1"/>
          <p:nvPr/>
        </p:nvSpPr>
        <p:spPr>
          <a:xfrm>
            <a:off x="4116474" y="3864257"/>
            <a:ext cx="7766785"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Konuşma adabına uygun davranmanın      ilk şartı doğru sözlü olmaktır. Konuşmalarımızda yalandan uzak durmalıyız.</a:t>
            </a:r>
          </a:p>
        </p:txBody>
      </p:sp>
    </p:spTree>
    <p:extLst>
      <p:ext uri="{BB962C8B-B14F-4D97-AF65-F5344CB8AC3E}">
        <p14:creationId xmlns:p14="http://schemas.microsoft.com/office/powerpoint/2010/main" val="182358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51E0C27B-AEBB-684D-EE6C-21C8A5DFA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575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İLETİŞİM VE KONUŞMA ADABI</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140790" y="2890391"/>
            <a:ext cx="2663370" cy="1077218"/>
          </a:xfrm>
          <a:prstGeom prst="rect">
            <a:avLst/>
          </a:prstGeom>
          <a:noFill/>
          <a:ln>
            <a:noFill/>
          </a:ln>
        </p:spPr>
        <p:txBody>
          <a:bodyPr wrap="square" rtlCol="0">
            <a:spAutoFit/>
          </a:bodyPr>
          <a:lstStyle/>
          <a:p>
            <a:pPr algn="r">
              <a:spcAft>
                <a:spcPts val="600"/>
              </a:spcAft>
            </a:pPr>
            <a:r>
              <a:rPr lang="tr-TR" sz="3200" b="1" dirty="0">
                <a:latin typeface="Arial" panose="020B0604020202020204" pitchFamily="34" charset="0"/>
                <a:cs typeface="Arial" panose="020B0604020202020204" pitchFamily="34" charset="0"/>
              </a:rPr>
              <a:t>İletişim kurarken,</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6" name="Metin kutusu 15">
            <a:extLst>
              <a:ext uri="{FF2B5EF4-FFF2-40B4-BE49-F238E27FC236}">
                <a16:creationId xmlns:a16="http://schemas.microsoft.com/office/drawing/2014/main" id="{8ECA8294-C686-5658-B8FF-56B738413D4A}"/>
              </a:ext>
            </a:extLst>
          </p:cNvPr>
          <p:cNvSpPr txBox="1"/>
          <p:nvPr/>
        </p:nvSpPr>
        <p:spPr>
          <a:xfrm>
            <a:off x="9200925" y="3136613"/>
            <a:ext cx="2503395" cy="584775"/>
          </a:xfrm>
          <a:prstGeom prst="rect">
            <a:avLst/>
          </a:prstGeom>
          <a:noFill/>
          <a:ln>
            <a:noFill/>
          </a:ln>
        </p:spPr>
        <p:txBody>
          <a:bodyPr wrap="square" rtlCol="0">
            <a:spAutoFit/>
          </a:bodyPr>
          <a:lstStyle/>
          <a:p>
            <a:pPr>
              <a:spcAft>
                <a:spcPts val="600"/>
              </a:spcAft>
            </a:pPr>
            <a:r>
              <a:rPr lang="tr-TR" sz="3200" b="1" dirty="0">
                <a:latin typeface="Arial" panose="020B0604020202020204" pitchFamily="34" charset="0"/>
                <a:cs typeface="Arial" panose="020B0604020202020204" pitchFamily="34" charset="0"/>
              </a:rPr>
              <a:t>gerekir.</a:t>
            </a:r>
          </a:p>
        </p:txBody>
      </p:sp>
      <p:sp>
        <p:nvSpPr>
          <p:cNvPr id="7" name="Metin kutusu 6">
            <a:extLst>
              <a:ext uri="{FF2B5EF4-FFF2-40B4-BE49-F238E27FC236}">
                <a16:creationId xmlns:a16="http://schemas.microsoft.com/office/drawing/2014/main" id="{91343D07-E2A6-5B9E-9D91-1019EC034F22}"/>
              </a:ext>
            </a:extLst>
          </p:cNvPr>
          <p:cNvSpPr txBox="1"/>
          <p:nvPr/>
        </p:nvSpPr>
        <p:spPr>
          <a:xfrm>
            <a:off x="3204074" y="1949505"/>
            <a:ext cx="5783847" cy="477054"/>
          </a:xfrm>
          <a:prstGeom prst="rect">
            <a:avLst/>
          </a:prstGeom>
          <a:solidFill>
            <a:schemeClr val="tx2">
              <a:lumMod val="40000"/>
              <a:lumOff val="60000"/>
            </a:schemeClr>
          </a:solid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Açık ve anlaşılır konuşmak</a:t>
            </a:r>
          </a:p>
        </p:txBody>
      </p:sp>
      <p:sp>
        <p:nvSpPr>
          <p:cNvPr id="10" name="Metin kutusu 9">
            <a:extLst>
              <a:ext uri="{FF2B5EF4-FFF2-40B4-BE49-F238E27FC236}">
                <a16:creationId xmlns:a16="http://schemas.microsoft.com/office/drawing/2014/main" id="{C194B4AF-AB70-B691-B478-55E9A6D0B158}"/>
              </a:ext>
            </a:extLst>
          </p:cNvPr>
          <p:cNvSpPr txBox="1"/>
          <p:nvPr/>
        </p:nvSpPr>
        <p:spPr>
          <a:xfrm>
            <a:off x="3204074" y="2498617"/>
            <a:ext cx="5783847" cy="477054"/>
          </a:xfrm>
          <a:prstGeom prst="rect">
            <a:avLst/>
          </a:prstGeom>
          <a:solidFill>
            <a:schemeClr val="accent1">
              <a:lumMod val="40000"/>
              <a:lumOff val="60000"/>
            </a:schemeClr>
          </a:solid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Her zaman doğru ve dürüst olmak</a:t>
            </a:r>
          </a:p>
        </p:txBody>
      </p:sp>
      <p:sp>
        <p:nvSpPr>
          <p:cNvPr id="18" name="Metin kutusu 17">
            <a:extLst>
              <a:ext uri="{FF2B5EF4-FFF2-40B4-BE49-F238E27FC236}">
                <a16:creationId xmlns:a16="http://schemas.microsoft.com/office/drawing/2014/main" id="{5B507B0C-BDB5-0A65-0293-EDC2D543E3A3}"/>
              </a:ext>
            </a:extLst>
          </p:cNvPr>
          <p:cNvSpPr txBox="1"/>
          <p:nvPr/>
        </p:nvSpPr>
        <p:spPr>
          <a:xfrm>
            <a:off x="3204074" y="3047729"/>
            <a:ext cx="5783847" cy="861774"/>
          </a:xfrm>
          <a:prstGeom prst="rect">
            <a:avLst/>
          </a:prstGeom>
          <a:solidFill>
            <a:schemeClr val="accent2">
              <a:lumMod val="40000"/>
              <a:lumOff val="60000"/>
            </a:schemeClr>
          </a:solid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Kırıcı ve incitici konuşmalardan sakınmak</a:t>
            </a:r>
          </a:p>
        </p:txBody>
      </p:sp>
      <p:sp>
        <p:nvSpPr>
          <p:cNvPr id="4" name="Metin kutusu 3">
            <a:extLst>
              <a:ext uri="{FF2B5EF4-FFF2-40B4-BE49-F238E27FC236}">
                <a16:creationId xmlns:a16="http://schemas.microsoft.com/office/drawing/2014/main" id="{16B32DF7-082C-2EBF-34D6-95F485295F51}"/>
              </a:ext>
            </a:extLst>
          </p:cNvPr>
          <p:cNvSpPr txBox="1"/>
          <p:nvPr/>
        </p:nvSpPr>
        <p:spPr>
          <a:xfrm>
            <a:off x="3204074" y="3978176"/>
            <a:ext cx="5783847" cy="861774"/>
          </a:xfrm>
          <a:prstGeom prst="rect">
            <a:avLst/>
          </a:prstGeom>
          <a:solidFill>
            <a:schemeClr val="accent2">
              <a:lumMod val="40000"/>
              <a:lumOff val="60000"/>
            </a:schemeClr>
          </a:solid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Kalabalık içinde bir başkası ile gizli konuşmamak</a:t>
            </a:r>
          </a:p>
        </p:txBody>
      </p:sp>
    </p:spTree>
    <p:extLst>
      <p:ext uri="{BB962C8B-B14F-4D97-AF65-F5344CB8AC3E}">
        <p14:creationId xmlns:p14="http://schemas.microsoft.com/office/powerpoint/2010/main" val="35031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animBg="1"/>
      <p:bldP spid="10" grpId="0" animBg="1"/>
      <p:bldP spid="18"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grafik, tasarım içeren bir resim&#10;&#10;Açıklama otomatik olarak oluşturuldu">
            <a:extLst>
              <a:ext uri="{FF2B5EF4-FFF2-40B4-BE49-F238E27FC236}">
                <a16:creationId xmlns:a16="http://schemas.microsoft.com/office/drawing/2014/main" id="{6CB9B68F-CA86-8AE0-7900-D5D7506F1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İLETİŞİM VE KONUŞMA ADABI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1" name="Resim 10" descr="gökyüzü, bulut, dış mekan, ısı içeren bir resim&#10;&#10;Açıklama otomatik olarak oluşturuldu">
            <a:extLst>
              <a:ext uri="{FF2B5EF4-FFF2-40B4-BE49-F238E27FC236}">
                <a16:creationId xmlns:a16="http://schemas.microsoft.com/office/drawing/2014/main" id="{0C5AA2C8-BDC5-33AA-A304-F66F46831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1494577"/>
            <a:ext cx="3093600" cy="46404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681718"/>
            <a:ext cx="6682154" cy="553998"/>
          </a:xfrm>
          <a:prstGeom prst="rect">
            <a:avLst/>
          </a:prstGeom>
          <a:solidFill>
            <a:srgbClr val="8C3D3E"/>
          </a:solidFill>
          <a:ln>
            <a:noFill/>
          </a:ln>
        </p:spPr>
        <p:txBody>
          <a:bodyPr wrap="square" rtlCol="0">
            <a:spAutoFit/>
          </a:bodyPr>
          <a:lstStyle/>
          <a:p>
            <a:pPr algn="ctr">
              <a:spcAft>
                <a:spcPts val="600"/>
              </a:spcAft>
            </a:pPr>
            <a:r>
              <a:rPr lang="tr-TR" sz="3000" b="1" dirty="0">
                <a:solidFill>
                  <a:schemeClr val="bg1"/>
                </a:solidFill>
                <a:latin typeface="Arial" panose="020B0604020202020204" pitchFamily="34" charset="0"/>
                <a:cs typeface="Arial" panose="020B0604020202020204" pitchFamily="34" charset="0"/>
              </a:rPr>
              <a:t>Peygamberimiz ve konuşma adabı</a:t>
            </a:r>
          </a:p>
        </p:txBody>
      </p:sp>
      <p:sp>
        <p:nvSpPr>
          <p:cNvPr id="6" name="Metin kutusu 5">
            <a:extLst>
              <a:ext uri="{FF2B5EF4-FFF2-40B4-BE49-F238E27FC236}">
                <a16:creationId xmlns:a16="http://schemas.microsoft.com/office/drawing/2014/main" id="{0DEDC460-A7AB-DC65-8283-55A379B34887}"/>
              </a:ext>
            </a:extLst>
          </p:cNvPr>
          <p:cNvSpPr txBox="1"/>
          <p:nvPr/>
        </p:nvSpPr>
        <p:spPr>
          <a:xfrm>
            <a:off x="3611040" y="1487160"/>
            <a:ext cx="8322720"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Peygamberimiz, bir ortamda herhangi bir konu görüşüldüğünde “</a:t>
            </a:r>
            <a:r>
              <a:rPr lang="tr-TR" sz="3000" dirty="0">
                <a:solidFill>
                  <a:srgbClr val="FF0000"/>
                </a:solidFill>
                <a:latin typeface="Arial" panose="020B0604020202020204" pitchFamily="34" charset="0"/>
                <a:cs typeface="Arial" panose="020B0604020202020204" pitchFamily="34" charset="0"/>
              </a:rPr>
              <a:t>İlk sözü büyüğe bırak, ilk sözü büyüğe ver!</a:t>
            </a:r>
            <a:r>
              <a:rPr lang="tr-TR" sz="3000" dirty="0">
                <a:latin typeface="Arial" panose="020B0604020202020204" pitchFamily="34" charset="0"/>
                <a:cs typeface="Arial" panose="020B0604020202020204" pitchFamily="34" charset="0"/>
              </a:rPr>
              <a:t>” diye buyurarak, yaşlılara saygı gösterilmesi gerektiğini belirtmiştir. </a:t>
            </a:r>
          </a:p>
        </p:txBody>
      </p:sp>
      <p:sp>
        <p:nvSpPr>
          <p:cNvPr id="9" name="Metin kutusu 8">
            <a:extLst>
              <a:ext uri="{FF2B5EF4-FFF2-40B4-BE49-F238E27FC236}">
                <a16:creationId xmlns:a16="http://schemas.microsoft.com/office/drawing/2014/main" id="{5F7E2395-1967-EB5E-D1FA-ABEA1EFDFC96}"/>
              </a:ext>
            </a:extLst>
          </p:cNvPr>
          <p:cNvSpPr txBox="1"/>
          <p:nvPr/>
        </p:nvSpPr>
        <p:spPr>
          <a:xfrm>
            <a:off x="3611040" y="3560192"/>
            <a:ext cx="8322720"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Gereksiz ve boş sözlerden kaçınılmasını, az ve öz konuşulmasını, hiçbir faydası olmayan konuşmalardan uzak durulmasını tavsiye etmiştir.</a:t>
            </a:r>
          </a:p>
        </p:txBody>
      </p:sp>
    </p:spTree>
    <p:extLst>
      <p:ext uri="{BB962C8B-B14F-4D97-AF65-F5344CB8AC3E}">
        <p14:creationId xmlns:p14="http://schemas.microsoft.com/office/powerpoint/2010/main" val="350672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grafik, tasarım içeren bir resim&#10;&#10;Açıklama otomatik olarak oluşturuldu">
            <a:extLst>
              <a:ext uri="{FF2B5EF4-FFF2-40B4-BE49-F238E27FC236}">
                <a16:creationId xmlns:a16="http://schemas.microsoft.com/office/drawing/2014/main" id="{A996E668-85B8-EDA7-9D67-9C0B375302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İLETİŞİM VE KONUŞMA ADABI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3" name="Resim 12" descr="ekran görüntüsü, elektronik donanım, elektronik cihaz, kişi, şahıs içeren bir resim&#10;&#10;Açıklama otomatik olarak oluşturuldu">
            <a:extLst>
              <a:ext uri="{FF2B5EF4-FFF2-40B4-BE49-F238E27FC236}">
                <a16:creationId xmlns:a16="http://schemas.microsoft.com/office/drawing/2014/main" id="{8F33F36C-104D-6011-7ECB-94D8C8D49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1487880"/>
            <a:ext cx="3093600" cy="4640400"/>
          </a:xfrm>
          <a:prstGeom prst="rect">
            <a:avLst/>
          </a:prstGeom>
        </p:spPr>
      </p:pic>
      <p:sp>
        <p:nvSpPr>
          <p:cNvPr id="6" name="Metin kutusu 5">
            <a:extLst>
              <a:ext uri="{FF2B5EF4-FFF2-40B4-BE49-F238E27FC236}">
                <a16:creationId xmlns:a16="http://schemas.microsoft.com/office/drawing/2014/main" id="{0DEDC460-A7AB-DC65-8283-55A379B34887}"/>
              </a:ext>
            </a:extLst>
          </p:cNvPr>
          <p:cNvSpPr txBox="1"/>
          <p:nvPr/>
        </p:nvSpPr>
        <p:spPr>
          <a:xfrm>
            <a:off x="3611040" y="1487160"/>
            <a:ext cx="8440170"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Paylaştığımız bilgiler mahremiyeti   zedeleyecek nitelikte olmamalıdır.</a:t>
            </a:r>
          </a:p>
        </p:txBody>
      </p:sp>
      <p:sp>
        <p:nvSpPr>
          <p:cNvPr id="9" name="Metin kutusu 8">
            <a:extLst>
              <a:ext uri="{FF2B5EF4-FFF2-40B4-BE49-F238E27FC236}">
                <a16:creationId xmlns:a16="http://schemas.microsoft.com/office/drawing/2014/main" id="{5F7E2395-1967-EB5E-D1FA-ABEA1EFDFC96}"/>
              </a:ext>
            </a:extLst>
          </p:cNvPr>
          <p:cNvSpPr txBox="1"/>
          <p:nvPr/>
        </p:nvSpPr>
        <p:spPr>
          <a:xfrm>
            <a:off x="3610080" y="2651536"/>
            <a:ext cx="8322720"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Başkalarının telefon numarası vb. bilgileri kendilerine sormadan vermemeliyiz.</a:t>
            </a:r>
          </a:p>
        </p:txBody>
      </p:sp>
      <p:sp>
        <p:nvSpPr>
          <p:cNvPr id="8" name="Metin kutusu 7">
            <a:extLst>
              <a:ext uri="{FF2B5EF4-FFF2-40B4-BE49-F238E27FC236}">
                <a16:creationId xmlns:a16="http://schemas.microsoft.com/office/drawing/2014/main" id="{047D1E52-9093-0214-5622-1C17D468DCDC}"/>
              </a:ext>
            </a:extLst>
          </p:cNvPr>
          <p:cNvSpPr txBox="1"/>
          <p:nvPr/>
        </p:nvSpPr>
        <p:spPr>
          <a:xfrm>
            <a:off x="0" y="681718"/>
            <a:ext cx="5120640" cy="553998"/>
          </a:xfrm>
          <a:prstGeom prst="rect">
            <a:avLst/>
          </a:prstGeom>
          <a:solidFill>
            <a:srgbClr val="8C3D3E"/>
          </a:solidFill>
          <a:ln>
            <a:noFill/>
          </a:ln>
        </p:spPr>
        <p:txBody>
          <a:bodyPr wrap="square" rtlCol="0">
            <a:spAutoFit/>
          </a:bodyPr>
          <a:lstStyle/>
          <a:p>
            <a:pPr algn="ctr">
              <a:spcAft>
                <a:spcPts val="600"/>
              </a:spcAft>
            </a:pPr>
            <a:r>
              <a:rPr lang="tr-TR" sz="3000" b="1" dirty="0">
                <a:solidFill>
                  <a:schemeClr val="bg1"/>
                </a:solidFill>
                <a:latin typeface="Arial" panose="020B0604020202020204" pitchFamily="34" charset="0"/>
                <a:cs typeface="Arial" panose="020B0604020202020204" pitchFamily="34" charset="0"/>
              </a:rPr>
              <a:t>İnternet ve sosyal medya</a:t>
            </a:r>
          </a:p>
        </p:txBody>
      </p:sp>
      <p:sp>
        <p:nvSpPr>
          <p:cNvPr id="11" name="Metin kutusu 10">
            <a:extLst>
              <a:ext uri="{FF2B5EF4-FFF2-40B4-BE49-F238E27FC236}">
                <a16:creationId xmlns:a16="http://schemas.microsoft.com/office/drawing/2014/main" id="{F39361C0-BF62-D71C-AD25-D2A44657A6C3}"/>
              </a:ext>
            </a:extLst>
          </p:cNvPr>
          <p:cNvSpPr txBox="1"/>
          <p:nvPr/>
        </p:nvSpPr>
        <p:spPr>
          <a:xfrm>
            <a:off x="3610080" y="3815912"/>
            <a:ext cx="8322720"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Uygun olmayan davranışlardan sosyal medyada kaçınmalıyız.</a:t>
            </a:r>
          </a:p>
        </p:txBody>
      </p:sp>
      <p:sp>
        <p:nvSpPr>
          <p:cNvPr id="12" name="Metin kutusu 11">
            <a:extLst>
              <a:ext uri="{FF2B5EF4-FFF2-40B4-BE49-F238E27FC236}">
                <a16:creationId xmlns:a16="http://schemas.microsoft.com/office/drawing/2014/main" id="{40703F2A-3907-4034-6242-00E7D0A29290}"/>
              </a:ext>
            </a:extLst>
          </p:cNvPr>
          <p:cNvSpPr txBox="1"/>
          <p:nvPr/>
        </p:nvSpPr>
        <p:spPr>
          <a:xfrm>
            <a:off x="3610080" y="4980288"/>
            <a:ext cx="8322720"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Yalan, argo, kötü söz, iftira içerikli ve incitici yazışmalardan sakınmalıyız. </a:t>
            </a:r>
          </a:p>
        </p:txBody>
      </p:sp>
    </p:spTree>
    <p:extLst>
      <p:ext uri="{BB962C8B-B14F-4D97-AF65-F5344CB8AC3E}">
        <p14:creationId xmlns:p14="http://schemas.microsoft.com/office/powerpoint/2010/main" val="100716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327A4512-72B3-6F2C-6AB8-4E522030D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2703" y="2068280"/>
            <a:ext cx="11286594" cy="4108817"/>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“…İnsanlara güzel söz söyleyin…”</a:t>
            </a:r>
          </a:p>
          <a:p>
            <a:pPr algn="ctr">
              <a:spcAft>
                <a:spcPts val="600"/>
              </a:spcAft>
            </a:pPr>
            <a:r>
              <a:rPr lang="tr-TR" sz="3000" dirty="0">
                <a:latin typeface="Arial" panose="020B0604020202020204" pitchFamily="34" charset="0"/>
                <a:cs typeface="Arial" panose="020B0604020202020204" pitchFamily="34" charset="0"/>
              </a:rPr>
              <a:t>(Bakara Suresi 83. ayet)</a:t>
            </a:r>
          </a:p>
          <a:p>
            <a:pPr algn="ctr">
              <a:spcAft>
                <a:spcPts val="600"/>
              </a:spcAft>
            </a:pPr>
            <a:endParaRPr lang="tr-TR" sz="900" dirty="0">
              <a:latin typeface="Arial" panose="020B0604020202020204" pitchFamily="34" charset="0"/>
              <a:cs typeface="Arial" panose="020B0604020202020204" pitchFamily="34" charset="0"/>
            </a:endParaRPr>
          </a:p>
          <a:p>
            <a:pPr algn="ctr">
              <a:spcAft>
                <a:spcPts val="600"/>
              </a:spcAft>
            </a:pPr>
            <a:r>
              <a:rPr lang="tr-TR" sz="3000" dirty="0">
                <a:latin typeface="Arial" panose="020B0604020202020204" pitchFamily="34" charset="0"/>
                <a:cs typeface="Arial" panose="020B0604020202020204" pitchFamily="34" charset="0"/>
              </a:rPr>
              <a:t>“…Yine de ona söyleyeceklerinizi yumuşak bir üslûpla söyleyin…”</a:t>
            </a:r>
          </a:p>
          <a:p>
            <a:pPr algn="ctr">
              <a:spcAft>
                <a:spcPts val="600"/>
              </a:spcAft>
            </a:pPr>
            <a:r>
              <a:rPr lang="tr-TR" sz="3000" dirty="0">
                <a:latin typeface="Arial" panose="020B0604020202020204" pitchFamily="34" charset="0"/>
                <a:cs typeface="Arial" panose="020B0604020202020204" pitchFamily="34" charset="0"/>
              </a:rPr>
              <a:t>(Tâhâ suresi 44. ayet)</a:t>
            </a:r>
          </a:p>
          <a:p>
            <a:pPr algn="ctr">
              <a:spcAft>
                <a:spcPts val="600"/>
              </a:spcAft>
            </a:pPr>
            <a:endParaRPr lang="tr-TR" sz="900" dirty="0">
              <a:latin typeface="Arial" panose="020B0604020202020204" pitchFamily="34" charset="0"/>
              <a:cs typeface="Arial" panose="020B0604020202020204" pitchFamily="34" charset="0"/>
            </a:endParaRPr>
          </a:p>
          <a:p>
            <a:pPr algn="ctr">
              <a:spcAft>
                <a:spcPts val="600"/>
              </a:spcAft>
            </a:pPr>
            <a:r>
              <a:rPr lang="tr-TR" sz="3000" dirty="0">
                <a:latin typeface="Arial" panose="020B0604020202020204" pitchFamily="34" charset="0"/>
                <a:cs typeface="Arial" panose="020B0604020202020204" pitchFamily="34" charset="0"/>
              </a:rPr>
              <a:t>“…Onlara ilgi gösteremeyecek durumdaysan hiç değilse onlara gönül alıcı ve rahatlatıcı bir söz söyle.”</a:t>
            </a:r>
          </a:p>
          <a:p>
            <a:pPr algn="ctr">
              <a:spcAft>
                <a:spcPts val="600"/>
              </a:spcAft>
            </a:pPr>
            <a:r>
              <a:rPr lang="tr-TR" sz="3000" dirty="0">
                <a:latin typeface="Arial" panose="020B0604020202020204" pitchFamily="34" charset="0"/>
                <a:cs typeface="Arial" panose="020B0604020202020204" pitchFamily="34" charset="0"/>
              </a:rPr>
              <a:t>(</a:t>
            </a:r>
            <a:r>
              <a:rPr lang="tr-TR" sz="3000" dirty="0" err="1">
                <a:latin typeface="Arial" panose="020B0604020202020204" pitchFamily="34" charset="0"/>
                <a:cs typeface="Arial" panose="020B0604020202020204" pitchFamily="34" charset="0"/>
              </a:rPr>
              <a:t>İsrâ</a:t>
            </a:r>
            <a:r>
              <a:rPr lang="tr-TR" sz="3000" dirty="0">
                <a:latin typeface="Arial" panose="020B0604020202020204" pitchFamily="34" charset="0"/>
                <a:cs typeface="Arial" panose="020B0604020202020204" pitchFamily="34" charset="0"/>
              </a:rPr>
              <a:t> Suresi 28. ayet)</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İLETİŞİM VE KONUŞMA ADABI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Ayetler</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BE4B90BC-2EBC-8091-81C4-C743A40831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1" y="2179986"/>
            <a:ext cx="10838388"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Söyleyiş şekli ve ses tonu karşı tarafı olumsuz etkilememelidir.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1965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İLETİŞİM VE KONUŞMA ADABI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91" y="3501570"/>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İnsanlar arası iletişimde uyulması gereken </a:t>
            </a:r>
            <a:r>
              <a:rPr lang="tr-TR" sz="3000" dirty="0" err="1">
                <a:solidFill>
                  <a:srgbClr val="FF0000"/>
                </a:solidFill>
                <a:latin typeface="Arial" panose="020B0604020202020204" pitchFamily="34" charset="0"/>
                <a:cs typeface="Arial" panose="020B0604020202020204" pitchFamily="34" charset="0"/>
              </a:rPr>
              <a:t>adab</a:t>
            </a:r>
            <a:r>
              <a:rPr lang="tr-TR" sz="3000" dirty="0">
                <a:solidFill>
                  <a:srgbClr val="FF0000"/>
                </a:solidFill>
                <a:latin typeface="Arial" panose="020B0604020202020204" pitchFamily="34" charset="0"/>
                <a:cs typeface="Arial" panose="020B0604020202020204" pitchFamily="34" charset="0"/>
              </a:rPr>
              <a:t>-ı muaşeret </a:t>
            </a:r>
            <a:r>
              <a:rPr lang="tr-TR" sz="3000" dirty="0">
                <a:latin typeface="Arial" panose="020B0604020202020204" pitchFamily="34" charset="0"/>
                <a:cs typeface="Arial" panose="020B0604020202020204" pitchFamily="34" charset="0"/>
              </a:rPr>
              <a:t>hususları vardır.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90" y="4821637"/>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Kolaylaştırıcı ve tatlı bir dil ile konuşmak Allah’ın (c.c.) tavsiyesidir.</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2442</TotalTime>
  <Words>1694</Words>
  <Application>Microsoft Office PowerPoint</Application>
  <PresentationFormat>Geniş ekran</PresentationFormat>
  <Paragraphs>220</Paragraphs>
  <Slides>24</Slides>
  <Notes>1</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24</vt:i4>
      </vt:variant>
    </vt:vector>
  </HeadingPairs>
  <TitlesOfParts>
    <vt:vector size="28"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Balcı</cp:lastModifiedBy>
  <cp:revision>70</cp:revision>
  <dcterms:created xsi:type="dcterms:W3CDTF">2023-08-29T09:05:15Z</dcterms:created>
  <dcterms:modified xsi:type="dcterms:W3CDTF">2023-11-19T12:07:15Z</dcterms:modified>
</cp:coreProperties>
</file>