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292" r:id="rId4"/>
    <p:sldId id="310" r:id="rId5"/>
    <p:sldId id="266" r:id="rId6"/>
    <p:sldId id="294" r:id="rId7"/>
    <p:sldId id="271" r:id="rId8"/>
    <p:sldId id="272" r:id="rId9"/>
    <p:sldId id="273" r:id="rId10"/>
    <p:sldId id="274" r:id="rId11"/>
    <p:sldId id="311" r:id="rId12"/>
    <p:sldId id="260" r:id="rId13"/>
    <p:sldId id="261" r:id="rId14"/>
    <p:sldId id="264" r:id="rId15"/>
    <p:sldId id="309" r:id="rId16"/>
    <p:sldId id="307" r:id="rId17"/>
    <p:sldId id="296" r:id="rId18"/>
    <p:sldId id="303" r:id="rId19"/>
    <p:sldId id="304" r:id="rId20"/>
    <p:sldId id="305" r:id="rId21"/>
    <p:sldId id="306" r:id="rId22"/>
    <p:sldId id="308" r:id="rId23"/>
    <p:sldId id="258" r:id="rId2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D3E"/>
    <a:srgbClr val="C00000"/>
    <a:srgbClr val="15051B"/>
    <a:srgbClr val="86E2CE"/>
    <a:srgbClr val="F5917B"/>
    <a:srgbClr val="FFFFFF"/>
    <a:srgbClr val="0097B2"/>
    <a:srgbClr val="C61D1D"/>
    <a:srgbClr val="B2B2B2"/>
    <a:srgbClr val="F68C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21.11.2023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20</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21.11.2023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21.11.2023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şahıs, ekran görüntüsü içeren bir resim&#10;&#10;Açıklama otomatik olarak oluşturuldu">
            <a:extLst>
              <a:ext uri="{FF2B5EF4-FFF2-40B4-BE49-F238E27FC236}">
                <a16:creationId xmlns:a16="http://schemas.microsoft.com/office/drawing/2014/main" id="{323F2943-981E-559F-8A38-3FF9CE15B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369332"/>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4. KONU: SOFRA ADABI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E3ED69D2-4500-D718-CBFB-9C2B5CCC7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89" y="2190200"/>
            <a:ext cx="1099659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Aşırı derecede yemek ve içmek sağlığa zararlıdır.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818103"/>
              <a:ext cx="1045535" cy="338554"/>
            </a:xfrm>
            <a:prstGeom prst="rect">
              <a:avLst/>
            </a:prstGeom>
            <a:noFill/>
          </p:spPr>
          <p:txBody>
            <a:bodyPr wrap="square" rtlCol="0">
              <a:spAutoFit/>
            </a:bodyPr>
            <a:lstStyle/>
            <a:p>
              <a:pPr algn="ctr"/>
              <a:r>
                <a:rPr lang="tr-TR" sz="1600" b="1" dirty="0">
                  <a:solidFill>
                    <a:schemeClr val="bg1"/>
                  </a:solidFill>
                </a:rPr>
                <a:t>Hadislerin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Dengeli beslenme ve şükretme maddî ve manevî kazanımdır. </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Sofrada Allah’a (c.c.) şükretmek alışkanlık haline gelmelidir.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E3ED69D2-4500-D718-CBFB-9C2B5CCC7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6923028" y="781350"/>
            <a:ext cx="512818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Bolluk, artma, çoğalma ve Allah’ın (c.c.) her şeyi karşılıksız vermesi</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5" name="Resim 14" descr="renklilik, ekran görüntüsü, dikdörtgen, çizgi içeren bir resim&#10;&#10;Açıklama otomatik olarak oluşturuldu">
            <a:extLst>
              <a:ext uri="{FF2B5EF4-FFF2-40B4-BE49-F238E27FC236}">
                <a16:creationId xmlns:a16="http://schemas.microsoft.com/office/drawing/2014/main" id="{13A2534A-3441-56B9-14FF-BD255B752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350" y="677814"/>
            <a:ext cx="1467300" cy="5502372"/>
          </a:xfrm>
          <a:prstGeom prst="rect">
            <a:avLst/>
          </a:prstGeom>
        </p:spPr>
      </p:pic>
      <p:sp>
        <p:nvSpPr>
          <p:cNvPr id="16" name="Metin kutusu 15">
            <a:extLst>
              <a:ext uri="{FF2B5EF4-FFF2-40B4-BE49-F238E27FC236}">
                <a16:creationId xmlns:a16="http://schemas.microsoft.com/office/drawing/2014/main" id="{F74B2D94-D345-E27C-B284-C39474750F1D}"/>
              </a:ext>
            </a:extLst>
          </p:cNvPr>
          <p:cNvSpPr txBox="1"/>
          <p:nvPr/>
        </p:nvSpPr>
        <p:spPr>
          <a:xfrm>
            <a:off x="140790" y="1698543"/>
            <a:ext cx="5128182" cy="1477328"/>
          </a:xfrm>
          <a:prstGeom prst="rect">
            <a:avLst/>
          </a:prstGeom>
          <a:noFill/>
          <a:ln>
            <a:noFill/>
          </a:ln>
        </p:spPr>
        <p:txBody>
          <a:bodyPr wrap="square" rtlCol="0">
            <a:spAutoFit/>
          </a:bodyPr>
          <a:lstStyle/>
          <a:p>
            <a:pPr algn="r">
              <a:spcAft>
                <a:spcPts val="600"/>
              </a:spcAft>
            </a:pPr>
            <a:r>
              <a:rPr lang="tr-TR" sz="3000" dirty="0">
                <a:latin typeface="Arial" panose="020B0604020202020204" pitchFamily="34" charset="0"/>
                <a:cs typeface="Arial" panose="020B0604020202020204" pitchFamily="34" charset="0"/>
              </a:rPr>
              <a:t>İnsan ve canlıların yaşayabilmeleri için yedikleri ve içtikleri her şey</a:t>
            </a:r>
          </a:p>
        </p:txBody>
      </p:sp>
      <p:sp>
        <p:nvSpPr>
          <p:cNvPr id="17" name="Metin kutusu 16">
            <a:extLst>
              <a:ext uri="{FF2B5EF4-FFF2-40B4-BE49-F238E27FC236}">
                <a16:creationId xmlns:a16="http://schemas.microsoft.com/office/drawing/2014/main" id="{FEED89EB-60F6-27D1-1531-D844BE01C8E7}"/>
              </a:ext>
            </a:extLst>
          </p:cNvPr>
          <p:cNvSpPr txBox="1"/>
          <p:nvPr/>
        </p:nvSpPr>
        <p:spPr>
          <a:xfrm>
            <a:off x="6923028" y="2696837"/>
            <a:ext cx="512818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Gereksiz yere harcamak, aşırı tüketim yapmak, savurganlık</a:t>
            </a:r>
          </a:p>
        </p:txBody>
      </p:sp>
      <p:sp>
        <p:nvSpPr>
          <p:cNvPr id="18" name="Metin kutusu 17">
            <a:extLst>
              <a:ext uri="{FF2B5EF4-FFF2-40B4-BE49-F238E27FC236}">
                <a16:creationId xmlns:a16="http://schemas.microsoft.com/office/drawing/2014/main" id="{43E87AB4-9DD6-2648-DF74-F9C85C3C4B8D}"/>
              </a:ext>
            </a:extLst>
          </p:cNvPr>
          <p:cNvSpPr txBox="1"/>
          <p:nvPr/>
        </p:nvSpPr>
        <p:spPr>
          <a:xfrm>
            <a:off x="140790" y="3648257"/>
            <a:ext cx="5128182" cy="1477328"/>
          </a:xfrm>
          <a:prstGeom prst="rect">
            <a:avLst/>
          </a:prstGeom>
          <a:noFill/>
          <a:ln>
            <a:noFill/>
          </a:ln>
        </p:spPr>
        <p:txBody>
          <a:bodyPr wrap="square" rtlCol="0">
            <a:spAutoFit/>
          </a:bodyPr>
          <a:lstStyle/>
          <a:p>
            <a:pPr algn="r">
              <a:spcAft>
                <a:spcPts val="600"/>
              </a:spcAft>
            </a:pPr>
            <a:r>
              <a:rPr lang="sv-SE" sz="3000" dirty="0">
                <a:latin typeface="Arial" panose="020B0604020202020204" pitchFamily="34" charset="0"/>
                <a:cs typeface="Arial" panose="020B0604020202020204" pitchFamily="34" charset="0"/>
              </a:rPr>
              <a:t>Aşırı olmama, tam gerektiği kadar dengeli olma, orta hâlde bulunma</a:t>
            </a:r>
            <a:endParaRPr lang="tr-TR" sz="3000" dirty="0">
              <a:latin typeface="Arial" panose="020B0604020202020204" pitchFamily="34" charset="0"/>
              <a:cs typeface="Arial" panose="020B0604020202020204" pitchFamily="34" charset="0"/>
            </a:endParaRPr>
          </a:p>
        </p:txBody>
      </p:sp>
      <p:sp>
        <p:nvSpPr>
          <p:cNvPr id="19" name="Metin kutusu 18">
            <a:extLst>
              <a:ext uri="{FF2B5EF4-FFF2-40B4-BE49-F238E27FC236}">
                <a16:creationId xmlns:a16="http://schemas.microsoft.com/office/drawing/2014/main" id="{B09806FE-7E1B-F02B-8B4A-DA9B48ADDDF1}"/>
              </a:ext>
            </a:extLst>
          </p:cNvPr>
          <p:cNvSpPr txBox="1"/>
          <p:nvPr/>
        </p:nvSpPr>
        <p:spPr>
          <a:xfrm>
            <a:off x="6923028" y="4644567"/>
            <a:ext cx="512818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İsraf eden kimse, savurganlık yapan                 kişi</a:t>
            </a:r>
          </a:p>
        </p:txBody>
      </p:sp>
      <p:sp>
        <p:nvSpPr>
          <p:cNvPr id="20" name="Metin kutusu 19">
            <a:extLst>
              <a:ext uri="{FF2B5EF4-FFF2-40B4-BE49-F238E27FC236}">
                <a16:creationId xmlns:a16="http://schemas.microsoft.com/office/drawing/2014/main" id="{96C7EC7C-3691-B51B-0457-480FD8EAEDBF}"/>
              </a:ext>
            </a:extLst>
          </p:cNvPr>
          <p:cNvSpPr txBox="1"/>
          <p:nvPr/>
        </p:nvSpPr>
        <p:spPr>
          <a:xfrm>
            <a:off x="5539740" y="1283193"/>
            <a:ext cx="1289910" cy="400110"/>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Bereket</a:t>
            </a:r>
          </a:p>
        </p:txBody>
      </p:sp>
      <p:sp>
        <p:nvSpPr>
          <p:cNvPr id="21" name="Metin kutusu 20">
            <a:extLst>
              <a:ext uri="{FF2B5EF4-FFF2-40B4-BE49-F238E27FC236}">
                <a16:creationId xmlns:a16="http://schemas.microsoft.com/office/drawing/2014/main" id="{5EE346C2-BA68-FD71-01D1-7BA9A617D639}"/>
              </a:ext>
            </a:extLst>
          </p:cNvPr>
          <p:cNvSpPr txBox="1"/>
          <p:nvPr/>
        </p:nvSpPr>
        <p:spPr>
          <a:xfrm>
            <a:off x="5268972" y="2237152"/>
            <a:ext cx="1289910" cy="400110"/>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Rızık</a:t>
            </a:r>
          </a:p>
        </p:txBody>
      </p:sp>
      <p:sp>
        <p:nvSpPr>
          <p:cNvPr id="22" name="Metin kutusu 21">
            <a:extLst>
              <a:ext uri="{FF2B5EF4-FFF2-40B4-BE49-F238E27FC236}">
                <a16:creationId xmlns:a16="http://schemas.microsoft.com/office/drawing/2014/main" id="{2CF4D0C8-9E14-2989-32A7-3818047AD2C0}"/>
              </a:ext>
            </a:extLst>
          </p:cNvPr>
          <p:cNvSpPr txBox="1"/>
          <p:nvPr/>
        </p:nvSpPr>
        <p:spPr>
          <a:xfrm>
            <a:off x="5492328" y="3228945"/>
            <a:ext cx="1289910" cy="400110"/>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İsraf</a:t>
            </a:r>
          </a:p>
        </p:txBody>
      </p:sp>
      <p:sp>
        <p:nvSpPr>
          <p:cNvPr id="23" name="Metin kutusu 22">
            <a:extLst>
              <a:ext uri="{FF2B5EF4-FFF2-40B4-BE49-F238E27FC236}">
                <a16:creationId xmlns:a16="http://schemas.microsoft.com/office/drawing/2014/main" id="{D4441012-3A66-8ED3-3766-E3D995157B9E}"/>
              </a:ext>
            </a:extLst>
          </p:cNvPr>
          <p:cNvSpPr txBox="1"/>
          <p:nvPr/>
        </p:nvSpPr>
        <p:spPr>
          <a:xfrm>
            <a:off x="5179908" y="4055638"/>
            <a:ext cx="1289910" cy="707886"/>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Ölçülü olmak</a:t>
            </a:r>
          </a:p>
        </p:txBody>
      </p:sp>
      <p:sp>
        <p:nvSpPr>
          <p:cNvPr id="24" name="Metin kutusu 23">
            <a:extLst>
              <a:ext uri="{FF2B5EF4-FFF2-40B4-BE49-F238E27FC236}">
                <a16:creationId xmlns:a16="http://schemas.microsoft.com/office/drawing/2014/main" id="{0EE547D7-43CF-CB63-1B72-609AD7BE65B1}"/>
              </a:ext>
            </a:extLst>
          </p:cNvPr>
          <p:cNvSpPr txBox="1"/>
          <p:nvPr/>
        </p:nvSpPr>
        <p:spPr>
          <a:xfrm>
            <a:off x="5633118" y="5170587"/>
            <a:ext cx="1289910" cy="400110"/>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Müsrif</a:t>
            </a:r>
          </a:p>
        </p:txBody>
      </p:sp>
      <p:sp>
        <p:nvSpPr>
          <p:cNvPr id="25" name="Metin kutusu 24">
            <a:extLst>
              <a:ext uri="{FF2B5EF4-FFF2-40B4-BE49-F238E27FC236}">
                <a16:creationId xmlns:a16="http://schemas.microsoft.com/office/drawing/2014/main" id="{E531B70B-B8EA-7015-C81E-7D912CBDA1AA}"/>
              </a:ext>
            </a:extLst>
          </p:cNvPr>
          <p:cNvSpPr txBox="1"/>
          <p:nvPr/>
        </p:nvSpPr>
        <p:spPr>
          <a:xfrm>
            <a:off x="0" y="669686"/>
            <a:ext cx="1467299" cy="707886"/>
          </a:xfrm>
          <a:prstGeom prst="rect">
            <a:avLst/>
          </a:prstGeom>
          <a:solidFill>
            <a:srgbClr val="8C3D3E"/>
          </a:solid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KAVRAM BİLGİSİ</a:t>
            </a:r>
          </a:p>
        </p:txBody>
      </p:sp>
    </p:spTree>
    <p:extLst>
      <p:ext uri="{BB962C8B-B14F-4D97-AF65-F5344CB8AC3E}">
        <p14:creationId xmlns:p14="http://schemas.microsoft.com/office/powerpoint/2010/main" val="1329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9858F801-819C-D358-80AB-111D4870E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3486917"/>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Yemek yerken uyulması gereken nezaket kurallarına ………   …..… denir. </a:t>
            </a:r>
          </a:p>
          <a:p>
            <a:pPr>
              <a:lnSpc>
                <a:spcPct val="150000"/>
              </a:lnSpc>
              <a:spcAft>
                <a:spcPts val="800"/>
              </a:spcAft>
            </a:pPr>
            <a:r>
              <a:rPr lang="tr-TR" sz="2200" dirty="0">
                <a:latin typeface="Arial" panose="020B0604020202020204" pitchFamily="34" charset="0"/>
                <a:cs typeface="Arial" panose="020B0604020202020204" pitchFamily="34" charset="0"/>
              </a:rPr>
              <a:t>…..…  …….   emek vererek ve alın teri dökerek elde edilen meşru kazançtır.</a:t>
            </a:r>
          </a:p>
          <a:p>
            <a:pPr>
              <a:lnSpc>
                <a:spcPct val="150000"/>
              </a:lnSpc>
              <a:spcAft>
                <a:spcPts val="800"/>
              </a:spcAft>
            </a:pPr>
            <a:r>
              <a:rPr lang="tr-TR" sz="2200" dirty="0">
                <a:latin typeface="Arial" panose="020B0604020202020204" pitchFamily="34" charset="0"/>
                <a:cs typeface="Arial" panose="020B0604020202020204" pitchFamily="34" charset="0"/>
              </a:rPr>
              <a:t>Her nimetin Allah’tan (c.c) geldiğini bilip Allah’a teşekkür etmeye ………… denir.</a:t>
            </a:r>
          </a:p>
          <a:p>
            <a:pPr>
              <a:lnSpc>
                <a:spcPct val="150000"/>
              </a:lnSpc>
              <a:spcAft>
                <a:spcPts val="800"/>
              </a:spcAft>
            </a:pPr>
            <a:r>
              <a:rPr lang="tr-TR" sz="2200" dirty="0">
                <a:latin typeface="Arial" panose="020B0604020202020204" pitchFamily="34" charset="0"/>
                <a:cs typeface="Arial" panose="020B0604020202020204" pitchFamily="34" charset="0"/>
              </a:rPr>
              <a:t>……………  Bolluk, artma, çoğalma ve Allah’ın (c.c.) her şeyi karşılıksız vermesi demektir.</a:t>
            </a:r>
          </a:p>
          <a:p>
            <a:pPr>
              <a:lnSpc>
                <a:spcPct val="150000"/>
              </a:lnSpc>
              <a:spcAft>
                <a:spcPts val="800"/>
              </a:spcAft>
            </a:pPr>
            <a:r>
              <a:rPr lang="tr-TR" sz="2200" dirty="0">
                <a:latin typeface="Arial" panose="020B0604020202020204" pitchFamily="34" charset="0"/>
                <a:cs typeface="Arial" panose="020B0604020202020204" pitchFamily="34" charset="0"/>
              </a:rPr>
              <a:t>………… gereksiz yere harcamak, aşırı tüketim yapmak, savurganlık anlamına gelir.</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7406934" y="1260113"/>
            <a:ext cx="1820936"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sofra adabı</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803592" y="1856094"/>
            <a:ext cx="1801726"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Helal lokma</a:t>
            </a: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8861880" y="2465223"/>
            <a:ext cx="1087987"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şükür</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803592" y="3060771"/>
            <a:ext cx="1527516"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Bereket</a:t>
            </a:r>
          </a:p>
        </p:txBody>
      </p:sp>
      <p:sp>
        <p:nvSpPr>
          <p:cNvPr id="14" name="Metin kutusu 13">
            <a:extLst>
              <a:ext uri="{FF2B5EF4-FFF2-40B4-BE49-F238E27FC236}">
                <a16:creationId xmlns:a16="http://schemas.microsoft.com/office/drawing/2014/main" id="{7217E148-A318-DF98-A8FD-17E64A57312A}"/>
              </a:ext>
            </a:extLst>
          </p:cNvPr>
          <p:cNvSpPr txBox="1"/>
          <p:nvPr/>
        </p:nvSpPr>
        <p:spPr>
          <a:xfrm>
            <a:off x="803592" y="4185094"/>
            <a:ext cx="1170351"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İsraf</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42B6199-D6AD-E211-E130-5B5CD1D0F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968049"/>
            <a:ext cx="773132" cy="447675"/>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326243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Muhammed: Sofra adabı hakkında neler biliyorsun?</a:t>
            </a:r>
          </a:p>
          <a:p>
            <a:pPr>
              <a:spcAft>
                <a:spcPts val="600"/>
              </a:spcAft>
            </a:pPr>
            <a:r>
              <a:rPr lang="tr-TR" sz="2200" dirty="0">
                <a:latin typeface="Arial" panose="020B0604020202020204" pitchFamily="34" charset="0"/>
                <a:cs typeface="Arial" panose="020B0604020202020204" pitchFamily="34" charset="0"/>
              </a:rPr>
              <a:t>Merve	: ?</a:t>
            </a:r>
          </a:p>
          <a:p>
            <a:pPr>
              <a:spcAft>
                <a:spcPts val="600"/>
              </a:spcAft>
            </a:pPr>
            <a:r>
              <a:rPr lang="tr-TR" sz="2200" b="1" dirty="0">
                <a:latin typeface="Arial" panose="020B0604020202020204" pitchFamily="34" charset="0"/>
                <a:cs typeface="Arial" panose="020B0604020202020204" pitchFamily="34" charset="0"/>
              </a:rPr>
              <a:t>Merve, sınıf arkadaşının sorduğu soruya aşağıdaki cevaplardan hangisini verirse farklı bir konuda bilgi vermiş olur? </a:t>
            </a:r>
          </a:p>
          <a:p>
            <a:pPr>
              <a:spcAft>
                <a:spcPts val="600"/>
              </a:spcAft>
            </a:pPr>
            <a:r>
              <a:rPr lang="tr-TR" sz="2200" dirty="0">
                <a:latin typeface="Arial" panose="020B0604020202020204" pitchFamily="34" charset="0"/>
                <a:cs typeface="Arial" panose="020B0604020202020204" pitchFamily="34" charset="0"/>
              </a:rPr>
              <a:t>A) Tabağımıza yiyeceğimiz kadar yemek almalıyız. </a:t>
            </a:r>
          </a:p>
          <a:p>
            <a:pPr>
              <a:spcAft>
                <a:spcPts val="600"/>
              </a:spcAft>
            </a:pPr>
            <a:r>
              <a:rPr lang="tr-TR" sz="2200" dirty="0">
                <a:latin typeface="Arial" panose="020B0604020202020204" pitchFamily="34" charset="0"/>
                <a:cs typeface="Arial" panose="020B0604020202020204" pitchFamily="34" charset="0"/>
              </a:rPr>
              <a:t>B) Etrafımızdakileri sofraya davet etmeliyiz. </a:t>
            </a:r>
          </a:p>
          <a:p>
            <a:pPr>
              <a:spcAft>
                <a:spcPts val="600"/>
              </a:spcAft>
            </a:pPr>
            <a:r>
              <a:rPr lang="tr-TR" sz="2200" dirty="0">
                <a:latin typeface="Arial" panose="020B0604020202020204" pitchFamily="34" charset="0"/>
                <a:cs typeface="Arial" panose="020B0604020202020204" pitchFamily="34" charset="0"/>
              </a:rPr>
              <a:t>C) Ağzımızda lokma varken konuşmamalıyız. </a:t>
            </a:r>
          </a:p>
          <a:p>
            <a:pPr>
              <a:spcAft>
                <a:spcPts val="600"/>
              </a:spcAft>
            </a:pPr>
            <a:r>
              <a:rPr lang="tr-TR" sz="2200" dirty="0">
                <a:latin typeface="Arial" panose="020B0604020202020204" pitchFamily="34" charset="0"/>
                <a:cs typeface="Arial" panose="020B0604020202020204" pitchFamily="34" charset="0"/>
              </a:rPr>
              <a:t>D) Konuşurken kırıcı ve incitici tarzda konuşmamalıyız.</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B79DC78E-8788-818A-7C47-A9617D0DEA7B}"/>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4 / Soru 1</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FC32D81A-45BE-9C6D-8C39-76896327D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65402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316292"/>
          </a:xfrm>
          <a:prstGeom prst="rect">
            <a:avLst/>
          </a:prstGeom>
          <a:noFill/>
          <a:ln>
            <a:noFill/>
          </a:ln>
        </p:spPr>
        <p:txBody>
          <a:bodyPr wrap="square" rtlCol="0">
            <a:spAutoFit/>
          </a:bodyPr>
          <a:lstStyle/>
          <a:p>
            <a:pPr>
              <a:spcAft>
                <a:spcPts val="600"/>
              </a:spcAft>
            </a:pPr>
            <a:r>
              <a:rPr lang="tr-TR" sz="2050" dirty="0">
                <a:latin typeface="Arial" panose="020B0604020202020204" pitchFamily="34" charset="0"/>
                <a:cs typeface="Arial" panose="020B0604020202020204" pitchFamily="34" charset="0"/>
              </a:rPr>
              <a:t>Hz. Muhammed (s.a.v.) “Kulun, yemeğini yedikten sonra veya içeceği şeyi içtikten sonra şükretmesi, Allah’ın hoşuna gider.” buyurarak yemekten sonra verdiği nimetler için Allah’a (c.c.) şükretmeyi Müslümanlara tavsiye etmiştir. </a:t>
            </a:r>
          </a:p>
          <a:p>
            <a:pPr>
              <a:spcAft>
                <a:spcPts val="600"/>
              </a:spcAft>
            </a:pPr>
            <a:r>
              <a:rPr lang="tr-TR" sz="2050" b="1" dirty="0">
                <a:latin typeface="Arial" panose="020B0604020202020204" pitchFamily="34" charset="0"/>
                <a:cs typeface="Arial" panose="020B0604020202020204" pitchFamily="34" charset="0"/>
              </a:rPr>
              <a:t>Aşağıdaki ifadelerden hangisi bu metinde anlatılan tavsiyeye uygun bir örnektir? </a:t>
            </a:r>
          </a:p>
          <a:p>
            <a:pPr>
              <a:spcAft>
                <a:spcPts val="600"/>
              </a:spcAft>
            </a:pPr>
            <a:r>
              <a:rPr lang="tr-TR" sz="2050" dirty="0">
                <a:latin typeface="Arial" panose="020B0604020202020204" pitchFamily="34" charset="0"/>
                <a:cs typeface="Arial" panose="020B0604020202020204" pitchFamily="34" charset="0"/>
              </a:rPr>
              <a:t>A) Allah’ım (c.c.) zulmetmekten ve zulme uğramaktan sana sığınırım. </a:t>
            </a:r>
          </a:p>
          <a:p>
            <a:pPr>
              <a:spcAft>
                <a:spcPts val="600"/>
              </a:spcAft>
            </a:pPr>
            <a:r>
              <a:rPr lang="tr-TR" sz="2050" dirty="0">
                <a:latin typeface="Arial" panose="020B0604020202020204" pitchFamily="34" charset="0"/>
                <a:cs typeface="Arial" panose="020B0604020202020204" pitchFamily="34" charset="0"/>
              </a:rPr>
              <a:t>B) Allah’ım! (c.c.) Senden senin sevgini ve beni sana yakın kılacak herkesi sevmeyi bana nasip etmeni niyaz ediyorum. </a:t>
            </a:r>
          </a:p>
          <a:p>
            <a:pPr>
              <a:spcAft>
                <a:spcPts val="600"/>
              </a:spcAft>
            </a:pPr>
            <a:r>
              <a:rPr lang="tr-TR" sz="2050" dirty="0">
                <a:latin typeface="Arial" panose="020B0604020202020204" pitchFamily="34" charset="0"/>
                <a:cs typeface="Arial" panose="020B0604020202020204" pitchFamily="34" charset="0"/>
              </a:rPr>
              <a:t>C) Bizi yediren, bizi içiren ve bizi Müslüman kılan Allah’a (c.c.) hamdolsun. </a:t>
            </a:r>
          </a:p>
          <a:p>
            <a:pPr>
              <a:spcAft>
                <a:spcPts val="600"/>
              </a:spcAft>
            </a:pPr>
            <a:r>
              <a:rPr lang="tr-TR" sz="2050" dirty="0">
                <a:latin typeface="Arial" panose="020B0604020202020204" pitchFamily="34" charset="0"/>
                <a:cs typeface="Arial" panose="020B0604020202020204" pitchFamily="34" charset="0"/>
              </a:rPr>
              <a:t>D) Ya </a:t>
            </a:r>
            <a:r>
              <a:rPr lang="tr-TR" sz="2050" dirty="0" err="1">
                <a:latin typeface="Arial" panose="020B0604020202020204" pitchFamily="34" charset="0"/>
                <a:cs typeface="Arial" panose="020B0604020202020204" pitchFamily="34" charset="0"/>
              </a:rPr>
              <a:t>Rabb’i</a:t>
            </a:r>
            <a:r>
              <a:rPr lang="tr-TR" sz="2050" dirty="0">
                <a:latin typeface="Arial" panose="020B0604020202020204" pitchFamily="34" charset="0"/>
                <a:cs typeface="Arial" panose="020B0604020202020204" pitchFamily="34" charset="0"/>
              </a:rPr>
              <a:t>! Sen affedicisin, affetmeyi seversin, beni affet.</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2F418B3-E91F-2831-4F79-21561323BBA7}"/>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4 / Soru 3 </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D871B6AA-254E-D4C7-2853-1BB48B014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388681"/>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Yemeği önünden yemek ve yemek yerken sağ eli kullanmak sofrada uymamız gereken önemli kurallardan biridir. Peygamber Efendimiz, yemek yerken tabağın içinde elini dolaştıran Ebu Seleme adlı çocuk </a:t>
            </a:r>
            <a:r>
              <a:rPr lang="tr-TR" sz="2200" dirty="0" err="1">
                <a:latin typeface="Arial" panose="020B0604020202020204" pitchFamily="34" charset="0"/>
                <a:cs typeface="Arial" panose="020B0604020202020204" pitchFamily="34" charset="0"/>
              </a:rPr>
              <a:t>sahabiyi</a:t>
            </a:r>
            <a:r>
              <a:rPr lang="tr-TR" sz="2200" dirty="0">
                <a:latin typeface="Arial" panose="020B0604020202020204" pitchFamily="34" charset="0"/>
                <a:cs typeface="Arial" panose="020B0604020202020204" pitchFamily="34" charset="0"/>
              </a:rPr>
              <a:t> uyarmıştır. </a:t>
            </a:r>
          </a:p>
          <a:p>
            <a:pPr>
              <a:spcAft>
                <a:spcPts val="600"/>
              </a:spcAft>
            </a:pPr>
            <a:r>
              <a:rPr lang="tr-TR" sz="2200" b="1" dirty="0">
                <a:latin typeface="Arial" panose="020B0604020202020204" pitchFamily="34" charset="0"/>
                <a:cs typeface="Arial" panose="020B0604020202020204" pitchFamily="34" charset="0"/>
              </a:rPr>
              <a:t>Buna göre Hz. Muhammed (s.a.v.) Ebu </a:t>
            </a:r>
            <a:r>
              <a:rPr lang="tr-TR" sz="2200" b="1" dirty="0" err="1">
                <a:latin typeface="Arial" panose="020B0604020202020204" pitchFamily="34" charset="0"/>
                <a:cs typeface="Arial" panose="020B0604020202020204" pitchFamily="34" charset="0"/>
              </a:rPr>
              <a:t>Seleme’yi</a:t>
            </a:r>
            <a:r>
              <a:rPr lang="tr-TR" sz="2200" b="1" dirty="0">
                <a:latin typeface="Arial" panose="020B0604020202020204" pitchFamily="34" charset="0"/>
                <a:cs typeface="Arial" panose="020B0604020202020204" pitchFamily="34" charset="0"/>
              </a:rPr>
              <a:t> aşağıdaki sözlerinden hangisiyle uyarmıştır? </a:t>
            </a:r>
          </a:p>
          <a:p>
            <a:pPr>
              <a:spcAft>
                <a:spcPts val="600"/>
              </a:spcAft>
            </a:pPr>
            <a:r>
              <a:rPr lang="tr-TR" sz="2200" dirty="0">
                <a:latin typeface="Arial" panose="020B0604020202020204" pitchFamily="34" charset="0"/>
                <a:cs typeface="Arial" panose="020B0604020202020204" pitchFamily="34" charset="0"/>
              </a:rPr>
              <a:t>A) “Güçsüzün, incindiği ve hakkını alamadığı toplum yücelemez.’’ </a:t>
            </a:r>
          </a:p>
          <a:p>
            <a:pPr>
              <a:spcAft>
                <a:spcPts val="600"/>
              </a:spcAft>
            </a:pPr>
            <a:r>
              <a:rPr lang="tr-TR" sz="2200" dirty="0">
                <a:latin typeface="Arial" panose="020B0604020202020204" pitchFamily="34" charset="0"/>
                <a:cs typeface="Arial" panose="020B0604020202020204" pitchFamily="34" charset="0"/>
              </a:rPr>
              <a:t>B) “Oğlum, besmele çek! Sağ elinle ve önünden ye!” </a:t>
            </a:r>
          </a:p>
          <a:p>
            <a:pPr>
              <a:spcAft>
                <a:spcPts val="600"/>
              </a:spcAft>
            </a:pPr>
            <a:r>
              <a:rPr lang="tr-TR" sz="2200" dirty="0">
                <a:latin typeface="Arial" panose="020B0604020202020204" pitchFamily="34" charset="0"/>
                <a:cs typeface="Arial" panose="020B0604020202020204" pitchFamily="34" charset="0"/>
              </a:rPr>
              <a:t>C) “Allah katında en makbul insan, karşılaşmada selama önce davranandır.” </a:t>
            </a:r>
          </a:p>
          <a:p>
            <a:pPr>
              <a:spcAft>
                <a:spcPts val="600"/>
              </a:spcAft>
            </a:pPr>
            <a:r>
              <a:rPr lang="tr-TR" sz="2200" dirty="0">
                <a:latin typeface="Arial" panose="020B0604020202020204" pitchFamily="34" charset="0"/>
                <a:cs typeface="Arial" panose="020B0604020202020204" pitchFamily="34" charset="0"/>
              </a:rPr>
              <a:t>D) “Bizi aldatan bizden değildir.’’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70A37152-D868-F68C-A3CC-ADA908A575D4}"/>
              </a:ext>
            </a:extLst>
          </p:cNvPr>
          <p:cNvSpPr txBox="1"/>
          <p:nvPr/>
        </p:nvSpPr>
        <p:spPr>
          <a:xfrm>
            <a:off x="0" y="603153"/>
            <a:ext cx="562355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3. Konu / Beceri Temelli Örnek Soru</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dikdörtgen, tasarım içeren bir resim&#10;&#10;Açıklama otomatik olarak oluşturuldu">
            <a:extLst>
              <a:ext uri="{FF2B5EF4-FFF2-40B4-BE49-F238E27FC236}">
                <a16:creationId xmlns:a16="http://schemas.microsoft.com/office/drawing/2014/main" id="{9CC806C5-077A-916F-6C4C-B47B6434D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SOFRA</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İSRAF</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BEREKET</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ŞÜKÜR</a:t>
              </a: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BESMELE</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LOKMA</a:t>
              </a: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ALIN TERİ</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RIZIK</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FARSO</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RAFİS</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TEKEREB</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ÜRKÜŞ</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ELEMSEB</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MAKOL</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INAL İRTE</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KIRZI</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A46AD97D-15BB-44FB-D215-2231D20DC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10549DC6-CC39-98EE-CC4A-F0711C067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Lokma varken konuşmamak ve yemeği yerken kapatmak gereken uzuv</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Ğ</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Z</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E473A256-0037-0D7C-1F5B-15D099CB2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Allah’ın (c.c.) verdiği sayısız nimetler</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Z</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grafik, tasarım içeren bir resim&#10;&#10;Açıklama otomatik olarak oluşturuldu">
            <a:extLst>
              <a:ext uri="{FF2B5EF4-FFF2-40B4-BE49-F238E27FC236}">
                <a16:creationId xmlns:a16="http://schemas.microsoft.com/office/drawing/2014/main" id="{80E2112F-72BF-C975-5087-D6EACEAA9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33311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Yüce Allah yeme içme ve sofra adabıyla ilgili bazı kurallar koymuştur. </a:t>
            </a:r>
          </a:p>
        </p:txBody>
      </p:sp>
      <p:pic>
        <p:nvPicPr>
          <p:cNvPr id="16" name="Resim 15" descr="kişi, şahıs, yemek, gıda, sebze, çerez, atıştırmalık içeren bir resim&#10;&#10;Açıklama otomatik olarak oluşturuldu">
            <a:extLst>
              <a:ext uri="{FF2B5EF4-FFF2-40B4-BE49-F238E27FC236}">
                <a16:creationId xmlns:a16="http://schemas.microsoft.com/office/drawing/2014/main" id="{8B268FF0-8F5A-247D-481F-71D80ADCB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56"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5" y="111962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Yemek yerken uyulması gereken nezaket kurallarına sofra adabı denir. </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41727" y="3542490"/>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de sofra adabına yönelik bazı nezaket kurallarını öğretmiştir. </a:t>
            </a:r>
          </a:p>
        </p:txBody>
      </p:sp>
      <p:sp>
        <p:nvSpPr>
          <p:cNvPr id="7" name="Metin kutusu 6">
            <a:extLst>
              <a:ext uri="{FF2B5EF4-FFF2-40B4-BE49-F238E27FC236}">
                <a16:creationId xmlns:a16="http://schemas.microsoft.com/office/drawing/2014/main" id="{F9D91E2D-6C08-B5FC-DD19-3DE35743F1D5}"/>
              </a:ext>
            </a:extLst>
          </p:cNvPr>
          <p:cNvSpPr txBox="1"/>
          <p:nvPr/>
        </p:nvSpPr>
        <p:spPr>
          <a:xfrm>
            <a:off x="4116468" y="4751866"/>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Müslümanlar bu nedenle helal ve temiz olan rızıklardan yemeye özen gösterirler.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75F7613B-D531-9B0E-F059-BFCDEE95E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İsraf eden kimse, savurganlık yapan kişi</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Ü</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F</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59238959-678B-3428-F79E-32D2DEAF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Bolluk, artma, çoğalma ve </a:t>
            </a:r>
            <a:r>
              <a:rPr lang="tr-TR" sz="3500" dirty="0" err="1">
                <a:latin typeface="Arial" panose="020B0604020202020204" pitchFamily="34" charset="0"/>
                <a:cs typeface="Arial" panose="020B0604020202020204" pitchFamily="34" charset="0"/>
              </a:rPr>
              <a:t>allah’ın</a:t>
            </a:r>
            <a:r>
              <a:rPr lang="tr-TR" sz="3500" dirty="0">
                <a:latin typeface="Arial" panose="020B0604020202020204" pitchFamily="34" charset="0"/>
                <a:cs typeface="Arial" panose="020B0604020202020204" pitchFamily="34" charset="0"/>
              </a:rPr>
              <a:t> (c.c.) her şeyi karşılıksız vermesi</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B</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151BA62-1056-507F-0B96-057E3DDC4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Altıgen 4">
            <a:extLst>
              <a:ext uri="{FF2B5EF4-FFF2-40B4-BE49-F238E27FC236}">
                <a16:creationId xmlns:a16="http://schemas.microsoft.com/office/drawing/2014/main" id="{A1BEBD4A-CEB2-2492-E200-73CFF4EDAC09}"/>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5" name="Altıgen 14">
            <a:extLst>
              <a:ext uri="{FF2B5EF4-FFF2-40B4-BE49-F238E27FC236}">
                <a16:creationId xmlns:a16="http://schemas.microsoft.com/office/drawing/2014/main" id="{81DA9085-92F3-07C2-F42F-BDC8D1A9BBEE}"/>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6" name="Altıgen 15">
            <a:extLst>
              <a:ext uri="{FF2B5EF4-FFF2-40B4-BE49-F238E27FC236}">
                <a16:creationId xmlns:a16="http://schemas.microsoft.com/office/drawing/2014/main" id="{32AD2709-F842-B87F-C366-408C3D178DD7}"/>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7" name="Altıgen 16">
            <a:extLst>
              <a:ext uri="{FF2B5EF4-FFF2-40B4-BE49-F238E27FC236}">
                <a16:creationId xmlns:a16="http://schemas.microsoft.com/office/drawing/2014/main" id="{E555B77F-8BF1-0D7C-19AD-B632F48EA266}"/>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8" name="Altıgen 17">
            <a:extLst>
              <a:ext uri="{FF2B5EF4-FFF2-40B4-BE49-F238E27FC236}">
                <a16:creationId xmlns:a16="http://schemas.microsoft.com/office/drawing/2014/main" id="{3572F6EE-38E0-9ACE-8DB1-CC20021C21FC}"/>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9" name="Altıgen 18">
            <a:extLst>
              <a:ext uri="{FF2B5EF4-FFF2-40B4-BE49-F238E27FC236}">
                <a16:creationId xmlns:a16="http://schemas.microsoft.com/office/drawing/2014/main" id="{5573EFC2-D24E-F28D-C01F-507A10939EF4}"/>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0" name="Altıgen 19">
            <a:extLst>
              <a:ext uri="{FF2B5EF4-FFF2-40B4-BE49-F238E27FC236}">
                <a16:creationId xmlns:a16="http://schemas.microsoft.com/office/drawing/2014/main" id="{A2634D7D-70C4-2354-6CA9-F4A67F54D0F0}"/>
              </a:ext>
            </a:extLst>
          </p:cNvPr>
          <p:cNvSpPr/>
          <p:nvPr/>
        </p:nvSpPr>
        <p:spPr>
          <a:xfrm>
            <a:off x="1028922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1" name="Altıgen 20">
            <a:extLst>
              <a:ext uri="{FF2B5EF4-FFF2-40B4-BE49-F238E27FC236}">
                <a16:creationId xmlns:a16="http://schemas.microsoft.com/office/drawing/2014/main" id="{9A958734-37D8-A53D-4CBB-798DD444645C}"/>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2" name="Metin kutusu 21">
            <a:extLst>
              <a:ext uri="{FF2B5EF4-FFF2-40B4-BE49-F238E27FC236}">
                <a16:creationId xmlns:a16="http://schemas.microsoft.com/office/drawing/2014/main" id="{C218C45F-AF2E-1E20-F56C-7F1C16F71490}"/>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A</a:t>
            </a:r>
            <a:r>
              <a:rPr lang="tr-TR" sz="3500">
                <a:latin typeface="Arial" panose="020B0604020202020204" pitchFamily="34" charset="0"/>
                <a:cs typeface="Arial" panose="020B0604020202020204" pitchFamily="34" charset="0"/>
              </a:rPr>
              <a:t>lışılagelen </a:t>
            </a:r>
            <a:r>
              <a:rPr lang="tr-TR" sz="3500" dirty="0">
                <a:latin typeface="Arial" panose="020B0604020202020204" pitchFamily="34" charset="0"/>
                <a:cs typeface="Arial" panose="020B0604020202020204" pitchFamily="34" charset="0"/>
              </a:rPr>
              <a:t>ölçünün dışına çıkmak, ölçüyü kaçırmak, abartmak, fazla ileri gitmek</a:t>
            </a:r>
          </a:p>
        </p:txBody>
      </p:sp>
      <p:sp>
        <p:nvSpPr>
          <p:cNvPr id="23" name="Altıgen 22">
            <a:extLst>
              <a:ext uri="{FF2B5EF4-FFF2-40B4-BE49-F238E27FC236}">
                <a16:creationId xmlns:a16="http://schemas.microsoft.com/office/drawing/2014/main" id="{3BF18075-A551-42B7-E8A1-FE5AD5750A28}"/>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24" name="Altıgen 23">
            <a:extLst>
              <a:ext uri="{FF2B5EF4-FFF2-40B4-BE49-F238E27FC236}">
                <a16:creationId xmlns:a16="http://schemas.microsoft.com/office/drawing/2014/main" id="{039E8B7D-8135-A9B5-78D0-53A7EB15C6ED}"/>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A</a:t>
            </a:r>
          </a:p>
        </p:txBody>
      </p:sp>
      <p:sp>
        <p:nvSpPr>
          <p:cNvPr id="25" name="Altıgen 24">
            <a:extLst>
              <a:ext uri="{FF2B5EF4-FFF2-40B4-BE49-F238E27FC236}">
                <a16:creationId xmlns:a16="http://schemas.microsoft.com/office/drawing/2014/main" id="{44D3DBB6-682F-1562-4C5B-832F6D39D7A2}"/>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Ş</a:t>
            </a:r>
          </a:p>
        </p:txBody>
      </p:sp>
      <p:sp>
        <p:nvSpPr>
          <p:cNvPr id="33" name="Altıgen 32">
            <a:extLst>
              <a:ext uri="{FF2B5EF4-FFF2-40B4-BE49-F238E27FC236}">
                <a16:creationId xmlns:a16="http://schemas.microsoft.com/office/drawing/2014/main" id="{4C4867BA-61FF-F082-0193-EA151F03C849}"/>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34" name="Altıgen 33">
            <a:extLst>
              <a:ext uri="{FF2B5EF4-FFF2-40B4-BE49-F238E27FC236}">
                <a16:creationId xmlns:a16="http://schemas.microsoft.com/office/drawing/2014/main" id="{97D98072-5FC2-C21D-52AB-97BE5B4CB9A6}"/>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R</a:t>
            </a:r>
          </a:p>
        </p:txBody>
      </p:sp>
      <p:sp>
        <p:nvSpPr>
          <p:cNvPr id="35" name="Altıgen 34">
            <a:extLst>
              <a:ext uri="{FF2B5EF4-FFF2-40B4-BE49-F238E27FC236}">
                <a16:creationId xmlns:a16="http://schemas.microsoft.com/office/drawing/2014/main" id="{1409AC0E-C0B8-A94F-4CDA-CDD68E3BD74B}"/>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36" name="Altıgen 35">
            <a:extLst>
              <a:ext uri="{FF2B5EF4-FFF2-40B4-BE49-F238E27FC236}">
                <a16:creationId xmlns:a16="http://schemas.microsoft.com/office/drawing/2014/main" id="{970A58FA-C85A-8937-FC14-C02E1BB8C75C}"/>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L</a:t>
            </a:r>
          </a:p>
        </p:txBody>
      </p:sp>
      <p:sp>
        <p:nvSpPr>
          <p:cNvPr id="37" name="Altıgen 36">
            <a:extLst>
              <a:ext uri="{FF2B5EF4-FFF2-40B4-BE49-F238E27FC236}">
                <a16:creationId xmlns:a16="http://schemas.microsoft.com/office/drawing/2014/main" id="{318ED849-A002-DC64-8DF9-F654481DD2CF}"/>
              </a:ext>
            </a:extLst>
          </p:cNvPr>
          <p:cNvSpPr/>
          <p:nvPr/>
        </p:nvSpPr>
        <p:spPr>
          <a:xfrm>
            <a:off x="1028922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K</a:t>
            </a:r>
          </a:p>
        </p:txBody>
      </p:sp>
      <p:sp>
        <p:nvSpPr>
          <p:cNvPr id="39" name="Metin kutusu 38">
            <a:extLst>
              <a:ext uri="{FF2B5EF4-FFF2-40B4-BE49-F238E27FC236}">
                <a16:creationId xmlns:a16="http://schemas.microsoft.com/office/drawing/2014/main" id="{7F338812-EDBF-6E1A-2986-5EB26B2320F5}"/>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80 puan</a:t>
            </a:r>
          </a:p>
        </p:txBody>
      </p:sp>
    </p:spTree>
    <p:extLst>
      <p:ext uri="{BB962C8B-B14F-4D97-AF65-F5344CB8AC3E}">
        <p14:creationId xmlns:p14="http://schemas.microsoft.com/office/powerpoint/2010/main" val="11927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3" grpId="0"/>
      <p:bldP spid="34" grpId="0"/>
      <p:bldP spid="35" grpId="0"/>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tasarım içeren bir resim&#10;&#10;Açıklama otomatik olarak oluşturuldu">
            <a:extLst>
              <a:ext uri="{FF2B5EF4-FFF2-40B4-BE49-F238E27FC236}">
                <a16:creationId xmlns:a16="http://schemas.microsoft.com/office/drawing/2014/main" id="{52DF2338-8A00-59A0-92C9-99D88987F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grafik, tasarım içeren bir resim&#10;&#10;Açıklama otomatik olarak oluşturuldu">
            <a:extLst>
              <a:ext uri="{FF2B5EF4-FFF2-40B4-BE49-F238E27FC236}">
                <a16:creationId xmlns:a16="http://schemas.microsoft.com/office/drawing/2014/main" id="{BA98A632-251E-ABC5-C807-CF475EE05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1" y="4597551"/>
            <a:ext cx="12192000" cy="1400383"/>
          </a:xfrm>
          <a:prstGeom prst="rect">
            <a:avLst/>
          </a:prstGeom>
          <a:solidFill>
            <a:schemeClr val="accent5">
              <a:lumMod val="40000"/>
              <a:lumOff val="60000"/>
            </a:schemeClr>
          </a:solidFill>
          <a:ln>
            <a:noFill/>
          </a:ln>
        </p:spPr>
        <p:txBody>
          <a:bodyPr wrap="square" rtlCol="0">
            <a:spAutoFit/>
          </a:bodyPr>
          <a:lstStyle/>
          <a:p>
            <a:pPr marL="4130675">
              <a:spcAft>
                <a:spcPts val="600"/>
              </a:spcAft>
            </a:pPr>
            <a:r>
              <a:rPr lang="tr-TR" sz="2000" dirty="0">
                <a:latin typeface="Arial" panose="020B0604020202020204" pitchFamily="34" charset="0"/>
                <a:cs typeface="Arial" panose="020B0604020202020204" pitchFamily="34" charset="0"/>
              </a:rPr>
              <a:t>"Ey iman edenler! Allah’ın size helâl kıldığı iyi ve temiz nimetleri (kendinize) haram etmeyin ve (Allah’ın koyduğu) sınırları aşmayın. Çünkü Allah, haddi aşanları sevmez."</a:t>
            </a:r>
          </a:p>
          <a:p>
            <a:pPr>
              <a:spcAft>
                <a:spcPts val="600"/>
              </a:spcAft>
            </a:pPr>
            <a:r>
              <a:rPr lang="tr-TR" sz="2000" dirty="0">
                <a:latin typeface="Arial" panose="020B0604020202020204" pitchFamily="34" charset="0"/>
                <a:cs typeface="Arial" panose="020B0604020202020204" pitchFamily="34" charset="0"/>
              </a:rPr>
              <a:t>					  				          (Mâide suresi, 87. ayet)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18071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İslam dinine göre  başkasının hakkını yiyerek elde edilen kazanç haram sayılır.</a:t>
            </a:r>
          </a:p>
        </p:txBody>
      </p:sp>
      <p:pic>
        <p:nvPicPr>
          <p:cNvPr id="10" name="Resim 9" descr="giyim, dış mekan, kişi, şahıs, gökyüzü içeren bir resim&#10;&#10;Açıklama otomatik olarak oluşturuldu">
            <a:extLst>
              <a:ext uri="{FF2B5EF4-FFF2-40B4-BE49-F238E27FC236}">
                <a16:creationId xmlns:a16="http://schemas.microsoft.com/office/drawing/2014/main" id="{4765ACEC-80AC-A42A-DA28-935E8681D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28"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5" y="96722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Müslümanlar Allah’ın haram kıldığı    yiyecek ve içeceklerden uzak dururlar.</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41727" y="3390090"/>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Helal lokma emek vererek ve alın teri dökerek elde edilen meşru kazançtır.</a:t>
            </a:r>
          </a:p>
        </p:txBody>
      </p:sp>
    </p:spTree>
    <p:extLst>
      <p:ext uri="{BB962C8B-B14F-4D97-AF65-F5344CB8AC3E}">
        <p14:creationId xmlns:p14="http://schemas.microsoft.com/office/powerpoint/2010/main" val="36775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grafik, tasarım içeren bir resim&#10;&#10;Açıklama otomatik olarak oluşturuldu">
            <a:extLst>
              <a:ext uri="{FF2B5EF4-FFF2-40B4-BE49-F238E27FC236}">
                <a16:creationId xmlns:a16="http://schemas.microsoft.com/office/drawing/2014/main" id="{BA98A632-251E-ABC5-C807-CF475EE05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91215" y="2888298"/>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Her nimetin Allah’tan (c.c) geldiğini bilip Allah’a teşekkür etmeye </a:t>
            </a:r>
            <a:r>
              <a:rPr lang="tr-TR" sz="3000" dirty="0">
                <a:solidFill>
                  <a:srgbClr val="FF0000"/>
                </a:solidFill>
                <a:latin typeface="Arial" panose="020B0604020202020204" pitchFamily="34" charset="0"/>
                <a:cs typeface="Arial" panose="020B0604020202020204" pitchFamily="34" charset="0"/>
              </a:rPr>
              <a:t>şükür</a:t>
            </a:r>
            <a:r>
              <a:rPr lang="tr-TR" sz="3000" dirty="0">
                <a:latin typeface="Arial" panose="020B0604020202020204" pitchFamily="34" charset="0"/>
                <a:cs typeface="Arial" panose="020B0604020202020204" pitchFamily="34" charset="0"/>
              </a:rPr>
              <a:t> denir.</a:t>
            </a:r>
          </a:p>
        </p:txBody>
      </p:sp>
      <p:pic>
        <p:nvPicPr>
          <p:cNvPr id="8" name="Resim 7" descr="ekran görüntüsü, el, kişi, şahıs, güneş içeren bir resim&#10;&#10;Açıklama otomatik olarak oluşturuldu">
            <a:extLst>
              <a:ext uri="{FF2B5EF4-FFF2-40B4-BE49-F238E27FC236}">
                <a16:creationId xmlns:a16="http://schemas.microsoft.com/office/drawing/2014/main" id="{81C9EEA3-33D7-4EB1-5781-FB061E1C7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3"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41724" y="1217257"/>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Sofra adabına uygun bir şekilde hareket etmek Allah’ın (c.c.) verdiği nimetlere değer vermek ve O’na şükretmek demektir.</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16468" y="4097674"/>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Helal kazancın ve helal lokmanın gerçek zenginlik olduğunu bilmek ve bunu veren Allah’a (c.c.) şükretmek gerekir.</a:t>
            </a:r>
          </a:p>
        </p:txBody>
      </p:sp>
    </p:spTree>
    <p:extLst>
      <p:ext uri="{BB962C8B-B14F-4D97-AF65-F5344CB8AC3E}">
        <p14:creationId xmlns:p14="http://schemas.microsoft.com/office/powerpoint/2010/main" val="310880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51E0C27B-AEBB-684D-EE6C-21C8A5DF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40790" y="2397949"/>
            <a:ext cx="2663370" cy="2062103"/>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Sofra adabının gereği olarak,</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9200925" y="3136613"/>
            <a:ext cx="2503395" cy="584775"/>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gerekir.</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204074" y="817384"/>
            <a:ext cx="5783847" cy="477054"/>
          </a:xfrm>
          <a:prstGeom prst="rect">
            <a:avLst/>
          </a:prstGeom>
          <a:solidFill>
            <a:schemeClr val="tx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Ortak yemeklerde önümüzden yemek</a:t>
            </a:r>
          </a:p>
        </p:txBody>
      </p:sp>
      <p:sp>
        <p:nvSpPr>
          <p:cNvPr id="10" name="Metin kutusu 9">
            <a:extLst>
              <a:ext uri="{FF2B5EF4-FFF2-40B4-BE49-F238E27FC236}">
                <a16:creationId xmlns:a16="http://schemas.microsoft.com/office/drawing/2014/main" id="{C194B4AF-AB70-B691-B478-55E9A6D0B158}"/>
              </a:ext>
            </a:extLst>
          </p:cNvPr>
          <p:cNvSpPr txBox="1"/>
          <p:nvPr/>
        </p:nvSpPr>
        <p:spPr>
          <a:xfrm>
            <a:off x="3204072" y="1461575"/>
            <a:ext cx="5783847" cy="477054"/>
          </a:xfrm>
          <a:prstGeom prst="rect">
            <a:avLst/>
          </a:prstGeom>
          <a:solidFill>
            <a:schemeClr val="accent1">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Yemekten önce ve sonra elleri yıkamak</a:t>
            </a:r>
          </a:p>
        </p:txBody>
      </p:sp>
      <p:sp>
        <p:nvSpPr>
          <p:cNvPr id="18" name="Metin kutusu 17">
            <a:extLst>
              <a:ext uri="{FF2B5EF4-FFF2-40B4-BE49-F238E27FC236}">
                <a16:creationId xmlns:a16="http://schemas.microsoft.com/office/drawing/2014/main" id="{5B507B0C-BDB5-0A65-0293-EDC2D543E3A3}"/>
              </a:ext>
            </a:extLst>
          </p:cNvPr>
          <p:cNvSpPr txBox="1"/>
          <p:nvPr/>
        </p:nvSpPr>
        <p:spPr>
          <a:xfrm>
            <a:off x="3204071" y="2104533"/>
            <a:ext cx="5783847" cy="86177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Oturarak yemek ve yemeği israf etmemek</a:t>
            </a:r>
          </a:p>
        </p:txBody>
      </p:sp>
      <p:sp>
        <p:nvSpPr>
          <p:cNvPr id="4" name="Metin kutusu 3">
            <a:extLst>
              <a:ext uri="{FF2B5EF4-FFF2-40B4-BE49-F238E27FC236}">
                <a16:creationId xmlns:a16="http://schemas.microsoft.com/office/drawing/2014/main" id="{16B32DF7-082C-2EBF-34D6-95F485295F51}"/>
              </a:ext>
            </a:extLst>
          </p:cNvPr>
          <p:cNvSpPr txBox="1"/>
          <p:nvPr/>
        </p:nvSpPr>
        <p:spPr>
          <a:xfrm>
            <a:off x="3204070" y="3132211"/>
            <a:ext cx="5783847" cy="86177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Aşırılıktan uzak durmak ve dengeli beslenmek</a:t>
            </a:r>
          </a:p>
        </p:txBody>
      </p:sp>
      <p:sp>
        <p:nvSpPr>
          <p:cNvPr id="6" name="Metin kutusu 5">
            <a:extLst>
              <a:ext uri="{FF2B5EF4-FFF2-40B4-BE49-F238E27FC236}">
                <a16:creationId xmlns:a16="http://schemas.microsoft.com/office/drawing/2014/main" id="{FF11F58A-72FC-8371-F22D-7573D688D008}"/>
              </a:ext>
            </a:extLst>
          </p:cNvPr>
          <p:cNvSpPr txBox="1"/>
          <p:nvPr/>
        </p:nvSpPr>
        <p:spPr>
          <a:xfrm>
            <a:off x="3204070" y="4166153"/>
            <a:ext cx="5783847" cy="86177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Yemeğe besmele ile başlamak ve Allah’a şükretmek</a:t>
            </a:r>
          </a:p>
        </p:txBody>
      </p:sp>
      <p:sp>
        <p:nvSpPr>
          <p:cNvPr id="12" name="Metin kutusu 11">
            <a:extLst>
              <a:ext uri="{FF2B5EF4-FFF2-40B4-BE49-F238E27FC236}">
                <a16:creationId xmlns:a16="http://schemas.microsoft.com/office/drawing/2014/main" id="{4B809ADF-F88F-23A1-909A-68244FFEFF1E}"/>
              </a:ext>
            </a:extLst>
          </p:cNvPr>
          <p:cNvSpPr txBox="1"/>
          <p:nvPr/>
        </p:nvSpPr>
        <p:spPr>
          <a:xfrm>
            <a:off x="3204069" y="5206067"/>
            <a:ext cx="5783847" cy="86177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Ağızda lokma varken konuşmamak ve yemeği çiğnerken ağzı kapatmak</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0" grpId="0" animBg="1"/>
      <p:bldP spid="18" grpId="0" animBg="1"/>
      <p:bldP spid="4" grpId="0" animBg="1"/>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D0376072-5C2A-F1F1-FF0E-0D5FE2A5A842}"/>
              </a:ext>
            </a:extLst>
          </p:cNvPr>
          <p:cNvSpPr txBox="1"/>
          <p:nvPr/>
        </p:nvSpPr>
        <p:spPr>
          <a:xfrm>
            <a:off x="0" y="4433554"/>
            <a:ext cx="12192000" cy="1569660"/>
          </a:xfrm>
          <a:prstGeom prst="rect">
            <a:avLst/>
          </a:prstGeom>
          <a:solidFill>
            <a:schemeClr val="accent5">
              <a:lumMod val="40000"/>
              <a:lumOff val="60000"/>
            </a:schemeClr>
          </a:solidFill>
          <a:ln>
            <a:noFill/>
          </a:ln>
        </p:spPr>
        <p:txBody>
          <a:bodyPr wrap="square" rtlCol="0">
            <a:spAutoFit/>
          </a:bodyPr>
          <a:lstStyle/>
          <a:p>
            <a:pPr marL="3584575">
              <a:spcAft>
                <a:spcPts val="600"/>
              </a:spcAft>
            </a:pPr>
            <a:r>
              <a:rPr lang="tr-TR" sz="2400" dirty="0">
                <a:latin typeface="Arial" panose="020B0604020202020204" pitchFamily="34" charset="0"/>
                <a:cs typeface="Arial" panose="020B0604020202020204" pitchFamily="34" charset="0"/>
              </a:rPr>
              <a:t>• Hz. Peygamber (s.a.v.)  bir gün henüz küçük bir çocuk olan Enes b. Mâlik’i özensiz bir şekilde yemek yerken görünce ona şefkatle, “</a:t>
            </a:r>
            <a:r>
              <a:rPr lang="tr-TR" sz="2400" dirty="0">
                <a:solidFill>
                  <a:srgbClr val="FF0000"/>
                </a:solidFill>
                <a:latin typeface="Arial" panose="020B0604020202020204" pitchFamily="34" charset="0"/>
                <a:cs typeface="Arial" panose="020B0604020202020204" pitchFamily="34" charset="0"/>
              </a:rPr>
              <a:t>Evladım! Besmele çek, sağ elinle ve önünden ye.</a:t>
            </a:r>
            <a:r>
              <a:rPr lang="tr-TR" sz="2400" dirty="0">
                <a:latin typeface="Arial" panose="020B0604020202020204" pitchFamily="34" charset="0"/>
                <a:cs typeface="Arial" panose="020B0604020202020204" pitchFamily="34" charset="0"/>
              </a:rPr>
              <a:t>” uyarısında bulunmuştur.</a:t>
            </a:r>
          </a:p>
        </p:txBody>
      </p:sp>
      <p:pic>
        <p:nvPicPr>
          <p:cNvPr id="11" name="Resim 10" descr="gökyüzü, bulut, dış mekan, ısı içeren bir resim&#10;&#10;Açıklama otomatik olarak oluşturuldu">
            <a:extLst>
              <a:ext uri="{FF2B5EF4-FFF2-40B4-BE49-F238E27FC236}">
                <a16:creationId xmlns:a16="http://schemas.microsoft.com/office/drawing/2014/main" id="{BBBA388E-4C28-0C48-D632-271D05768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0" y="1488600"/>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7402286"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Peygamberimiz (s.a.v.) ve Sofra Adabı</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1040" y="1429106"/>
            <a:ext cx="8322720"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Hiçbir yemeğe kusur bulmazdı. Canı çekerse yer, hoşlanmazsa yemezdi.</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2395977"/>
            <a:ext cx="8322720"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Yemeğe besmeleyle başlanması gerektiğini Müslümanlara öğretmiştir.</a:t>
            </a:r>
          </a:p>
        </p:txBody>
      </p:sp>
      <p:sp>
        <p:nvSpPr>
          <p:cNvPr id="7" name="Metin kutusu 6">
            <a:extLst>
              <a:ext uri="{FF2B5EF4-FFF2-40B4-BE49-F238E27FC236}">
                <a16:creationId xmlns:a16="http://schemas.microsoft.com/office/drawing/2014/main" id="{51AD4E83-C872-F95C-ED62-FA7C76013653}"/>
              </a:ext>
            </a:extLst>
          </p:cNvPr>
          <p:cNvSpPr txBox="1"/>
          <p:nvPr/>
        </p:nvSpPr>
        <p:spPr>
          <a:xfrm>
            <a:off x="3610080" y="3359536"/>
            <a:ext cx="8322720"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Yemekten önce ve sonra ellerin yıkanmasının yemeğin bereketi olduğunu belirtmiştir.</a:t>
            </a:r>
          </a:p>
        </p:txBody>
      </p:sp>
    </p:spTree>
    <p:extLst>
      <p:ext uri="{BB962C8B-B14F-4D97-AF65-F5344CB8AC3E}">
        <p14:creationId xmlns:p14="http://schemas.microsoft.com/office/powerpoint/2010/main" val="35067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327A4512-72B3-6F2C-6AB8-4E522030D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2703" y="2190200"/>
            <a:ext cx="11286594" cy="3170099"/>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“Artık Allah’ın size helâl ve temiz olarak verdiği rızıklardan yiyin. Eğer yalnız O’na ibadet ediyorsanız, Allah’ın nimetine şükredin.”</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Nahl</a:t>
            </a:r>
            <a:r>
              <a:rPr lang="tr-TR" sz="3000" dirty="0">
                <a:latin typeface="Arial" panose="020B0604020202020204" pitchFamily="34" charset="0"/>
                <a:cs typeface="Arial" panose="020B0604020202020204" pitchFamily="34" charset="0"/>
              </a:rPr>
              <a:t> suresi, 114. ayet)</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“…Yiyin için fakat israf etmeyin…”</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A’raf</a:t>
            </a:r>
            <a:r>
              <a:rPr lang="tr-TR" sz="3000" dirty="0">
                <a:latin typeface="Arial" panose="020B0604020202020204" pitchFamily="34" charset="0"/>
                <a:cs typeface="Arial" panose="020B0604020202020204" pitchFamily="34" charset="0"/>
              </a:rPr>
              <a:t> suresi, 31.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Ayetler</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BE4B90BC-2EBC-8091-81C4-C743A4083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179986"/>
            <a:ext cx="10838388"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Verdiği nimetlerden dolayı Allah’a (c.c.) şükretmek gerekir.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Ayetlerin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91" y="3003341"/>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 sağlığına zarar veren yiyecek ve içeceklerden uzak durmalıyız.</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90" y="4323408"/>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Helal ve temiz olan rızıklardan yemeli ancak gereksiz yere tüketmemeliyiz.</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6FAE0C6B-21E1-E890-BD0F-82005A635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792668" cy="3477875"/>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“Kulun, yemeğini yedikten sonra veya içeceği şeyi içtikten sonra şükretmesi, Allah’ın hoşuna gider.”</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“Hiçbir kişi, midesinden daha tehlikeli bir kap doldurmamıştır. Oysa insana kendini ayakta tutacak bir kaç lokma yeter. Şayet mutlaka çok yiyecekse, midesinin üçte birini yemeğe, üçte birini içeceğe, üçte birini de nefesine ayırmalıdır.”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SOFRA ADABI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2539</TotalTime>
  <Words>1679</Words>
  <Application>Microsoft Office PowerPoint</Application>
  <PresentationFormat>Geniş ekran</PresentationFormat>
  <Paragraphs>211</Paragraphs>
  <Slides>23</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23</vt:i4>
      </vt:variant>
    </vt:vector>
  </HeadingPairs>
  <TitlesOfParts>
    <vt:vector size="2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70</cp:revision>
  <dcterms:created xsi:type="dcterms:W3CDTF">2023-08-29T09:05:15Z</dcterms:created>
  <dcterms:modified xsi:type="dcterms:W3CDTF">2023-11-21T20:52:50Z</dcterms:modified>
</cp:coreProperties>
</file>