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313" r:id="rId4"/>
    <p:sldId id="310" r:id="rId5"/>
    <p:sldId id="294" r:id="rId6"/>
    <p:sldId id="311" r:id="rId7"/>
    <p:sldId id="312" r:id="rId8"/>
    <p:sldId id="271" r:id="rId9"/>
    <p:sldId id="272" r:id="rId10"/>
    <p:sldId id="267" r:id="rId11"/>
    <p:sldId id="314" r:id="rId12"/>
    <p:sldId id="260" r:id="rId13"/>
    <p:sldId id="261" r:id="rId14"/>
    <p:sldId id="264" r:id="rId15"/>
    <p:sldId id="309" r:id="rId16"/>
    <p:sldId id="307" r:id="rId17"/>
    <p:sldId id="296" r:id="rId18"/>
    <p:sldId id="303" r:id="rId19"/>
    <p:sldId id="304" r:id="rId20"/>
    <p:sldId id="305" r:id="rId21"/>
    <p:sldId id="306" r:id="rId22"/>
    <p:sldId id="308" r:id="rId23"/>
    <p:sldId id="258" r:id="rId2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51B"/>
    <a:srgbClr val="86E2CE"/>
    <a:srgbClr val="F5917B"/>
    <a:srgbClr val="FFFFFF"/>
    <a:srgbClr val="0097B2"/>
    <a:srgbClr val="C00000"/>
    <a:srgbClr val="C61D1D"/>
    <a:srgbClr val="B2B2B2"/>
    <a:srgbClr val="F68C7A"/>
    <a:srgbClr val="3D1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08" autoAdjust="0"/>
  </p:normalViewPr>
  <p:slideViewPr>
    <p:cSldViewPr snapToGrid="0">
      <p:cViewPr>
        <p:scale>
          <a:sx n="66" d="100"/>
          <a:sy n="66" d="100"/>
        </p:scale>
        <p:origin x="792"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27.11.2023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20</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27.11.2023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27.11.2023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şahıs, ekran görüntüsü içeren bir resim&#10;&#10;Açıklama otomatik olarak oluşturuldu">
            <a:extLst>
              <a:ext uri="{FF2B5EF4-FFF2-40B4-BE49-F238E27FC236}">
                <a16:creationId xmlns:a16="http://schemas.microsoft.com/office/drawing/2014/main" id="{323F2943-981E-559F-8A38-3FF9CE15B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5. KONU: HZ. LOKMAN'DAN (A.S.) ÖĞÜTLER</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A791CE8A-452A-0C4E-C768-51ED7FD8A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53006" y="2776142"/>
            <a:ext cx="10685989" cy="2308324"/>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Hz. Lokman (a.s.) hekimliğin atası olarak tanınmış, onun bütün bitkilerin özünü bildiği söylenmiş ve kendisinden dertlere deva ve hastalıklara şifa olacak reçeteler ve formüller nakledilmiştir.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DİKKAT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8634A8C0-37B2-A350-B27F-A9E059ADD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Metin kutusu 7">
            <a:extLst>
              <a:ext uri="{FF2B5EF4-FFF2-40B4-BE49-F238E27FC236}">
                <a16:creationId xmlns:a16="http://schemas.microsoft.com/office/drawing/2014/main" id="{6A11C543-E0F8-9767-9ECF-CC0F3372104F}"/>
              </a:ext>
            </a:extLst>
          </p:cNvPr>
          <p:cNvSpPr txBox="1"/>
          <p:nvPr/>
        </p:nvSpPr>
        <p:spPr>
          <a:xfrm>
            <a:off x="0" y="3062512"/>
            <a:ext cx="12192000" cy="830997"/>
          </a:xfrm>
          <a:prstGeom prst="rect">
            <a:avLst/>
          </a:prstGeom>
          <a:solidFill>
            <a:schemeClr val="accent4">
              <a:lumMod val="40000"/>
              <a:lumOff val="60000"/>
            </a:schemeClr>
          </a:solidFill>
        </p:spPr>
        <p:txBody>
          <a:bodyPr wrap="square" rtlCol="0">
            <a:spAutoFit/>
          </a:bodyPr>
          <a:lstStyle/>
          <a:p>
            <a:pPr algn="ctr"/>
            <a:r>
              <a:rPr lang="tr-TR" sz="4800" b="1" dirty="0"/>
              <a:t>KAVRAM                                                BİLGİSİ</a:t>
            </a:r>
          </a:p>
        </p:txBody>
      </p:sp>
      <p:pic>
        <p:nvPicPr>
          <p:cNvPr id="6" name="Resim 5" descr="daire, renklilik, grafik, sanat içeren bir resim&#10;&#10;Açıklama otomatik olarak oluşturuldu">
            <a:extLst>
              <a:ext uri="{FF2B5EF4-FFF2-40B4-BE49-F238E27FC236}">
                <a16:creationId xmlns:a16="http://schemas.microsoft.com/office/drawing/2014/main" id="{951ADDB8-AD5D-01B9-8E1C-FA238464B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095" y="567095"/>
            <a:ext cx="5723809" cy="5723809"/>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948722" y="438827"/>
            <a:ext cx="1720353" cy="584775"/>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Hikmet</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8E42D9C5-5F81-62DC-44A7-203A1F64C412}"/>
              </a:ext>
            </a:extLst>
          </p:cNvPr>
          <p:cNvSpPr txBox="1"/>
          <p:nvPr/>
        </p:nvSpPr>
        <p:spPr>
          <a:xfrm>
            <a:off x="3811089" y="1375850"/>
            <a:ext cx="2229639" cy="1938992"/>
          </a:xfrm>
          <a:prstGeom prst="rect">
            <a:avLst/>
          </a:prstGeom>
          <a:noFill/>
          <a:ln>
            <a:noFill/>
          </a:ln>
        </p:spPr>
        <p:txBody>
          <a:bodyPr wrap="square" rtlCol="0">
            <a:spAutoFit/>
          </a:bodyPr>
          <a:lstStyle/>
          <a:p>
            <a:pPr algn="ctr">
              <a:spcAft>
                <a:spcPts val="600"/>
              </a:spcAft>
            </a:pPr>
            <a:r>
              <a:rPr lang="tr-TR" sz="2000" dirty="0">
                <a:solidFill>
                  <a:schemeClr val="bg1"/>
                </a:solidFill>
                <a:latin typeface="Arial" panose="020B0604020202020204" pitchFamily="34" charset="0"/>
                <a:cs typeface="Arial" panose="020B0604020202020204" pitchFamily="34" charset="0"/>
              </a:rPr>
              <a:t>yerindelik, uygunluk, insanın Allah’ı gereği gibi bilmesi, iyiyi ve kötüyü birbirinden ayırması</a:t>
            </a:r>
          </a:p>
        </p:txBody>
      </p:sp>
      <p:sp>
        <p:nvSpPr>
          <p:cNvPr id="10" name="Metin kutusu 9">
            <a:extLst>
              <a:ext uri="{FF2B5EF4-FFF2-40B4-BE49-F238E27FC236}">
                <a16:creationId xmlns:a16="http://schemas.microsoft.com/office/drawing/2014/main" id="{C21A3115-8736-952A-EAEC-0D8EF4F47283}"/>
              </a:ext>
            </a:extLst>
          </p:cNvPr>
          <p:cNvSpPr txBox="1"/>
          <p:nvPr/>
        </p:nvSpPr>
        <p:spPr>
          <a:xfrm>
            <a:off x="6132305" y="1542432"/>
            <a:ext cx="2040944" cy="1754326"/>
          </a:xfrm>
          <a:prstGeom prst="rect">
            <a:avLst/>
          </a:prstGeom>
          <a:noFill/>
          <a:ln>
            <a:noFill/>
          </a:ln>
        </p:spPr>
        <p:txBody>
          <a:bodyPr wrap="square" rtlCol="0">
            <a:spAutoFit/>
          </a:bodyPr>
          <a:lstStyle/>
          <a:p>
            <a:pPr algn="ctr">
              <a:spcAft>
                <a:spcPts val="600"/>
              </a:spcAft>
            </a:pPr>
            <a:r>
              <a:rPr lang="tr-TR" dirty="0">
                <a:solidFill>
                  <a:schemeClr val="bg1"/>
                </a:solidFill>
                <a:latin typeface="Arial" panose="020B0604020202020204" pitchFamily="34" charset="0"/>
                <a:cs typeface="Arial" panose="020B0604020202020204" pitchFamily="34" charset="0"/>
              </a:rPr>
              <a:t>Allah’tan (c.c.) başka ilahlar olduğuna inanmak ve Allah’a ortak koşmak</a:t>
            </a:r>
          </a:p>
        </p:txBody>
      </p:sp>
      <p:sp>
        <p:nvSpPr>
          <p:cNvPr id="11" name="Metin kutusu 10">
            <a:extLst>
              <a:ext uri="{FF2B5EF4-FFF2-40B4-BE49-F238E27FC236}">
                <a16:creationId xmlns:a16="http://schemas.microsoft.com/office/drawing/2014/main" id="{00169261-3CD3-FF3B-BBB6-FF0FD8B5C942}"/>
              </a:ext>
            </a:extLst>
          </p:cNvPr>
          <p:cNvSpPr txBox="1"/>
          <p:nvPr/>
        </p:nvSpPr>
        <p:spPr>
          <a:xfrm>
            <a:off x="3956070" y="3662543"/>
            <a:ext cx="2131242" cy="1631216"/>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Kendini beğenmişlik, büyüklenmek, başkalarını küçük görmek</a:t>
            </a:r>
          </a:p>
        </p:txBody>
      </p:sp>
      <p:sp>
        <p:nvSpPr>
          <p:cNvPr id="12" name="Metin kutusu 11">
            <a:extLst>
              <a:ext uri="{FF2B5EF4-FFF2-40B4-BE49-F238E27FC236}">
                <a16:creationId xmlns:a16="http://schemas.microsoft.com/office/drawing/2014/main" id="{B06264D4-F7B0-12BC-71C9-8D5E395EF864}"/>
              </a:ext>
            </a:extLst>
          </p:cNvPr>
          <p:cNvSpPr txBox="1"/>
          <p:nvPr/>
        </p:nvSpPr>
        <p:spPr>
          <a:xfrm>
            <a:off x="6322233" y="3743512"/>
            <a:ext cx="2040944" cy="1631216"/>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İyi, hayırlı, erdemli, doğru, din ve dünya için faydalı, değerli</a:t>
            </a:r>
          </a:p>
        </p:txBody>
      </p:sp>
      <p:sp>
        <p:nvSpPr>
          <p:cNvPr id="13" name="Metin kutusu 12">
            <a:extLst>
              <a:ext uri="{FF2B5EF4-FFF2-40B4-BE49-F238E27FC236}">
                <a16:creationId xmlns:a16="http://schemas.microsoft.com/office/drawing/2014/main" id="{2C313CCB-F0A3-5CA4-2840-2C04AE26DCC5}"/>
              </a:ext>
            </a:extLst>
          </p:cNvPr>
          <p:cNvSpPr txBox="1"/>
          <p:nvPr/>
        </p:nvSpPr>
        <p:spPr>
          <a:xfrm>
            <a:off x="8675796" y="1212427"/>
            <a:ext cx="2040944" cy="584775"/>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Şirk</a:t>
            </a:r>
          </a:p>
        </p:txBody>
      </p:sp>
      <p:sp>
        <p:nvSpPr>
          <p:cNvPr id="14" name="Metin kutusu 13">
            <a:extLst>
              <a:ext uri="{FF2B5EF4-FFF2-40B4-BE49-F238E27FC236}">
                <a16:creationId xmlns:a16="http://schemas.microsoft.com/office/drawing/2014/main" id="{74680C1C-D21D-EA49-877A-39698042394D}"/>
              </a:ext>
            </a:extLst>
          </p:cNvPr>
          <p:cNvSpPr txBox="1"/>
          <p:nvPr/>
        </p:nvSpPr>
        <p:spPr>
          <a:xfrm>
            <a:off x="8549390" y="5849387"/>
            <a:ext cx="2182340" cy="584775"/>
          </a:xfrm>
          <a:prstGeom prst="rect">
            <a:avLst/>
          </a:prstGeom>
          <a:noFill/>
          <a:ln>
            <a:noFill/>
          </a:ln>
        </p:spPr>
        <p:txBody>
          <a:bodyPr wrap="square" rtlCol="0">
            <a:spAutoFit/>
          </a:bodyPr>
          <a:lstStyle/>
          <a:p>
            <a:pPr>
              <a:spcAft>
                <a:spcPts val="600"/>
              </a:spcAft>
            </a:pPr>
            <a:r>
              <a:rPr lang="tr-TR" sz="3200" b="1" dirty="0" err="1">
                <a:latin typeface="Arial" panose="020B0604020202020204" pitchFamily="34" charset="0"/>
                <a:cs typeface="Arial" panose="020B0604020202020204" pitchFamily="34" charset="0"/>
              </a:rPr>
              <a:t>Sâlih</a:t>
            </a:r>
            <a:endParaRPr lang="tr-TR" sz="3200" b="1" dirty="0">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59A3531C-7CE8-E1B5-9730-6532A1FA7DE8}"/>
              </a:ext>
            </a:extLst>
          </p:cNvPr>
          <p:cNvSpPr txBox="1"/>
          <p:nvPr/>
        </p:nvSpPr>
        <p:spPr>
          <a:xfrm>
            <a:off x="1813811" y="5071484"/>
            <a:ext cx="1720353" cy="584775"/>
          </a:xfrm>
          <a:prstGeom prst="rect">
            <a:avLst/>
          </a:prstGeom>
          <a:noFill/>
          <a:ln>
            <a:noFill/>
          </a:ln>
        </p:spPr>
        <p:txBody>
          <a:bodyPr wrap="square" rtlCol="0">
            <a:spAutoFit/>
          </a:bodyPr>
          <a:lstStyle/>
          <a:p>
            <a:pPr algn="r">
              <a:spcAft>
                <a:spcPts val="600"/>
              </a:spcAft>
            </a:pPr>
            <a:r>
              <a:rPr lang="tr-TR" sz="3200" b="1" dirty="0">
                <a:latin typeface="Arial" panose="020B0604020202020204" pitchFamily="34" charset="0"/>
                <a:cs typeface="Arial" panose="020B0604020202020204" pitchFamily="34" charset="0"/>
              </a:rPr>
              <a:t>Kibir</a:t>
            </a:r>
          </a:p>
        </p:txBody>
      </p:sp>
    </p:spTree>
    <p:extLst>
      <p:ext uri="{BB962C8B-B14F-4D97-AF65-F5344CB8AC3E}">
        <p14:creationId xmlns:p14="http://schemas.microsoft.com/office/powerpoint/2010/main" val="73952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0-#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9858F801-819C-D358-80AB-111D4870E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4399987"/>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 Kur’an-ı Kerim’de bazı kişilerin, milletlerin ve peygamberlerin hayatlarına dair anlatılan ibret verici olaylara …………… denir. </a:t>
            </a:r>
          </a:p>
          <a:p>
            <a:pPr>
              <a:lnSpc>
                <a:spcPct val="150000"/>
              </a:lnSpc>
              <a:spcAft>
                <a:spcPts val="800"/>
              </a:spcAft>
            </a:pPr>
            <a:r>
              <a:rPr lang="tr-TR" sz="2200" dirty="0">
                <a:latin typeface="Arial" panose="020B0604020202020204" pitchFamily="34" charset="0"/>
                <a:cs typeface="Arial" panose="020B0604020202020204" pitchFamily="34" charset="0"/>
              </a:rPr>
              <a:t>• Hz. Lokman (a.s.) kendisine …….…..… verilen seçkin bir şahsiyet, Allah (c.c.) dostu bir insandır.</a:t>
            </a:r>
          </a:p>
          <a:p>
            <a:pPr>
              <a:lnSpc>
                <a:spcPct val="150000"/>
              </a:lnSpc>
              <a:spcAft>
                <a:spcPts val="800"/>
              </a:spcAft>
            </a:pPr>
            <a:r>
              <a:rPr lang="tr-TR" sz="2200" dirty="0">
                <a:latin typeface="Arial" panose="020B0604020202020204" pitchFamily="34" charset="0"/>
                <a:cs typeface="Arial" panose="020B0604020202020204" pitchFamily="34" charset="0"/>
              </a:rPr>
              <a:t>• Çeşitli nasihatlerin sözcüsü olarak dillerde dolaşan Hz. Lokman …………   ………  haline gelmiştir. </a:t>
            </a:r>
          </a:p>
          <a:p>
            <a:pPr>
              <a:lnSpc>
                <a:spcPct val="150000"/>
              </a:lnSpc>
              <a:spcAft>
                <a:spcPts val="800"/>
              </a:spcAft>
            </a:pPr>
            <a:r>
              <a:rPr lang="tr-TR" sz="2200" dirty="0">
                <a:latin typeface="Arial" panose="020B0604020202020204" pitchFamily="34" charset="0"/>
                <a:cs typeface="Arial" panose="020B0604020202020204" pitchFamily="34" charset="0"/>
              </a:rPr>
              <a:t>• Kıssaların amacı insanların örnek alması, …….…… çıkarmak, doğru, güzel ve iyi …………………… yönlendirmektir. </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4432598" y="1764221"/>
            <a:ext cx="1358601"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kıssa</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4586514" y="2361195"/>
            <a:ext cx="135860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hikmet</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8945453" y="3477998"/>
            <a:ext cx="2288604"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bilge insan</a:t>
            </a:r>
          </a:p>
        </p:txBody>
      </p:sp>
      <p:sp>
        <p:nvSpPr>
          <p:cNvPr id="14" name="Metin kutusu 13">
            <a:extLst>
              <a:ext uri="{FF2B5EF4-FFF2-40B4-BE49-F238E27FC236}">
                <a16:creationId xmlns:a16="http://schemas.microsoft.com/office/drawing/2014/main" id="{7217E148-A318-DF98-A8FD-17E64A57312A}"/>
              </a:ext>
            </a:extLst>
          </p:cNvPr>
          <p:cNvSpPr txBox="1"/>
          <p:nvPr/>
        </p:nvSpPr>
        <p:spPr>
          <a:xfrm>
            <a:off x="6255657" y="4588510"/>
            <a:ext cx="1159573"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ders</a:t>
            </a:r>
          </a:p>
        </p:txBody>
      </p:sp>
      <p:sp>
        <p:nvSpPr>
          <p:cNvPr id="4" name="Metin kutusu 3">
            <a:extLst>
              <a:ext uri="{FF2B5EF4-FFF2-40B4-BE49-F238E27FC236}">
                <a16:creationId xmlns:a16="http://schemas.microsoft.com/office/drawing/2014/main" id="{ED8C4084-507C-7C63-D395-B046C3E89AE6}"/>
              </a:ext>
            </a:extLst>
          </p:cNvPr>
          <p:cNvSpPr txBox="1"/>
          <p:nvPr/>
        </p:nvSpPr>
        <p:spPr>
          <a:xfrm>
            <a:off x="803388" y="5091693"/>
            <a:ext cx="2259127"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davranışlara</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42B6199-D6AD-E211-E130-5B5CD1D0F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567171"/>
            <a:ext cx="773132" cy="447675"/>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3862596"/>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Kur’an’da adı geçen ve sözü edilen kişilerden biri Hz. Lokman’dır (a.s.). Kur’an-ı Kerim’in 31. suresi, Hz. Lokman’ın (a.s.) adını taşımaktadır. 34 ayetten oluşan Lokman suresi, Mekke’de indirilmiştir. Bu surede Hz. Lokman’ın (a.s.) kim olduğundan açıkça bahsedilmez. Ancak onun bazı özelliklerinden ve özellikle de oğluna verdiği güzel öğütlerden söz edilir.</a:t>
            </a:r>
          </a:p>
          <a:p>
            <a:pPr>
              <a:spcAft>
                <a:spcPts val="600"/>
              </a:spcAft>
            </a:pPr>
            <a:r>
              <a:rPr lang="tr-TR" sz="2200" b="1" dirty="0">
                <a:latin typeface="Arial" panose="020B0604020202020204" pitchFamily="34" charset="0"/>
                <a:cs typeface="Arial" panose="020B0604020202020204" pitchFamily="34" charset="0"/>
              </a:rPr>
              <a:t>Bu parçada aşağıdaki sorulardan hangisinin cevabı </a:t>
            </a:r>
            <a:r>
              <a:rPr lang="tr-TR" sz="2200" b="1" u="sng" dirty="0">
                <a:latin typeface="Arial" panose="020B0604020202020204" pitchFamily="34" charset="0"/>
                <a:cs typeface="Arial" panose="020B0604020202020204" pitchFamily="34" charset="0"/>
              </a:rPr>
              <a:t>yoktur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Kur’an-ı Kerim’de Hz. Lokman (a.s.) ile ilgili hangi konulara değinilmiştir? </a:t>
            </a:r>
          </a:p>
          <a:p>
            <a:pPr>
              <a:spcAft>
                <a:spcPts val="600"/>
              </a:spcAft>
            </a:pPr>
            <a:r>
              <a:rPr lang="tr-TR" sz="2200" dirty="0">
                <a:latin typeface="Arial" panose="020B0604020202020204" pitchFamily="34" charset="0"/>
                <a:cs typeface="Arial" panose="020B0604020202020204" pitchFamily="34" charset="0"/>
              </a:rPr>
              <a:t>B) Hz. Lokman’ın (a.s.) adı Kur’an-ı Kerim’de bir sureye verilmiş midir? </a:t>
            </a:r>
          </a:p>
          <a:p>
            <a:pPr>
              <a:spcAft>
                <a:spcPts val="600"/>
              </a:spcAft>
            </a:pPr>
            <a:r>
              <a:rPr lang="tr-TR" sz="2200" dirty="0">
                <a:latin typeface="Arial" panose="020B0604020202020204" pitchFamily="34" charset="0"/>
                <a:cs typeface="Arial" panose="020B0604020202020204" pitchFamily="34" charset="0"/>
              </a:rPr>
              <a:t>C) Hz. Lokman’ın (a.s.) kim olduğuna dair Kur’an’da açık bir ifade var mıdır? </a:t>
            </a:r>
          </a:p>
          <a:p>
            <a:pPr>
              <a:spcAft>
                <a:spcPts val="600"/>
              </a:spcAft>
            </a:pPr>
            <a:r>
              <a:rPr lang="tr-TR" sz="2200" dirty="0">
                <a:latin typeface="Arial" panose="020B0604020202020204" pitchFamily="34" charset="0"/>
                <a:cs typeface="Arial" panose="020B0604020202020204" pitchFamily="34" charset="0"/>
              </a:rPr>
              <a:t>D) Kur’an-ı Kerim’de Hz. Lokman’ın (a.s.) hangi mucizeleri anlatılmaktadır?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B79DC78E-8788-818A-7C47-A9617D0DEA7B}"/>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5 / Soru 2</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FC32D81A-45BE-9C6D-8C39-76896327D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73555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393237"/>
          </a:xfrm>
          <a:prstGeom prst="rect">
            <a:avLst/>
          </a:prstGeom>
          <a:noFill/>
          <a:ln>
            <a:noFill/>
          </a:ln>
        </p:spPr>
        <p:txBody>
          <a:bodyPr wrap="square" rtlCol="0">
            <a:spAutoFit/>
          </a:bodyPr>
          <a:lstStyle/>
          <a:p>
            <a:pPr>
              <a:spcAft>
                <a:spcPts val="600"/>
              </a:spcAft>
            </a:pPr>
            <a:r>
              <a:rPr lang="tr-TR" sz="2050" dirty="0">
                <a:latin typeface="Arial" panose="020B0604020202020204" pitchFamily="34" charset="0"/>
                <a:cs typeface="Arial" panose="020B0604020202020204" pitchFamily="34" charset="0"/>
              </a:rPr>
              <a:t>“Küçümseyerek surat asıp insanlardan yüz çevirme ve yeryüzünde böbürlenerek yürüme! Çünkü Allah hiçbir kibirleneni, övüneni sevmez.” </a:t>
            </a:r>
          </a:p>
          <a:p>
            <a:pPr algn="r">
              <a:spcAft>
                <a:spcPts val="600"/>
              </a:spcAft>
            </a:pPr>
            <a:r>
              <a:rPr lang="tr-TR" sz="2050" dirty="0">
                <a:latin typeface="Arial" panose="020B0604020202020204" pitchFamily="34" charset="0"/>
                <a:cs typeface="Arial" panose="020B0604020202020204" pitchFamily="34" charset="0"/>
              </a:rPr>
              <a:t>(Lokman suresi, 18. ayet)</a:t>
            </a:r>
          </a:p>
          <a:p>
            <a:pPr>
              <a:spcAft>
                <a:spcPts val="600"/>
              </a:spcAft>
            </a:pPr>
            <a:r>
              <a:rPr lang="tr-TR" sz="2050" b="1" dirty="0">
                <a:latin typeface="Arial" panose="020B0604020202020204" pitchFamily="34" charset="0"/>
                <a:cs typeface="Arial" panose="020B0604020202020204" pitchFamily="34" charset="0"/>
              </a:rPr>
              <a:t>Bu ayette Hz. Lokman (a.s.) oğluna hangi adap kuralına dikkat etmesini öğütlemiştir? </a:t>
            </a:r>
          </a:p>
          <a:p>
            <a:pPr>
              <a:spcAft>
                <a:spcPts val="600"/>
              </a:spcAft>
            </a:pPr>
            <a:r>
              <a:rPr lang="tr-TR" sz="2050" dirty="0">
                <a:latin typeface="Arial" panose="020B0604020202020204" pitchFamily="34" charset="0"/>
                <a:cs typeface="Arial" panose="020B0604020202020204" pitchFamily="34" charset="0"/>
              </a:rPr>
              <a:t>A) Selamlaşma </a:t>
            </a:r>
          </a:p>
          <a:p>
            <a:pPr>
              <a:spcAft>
                <a:spcPts val="600"/>
              </a:spcAft>
            </a:pPr>
            <a:r>
              <a:rPr lang="tr-TR" sz="2050" dirty="0">
                <a:latin typeface="Arial" panose="020B0604020202020204" pitchFamily="34" charset="0"/>
                <a:cs typeface="Arial" panose="020B0604020202020204" pitchFamily="34" charset="0"/>
              </a:rPr>
              <a:t>B) Sofra </a:t>
            </a:r>
          </a:p>
          <a:p>
            <a:pPr>
              <a:spcAft>
                <a:spcPts val="600"/>
              </a:spcAft>
            </a:pPr>
            <a:r>
              <a:rPr lang="tr-TR" sz="2050" dirty="0">
                <a:latin typeface="Arial" panose="020B0604020202020204" pitchFamily="34" charset="0"/>
                <a:cs typeface="Arial" panose="020B0604020202020204" pitchFamily="34" charset="0"/>
              </a:rPr>
              <a:t>C) İletişim ve konuşma </a:t>
            </a:r>
          </a:p>
          <a:p>
            <a:pPr>
              <a:spcAft>
                <a:spcPts val="600"/>
              </a:spcAft>
            </a:pPr>
            <a:r>
              <a:rPr lang="tr-TR" sz="2050" dirty="0">
                <a:latin typeface="Arial" panose="020B0604020202020204" pitchFamily="34" charset="0"/>
                <a:cs typeface="Arial" panose="020B0604020202020204" pitchFamily="34" charset="0"/>
              </a:rPr>
              <a:t>D) Temizlik</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2F418B3-E91F-2831-4F79-21561323BBA7}"/>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5 / Soru 6</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grafik, tasarım içeren bir resim&#10;&#10;Açıklama otomatik olarak oluşturuldu">
            <a:extLst>
              <a:ext uri="{FF2B5EF4-FFF2-40B4-BE49-F238E27FC236}">
                <a16:creationId xmlns:a16="http://schemas.microsoft.com/office/drawing/2014/main" id="{D871B6AA-254E-D4C7-2853-1BB48B014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89930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İnsanlara örnek olması ve onlara doğru yolu göstermesi amacıyla Kur’an-ı Kerim’de anlatılan kişilerden birisi de Hz. Lokman’dır (a.s.). Kur’an-ı Kerim’de kendisine hikmet verildiği bildirilen bir şahsiyettir. Peygamber olup olmadığı kesin olarak bilinmemektedir. Ayrıca Hz. Lokman’ın (a.s.) adı Kur’an-ı Kerim’de bir sureye verilmiştir. </a:t>
            </a:r>
          </a:p>
          <a:p>
            <a:pPr>
              <a:spcAft>
                <a:spcPts val="600"/>
              </a:spcAft>
            </a:pPr>
            <a:r>
              <a:rPr lang="tr-TR" sz="2200" b="1" dirty="0">
                <a:latin typeface="Arial" panose="020B0604020202020204" pitchFamily="34" charset="0"/>
                <a:cs typeface="Arial" panose="020B0604020202020204" pitchFamily="34" charset="0"/>
              </a:rPr>
              <a:t>Bu metinde Hz. Lokman (a.s.) ile ilgili aşağıdakilerden hangisine </a:t>
            </a:r>
            <a:r>
              <a:rPr lang="tr-TR" sz="2200" b="1" u="sng" dirty="0">
                <a:latin typeface="Arial" panose="020B0604020202020204" pitchFamily="34" charset="0"/>
                <a:cs typeface="Arial" panose="020B0604020202020204" pitchFamily="34" charset="0"/>
              </a:rPr>
              <a:t>değinilmemiştir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Kur’an’da ismi geçtiğine </a:t>
            </a:r>
          </a:p>
          <a:p>
            <a:pPr>
              <a:spcAft>
                <a:spcPts val="600"/>
              </a:spcAft>
            </a:pPr>
            <a:r>
              <a:rPr lang="tr-TR" sz="2200" dirty="0">
                <a:latin typeface="Arial" panose="020B0604020202020204" pitchFamily="34" charset="0"/>
                <a:cs typeface="Arial" panose="020B0604020202020204" pitchFamily="34" charset="0"/>
              </a:rPr>
              <a:t>B) Bilgelik verildiğine </a:t>
            </a:r>
          </a:p>
          <a:p>
            <a:pPr>
              <a:spcAft>
                <a:spcPts val="600"/>
              </a:spcAft>
            </a:pPr>
            <a:r>
              <a:rPr lang="tr-TR" sz="2200" dirty="0">
                <a:latin typeface="Arial" panose="020B0604020202020204" pitchFamily="34" charset="0"/>
                <a:cs typeface="Arial" panose="020B0604020202020204" pitchFamily="34" charset="0"/>
              </a:rPr>
              <a:t>C) Adına sure bulunduğuna </a:t>
            </a:r>
          </a:p>
          <a:p>
            <a:pPr>
              <a:spcAft>
                <a:spcPts val="600"/>
              </a:spcAft>
            </a:pPr>
            <a:r>
              <a:rPr lang="tr-TR" sz="2200" dirty="0">
                <a:latin typeface="Arial" panose="020B0604020202020204" pitchFamily="34" charset="0"/>
                <a:cs typeface="Arial" panose="020B0604020202020204" pitchFamily="34" charset="0"/>
              </a:rPr>
              <a:t>D) Gönderilen kutsal kitaba</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9238FB5-235B-784E-4C58-24FA0ED56AC6}"/>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5 / Soru 7</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dikdörtgen, tasarım içeren bir resim&#10;&#10;Açıklama otomatik olarak oluşturuldu">
            <a:extLst>
              <a:ext uri="{FF2B5EF4-FFF2-40B4-BE49-F238E27FC236}">
                <a16:creationId xmlns:a16="http://schemas.microsoft.com/office/drawing/2014/main" id="{9CC806C5-077A-916F-6C4C-B47B6434D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100" b="1" dirty="0">
                  <a:solidFill>
                    <a:schemeClr val="tx1"/>
                  </a:solidFill>
                  <a:latin typeface="Arial" panose="020B0604020202020204" pitchFamily="34" charset="0"/>
                  <a:cs typeface="Arial" panose="020B0604020202020204" pitchFamily="34" charset="0"/>
                </a:rPr>
                <a:t>LOKMAN</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HİKMET</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KISSA</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900" b="1" dirty="0">
                  <a:solidFill>
                    <a:schemeClr val="tx1"/>
                  </a:solidFill>
                  <a:latin typeface="Arial" panose="020B0604020202020204" pitchFamily="34" charset="0"/>
                  <a:cs typeface="Arial" panose="020B0604020202020204" pitchFamily="34" charset="0"/>
                </a:rPr>
                <a:t>BİLGELİK</a:t>
              </a: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ŞİRK</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KİBİR</a:t>
              </a: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ÖĞÜT</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SÂLİH</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100" b="1" dirty="0">
                <a:solidFill>
                  <a:schemeClr val="tx1"/>
                </a:solidFill>
                <a:latin typeface="Arial" panose="020B0604020202020204" pitchFamily="34" charset="0"/>
                <a:cs typeface="Arial" panose="020B0604020202020204" pitchFamily="34" charset="0"/>
              </a:rPr>
              <a:t>MAKNOL</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TEMKİH</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ASSKI</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900" b="1" dirty="0">
                <a:solidFill>
                  <a:schemeClr val="tx1"/>
                </a:solidFill>
                <a:latin typeface="Arial" panose="020B0604020202020204" pitchFamily="34" charset="0"/>
                <a:cs typeface="Arial" panose="020B0604020202020204" pitchFamily="34" charset="0"/>
              </a:rPr>
              <a:t>GELBİLKİ</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KİRŞ</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BİRKİ</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TÜĞÖ</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HİLÂS</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A46AD97D-15BB-44FB-D215-2231D20DC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10549DC6-CC39-98EE-CC4A-F0711C067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Allah’tan (c.c.) başka ilahlar olduğuna inanmak ve </a:t>
            </a:r>
            <a:r>
              <a:rPr lang="tr-TR" sz="3500" dirty="0" err="1">
                <a:latin typeface="Arial" panose="020B0604020202020204" pitchFamily="34" charset="0"/>
                <a:cs typeface="Arial" panose="020B0604020202020204" pitchFamily="34" charset="0"/>
              </a:rPr>
              <a:t>allah’a</a:t>
            </a:r>
            <a:r>
              <a:rPr lang="tr-TR" sz="3500" dirty="0">
                <a:latin typeface="Arial" panose="020B0604020202020204" pitchFamily="34" charset="0"/>
                <a:cs typeface="Arial" panose="020B0604020202020204" pitchFamily="34" charset="0"/>
              </a:rPr>
              <a:t> ortak koşmak</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Ş</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E473A256-0037-0D7C-1F5B-15D099CB2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Kendini beğenmişlik, büyüklenmek, başkalarını küçük görmek</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B</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R</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grafik, tasarım içeren bir resim&#10;&#10;Açıklama otomatik olarak oluşturuldu">
            <a:extLst>
              <a:ext uri="{FF2B5EF4-FFF2-40B4-BE49-F238E27FC236}">
                <a16:creationId xmlns:a16="http://schemas.microsoft.com/office/drawing/2014/main" id="{80E2112F-72BF-C975-5087-D6EACEAA9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4" y="2394074"/>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Kıssalar insanlara örnek olması ve onlara doğru yolu göstermesi amacıyla Kur’an-ı Kerim’de anlatılır.</a:t>
            </a:r>
          </a:p>
        </p:txBody>
      </p:sp>
      <p:pic>
        <p:nvPicPr>
          <p:cNvPr id="10" name="Resim 9" descr="kitap, mektup, harf, klavye, iç mekan içeren bir resim&#10;&#10;Açıklama otomatik olarak oluşturuldu">
            <a:extLst>
              <a:ext uri="{FF2B5EF4-FFF2-40B4-BE49-F238E27FC236}">
                <a16:creationId xmlns:a16="http://schemas.microsoft.com/office/drawing/2014/main" id="{7E55B620-10F1-4E3F-B2C7-35DA763ED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3033"/>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67" y="723033"/>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Kerim’de, geçmişteki milletler, kişiler ve peygamberler hakkında anlatılan ibret verici hikâye ve olaylara </a:t>
            </a:r>
            <a:r>
              <a:rPr lang="tr-TR" sz="3000" dirty="0">
                <a:solidFill>
                  <a:srgbClr val="FF0000"/>
                </a:solidFill>
                <a:latin typeface="Arial" panose="020B0604020202020204" pitchFamily="34" charset="0"/>
                <a:cs typeface="Arial" panose="020B0604020202020204" pitchFamily="34" charset="0"/>
              </a:rPr>
              <a:t>kıssa</a:t>
            </a:r>
            <a:r>
              <a:rPr lang="tr-TR" sz="3000" dirty="0">
                <a:latin typeface="Arial" panose="020B0604020202020204" pitchFamily="34" charset="0"/>
                <a:cs typeface="Arial" panose="020B0604020202020204" pitchFamily="34" charset="0"/>
              </a:rPr>
              <a:t> denir. </a:t>
            </a:r>
          </a:p>
        </p:txBody>
      </p:sp>
      <p:sp>
        <p:nvSpPr>
          <p:cNvPr id="6" name="Metin kutusu 5">
            <a:extLst>
              <a:ext uri="{FF2B5EF4-FFF2-40B4-BE49-F238E27FC236}">
                <a16:creationId xmlns:a16="http://schemas.microsoft.com/office/drawing/2014/main" id="{91E097C9-53CF-DD4D-ADA7-9CB1740C62FB}"/>
              </a:ext>
            </a:extLst>
          </p:cNvPr>
          <p:cNvSpPr txBox="1"/>
          <p:nvPr/>
        </p:nvSpPr>
        <p:spPr>
          <a:xfrm>
            <a:off x="4116467" y="4065115"/>
            <a:ext cx="769108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Kıssaların amacı </a:t>
            </a:r>
            <a:r>
              <a:rPr lang="tr-TR" sz="3000" dirty="0">
                <a:latin typeface="Arial" panose="020B0604020202020204" pitchFamily="34" charset="0"/>
                <a:cs typeface="Arial" panose="020B0604020202020204" pitchFamily="34" charset="0"/>
              </a:rPr>
              <a:t>ders çıkarmak ve iyi davranışlara yönlendirmektir. </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75F7613B-D531-9B0E-F059-BFCDEE95E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Yerindelik, uygunluk, insanın Allah’ı (c.c.) gereği gibi bilmesi, iyiyi ve kötüyü birbirinden ayırması</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H</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59238959-678B-3428-F79E-32D2DEAF8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Bir kimseye doğru ve uygun bir yol göstermek için söylenen söz, öğüt</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H</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grafik, tasarım içeren bir resim&#10;&#10;Açıklama otomatik olarak oluşturuldu">
            <a:extLst>
              <a:ext uri="{FF2B5EF4-FFF2-40B4-BE49-F238E27FC236}">
                <a16:creationId xmlns:a16="http://schemas.microsoft.com/office/drawing/2014/main" id="{0151BA62-1056-507F-0B96-057E3DDC4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Altıgen 4">
            <a:extLst>
              <a:ext uri="{FF2B5EF4-FFF2-40B4-BE49-F238E27FC236}">
                <a16:creationId xmlns:a16="http://schemas.microsoft.com/office/drawing/2014/main" id="{A1BEBD4A-CEB2-2492-E200-73CFF4EDAC09}"/>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5" name="Altıgen 14">
            <a:extLst>
              <a:ext uri="{FF2B5EF4-FFF2-40B4-BE49-F238E27FC236}">
                <a16:creationId xmlns:a16="http://schemas.microsoft.com/office/drawing/2014/main" id="{81DA9085-92F3-07C2-F42F-BDC8D1A9BBEE}"/>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6" name="Altıgen 15">
            <a:extLst>
              <a:ext uri="{FF2B5EF4-FFF2-40B4-BE49-F238E27FC236}">
                <a16:creationId xmlns:a16="http://schemas.microsoft.com/office/drawing/2014/main" id="{32AD2709-F842-B87F-C366-408C3D178DD7}"/>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7" name="Altıgen 16">
            <a:extLst>
              <a:ext uri="{FF2B5EF4-FFF2-40B4-BE49-F238E27FC236}">
                <a16:creationId xmlns:a16="http://schemas.microsoft.com/office/drawing/2014/main" id="{E555B77F-8BF1-0D7C-19AD-B632F48EA266}"/>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8" name="Altıgen 17">
            <a:extLst>
              <a:ext uri="{FF2B5EF4-FFF2-40B4-BE49-F238E27FC236}">
                <a16:creationId xmlns:a16="http://schemas.microsoft.com/office/drawing/2014/main" id="{3572F6EE-38E0-9ACE-8DB1-CC20021C21FC}"/>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9" name="Altıgen 18">
            <a:extLst>
              <a:ext uri="{FF2B5EF4-FFF2-40B4-BE49-F238E27FC236}">
                <a16:creationId xmlns:a16="http://schemas.microsoft.com/office/drawing/2014/main" id="{5573EFC2-D24E-F28D-C01F-507A10939EF4}"/>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0" name="Altıgen 19">
            <a:extLst>
              <a:ext uri="{FF2B5EF4-FFF2-40B4-BE49-F238E27FC236}">
                <a16:creationId xmlns:a16="http://schemas.microsoft.com/office/drawing/2014/main" id="{A2634D7D-70C4-2354-6CA9-F4A67F54D0F0}"/>
              </a:ext>
            </a:extLst>
          </p:cNvPr>
          <p:cNvSpPr/>
          <p:nvPr/>
        </p:nvSpPr>
        <p:spPr>
          <a:xfrm>
            <a:off x="1028922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1" name="Altıgen 20">
            <a:extLst>
              <a:ext uri="{FF2B5EF4-FFF2-40B4-BE49-F238E27FC236}">
                <a16:creationId xmlns:a16="http://schemas.microsoft.com/office/drawing/2014/main" id="{9A958734-37D8-A53D-4CBB-798DD444645C}"/>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2" name="Metin kutusu 21">
            <a:extLst>
              <a:ext uri="{FF2B5EF4-FFF2-40B4-BE49-F238E27FC236}">
                <a16:creationId xmlns:a16="http://schemas.microsoft.com/office/drawing/2014/main" id="{C218C45F-AF2E-1E20-F56C-7F1C16F71490}"/>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Hz. Lokman’ın (c.c.) dertlere deva ve hastalıklara şifa olma özelliği</a:t>
            </a:r>
          </a:p>
        </p:txBody>
      </p:sp>
      <p:sp>
        <p:nvSpPr>
          <p:cNvPr id="23" name="Altıgen 22">
            <a:extLst>
              <a:ext uri="{FF2B5EF4-FFF2-40B4-BE49-F238E27FC236}">
                <a16:creationId xmlns:a16="http://schemas.microsoft.com/office/drawing/2014/main" id="{3BF18075-A551-42B7-E8A1-FE5AD5750A28}"/>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24" name="Altıgen 23">
            <a:extLst>
              <a:ext uri="{FF2B5EF4-FFF2-40B4-BE49-F238E27FC236}">
                <a16:creationId xmlns:a16="http://schemas.microsoft.com/office/drawing/2014/main" id="{039E8B7D-8135-A9B5-78D0-53A7EB15C6ED}"/>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H</a:t>
            </a:r>
          </a:p>
        </p:txBody>
      </p:sp>
      <p:sp>
        <p:nvSpPr>
          <p:cNvPr id="25" name="Altıgen 24">
            <a:extLst>
              <a:ext uri="{FF2B5EF4-FFF2-40B4-BE49-F238E27FC236}">
                <a16:creationId xmlns:a16="http://schemas.microsoft.com/office/drawing/2014/main" id="{44D3DBB6-682F-1562-4C5B-832F6D39D7A2}"/>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E</a:t>
            </a:r>
          </a:p>
        </p:txBody>
      </p:sp>
      <p:sp>
        <p:nvSpPr>
          <p:cNvPr id="33" name="Altıgen 32">
            <a:extLst>
              <a:ext uri="{FF2B5EF4-FFF2-40B4-BE49-F238E27FC236}">
                <a16:creationId xmlns:a16="http://schemas.microsoft.com/office/drawing/2014/main" id="{4C4867BA-61FF-F082-0193-EA151F03C849}"/>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K</a:t>
            </a:r>
          </a:p>
        </p:txBody>
      </p:sp>
      <p:sp>
        <p:nvSpPr>
          <p:cNvPr id="34" name="Altıgen 33">
            <a:extLst>
              <a:ext uri="{FF2B5EF4-FFF2-40B4-BE49-F238E27FC236}">
                <a16:creationId xmlns:a16="http://schemas.microsoft.com/office/drawing/2014/main" id="{97D98072-5FC2-C21D-52AB-97BE5B4CB9A6}"/>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35" name="Altıgen 34">
            <a:extLst>
              <a:ext uri="{FF2B5EF4-FFF2-40B4-BE49-F238E27FC236}">
                <a16:creationId xmlns:a16="http://schemas.microsoft.com/office/drawing/2014/main" id="{1409AC0E-C0B8-A94F-4CDA-CDD68E3BD74B}"/>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M</a:t>
            </a:r>
          </a:p>
        </p:txBody>
      </p:sp>
      <p:sp>
        <p:nvSpPr>
          <p:cNvPr id="36" name="Altıgen 35">
            <a:extLst>
              <a:ext uri="{FF2B5EF4-FFF2-40B4-BE49-F238E27FC236}">
                <a16:creationId xmlns:a16="http://schemas.microsoft.com/office/drawing/2014/main" id="{970A58FA-C85A-8937-FC14-C02E1BB8C75C}"/>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L</a:t>
            </a:r>
          </a:p>
        </p:txBody>
      </p:sp>
      <p:sp>
        <p:nvSpPr>
          <p:cNvPr id="37" name="Altıgen 36">
            <a:extLst>
              <a:ext uri="{FF2B5EF4-FFF2-40B4-BE49-F238E27FC236}">
                <a16:creationId xmlns:a16="http://schemas.microsoft.com/office/drawing/2014/main" id="{318ED849-A002-DC64-8DF9-F654481DD2CF}"/>
              </a:ext>
            </a:extLst>
          </p:cNvPr>
          <p:cNvSpPr/>
          <p:nvPr/>
        </p:nvSpPr>
        <p:spPr>
          <a:xfrm>
            <a:off x="1028922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K</a:t>
            </a:r>
          </a:p>
        </p:txBody>
      </p:sp>
      <p:sp>
        <p:nvSpPr>
          <p:cNvPr id="39" name="Metin kutusu 38">
            <a:extLst>
              <a:ext uri="{FF2B5EF4-FFF2-40B4-BE49-F238E27FC236}">
                <a16:creationId xmlns:a16="http://schemas.microsoft.com/office/drawing/2014/main" id="{7F338812-EDBF-6E1A-2986-5EB26B2320F5}"/>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80 puan</a:t>
            </a:r>
          </a:p>
        </p:txBody>
      </p:sp>
    </p:spTree>
    <p:extLst>
      <p:ext uri="{BB962C8B-B14F-4D97-AF65-F5344CB8AC3E}">
        <p14:creationId xmlns:p14="http://schemas.microsoft.com/office/powerpoint/2010/main" val="11927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3" grpId="0"/>
      <p:bldP spid="34" grpId="0"/>
      <p:bldP spid="35" grpId="0"/>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tasarım içeren bir resim&#10;&#10;Açıklama otomatik olarak oluşturuldu">
            <a:extLst>
              <a:ext uri="{FF2B5EF4-FFF2-40B4-BE49-F238E27FC236}">
                <a16:creationId xmlns:a16="http://schemas.microsoft.com/office/drawing/2014/main" id="{52DF2338-8A00-59A0-92C9-99D88987F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gökyüzü, dış mekan, Çorak arazi, dağ içeren bir resim&#10;&#10;Açıklama otomatik olarak oluşturuldu">
            <a:extLst>
              <a:ext uri="{FF2B5EF4-FFF2-40B4-BE49-F238E27FC236}">
                <a16:creationId xmlns:a16="http://schemas.microsoft.com/office/drawing/2014/main" id="{1596699B-3AF6-C947-6396-7B3D54644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82505"/>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57912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Hz. Lokman'ın (a.s.) Kişiliği</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0080" y="1482505"/>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Kerim’de Hz. Lokman (a.s.) kendisine </a:t>
            </a:r>
            <a:r>
              <a:rPr lang="tr-TR" sz="3000" dirty="0">
                <a:solidFill>
                  <a:srgbClr val="FF0000"/>
                </a:solidFill>
                <a:latin typeface="Arial" panose="020B0604020202020204" pitchFamily="34" charset="0"/>
                <a:cs typeface="Arial" panose="020B0604020202020204" pitchFamily="34" charset="0"/>
              </a:rPr>
              <a:t>hikmet</a:t>
            </a:r>
            <a:r>
              <a:rPr lang="tr-TR" sz="3000" dirty="0">
                <a:latin typeface="Arial" panose="020B0604020202020204" pitchFamily="34" charset="0"/>
                <a:cs typeface="Arial" panose="020B0604020202020204" pitchFamily="34" charset="0"/>
              </a:rPr>
              <a:t> verilen </a:t>
            </a:r>
            <a:r>
              <a:rPr lang="tr-TR" sz="3000" dirty="0" err="1">
                <a:solidFill>
                  <a:srgbClr val="FF0000"/>
                </a:solidFill>
                <a:latin typeface="Arial" panose="020B0604020202020204" pitchFamily="34" charset="0"/>
                <a:cs typeface="Arial" panose="020B0604020202020204" pitchFamily="34" charset="0"/>
              </a:rPr>
              <a:t>salih</a:t>
            </a:r>
            <a:r>
              <a:rPr lang="tr-TR" sz="3000" dirty="0">
                <a:solidFill>
                  <a:srgbClr val="FF0000"/>
                </a:solidFill>
                <a:latin typeface="Arial" panose="020B0604020202020204" pitchFamily="34" charset="0"/>
                <a:cs typeface="Arial" panose="020B0604020202020204" pitchFamily="34" charset="0"/>
              </a:rPr>
              <a:t> bir kişi </a:t>
            </a:r>
            <a:r>
              <a:rPr lang="tr-TR" sz="3000" dirty="0">
                <a:latin typeface="Arial" panose="020B0604020202020204" pitchFamily="34" charset="0"/>
                <a:cs typeface="Arial" panose="020B0604020202020204" pitchFamily="34" charset="0"/>
              </a:rPr>
              <a:t>olarak tanıtılır.</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2634465"/>
            <a:ext cx="832272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Kerim’deki Lokman suresi Mekke’de indirilmiştir. Bu surede Hz. Lokman’ın (a.s.) kim olduğundan açıkça bahsedilmez.</a:t>
            </a:r>
          </a:p>
        </p:txBody>
      </p:sp>
      <p:sp>
        <p:nvSpPr>
          <p:cNvPr id="8" name="Metin kutusu 7">
            <a:extLst>
              <a:ext uri="{FF2B5EF4-FFF2-40B4-BE49-F238E27FC236}">
                <a16:creationId xmlns:a16="http://schemas.microsoft.com/office/drawing/2014/main" id="{4B09A47C-E577-63E4-F0C6-B1F6A9D2FBDE}"/>
              </a:ext>
            </a:extLst>
          </p:cNvPr>
          <p:cNvSpPr txBox="1"/>
          <p:nvPr/>
        </p:nvSpPr>
        <p:spPr>
          <a:xfrm>
            <a:off x="3610080" y="4248090"/>
            <a:ext cx="832272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Âd</a:t>
            </a:r>
            <a:r>
              <a:rPr lang="tr-TR" sz="3000" dirty="0">
                <a:latin typeface="Arial" panose="020B0604020202020204" pitchFamily="34" charset="0"/>
                <a:cs typeface="Arial" panose="020B0604020202020204" pitchFamily="34" charset="0"/>
              </a:rPr>
              <a:t> kavmine mensup bir kişi veya Hz. Dâvûd (a.s.) zamanında fetva verip onun yardımcısı bir şahıs olduğu tahmin edilir.</a:t>
            </a:r>
          </a:p>
        </p:txBody>
      </p:sp>
    </p:spTree>
    <p:extLst>
      <p:ext uri="{BB962C8B-B14F-4D97-AF65-F5344CB8AC3E}">
        <p14:creationId xmlns:p14="http://schemas.microsoft.com/office/powerpoint/2010/main" val="49803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kitap, göz aksesuarı, gözlük, iç mekan içeren bir resim&#10;&#10;Açıklama otomatik olarak oluşturuldu">
            <a:extLst>
              <a:ext uri="{FF2B5EF4-FFF2-40B4-BE49-F238E27FC236}">
                <a16:creationId xmlns:a16="http://schemas.microsoft.com/office/drawing/2014/main" id="{A814D9C1-52D5-E7C5-84C0-64E143B2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0" y="1488600"/>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57912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Hz. Lokman'ın (a.s.) Kişiliği</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0080" y="1482505"/>
            <a:ext cx="832272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Lokman’ın (a.s.) peygamber değil, kendisine </a:t>
            </a:r>
            <a:r>
              <a:rPr lang="tr-TR" sz="3000" dirty="0">
                <a:solidFill>
                  <a:srgbClr val="FF0000"/>
                </a:solidFill>
                <a:latin typeface="Arial" panose="020B0604020202020204" pitchFamily="34" charset="0"/>
                <a:cs typeface="Arial" panose="020B0604020202020204" pitchFamily="34" charset="0"/>
              </a:rPr>
              <a:t>hikmet</a:t>
            </a:r>
            <a:r>
              <a:rPr lang="tr-TR" sz="3000" dirty="0">
                <a:latin typeface="Arial" panose="020B0604020202020204" pitchFamily="34" charset="0"/>
                <a:cs typeface="Arial" panose="020B0604020202020204" pitchFamily="34" charset="0"/>
              </a:rPr>
              <a:t> verilen seçkin bir şahsiyet, Allah (c.c.) dostu bir insan olduğu düşünülmektedir.</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3554367"/>
            <a:ext cx="832272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Kendisine hikmet verilmesi sebebiyle </a:t>
            </a:r>
            <a:r>
              <a:rPr lang="tr-TR" sz="3000" dirty="0" err="1">
                <a:latin typeface="Arial" panose="020B0604020202020204" pitchFamily="34" charset="0"/>
                <a:cs typeface="Arial" panose="020B0604020202020204" pitchFamily="34" charset="0"/>
              </a:rPr>
              <a:t>Lukmânü’l</a:t>
            </a:r>
            <a:r>
              <a:rPr lang="tr-TR" sz="3000" dirty="0">
                <a:latin typeface="Arial" panose="020B0604020202020204" pitchFamily="34" charset="0"/>
                <a:cs typeface="Arial" panose="020B0604020202020204" pitchFamily="34" charset="0"/>
              </a:rPr>
              <a:t>-Hakîm (</a:t>
            </a:r>
            <a:r>
              <a:rPr lang="tr-TR" sz="3000" dirty="0">
                <a:solidFill>
                  <a:srgbClr val="FF0000"/>
                </a:solidFill>
                <a:latin typeface="Arial" panose="020B0604020202020204" pitchFamily="34" charset="0"/>
                <a:cs typeface="Arial" panose="020B0604020202020204" pitchFamily="34" charset="0"/>
              </a:rPr>
              <a:t>Lokman Hekim</a:t>
            </a:r>
            <a:r>
              <a:rPr lang="tr-TR" sz="3000" dirty="0">
                <a:latin typeface="Arial" panose="020B0604020202020204" pitchFamily="34" charset="0"/>
                <a:cs typeface="Arial" panose="020B0604020202020204" pitchFamily="34" charset="0"/>
              </a:rPr>
              <a:t>) lakabını almıştır.</a:t>
            </a:r>
          </a:p>
        </p:txBody>
      </p:sp>
      <p:sp>
        <p:nvSpPr>
          <p:cNvPr id="8" name="Metin kutusu 7">
            <a:extLst>
              <a:ext uri="{FF2B5EF4-FFF2-40B4-BE49-F238E27FC236}">
                <a16:creationId xmlns:a16="http://schemas.microsoft.com/office/drawing/2014/main" id="{4B09A47C-E577-63E4-F0C6-B1F6A9D2FBDE}"/>
              </a:ext>
            </a:extLst>
          </p:cNvPr>
          <p:cNvSpPr txBox="1"/>
          <p:nvPr/>
        </p:nvSpPr>
        <p:spPr>
          <a:xfrm>
            <a:off x="3610080" y="5170753"/>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Lokman çok yönlü bir kişiliğe sahip olduğu için övgüyle yüceltilen bir isme bürünmüştür.</a:t>
            </a:r>
          </a:p>
        </p:txBody>
      </p:sp>
    </p:spTree>
    <p:extLst>
      <p:ext uri="{BB962C8B-B14F-4D97-AF65-F5344CB8AC3E}">
        <p14:creationId xmlns:p14="http://schemas.microsoft.com/office/powerpoint/2010/main" val="18426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2" name="Resim 11" descr="gökyüzü, dış mekan, dip kaya, kaya içeren bir resim&#10;&#10;Açıklama otomatik olarak oluşturuldu">
            <a:extLst>
              <a:ext uri="{FF2B5EF4-FFF2-40B4-BE49-F238E27FC236}">
                <a16:creationId xmlns:a16="http://schemas.microsoft.com/office/drawing/2014/main" id="{8F79B6A2-5D81-6C65-7C6F-280D78E70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0" y="1487159"/>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57912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Hz. Lokman'ın (a.s.) Öğütleri</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1040" y="1487160"/>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Çeşitli nasihatlerin sözcüsü olarak dillerde dolaşan Hz. Lokman </a:t>
            </a:r>
            <a:r>
              <a:rPr lang="tr-TR" sz="3000" dirty="0">
                <a:solidFill>
                  <a:srgbClr val="FF0000"/>
                </a:solidFill>
                <a:latin typeface="Arial" panose="020B0604020202020204" pitchFamily="34" charset="0"/>
                <a:cs typeface="Arial" panose="020B0604020202020204" pitchFamily="34" charset="0"/>
              </a:rPr>
              <a:t>bilge insan </a:t>
            </a:r>
            <a:r>
              <a:rPr lang="tr-TR" sz="3000" dirty="0">
                <a:latin typeface="Arial" panose="020B0604020202020204" pitchFamily="34" charset="0"/>
                <a:cs typeface="Arial" panose="020B0604020202020204" pitchFamily="34" charset="0"/>
              </a:rPr>
              <a:t>haline gelmiştir.</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2639967"/>
            <a:ext cx="8322720"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Hz Lokman (a.s.) </a:t>
            </a:r>
            <a:r>
              <a:rPr lang="tr-TR" sz="3000" dirty="0">
                <a:solidFill>
                  <a:srgbClr val="FF0000"/>
                </a:solidFill>
                <a:latin typeface="Arial" panose="020B0604020202020204" pitchFamily="34" charset="0"/>
                <a:cs typeface="Arial" panose="020B0604020202020204" pitchFamily="34" charset="0"/>
              </a:rPr>
              <a:t>“…Yavrum! Allah’a ortak koşma! Çünkü ortak koşmak elbette büyük bir zulümdür.” </a:t>
            </a:r>
            <a:r>
              <a:rPr lang="tr-TR" sz="3000" dirty="0">
                <a:latin typeface="Arial" panose="020B0604020202020204" pitchFamily="34" charset="0"/>
                <a:cs typeface="Arial" panose="020B0604020202020204" pitchFamily="34" charset="0"/>
              </a:rPr>
              <a:t>(Lokman suresi, 13. ayet) diyerek oğlunu şirkten uzak durması için uyarmaktadır.</a:t>
            </a:r>
          </a:p>
        </p:txBody>
      </p:sp>
    </p:spTree>
    <p:extLst>
      <p:ext uri="{BB962C8B-B14F-4D97-AF65-F5344CB8AC3E}">
        <p14:creationId xmlns:p14="http://schemas.microsoft.com/office/powerpoint/2010/main" val="35067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kişi, şahıs, parmak, çivi, baş parmak içeren bir resim&#10;&#10;Açıklama otomatik olarak oluşturuldu">
            <a:extLst>
              <a:ext uri="{FF2B5EF4-FFF2-40B4-BE49-F238E27FC236}">
                <a16:creationId xmlns:a16="http://schemas.microsoft.com/office/drawing/2014/main" id="{AF2620E9-52A6-E7C8-E38D-EC6F67D92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94387"/>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57912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Hz. Lokman'ın (a.s.) Kişiliği</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0080" y="1482505"/>
            <a:ext cx="832272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Lokman’ın öğütlerinden ikincisi ana baba hakları konusundadır. </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2712946"/>
            <a:ext cx="8322720" cy="2939266"/>
          </a:xfrm>
          <a:prstGeom prst="rect">
            <a:avLst/>
          </a:prstGeom>
          <a:noFill/>
          <a:ln>
            <a:noFill/>
          </a:ln>
        </p:spPr>
        <p:txBody>
          <a:bodyPr wrap="square" rtlCol="0">
            <a:spAutoFit/>
          </a:bodyPr>
          <a:lstStyle/>
          <a:p>
            <a:pPr>
              <a:spcAft>
                <a:spcPts val="600"/>
              </a:spcAft>
            </a:pPr>
            <a:r>
              <a:rPr lang="tr-TR" sz="3000" dirty="0">
                <a:solidFill>
                  <a:srgbClr val="FF0000"/>
                </a:solidFill>
                <a:latin typeface="Arial" panose="020B0604020202020204" pitchFamily="34" charset="0"/>
                <a:cs typeface="Arial" panose="020B0604020202020204" pitchFamily="34" charset="0"/>
              </a:rPr>
              <a:t>“İnsana da, anne babasına iyi davranmasını emrettik. Eğer, hakkında hiçbir bilgi sahibi olmadığın bir şeyi bana ortak koşman için seninle uğraşırlarsa, onlara itaat etme. Fakat dünyada onlarla iyi geçin…” </a:t>
            </a:r>
          </a:p>
          <a:p>
            <a:pPr algn="r">
              <a:spcAft>
                <a:spcPts val="600"/>
              </a:spcAft>
            </a:pPr>
            <a:r>
              <a:rPr lang="tr-TR" sz="3000" dirty="0">
                <a:latin typeface="Arial" panose="020B0604020202020204" pitchFamily="34" charset="0"/>
                <a:cs typeface="Arial" panose="020B0604020202020204" pitchFamily="34" charset="0"/>
              </a:rPr>
              <a:t>(Lokman suresi, 14. ayet)</a:t>
            </a:r>
          </a:p>
        </p:txBody>
      </p:sp>
    </p:spTree>
    <p:extLst>
      <p:ext uri="{BB962C8B-B14F-4D97-AF65-F5344CB8AC3E}">
        <p14:creationId xmlns:p14="http://schemas.microsoft.com/office/powerpoint/2010/main" val="16817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grafik, tasarım içeren bir resim&#10;&#10;Açıklama otomatik olarak oluşturuldu">
            <a:extLst>
              <a:ext uri="{FF2B5EF4-FFF2-40B4-BE49-F238E27FC236}">
                <a16:creationId xmlns:a16="http://schemas.microsoft.com/office/drawing/2014/main" id="{6CB9B68F-CA86-8AE0-7900-D5D7506F1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gökyüzü, bulut, dış mekan, manzara içeren bir resim&#10;&#10;Açıklama otomatik olarak oluşturuldu">
            <a:extLst>
              <a:ext uri="{FF2B5EF4-FFF2-40B4-BE49-F238E27FC236}">
                <a16:creationId xmlns:a16="http://schemas.microsoft.com/office/drawing/2014/main" id="{EE13D79E-1D50-CDB5-9531-4AE91482A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1482505"/>
            <a:ext cx="3093600" cy="46404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681718"/>
            <a:ext cx="5791200" cy="553998"/>
          </a:xfrm>
          <a:prstGeom prst="rect">
            <a:avLst/>
          </a:prstGeom>
          <a:solidFill>
            <a:srgbClr val="0097B2"/>
          </a:solid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Hz. Lokman'ın (a.s.) Kişiliği</a:t>
            </a:r>
          </a:p>
        </p:txBody>
      </p:sp>
      <p:sp>
        <p:nvSpPr>
          <p:cNvPr id="6" name="Metin kutusu 5">
            <a:extLst>
              <a:ext uri="{FF2B5EF4-FFF2-40B4-BE49-F238E27FC236}">
                <a16:creationId xmlns:a16="http://schemas.microsoft.com/office/drawing/2014/main" id="{0DEDC460-A7AB-DC65-8283-55A379B34887}"/>
              </a:ext>
            </a:extLst>
          </p:cNvPr>
          <p:cNvSpPr txBox="1"/>
          <p:nvPr/>
        </p:nvSpPr>
        <p:spPr>
          <a:xfrm>
            <a:off x="3610080" y="1482505"/>
            <a:ext cx="832272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Lokman (a.s.) bir başka vasiyetinde  güzel ahlaka ve nezaket kurallarına dikkat çekmektedir.</a:t>
            </a:r>
          </a:p>
        </p:txBody>
      </p:sp>
      <p:sp>
        <p:nvSpPr>
          <p:cNvPr id="9" name="Metin kutusu 8">
            <a:extLst>
              <a:ext uri="{FF2B5EF4-FFF2-40B4-BE49-F238E27FC236}">
                <a16:creationId xmlns:a16="http://schemas.microsoft.com/office/drawing/2014/main" id="{5F7E2395-1967-EB5E-D1FA-ABEA1EFDFC96}"/>
              </a:ext>
            </a:extLst>
          </p:cNvPr>
          <p:cNvSpPr txBox="1"/>
          <p:nvPr/>
        </p:nvSpPr>
        <p:spPr>
          <a:xfrm>
            <a:off x="3610080" y="3189196"/>
            <a:ext cx="8322720" cy="2477601"/>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rgbClr val="FF0000"/>
                </a:solidFill>
                <a:latin typeface="Arial" panose="020B0604020202020204" pitchFamily="34" charset="0"/>
                <a:cs typeface="Arial" panose="020B0604020202020204" pitchFamily="34" charset="0"/>
              </a:rPr>
              <a:t>Küçümseyerek insanlardan yüz çevirme ve yeryüzünde böbürlenerek yürüme. Zira Allah, kendini beğenmiş övünüp duran kimseleri asla sevmez. Yürüyüşünde tabiî ol, sesini alçalt…”</a:t>
            </a:r>
          </a:p>
          <a:p>
            <a:pPr algn="r">
              <a:spcAft>
                <a:spcPts val="600"/>
              </a:spcAft>
            </a:pPr>
            <a:r>
              <a:rPr lang="tr-TR" sz="3000" dirty="0">
                <a:latin typeface="Arial" panose="020B0604020202020204" pitchFamily="34" charset="0"/>
                <a:cs typeface="Arial" panose="020B0604020202020204" pitchFamily="34" charset="0"/>
              </a:rPr>
              <a:t>(Lokman suresi, 18. ayet)</a:t>
            </a:r>
          </a:p>
        </p:txBody>
      </p:sp>
    </p:spTree>
    <p:extLst>
      <p:ext uri="{BB962C8B-B14F-4D97-AF65-F5344CB8AC3E}">
        <p14:creationId xmlns:p14="http://schemas.microsoft.com/office/powerpoint/2010/main" val="51553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327A4512-72B3-6F2C-6AB8-4E522030D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2703" y="2190200"/>
            <a:ext cx="11286594"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“Yavrucuğum! Şüphesiz yapılan iş bir hardal tanesi ağırlığında olsa ve bir kayanın içinde yahut göklerde ya da yerin içinde bile olsa, Allah onu çıkarır getirir. Çünkü Allah en gizli şeyleri bilendir, her şeyden hakkıyla haberdar olandır.” </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Lokmân</a:t>
            </a:r>
            <a:r>
              <a:rPr lang="tr-TR" sz="3000" dirty="0">
                <a:latin typeface="Arial" panose="020B0604020202020204" pitchFamily="34" charset="0"/>
                <a:cs typeface="Arial" panose="020B0604020202020204" pitchFamily="34" charset="0"/>
              </a:rPr>
              <a:t> suresi, 16.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grafik, tasarım içeren bir resim&#10;&#10;Açıklama otomatik olarak oluşturuldu">
            <a:extLst>
              <a:ext uri="{FF2B5EF4-FFF2-40B4-BE49-F238E27FC236}">
                <a16:creationId xmlns:a16="http://schemas.microsoft.com/office/drawing/2014/main" id="{BE4B90BC-2EBC-8091-81C4-C743A4083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179986"/>
            <a:ext cx="1083838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 (c.c.) sergilenen davranışa göre mükâfat veya ceza verir.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HZ. LOKMAN'DAN (A.S.) ÖĞÜTLER</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91" y="3501570"/>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 (c.c.) en ince işleri görüp bilmektedir ve her şeyden haberdardır.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90" y="4821637"/>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Yapılan şey, gerek iyilik, gerek kötülük olsun Allah (c.c.) onu yine meydana çıkarır.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3713</TotalTime>
  <Words>1869</Words>
  <Application>Microsoft Office PowerPoint</Application>
  <PresentationFormat>Geniş ekran</PresentationFormat>
  <Paragraphs>194</Paragraphs>
  <Slides>23</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23</vt:i4>
      </vt:variant>
    </vt:vector>
  </HeadingPairs>
  <TitlesOfParts>
    <vt:vector size="2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71</cp:revision>
  <dcterms:created xsi:type="dcterms:W3CDTF">2023-08-29T09:05:15Z</dcterms:created>
  <dcterms:modified xsi:type="dcterms:W3CDTF">2023-11-27T08:24:12Z</dcterms:modified>
</cp:coreProperties>
</file>