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2" r:id="rId3"/>
    <p:sldId id="314" r:id="rId4"/>
    <p:sldId id="315" r:id="rId5"/>
    <p:sldId id="316" r:id="rId6"/>
    <p:sldId id="317" r:id="rId7"/>
    <p:sldId id="318" r:id="rId8"/>
    <p:sldId id="319" r:id="rId9"/>
    <p:sldId id="271" r:id="rId10"/>
    <p:sldId id="272" r:id="rId11"/>
    <p:sldId id="261" r:id="rId12"/>
    <p:sldId id="264" r:id="rId13"/>
    <p:sldId id="309" r:id="rId14"/>
    <p:sldId id="260" r:id="rId15"/>
    <p:sldId id="269" r:id="rId16"/>
    <p:sldId id="268" r:id="rId17"/>
    <p:sldId id="258"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B2"/>
    <a:srgbClr val="FDCA3E"/>
    <a:srgbClr val="C19A2F"/>
    <a:srgbClr val="6B9B9F"/>
    <a:srgbClr val="E6E6E6"/>
    <a:srgbClr val="2E817E"/>
    <a:srgbClr val="F5917B"/>
    <a:srgbClr val="86E2CE"/>
    <a:srgbClr val="15051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92208" autoAdjust="0"/>
  </p:normalViewPr>
  <p:slideViewPr>
    <p:cSldViewPr snapToGrid="0">
      <p:cViewPr>
        <p:scale>
          <a:sx n="75" d="100"/>
          <a:sy n="75" d="100"/>
        </p:scale>
        <p:origin x="61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15.02.2024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gökyüzü, dış mekan, kuş içeren bir resim&#10;&#10;Açıklama otomatik olarak oluşturuldu">
            <a:extLst>
              <a:ext uri="{FF2B5EF4-FFF2-40B4-BE49-F238E27FC236}">
                <a16:creationId xmlns:a16="http://schemas.microsoft.com/office/drawing/2014/main" id="{B03ECA5F-A6AC-ED0C-90A5-BDAD32209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1015663"/>
          </a:xfrm>
          <a:prstGeom prst="rect">
            <a:avLst/>
          </a:prstGeom>
          <a:solidFill>
            <a:srgbClr val="15051B"/>
          </a:solidFill>
        </p:spPr>
        <p:txBody>
          <a:bodyPr wrap="square" rtlCol="0">
            <a:spAutoFit/>
          </a:bodyPr>
          <a:lstStyle/>
          <a:p>
            <a:r>
              <a:rPr lang="tr-TR" sz="1200" b="1" dirty="0">
                <a:solidFill>
                  <a:srgbClr val="F2FAFF"/>
                </a:solidFill>
                <a:latin typeface="Arial" panose="020B0604020202020204" pitchFamily="34" charset="0"/>
                <a:cs typeface="Arial" panose="020B0604020202020204" pitchFamily="34" charset="0"/>
              </a:rPr>
              <a:t>2. KONU: BİR EŞ OLARAK HZ. MUHAMMED (S.A.V.)</a:t>
            </a:r>
          </a:p>
          <a:p>
            <a:r>
              <a:rPr lang="tr-TR" sz="1200" b="1" dirty="0">
                <a:solidFill>
                  <a:srgbClr val="F2FAFF"/>
                </a:solidFill>
                <a:latin typeface="Arial" panose="020B0604020202020204" pitchFamily="34" charset="0"/>
                <a:cs typeface="Arial" panose="020B0604020202020204" pitchFamily="34" charset="0"/>
              </a:rPr>
              <a:t>3. KONU: BİR BABA OLARAK HZ. MUHAMMED (S.A.V.)</a:t>
            </a:r>
          </a:p>
          <a:p>
            <a:r>
              <a:rPr lang="tr-TR" sz="1200" b="1" dirty="0">
                <a:solidFill>
                  <a:srgbClr val="F2FAFF"/>
                </a:solidFill>
                <a:latin typeface="Arial" panose="020B0604020202020204" pitchFamily="34" charset="0"/>
                <a:cs typeface="Arial" panose="020B0604020202020204" pitchFamily="34" charset="0"/>
              </a:rPr>
              <a:t>4. KONU: BİR DEDE OLARAK HZ. MUHAMMED (S.A.V.)</a:t>
            </a:r>
          </a:p>
          <a:p>
            <a:r>
              <a:rPr lang="tr-TR" sz="1200" b="1" dirty="0">
                <a:solidFill>
                  <a:srgbClr val="F2FAFF"/>
                </a:solidFill>
                <a:latin typeface="Arial" panose="020B0604020202020204" pitchFamily="34" charset="0"/>
                <a:cs typeface="Arial" panose="020B0604020202020204" pitchFamily="34" charset="0"/>
              </a:rPr>
              <a:t>5. KONU: HZ. MUHAMMED (S.A.V.) VE AİLESİNİN ÖRNEK DAVRANIŞLARI</a:t>
            </a:r>
            <a:endParaRPr lang="en-US" sz="12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91BD008-AE04-FA3A-F9C1-22FC411B3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Müslümanların iyiliğini istemiştir.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insanlar üzüldüğü zaman üzülmüş, onlara destek olmuştur.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4368197"/>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insanlara sevgi ve merhamet ile yaklaşmış bir peygamberdir.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13747228-CA3E-B968-2F18-55C2FB53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01357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Eşlerin her zaman birbirine destek olması gerekmektedir. Bunun en güzel örneğini de yine Peygamberimiz ve ailesi göstermiştir. Peygamberimiz ilk vahiy geldiğinde durumu eşine anlatmış, eşi de kendisinin çok iyi bir kimse olduğunu dile getirerek peygamberimizi teselli etmiştir.</a:t>
            </a:r>
          </a:p>
          <a:p>
            <a:pPr>
              <a:spcAft>
                <a:spcPts val="600"/>
              </a:spcAft>
            </a:pPr>
            <a:r>
              <a:rPr lang="tr-TR" sz="2200" b="1" dirty="0">
                <a:latin typeface="Arial" panose="020B0604020202020204" pitchFamily="34" charset="0"/>
                <a:cs typeface="Arial" panose="020B0604020202020204" pitchFamily="34" charset="0"/>
              </a:rPr>
              <a:t>Bu parçada, Hz. Muhammed (s.a.v.) ve ailesinin hangi yönü vurgulanmıştır?</a:t>
            </a:r>
          </a:p>
          <a:p>
            <a:pPr marL="457200" indent="-457200">
              <a:spcAft>
                <a:spcPts val="600"/>
              </a:spcAft>
              <a:buAutoNum type="alphaUcParenR"/>
            </a:pPr>
            <a:r>
              <a:rPr lang="tr-TR" sz="2200" dirty="0">
                <a:latin typeface="Arial" panose="020B0604020202020204" pitchFamily="34" charset="0"/>
                <a:cs typeface="Arial" panose="020B0604020202020204" pitchFamily="34" charset="0"/>
              </a:rPr>
              <a:t>Birbirlerinin her zaman destekçisi olmaları </a:t>
            </a:r>
          </a:p>
          <a:p>
            <a:pPr>
              <a:spcAft>
                <a:spcPts val="600"/>
              </a:spcAft>
            </a:pPr>
            <a:r>
              <a:rPr lang="tr-TR" sz="2200" dirty="0">
                <a:latin typeface="Arial" panose="020B0604020202020204" pitchFamily="34" charset="0"/>
                <a:cs typeface="Arial" panose="020B0604020202020204" pitchFamily="34" charset="0"/>
              </a:rPr>
              <a:t>B) Sevgi ve saygı ortamını oluşturdukları</a:t>
            </a:r>
          </a:p>
          <a:p>
            <a:pPr>
              <a:spcAft>
                <a:spcPts val="600"/>
              </a:spcAft>
            </a:pPr>
            <a:r>
              <a:rPr lang="tr-TR" sz="2200" dirty="0">
                <a:latin typeface="Arial" panose="020B0604020202020204" pitchFamily="34" charset="0"/>
                <a:cs typeface="Arial" panose="020B0604020202020204" pitchFamily="34" charset="0"/>
              </a:rPr>
              <a:t>C) İslam dinini en güzel şekilde yaymaları </a:t>
            </a:r>
          </a:p>
          <a:p>
            <a:pPr>
              <a:spcAft>
                <a:spcPts val="600"/>
              </a:spcAft>
            </a:pPr>
            <a:r>
              <a:rPr lang="tr-TR" sz="2200" dirty="0">
                <a:latin typeface="Arial" panose="020B0604020202020204" pitchFamily="34" charset="0"/>
                <a:cs typeface="Arial" panose="020B0604020202020204" pitchFamily="34" charset="0"/>
              </a:rPr>
              <a:t>D) Affetmeye güzel örnek oluşturmaları</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BAE933C9-0EFF-93A9-B417-6051639AB775}"/>
              </a:ext>
            </a:extLst>
          </p:cNvPr>
          <p:cNvSpPr txBox="1"/>
          <p:nvPr/>
        </p:nvSpPr>
        <p:spPr>
          <a:xfrm>
            <a:off x="1" y="603153"/>
            <a:ext cx="481583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2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Soru 1</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içeren bir resim&#10;&#10;Açıklama otomatik olarak oluşturuldu">
            <a:extLst>
              <a:ext uri="{FF2B5EF4-FFF2-40B4-BE49-F238E27FC236}">
                <a16:creationId xmlns:a16="http://schemas.microsoft.com/office/drawing/2014/main" id="{7A8CE4FF-629D-F2D4-9C66-E7217596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descr="daire, sarı, kehribar, grafik içeren bir resim&#10;&#10;Açıklama otomatik olarak oluşturuldu">
            <a:extLst>
              <a:ext uri="{FF2B5EF4-FFF2-40B4-BE49-F238E27FC236}">
                <a16:creationId xmlns:a16="http://schemas.microsoft.com/office/drawing/2014/main" id="{BC693797-6BD2-7344-F608-F57B0BB1C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129" y="439230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67793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Ailelerin, çocukları üzerinde hakları bulunmaktadır. Bu sebeple Peygamberimiz çocuklarına karşı son derece hassas ve dikkatli olmuştur.</a:t>
            </a:r>
          </a:p>
          <a:p>
            <a:pPr>
              <a:spcAft>
                <a:spcPts val="600"/>
              </a:spcAft>
            </a:pPr>
            <a:r>
              <a:rPr lang="tr-TR" sz="2200" b="1" dirty="0">
                <a:latin typeface="Arial" panose="020B0604020202020204" pitchFamily="34" charset="0"/>
                <a:cs typeface="Arial" panose="020B0604020202020204" pitchFamily="34" charset="0"/>
              </a:rPr>
              <a:t>Bu haklar arasında;</a:t>
            </a:r>
          </a:p>
          <a:p>
            <a:pPr>
              <a:spcAft>
                <a:spcPts val="600"/>
              </a:spcAft>
            </a:pPr>
            <a:r>
              <a:rPr lang="tr-TR" sz="2200" dirty="0">
                <a:latin typeface="Arial" panose="020B0604020202020204" pitchFamily="34" charset="0"/>
                <a:cs typeface="Arial" panose="020B0604020202020204" pitchFamily="34" charset="0"/>
              </a:rPr>
              <a:t>I.   Eğitim almasını sağlamak</a:t>
            </a:r>
          </a:p>
          <a:p>
            <a:pPr>
              <a:spcAft>
                <a:spcPts val="600"/>
              </a:spcAft>
            </a:pPr>
            <a:r>
              <a:rPr lang="tr-TR" sz="2200" dirty="0">
                <a:latin typeface="Arial" panose="020B0604020202020204" pitchFamily="34" charset="0"/>
                <a:cs typeface="Arial" panose="020B0604020202020204" pitchFamily="34" charset="0"/>
              </a:rPr>
              <a:t>II.  İhtiyaçlarını gidermek</a:t>
            </a:r>
          </a:p>
          <a:p>
            <a:pPr>
              <a:spcAft>
                <a:spcPts val="600"/>
              </a:spcAft>
            </a:pPr>
            <a:r>
              <a:rPr lang="tr-TR" sz="2200" dirty="0">
                <a:latin typeface="Arial" panose="020B0604020202020204" pitchFamily="34" charset="0"/>
                <a:cs typeface="Arial" panose="020B0604020202020204" pitchFamily="34" charset="0"/>
              </a:rPr>
              <a:t>III. Sevgi ve ilgi göstermek</a:t>
            </a:r>
          </a:p>
          <a:p>
            <a:pPr>
              <a:spcAft>
                <a:spcPts val="600"/>
              </a:spcAft>
            </a:pPr>
            <a:r>
              <a:rPr lang="tr-TR" sz="2200" b="1" dirty="0">
                <a:latin typeface="Arial" panose="020B0604020202020204" pitchFamily="34" charset="0"/>
                <a:cs typeface="Arial" panose="020B0604020202020204" pitchFamily="34" charset="0"/>
              </a:rPr>
              <a:t>maddelerinden hangilerinin olduğu söylenebilir?</a:t>
            </a:r>
          </a:p>
          <a:p>
            <a:pPr marL="457200" indent="-457200">
              <a:spcAft>
                <a:spcPts val="600"/>
              </a:spcAft>
              <a:buAutoNum type="alphaUcParenR"/>
            </a:pPr>
            <a:r>
              <a:rPr lang="tr-TR" sz="2200" dirty="0">
                <a:latin typeface="Arial" panose="020B0604020202020204" pitchFamily="34" charset="0"/>
                <a:cs typeface="Arial" panose="020B0604020202020204" pitchFamily="34" charset="0"/>
              </a:rPr>
              <a:t>Yalnız I 				B) I ve II </a:t>
            </a:r>
          </a:p>
          <a:p>
            <a:pPr>
              <a:spcAft>
                <a:spcPts val="600"/>
              </a:spcAft>
            </a:pPr>
            <a:r>
              <a:rPr lang="tr-TR" sz="2200" dirty="0">
                <a:latin typeface="Arial" panose="020B0604020202020204" pitchFamily="34" charset="0"/>
                <a:cs typeface="Arial" panose="020B0604020202020204" pitchFamily="34" charset="0"/>
              </a:rPr>
              <a:t>C) II ve III 				D) I, II ve III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0BE1B04D-43B3-48B1-36DC-7C9705AE154D}"/>
              </a:ext>
            </a:extLst>
          </p:cNvPr>
          <p:cNvSpPr txBox="1"/>
          <p:nvPr/>
        </p:nvSpPr>
        <p:spPr>
          <a:xfrm>
            <a:off x="1" y="603153"/>
            <a:ext cx="481583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2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Soru 6</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içeren bir resim&#10;&#10;Açıklama otomatik olarak oluşturuldu">
            <a:extLst>
              <a:ext uri="{FF2B5EF4-FFF2-40B4-BE49-F238E27FC236}">
                <a16:creationId xmlns:a16="http://schemas.microsoft.com/office/drawing/2014/main" id="{7A8CE4FF-629D-F2D4-9C66-E7217596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08502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Günümüzün büyük problemlerinden bir tanesi de ihtiyaç fazlası malların alınması ve bunların kullanılmadan rafa kaldırılmasıdır. İhtiyacımızı karşılamak yerine, bundan daha fazlasını kullanmaya çalışmak, hatta fazla olan malların çöpe atılması dinen yasaklanmış bir durumdur. Bu sebeple Hz. Muhammed (s.a.v.) ve ailesi bu konuya dikkat etmiş, insanlara da örnek olmuştur.</a:t>
            </a:r>
          </a:p>
          <a:p>
            <a:pPr>
              <a:spcAft>
                <a:spcPts val="600"/>
              </a:spcAft>
            </a:pPr>
            <a:r>
              <a:rPr lang="tr-TR" sz="2200" b="1" dirty="0">
                <a:latin typeface="Arial" panose="020B0604020202020204" pitchFamily="34" charset="0"/>
                <a:cs typeface="Arial" panose="020B0604020202020204" pitchFamily="34" charset="0"/>
              </a:rPr>
              <a:t>Bu metin Hz. Muhammed (s.a.v.) ve ailesinin örnek davranışlarından hangisi ile ilişkilendirilir?</a:t>
            </a:r>
          </a:p>
          <a:p>
            <a:pPr>
              <a:spcAft>
                <a:spcPts val="600"/>
              </a:spcAft>
            </a:pPr>
            <a:r>
              <a:rPr lang="tr-TR" sz="2200" dirty="0">
                <a:latin typeface="Arial" panose="020B0604020202020204" pitchFamily="34" charset="0"/>
                <a:cs typeface="Arial" panose="020B0604020202020204" pitchFamily="34" charset="0"/>
              </a:rPr>
              <a:t>A) Mutluluk ve üzüntüler paylaşılırdı. </a:t>
            </a:r>
          </a:p>
          <a:p>
            <a:pPr>
              <a:spcAft>
                <a:spcPts val="600"/>
              </a:spcAft>
            </a:pPr>
            <a:r>
              <a:rPr lang="tr-TR" sz="2200" dirty="0">
                <a:latin typeface="Arial" panose="020B0604020202020204" pitchFamily="34" charset="0"/>
                <a:cs typeface="Arial" panose="020B0604020202020204" pitchFamily="34" charset="0"/>
              </a:rPr>
              <a:t>B) İsraftan kaçınılırdı.</a:t>
            </a:r>
          </a:p>
          <a:p>
            <a:pPr>
              <a:spcAft>
                <a:spcPts val="600"/>
              </a:spcAft>
            </a:pPr>
            <a:r>
              <a:rPr lang="tr-TR" sz="2200" dirty="0">
                <a:latin typeface="Arial" panose="020B0604020202020204" pitchFamily="34" charset="0"/>
                <a:cs typeface="Arial" panose="020B0604020202020204" pitchFamily="34" charset="0"/>
              </a:rPr>
              <a:t>C) İnsanlara değer verilirdi. </a:t>
            </a:r>
          </a:p>
          <a:p>
            <a:pPr>
              <a:spcAft>
                <a:spcPts val="600"/>
              </a:spcAft>
            </a:pPr>
            <a:r>
              <a:rPr lang="tr-TR" sz="2200" dirty="0">
                <a:latin typeface="Arial" panose="020B0604020202020204" pitchFamily="34" charset="0"/>
                <a:cs typeface="Arial" panose="020B0604020202020204" pitchFamily="34" charset="0"/>
              </a:rPr>
              <a:t>D) Komşuluk ilişkilerine dikkat edilirdi.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83C09302-6688-233D-7F1C-683D6CEB5AE1}"/>
              </a:ext>
            </a:extLst>
          </p:cNvPr>
          <p:cNvSpPr txBox="1"/>
          <p:nvPr/>
        </p:nvSpPr>
        <p:spPr>
          <a:xfrm>
            <a:off x="1" y="603153"/>
            <a:ext cx="481583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3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Soru 4</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4091892E-AA5F-C98E-18DA-C58877178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3892156"/>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 Hz. Muhammed (s.a.v.) ilk vahiy geldiğinde eşi ……………………… anlatmıştır.</a:t>
            </a:r>
          </a:p>
          <a:p>
            <a:pPr>
              <a:lnSpc>
                <a:spcPct val="150000"/>
              </a:lnSpc>
              <a:spcAft>
                <a:spcPts val="800"/>
              </a:spcAft>
            </a:pPr>
            <a:r>
              <a:rPr lang="tr-TR" sz="2200" dirty="0">
                <a:latin typeface="Arial" panose="020B0604020202020204" pitchFamily="34" charset="0"/>
                <a:cs typeface="Arial" panose="020B0604020202020204" pitchFamily="34" charset="0"/>
              </a:rPr>
              <a:t>• ……………..……... ve ………………….…… Hz. Fatıma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ve Hz. Ali'nin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çocuklarıdır.</a:t>
            </a:r>
          </a:p>
          <a:p>
            <a:pPr>
              <a:lnSpc>
                <a:spcPct val="150000"/>
              </a:lnSpc>
              <a:spcAft>
                <a:spcPts val="800"/>
              </a:spcAft>
            </a:pPr>
            <a:r>
              <a:rPr lang="tr-TR" sz="2200" dirty="0">
                <a:latin typeface="Arial" panose="020B0604020202020204" pitchFamily="34" charset="0"/>
                <a:cs typeface="Arial" panose="020B0604020202020204" pitchFamily="34" charset="0"/>
              </a:rPr>
              <a:t>• Hz. Muhammed (s.a.v.) ve ailesi gereksiz harcamalardan uzak durmuşlar ve …………. uzak durmuşlardır.</a:t>
            </a:r>
          </a:p>
          <a:p>
            <a:pPr>
              <a:lnSpc>
                <a:spcPct val="150000"/>
              </a:lnSpc>
              <a:spcAft>
                <a:spcPts val="800"/>
              </a:spcAft>
            </a:pPr>
            <a:r>
              <a:rPr lang="tr-TR" sz="2200" dirty="0">
                <a:latin typeface="Arial" panose="020B0604020202020204" pitchFamily="34" charset="0"/>
                <a:cs typeface="Arial" panose="020B0604020202020204" pitchFamily="34" charset="0"/>
              </a:rPr>
              <a:t>• Hz. Muhammed (s.a.v.) ve ailesi evlerine gelen misafirlere karşı son derece ………... davranmışlar, gelenlere bol ve güzel ikramlarda bulunmuşlardır.</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6852570" y="1269238"/>
            <a:ext cx="258099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Hz. Hatice'ye (</a:t>
            </a:r>
            <a:r>
              <a:rPr lang="tr-TR" sz="2200" b="1" dirty="0" err="1">
                <a:solidFill>
                  <a:srgbClr val="FF0000"/>
                </a:solidFill>
                <a:latin typeface="Arial" panose="020B0604020202020204" pitchFamily="34" charset="0"/>
                <a:cs typeface="Arial" panose="020B0604020202020204" pitchFamily="34" charset="0"/>
              </a:rPr>
              <a:t>r.a</a:t>
            </a:r>
            <a:r>
              <a:rPr lang="tr-TR" sz="2200" b="1" dirty="0">
                <a:solidFill>
                  <a:srgbClr val="FF0000"/>
                </a:solidFill>
                <a:latin typeface="Arial" panose="020B0604020202020204" pitchFamily="34" charset="0"/>
                <a:cs typeface="Arial" panose="020B0604020202020204" pitchFamily="34" charset="0"/>
              </a:rPr>
              <a:t>.)</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960120" y="1841859"/>
            <a:ext cx="2436495"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Hz. Hasan (</a:t>
            </a:r>
            <a:r>
              <a:rPr lang="tr-TR" sz="2200" b="1" dirty="0" err="1">
                <a:solidFill>
                  <a:srgbClr val="FF0000"/>
                </a:solidFill>
                <a:latin typeface="Arial" panose="020B0604020202020204" pitchFamily="34" charset="0"/>
                <a:cs typeface="Arial" panose="020B0604020202020204" pitchFamily="34" charset="0"/>
              </a:rPr>
              <a:t>r.a.v</a:t>
            </a:r>
            <a:r>
              <a:rPr lang="tr-TR" sz="2200" b="1" dirty="0">
                <a:solidFill>
                  <a:srgbClr val="FF0000"/>
                </a:solidFill>
                <a:latin typeface="Arial" panose="020B0604020202020204" pitchFamily="34" charset="0"/>
                <a:cs typeface="Arial" panose="020B0604020202020204" pitchFamily="34" charset="0"/>
              </a:rPr>
              <a:t>)</a:t>
            </a: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3860801" y="1841858"/>
            <a:ext cx="254000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Hz. Hüseyin (</a:t>
            </a:r>
            <a:r>
              <a:rPr lang="tr-TR" sz="2200" b="1" dirty="0" err="1">
                <a:solidFill>
                  <a:srgbClr val="FF0000"/>
                </a:solidFill>
                <a:latin typeface="Arial" panose="020B0604020202020204" pitchFamily="34" charset="0"/>
                <a:cs typeface="Arial" panose="020B0604020202020204" pitchFamily="34" charset="0"/>
              </a:rPr>
              <a:t>r.a</a:t>
            </a:r>
            <a:r>
              <a:rPr lang="tr-TR" sz="2200" b="1" dirty="0">
                <a:solidFill>
                  <a:srgbClr val="FF0000"/>
                </a:solidFill>
                <a:latin typeface="Arial" panose="020B0604020202020204" pitchFamily="34" charset="0"/>
                <a:cs typeface="Arial" panose="020B0604020202020204" pitchFamily="34" charset="0"/>
              </a:rPr>
              <a:t>.)</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825501" y="3479800"/>
            <a:ext cx="127762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israftan</a:t>
            </a:r>
          </a:p>
        </p:txBody>
      </p:sp>
      <p:sp>
        <p:nvSpPr>
          <p:cNvPr id="14" name="Metin kutusu 13">
            <a:extLst>
              <a:ext uri="{FF2B5EF4-FFF2-40B4-BE49-F238E27FC236}">
                <a16:creationId xmlns:a16="http://schemas.microsoft.com/office/drawing/2014/main" id="{7217E148-A318-DF98-A8FD-17E64A57312A}"/>
              </a:ext>
            </a:extLst>
          </p:cNvPr>
          <p:cNvSpPr txBox="1"/>
          <p:nvPr/>
        </p:nvSpPr>
        <p:spPr>
          <a:xfrm>
            <a:off x="825500" y="4584758"/>
            <a:ext cx="111760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cömert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metin içeren bir resim&#10;&#10;Açıklama otomatik olarak oluşturuldu">
            <a:extLst>
              <a:ext uri="{FF2B5EF4-FFF2-40B4-BE49-F238E27FC236}">
                <a16:creationId xmlns:a16="http://schemas.microsoft.com/office/drawing/2014/main" id="{956FE99F-A2B8-0DAB-28EF-F28C5D331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3424738" y="2566143"/>
            <a:ext cx="173561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6046796" y="4666771"/>
            <a:ext cx="22529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3319474" y="3727916"/>
            <a:ext cx="626648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3319474" y="2328616"/>
            <a:ext cx="336707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6981372" y="1393855"/>
            <a:ext cx="260458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7504952" y="1624062"/>
            <a:ext cx="78900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4621094" y="4216914"/>
            <a:ext cx="221930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6200000">
            <a:off x="1067821" y="3011769"/>
            <a:ext cx="356442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1933863"/>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BABA</a:t>
            </a:r>
          </a:p>
          <a:p>
            <a:pPr algn="ctr">
              <a:lnSpc>
                <a:spcPct val="150000"/>
              </a:lnSpc>
              <a:spcAft>
                <a:spcPts val="600"/>
              </a:spcAft>
            </a:pPr>
            <a:r>
              <a:rPr lang="tr-TR" b="1" dirty="0">
                <a:latin typeface="Arial" panose="020B0604020202020204" pitchFamily="34" charset="0"/>
                <a:cs typeface="Arial" panose="020B0604020202020204" pitchFamily="34" charset="0"/>
              </a:rPr>
              <a:t>EŞ</a:t>
            </a:r>
          </a:p>
          <a:p>
            <a:pPr algn="ctr">
              <a:lnSpc>
                <a:spcPct val="150000"/>
              </a:lnSpc>
              <a:spcAft>
                <a:spcPts val="600"/>
              </a:spcAft>
            </a:pPr>
            <a:r>
              <a:rPr lang="tr-TR" b="1" dirty="0">
                <a:latin typeface="Arial" panose="020B0604020202020204" pitchFamily="34" charset="0"/>
                <a:cs typeface="Arial" panose="020B0604020202020204" pitchFamily="34" charset="0"/>
              </a:rPr>
              <a:t>TORUN</a:t>
            </a:r>
          </a:p>
          <a:p>
            <a:pPr algn="ctr">
              <a:lnSpc>
                <a:spcPct val="150000"/>
              </a:lnSpc>
              <a:spcAft>
                <a:spcPts val="600"/>
              </a:spcAft>
            </a:pPr>
            <a:r>
              <a:rPr lang="tr-TR" b="1" dirty="0">
                <a:latin typeface="Arial" panose="020B0604020202020204" pitchFamily="34" charset="0"/>
                <a:cs typeface="Arial" panose="020B0604020202020204" pitchFamily="34" charset="0"/>
              </a:rPr>
              <a:t>CÖMERTLİK</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1933863"/>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MERHAMET</a:t>
            </a:r>
          </a:p>
          <a:p>
            <a:pPr algn="ctr">
              <a:lnSpc>
                <a:spcPct val="150000"/>
              </a:lnSpc>
              <a:spcAft>
                <a:spcPts val="600"/>
              </a:spcAft>
            </a:pPr>
            <a:r>
              <a:rPr lang="tr-TR" b="1" dirty="0">
                <a:latin typeface="Arial" panose="020B0604020202020204" pitchFamily="34" charset="0"/>
                <a:cs typeface="Arial" panose="020B0604020202020204" pitchFamily="34" charset="0"/>
              </a:rPr>
              <a:t>SEVGİ</a:t>
            </a:r>
          </a:p>
          <a:p>
            <a:pPr algn="ctr">
              <a:lnSpc>
                <a:spcPct val="150000"/>
              </a:lnSpc>
              <a:spcAft>
                <a:spcPts val="600"/>
              </a:spcAft>
            </a:pPr>
            <a:r>
              <a:rPr lang="tr-TR" b="1" dirty="0">
                <a:latin typeface="Arial" panose="020B0604020202020204" pitchFamily="34" charset="0"/>
                <a:cs typeface="Arial" panose="020B0604020202020204" pitchFamily="34" charset="0"/>
              </a:rPr>
              <a:t>DEDE</a:t>
            </a:r>
          </a:p>
          <a:p>
            <a:pPr algn="ctr">
              <a:lnSpc>
                <a:spcPct val="150000"/>
              </a:lnSpc>
              <a:spcAft>
                <a:spcPts val="600"/>
              </a:spcAft>
            </a:pPr>
            <a:r>
              <a:rPr lang="tr-TR" b="1" dirty="0">
                <a:latin typeface="Arial" panose="020B0604020202020204" pitchFamily="34" charset="0"/>
                <a:cs typeface="Arial" panose="020B0604020202020204" pitchFamily="34" charset="0"/>
              </a:rPr>
              <a:t>SAYGI</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FCCBEC99-DF45-D944-1991-BCC31DE278A5}"/>
              </a:ext>
            </a:extLst>
          </p:cNvPr>
          <p:cNvGraphicFramePr>
            <a:graphicFrameLocks noGrp="1"/>
          </p:cNvGraphicFramePr>
          <p:nvPr>
            <p:extLst>
              <p:ext uri="{D42A27DB-BD31-4B8C-83A1-F6EECF244321}">
                <p14:modId xmlns:p14="http://schemas.microsoft.com/office/powerpoint/2010/main" val="760303157"/>
              </p:ext>
            </p:extLst>
          </p:nvPr>
        </p:nvGraphicFramePr>
        <p:xfrm>
          <a:off x="2496000" y="1343830"/>
          <a:ext cx="720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468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0"/>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1"/>
                  </a:ext>
                </a:extLst>
              </a:tr>
              <a:tr h="468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2"/>
                  </a:ext>
                </a:extLst>
              </a:tr>
              <a:tr h="468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3"/>
                  </a:ext>
                </a:extLst>
              </a:tr>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Ö</a:t>
                      </a:r>
                    </a:p>
                  </a:txBody>
                  <a:tcPr anchor="ctr"/>
                </a:tc>
                <a:extLst>
                  <a:ext uri="{0D108BD9-81ED-4DB2-BD59-A6C34878D82A}">
                    <a16:rowId xmlns:a16="http://schemas.microsoft.com/office/drawing/2014/main" val="10004"/>
                  </a:ext>
                </a:extLst>
              </a:tr>
              <a:tr h="468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5"/>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6"/>
                  </a:ext>
                </a:extLst>
              </a:tr>
              <a:tr h="468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D</a:t>
                      </a:r>
                    </a:p>
                  </a:txBody>
                  <a:tcPr anchor="ctr"/>
                </a:tc>
                <a:extLst>
                  <a:ext uri="{0D108BD9-81ED-4DB2-BD59-A6C34878D82A}">
                    <a16:rowId xmlns:a16="http://schemas.microsoft.com/office/drawing/2014/main" val="10007"/>
                  </a:ext>
                </a:extLst>
              </a:tr>
              <a:tr h="468000">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8"/>
                  </a:ext>
                </a:extLst>
              </a:tr>
              <a:tr h="468000">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E9CFAD85-841E-A7D1-3D5C-45E1C56C0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Tutumlu olmak</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247580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Yardımseverlik</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Merhamet</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4" y="3892084"/>
            <a:ext cx="2475807"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Fatıma </a:t>
            </a:r>
            <a:r>
              <a:rPr lang="tr-TR" sz="2400" b="1" dirty="0" err="1">
                <a:solidFill>
                  <a:schemeClr val="bg1"/>
                </a:solidFill>
                <a:latin typeface="Arial" panose="020B0604020202020204" pitchFamily="34" charset="0"/>
                <a:cs typeface="Arial" panose="020B0604020202020204" pitchFamily="34" charset="0"/>
              </a:rPr>
              <a:t>r.a</a:t>
            </a:r>
            <a:r>
              <a:rPr lang="tr-TR" sz="2400" b="1" dirty="0">
                <a:solidFill>
                  <a:schemeClr val="bg1"/>
                </a:solidFill>
                <a:latin typeface="Arial" panose="020B0604020202020204" pitchFamily="34" charset="0"/>
                <a:cs typeface="Arial" panose="020B0604020202020204" pitchFamily="34" charset="0"/>
              </a:rPr>
              <a:t>.)</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47580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Tevazu</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Zeynep</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36893"/>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çocuklara şefkatle yaklaşması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4"/>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kibirden uzak durması</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7788"/>
            <a:ext cx="6608454"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kızı</a:t>
            </a:r>
            <a:endParaRPr lang="sv-SE" sz="2000" dirty="0">
              <a:solidFill>
                <a:schemeClr val="bg1"/>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Hasan (</a:t>
            </a:r>
            <a:r>
              <a:rPr lang="tr-TR" sz="2000" dirty="0" err="1">
                <a:solidFill>
                  <a:schemeClr val="bg1"/>
                </a:solidFill>
                <a:latin typeface="Arial" panose="020B0604020202020204" pitchFamily="34" charset="0"/>
                <a:cs typeface="Arial" panose="020B0604020202020204" pitchFamily="34" charset="0"/>
              </a:rPr>
              <a:t>r.a</a:t>
            </a:r>
            <a:r>
              <a:rPr lang="tr-TR" sz="2000" dirty="0">
                <a:solidFill>
                  <a:schemeClr val="bg1"/>
                </a:solidFill>
                <a:latin typeface="Arial" panose="020B0604020202020204" pitchFamily="34" charset="0"/>
                <a:cs typeface="Arial" panose="020B0604020202020204" pitchFamily="34" charset="0"/>
              </a:rPr>
              <a:t>.) ve Hz. Hüseyin'in (</a:t>
            </a:r>
            <a:r>
              <a:rPr lang="tr-TR" sz="2000" dirty="0" err="1">
                <a:solidFill>
                  <a:schemeClr val="bg1"/>
                </a:solidFill>
                <a:latin typeface="Arial" panose="020B0604020202020204" pitchFamily="34" charset="0"/>
                <a:cs typeface="Arial" panose="020B0604020202020204" pitchFamily="34" charset="0"/>
              </a:rPr>
              <a:t>r.a</a:t>
            </a:r>
            <a:r>
              <a:rPr lang="tr-TR" sz="2000" dirty="0">
                <a:solidFill>
                  <a:schemeClr val="bg1"/>
                </a:solidFill>
                <a:latin typeface="Arial" panose="020B0604020202020204" pitchFamily="34" charset="0"/>
                <a:cs typeface="Arial" panose="020B0604020202020204" pitchFamily="34" charset="0"/>
              </a:rPr>
              <a:t>.) ebeveynlerinden biri</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8814"/>
            <a:ext cx="6608454"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 (s.a.v.) ve ailesinin savurganlıktan uzak durması</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6310"/>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eşine ev işlerinde destek olması</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metin, ekran görüntüsü, yazı tipi içeren bir resim&#10;&#10;Açıklama otomatik olarak oluşturuldu">
            <a:extLst>
              <a:ext uri="{FF2B5EF4-FFF2-40B4-BE49-F238E27FC236}">
                <a16:creationId xmlns:a16="http://schemas.microsoft.com/office/drawing/2014/main" id="{F739D474-ADCF-9B76-DD25-24D1B9DB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2AC34476-A8A6-0709-9EFC-BE117E4F5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2. KONU: BİR EŞ OLARAK HZ. MUHAMMED (S.A.V.)</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sanat, durağan yaşam fotoğrafçılığı, kalp, ekran görüntüsü içeren bir resim&#10;&#10;Açıklama otomatik olarak oluşturuldu">
            <a:extLst>
              <a:ext uri="{FF2B5EF4-FFF2-40B4-BE49-F238E27FC236}">
                <a16:creationId xmlns:a16="http://schemas.microsoft.com/office/drawing/2014/main" id="{5E6DB893-B7DB-75ED-A14F-91E39B150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67" y="2385694"/>
            <a:ext cx="8075533" cy="1708160"/>
          </a:xfrm>
          <a:prstGeom prst="rect">
            <a:avLst/>
          </a:prstGeom>
          <a:solidFill>
            <a:schemeClr val="accent2">
              <a:lumMod val="60000"/>
              <a:lumOff val="40000"/>
            </a:schemeClr>
          </a:solid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"Müminlerin iman bakımından en olgun olanları, ahlakı en iyi olanlarıdır. Sizin en hayırlılarınız da hanımlarına karşı en iyi davrananınızdır."</a:t>
            </a:r>
          </a:p>
          <a:p>
            <a:pPr>
              <a:spcAft>
                <a:spcPts val="600"/>
              </a:spcAft>
            </a:pPr>
            <a:r>
              <a:rPr lang="tr-TR" sz="2500" dirty="0">
                <a:latin typeface="Arial" panose="020B0604020202020204" pitchFamily="34" charset="0"/>
                <a:cs typeface="Arial" panose="020B0604020202020204" pitchFamily="34" charset="0"/>
              </a:rPr>
              <a:t>							(Hadis)</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68" y="945486"/>
            <a:ext cx="7766785" cy="1246495"/>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Hz. Muhammed (s.a.v.) eşine karşı dama sevgi ve saygı göstermiş, herkesin bu konuda duyarlı olması gerektiğini de bildirmiştir.</a:t>
            </a:r>
          </a:p>
        </p:txBody>
      </p:sp>
      <p:sp>
        <p:nvSpPr>
          <p:cNvPr id="6" name="Metin kutusu 5">
            <a:extLst>
              <a:ext uri="{FF2B5EF4-FFF2-40B4-BE49-F238E27FC236}">
                <a16:creationId xmlns:a16="http://schemas.microsoft.com/office/drawing/2014/main" id="{5B382E28-D456-1BD0-D144-464A066ED0BA}"/>
              </a:ext>
            </a:extLst>
          </p:cNvPr>
          <p:cNvSpPr txBox="1"/>
          <p:nvPr/>
        </p:nvSpPr>
        <p:spPr>
          <a:xfrm>
            <a:off x="4116466" y="4287567"/>
            <a:ext cx="7766785" cy="1631216"/>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O, kendi ihtiyaçlarını kendisi karşılamış, eşine emirler vererek onu zora sokmaktan uzak durmuştur . Ağır işleri her zaman kendisi üstlenmiş, eşine yardım etmekten asla kaçınmamıştır.</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342B8-C8D3-F31C-5F6E-68E63A363B50}"/>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C0D30E85-0628-F6EC-C286-AF96E9EB3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99E96672-4BD6-B77D-B535-4240C257897E}"/>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2. KONU: BİR EŞ OLARAK HZ. MUHAMMED (S.A.V.)</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C4F7D96-F855-AD20-700B-9D543E059F6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62343BF6-8482-EC8C-AB88-6A1219D14334}"/>
              </a:ext>
            </a:extLst>
          </p:cNvPr>
          <p:cNvSpPr txBox="1"/>
          <p:nvPr/>
        </p:nvSpPr>
        <p:spPr>
          <a:xfrm>
            <a:off x="4141724" y="3203813"/>
            <a:ext cx="8050276" cy="2477601"/>
          </a:xfrm>
          <a:prstGeom prst="rect">
            <a:avLst/>
          </a:prstGeom>
          <a:solidFill>
            <a:schemeClr val="accent2">
              <a:lumMod val="60000"/>
              <a:lumOff val="40000"/>
            </a:schemeClr>
          </a:solid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"Yüce Allah bana Hatice’den daha hayırlı bir eş vermemiştir. Bütün insanlar bana inanmazken o bana inandı. Herkes beni yalanlarken o beni doğruladı. İnsanlar yardımlarını benden esirgediklerinde o bana malıyla destek oldu."</a:t>
            </a:r>
          </a:p>
          <a:p>
            <a:pPr>
              <a:spcAft>
                <a:spcPts val="600"/>
              </a:spcAft>
            </a:pPr>
            <a:r>
              <a:rPr lang="tr-TR" sz="2500" dirty="0">
                <a:latin typeface="Arial" panose="020B0604020202020204" pitchFamily="34" charset="0"/>
                <a:cs typeface="Arial" panose="020B0604020202020204" pitchFamily="34" charset="0"/>
              </a:rPr>
              <a:t>							(Hadis)</a:t>
            </a:r>
          </a:p>
        </p:txBody>
      </p:sp>
      <p:sp>
        <p:nvSpPr>
          <p:cNvPr id="3" name="Metin kutusu 2">
            <a:extLst>
              <a:ext uri="{FF2B5EF4-FFF2-40B4-BE49-F238E27FC236}">
                <a16:creationId xmlns:a16="http://schemas.microsoft.com/office/drawing/2014/main" id="{801230FE-9C76-DD60-BEDE-78BA1374E32D}"/>
              </a:ext>
            </a:extLst>
          </p:cNvPr>
          <p:cNvSpPr txBox="1"/>
          <p:nvPr/>
        </p:nvSpPr>
        <p:spPr>
          <a:xfrm>
            <a:off x="4116468" y="1250286"/>
            <a:ext cx="7766785" cy="1631216"/>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Hz. Hatice (</a:t>
            </a:r>
            <a:r>
              <a:rPr lang="tr-TR" sz="2500" dirty="0" err="1">
                <a:latin typeface="Arial" panose="020B0604020202020204" pitchFamily="34" charset="0"/>
                <a:cs typeface="Arial" panose="020B0604020202020204" pitchFamily="34" charset="0"/>
              </a:rPr>
              <a:t>r.a</a:t>
            </a:r>
            <a:r>
              <a:rPr lang="tr-TR" sz="2500" dirty="0">
                <a:latin typeface="Arial" panose="020B0604020202020204" pitchFamily="34" charset="0"/>
                <a:cs typeface="Arial" panose="020B0604020202020204" pitchFamily="34" charset="0"/>
              </a:rPr>
              <a:t>.) de ona karşı sevgi ve saygı göstermiş, ilk vahiy geldiğinde Hz. Muhammed’e (s.a.v.) ilk inanan kimse olmuş ve hayatı boyunca ona destek vermiştir</a:t>
            </a:r>
          </a:p>
        </p:txBody>
      </p:sp>
      <p:pic>
        <p:nvPicPr>
          <p:cNvPr id="8" name="Resim 7" descr="sanat, durağan yaşam fotoğrafçılığı, kalp, ekran görüntüsü içeren bir resim&#10;&#10;Açıklama otomatik olarak oluşturuldu">
            <a:extLst>
              <a:ext uri="{FF2B5EF4-FFF2-40B4-BE49-F238E27FC236}">
                <a16:creationId xmlns:a16="http://schemas.microsoft.com/office/drawing/2014/main" id="{22A9DFB7-68ED-F08E-B753-1AD49EA55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Tree>
    <p:extLst>
      <p:ext uri="{BB962C8B-B14F-4D97-AF65-F5344CB8AC3E}">
        <p14:creationId xmlns:p14="http://schemas.microsoft.com/office/powerpoint/2010/main" val="8494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EB7E-A57C-2883-F947-293AFC73E9AD}"/>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245F030B-027E-FCBC-31FB-37511777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82A1842C-19EF-6E41-EB40-B56CF8A8B3A3}"/>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3. KONU: BİR BABA OLARAK HZ. MUHAMMED (S.A.V.)</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D345191C-21F7-CA53-562F-9FBC329E3C73}"/>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kişi, şahıs, dış mekan, el, parmak içeren bir resim&#10;&#10;Açıklama otomatik olarak oluşturuldu">
            <a:extLst>
              <a:ext uri="{FF2B5EF4-FFF2-40B4-BE49-F238E27FC236}">
                <a16:creationId xmlns:a16="http://schemas.microsoft.com/office/drawing/2014/main" id="{CB5C58A5-694C-64E3-02E8-C48F05C80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6B71B23B-4DDD-144D-C098-489A78638C51}"/>
              </a:ext>
            </a:extLst>
          </p:cNvPr>
          <p:cNvSpPr txBox="1"/>
          <p:nvPr/>
        </p:nvSpPr>
        <p:spPr>
          <a:xfrm>
            <a:off x="4116467" y="2385694"/>
            <a:ext cx="7766785" cy="1200329"/>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Kız çocuklarına değer verilmeyen Cahiliye toplumunda kız çocuklarını omzuna alarak Mekke sokaklarında gezdirmiş, tüm insanlara bu konuda örnek olmuştur.</a:t>
            </a:r>
          </a:p>
        </p:txBody>
      </p:sp>
      <p:sp>
        <p:nvSpPr>
          <p:cNvPr id="3" name="Metin kutusu 2">
            <a:extLst>
              <a:ext uri="{FF2B5EF4-FFF2-40B4-BE49-F238E27FC236}">
                <a16:creationId xmlns:a16="http://schemas.microsoft.com/office/drawing/2014/main" id="{5260A479-5842-3E6F-F433-86C223BCE39C}"/>
              </a:ext>
            </a:extLst>
          </p:cNvPr>
          <p:cNvSpPr txBox="1"/>
          <p:nvPr/>
        </p:nvSpPr>
        <p:spPr>
          <a:xfrm>
            <a:off x="4116468" y="945486"/>
            <a:ext cx="7766785" cy="1246495"/>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Hz. Muhammed (s.a.v.) çocukları ile her zaman yakından ilgilenmiş, onlara her zaman merhamet ve şefkatle yaklaşmıştır.</a:t>
            </a:r>
          </a:p>
        </p:txBody>
      </p:sp>
      <p:sp>
        <p:nvSpPr>
          <p:cNvPr id="6" name="Metin kutusu 5">
            <a:extLst>
              <a:ext uri="{FF2B5EF4-FFF2-40B4-BE49-F238E27FC236}">
                <a16:creationId xmlns:a16="http://schemas.microsoft.com/office/drawing/2014/main" id="{5719F434-2F95-C870-10C5-C9D27E5B0370}"/>
              </a:ext>
            </a:extLst>
          </p:cNvPr>
          <p:cNvSpPr txBox="1"/>
          <p:nvPr/>
        </p:nvSpPr>
        <p:spPr>
          <a:xfrm>
            <a:off x="4116466" y="3774509"/>
            <a:ext cx="7766785" cy="2308324"/>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Her zaman çocuklarının fikirlerini önemsemiş, kızı    Hz. Fatıma’yı (</a:t>
            </a:r>
            <a:r>
              <a:rPr lang="tr-TR" sz="2400" dirty="0" err="1">
                <a:latin typeface="Arial" panose="020B0604020202020204" pitchFamily="34" charset="0"/>
                <a:cs typeface="Arial" panose="020B0604020202020204" pitchFamily="34" charset="0"/>
              </a:rPr>
              <a:t>r.a</a:t>
            </a:r>
            <a:r>
              <a:rPr lang="tr-TR" sz="2400" dirty="0">
                <a:latin typeface="Arial" panose="020B0604020202020204" pitchFamily="34" charset="0"/>
                <a:cs typeface="Arial" panose="020B0604020202020204" pitchFamily="34" charset="0"/>
              </a:rPr>
              <a:t>.) evlendirmeden önce onayını almıştır. Bütün çocuklarına ayrım yapmaksızın sevgi göstermiş, “</a:t>
            </a:r>
            <a:r>
              <a:rPr lang="tr-TR" sz="2400" dirty="0">
                <a:solidFill>
                  <a:srgbClr val="00B050"/>
                </a:solidFill>
                <a:latin typeface="Arial" panose="020B0604020202020204" pitchFamily="34" charset="0"/>
                <a:cs typeface="Arial" panose="020B0604020202020204" pitchFamily="34" charset="0"/>
              </a:rPr>
              <a:t>…Allah’tan korkun, çocuklarınız hususunda adaletli olun! olun!</a:t>
            </a:r>
            <a:r>
              <a:rPr lang="tr-TR" sz="2400" dirty="0">
                <a:latin typeface="Arial" panose="020B0604020202020204" pitchFamily="34" charset="0"/>
                <a:cs typeface="Arial" panose="020B0604020202020204" pitchFamily="34" charset="0"/>
              </a:rPr>
              <a:t>” buyurarak bu konuda bizlere de tavsiyede bulunmuştur.</a:t>
            </a:r>
          </a:p>
        </p:txBody>
      </p:sp>
    </p:spTree>
    <p:extLst>
      <p:ext uri="{BB962C8B-B14F-4D97-AF65-F5344CB8AC3E}">
        <p14:creationId xmlns:p14="http://schemas.microsoft.com/office/powerpoint/2010/main" val="300964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F650-1A44-CB34-EC4D-1E611F13262A}"/>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AA931031-DE88-91C4-A8CD-8D4A1C6D8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A133392-09CC-F5B3-DF81-29A2BE6DB9C4}"/>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DEDE OLARAK HZ. MUHAMMED (S.A.V.)</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7E136C6C-B51F-B9A5-2DAD-D6CDF499BF3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kişi, şahıs, tabii gübre, bitki, toprak içeren bir resim&#10;&#10;Açıklama otomatik olarak oluşturuldu">
            <a:extLst>
              <a:ext uri="{FF2B5EF4-FFF2-40B4-BE49-F238E27FC236}">
                <a16:creationId xmlns:a16="http://schemas.microsoft.com/office/drawing/2014/main" id="{419CE8D7-9F59-0244-D39E-A9F987C6D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605A2F8B-0661-BFB7-8EAF-96517319F2D8}"/>
              </a:ext>
            </a:extLst>
          </p:cNvPr>
          <p:cNvSpPr txBox="1"/>
          <p:nvPr/>
        </p:nvSpPr>
        <p:spPr>
          <a:xfrm>
            <a:off x="4116467" y="3147694"/>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Kızı Zeynep’ten dünyaya gelen torunu </a:t>
            </a:r>
            <a:r>
              <a:rPr lang="tr-TR" sz="3000" dirty="0" err="1">
                <a:latin typeface="Arial" panose="020B0604020202020204" pitchFamily="34" charset="0"/>
                <a:cs typeface="Arial" panose="020B0604020202020204" pitchFamily="34" charset="0"/>
              </a:rPr>
              <a:t>Ümame</a:t>
            </a:r>
            <a:r>
              <a:rPr lang="tr-TR" sz="3000" dirty="0">
                <a:latin typeface="Arial" panose="020B0604020202020204" pitchFamily="34" charset="0"/>
                <a:cs typeface="Arial" panose="020B0604020202020204" pitchFamily="34" charset="0"/>
              </a:rPr>
              <a:t> kucağında olduğu hâlde namaz kılmış, ayağa kalktığı zaman onu kucağına almış, secdeye giderken de düşmesin diye nazikçe yere bırakmıştır.</a:t>
            </a:r>
          </a:p>
        </p:txBody>
      </p:sp>
      <p:sp>
        <p:nvSpPr>
          <p:cNvPr id="3" name="Metin kutusu 2">
            <a:extLst>
              <a:ext uri="{FF2B5EF4-FFF2-40B4-BE49-F238E27FC236}">
                <a16:creationId xmlns:a16="http://schemas.microsoft.com/office/drawing/2014/main" id="{FA546433-DF17-C243-68D6-6AE45E93C0CD}"/>
              </a:ext>
            </a:extLst>
          </p:cNvPr>
          <p:cNvSpPr txBox="1"/>
          <p:nvPr/>
        </p:nvSpPr>
        <p:spPr>
          <a:xfrm>
            <a:off x="4116468" y="143316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torunlarına da çocuklarına gösterdiği gibi sevgi göstermiş, onların terbiyesi için büyük çaba harcamıştır.</a:t>
            </a:r>
          </a:p>
        </p:txBody>
      </p:sp>
    </p:spTree>
    <p:extLst>
      <p:ext uri="{BB962C8B-B14F-4D97-AF65-F5344CB8AC3E}">
        <p14:creationId xmlns:p14="http://schemas.microsoft.com/office/powerpoint/2010/main" val="31769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3F65-FD0B-5DEF-0A99-146833241653}"/>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B144A1FD-119B-E36F-30AB-9A9BD32C5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E7E7CA9C-5E16-257B-DBFA-062E7DB288E6}"/>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4. KONU: BİR DEDE OLARAK HZ. MUHAMMED (S.A.V.)</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9A7F428-59EA-3980-7846-2B3354470C8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kuş, siluet, gökyüzü, tünemiş içeren bir resim&#10;&#10;Açıklama otomatik olarak oluşturuldu">
            <a:extLst>
              <a:ext uri="{FF2B5EF4-FFF2-40B4-BE49-F238E27FC236}">
                <a16:creationId xmlns:a16="http://schemas.microsoft.com/office/drawing/2014/main" id="{E953FABE-DF8B-775D-E9EE-8488DDBB0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DF71ECF7-9C3B-99E5-F72A-BE7EB852E295}"/>
              </a:ext>
            </a:extLst>
          </p:cNvPr>
          <p:cNvSpPr txBox="1"/>
          <p:nvPr/>
        </p:nvSpPr>
        <p:spPr>
          <a:xfrm>
            <a:off x="4116467" y="3300094"/>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 sadece kendi torunlarına karşı değil diğer çocuklara karşı da şefkatle yaklaşmış, Ebu </a:t>
            </a:r>
            <a:r>
              <a:rPr lang="tr-TR" sz="3000" dirty="0" err="1">
                <a:latin typeface="Arial" panose="020B0604020202020204" pitchFamily="34" charset="0"/>
                <a:cs typeface="Arial" panose="020B0604020202020204" pitchFamily="34" charset="0"/>
              </a:rPr>
              <a:t>Umeyr’in</a:t>
            </a:r>
            <a:r>
              <a:rPr lang="tr-TR" sz="3000" dirty="0">
                <a:latin typeface="Arial" panose="020B0604020202020204" pitchFamily="34" charset="0"/>
                <a:cs typeface="Arial" panose="020B0604020202020204" pitchFamily="34" charset="0"/>
              </a:rPr>
              <a:t> serçesi öldüğünde </a:t>
            </a:r>
            <a:r>
              <a:rPr lang="tr-TR" sz="3000" dirty="0" err="1">
                <a:latin typeface="Arial" panose="020B0604020202020204" pitchFamily="34" charset="0"/>
                <a:cs typeface="Arial" panose="020B0604020202020204" pitchFamily="34" charset="0"/>
              </a:rPr>
              <a:t>Umeyr’i</a:t>
            </a:r>
            <a:r>
              <a:rPr lang="tr-TR" sz="3000" dirty="0">
                <a:latin typeface="Arial" panose="020B0604020202020204" pitchFamily="34" charset="0"/>
                <a:cs typeface="Arial" panose="020B0604020202020204" pitchFamily="34" charset="0"/>
              </a:rPr>
              <a:t> ziyaret etmiş ve şakalaşarak onu teselli etmiştir.</a:t>
            </a:r>
          </a:p>
        </p:txBody>
      </p:sp>
      <p:sp>
        <p:nvSpPr>
          <p:cNvPr id="3" name="Metin kutusu 2">
            <a:extLst>
              <a:ext uri="{FF2B5EF4-FFF2-40B4-BE49-F238E27FC236}">
                <a16:creationId xmlns:a16="http://schemas.microsoft.com/office/drawing/2014/main" id="{08CEBC11-BD49-F5F3-C292-F07409BEE84F}"/>
              </a:ext>
            </a:extLst>
          </p:cNvPr>
          <p:cNvSpPr txBox="1"/>
          <p:nvPr/>
        </p:nvSpPr>
        <p:spPr>
          <a:xfrm>
            <a:off x="4116468" y="112836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Hasan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ve Hz. Hüseyin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de o namaz kılarken gelip onun sırtına binmişler, onlara da aynı şekilde namazı bitene kadar müsaade etmiştir.</a:t>
            </a:r>
          </a:p>
        </p:txBody>
      </p:sp>
    </p:spTree>
    <p:extLst>
      <p:ext uri="{BB962C8B-B14F-4D97-AF65-F5344CB8AC3E}">
        <p14:creationId xmlns:p14="http://schemas.microsoft.com/office/powerpoint/2010/main" val="412464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CCEF-5A02-8AE9-D8C7-E4C37F9D340C}"/>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E304D4A9-35C8-935F-B00A-F14DA3E93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770EE6EC-6799-25CD-4302-D78965098134}"/>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5. KONU: HZ. MUHAMMED (S.A.V.) VE AİLESİNİN ÖRNEK DAVRANIŞLARI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ABB87E51-97F4-7E82-C58C-68C9BE53FB4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bina, sanat, el yazısı, metin içeren bir resim&#10;&#10;Açıklama otomatik olarak oluşturuldu">
            <a:extLst>
              <a:ext uri="{FF2B5EF4-FFF2-40B4-BE49-F238E27FC236}">
                <a16:creationId xmlns:a16="http://schemas.microsoft.com/office/drawing/2014/main" id="{227C12EF-E4AB-3EA8-4DA2-4F24B4B9B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A605FC7D-4780-1C13-7118-25A57BAA9FA4}"/>
              </a:ext>
            </a:extLst>
          </p:cNvPr>
          <p:cNvSpPr txBox="1"/>
          <p:nvPr/>
        </p:nvSpPr>
        <p:spPr>
          <a:xfrm>
            <a:off x="4116468" y="3554333"/>
            <a:ext cx="779204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Onun ailesinde akrabalık v e komşuluk ilişkilerine çok önem verilmiş, akrabaların yakından ilgilenilmiş ve onların sorunlarına çözüm bulmaya çalışılmıştır.</a:t>
            </a:r>
          </a:p>
        </p:txBody>
      </p:sp>
      <p:sp>
        <p:nvSpPr>
          <p:cNvPr id="3" name="Metin kutusu 2">
            <a:extLst>
              <a:ext uri="{FF2B5EF4-FFF2-40B4-BE49-F238E27FC236}">
                <a16:creationId xmlns:a16="http://schemas.microsoft.com/office/drawing/2014/main" id="{85BB1927-1D6F-ADBF-1C4F-2516C0D615C6}"/>
              </a:ext>
            </a:extLst>
          </p:cNvPr>
          <p:cNvSpPr txBox="1"/>
          <p:nvPr/>
        </p:nvSpPr>
        <p:spPr>
          <a:xfrm>
            <a:off x="4116468" y="132648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Onun ailesinde mutluluklar ve üzüntüler paylaşılmış, düğün ve bayramlar sevinçle karşılanmış, üzüntülü durumlarda ise tüm aile bireyleri birbirlerine destek olmuştur.</a:t>
            </a:r>
          </a:p>
        </p:txBody>
      </p:sp>
    </p:spTree>
    <p:extLst>
      <p:ext uri="{BB962C8B-B14F-4D97-AF65-F5344CB8AC3E}">
        <p14:creationId xmlns:p14="http://schemas.microsoft.com/office/powerpoint/2010/main" val="13957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FEE79-F6E3-D48C-D990-AD052FBB0B65}"/>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DF913DE5-9693-A1E9-B700-BD66DD5CE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2265E7F-5CE7-4BCF-70D3-104556A606A9}"/>
              </a:ext>
            </a:extLst>
          </p:cNvPr>
          <p:cNvSpPr txBox="1"/>
          <p:nvPr/>
        </p:nvSpPr>
        <p:spPr>
          <a:xfrm>
            <a:off x="459772" y="60943"/>
            <a:ext cx="8242268"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5. KONU: HZ. MUHAMMED (S.A.V.) VE AİLESİNİN ÖRNEK DAVRANIŞLARI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EA5B0ACA-CBBA-C6E7-14F4-FB44AECD225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2AD8DF77-3C9F-AF2D-410A-FCE394F5A5FC}"/>
              </a:ext>
            </a:extLst>
          </p:cNvPr>
          <p:cNvSpPr txBox="1"/>
          <p:nvPr/>
        </p:nvSpPr>
        <p:spPr>
          <a:xfrm>
            <a:off x="4116468" y="2563733"/>
            <a:ext cx="7792041" cy="1338828"/>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Eve gelen misafirler en iyi şekilde ağırlanmış, misafirlerin rahat edebilmeleri için gereken tüm imkânlar sağlanmaya çalışılmıştır.</a:t>
            </a:r>
          </a:p>
        </p:txBody>
      </p:sp>
      <p:sp>
        <p:nvSpPr>
          <p:cNvPr id="3" name="Metin kutusu 2">
            <a:extLst>
              <a:ext uri="{FF2B5EF4-FFF2-40B4-BE49-F238E27FC236}">
                <a16:creationId xmlns:a16="http://schemas.microsoft.com/office/drawing/2014/main" id="{38934B38-4987-A6AB-84EE-3017AF5C41A3}"/>
              </a:ext>
            </a:extLst>
          </p:cNvPr>
          <p:cNvSpPr txBox="1"/>
          <p:nvPr/>
        </p:nvSpPr>
        <p:spPr>
          <a:xfrm>
            <a:off x="4116468" y="975966"/>
            <a:ext cx="7792041" cy="1338828"/>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Onun ailesinde yetimler ve yoksullar gözetilmiş, maddi ve manevi sıkıntı yaşayan insanların ihtiyaçları titizlikle karşılanmaya çalışılmıştır.</a:t>
            </a:r>
          </a:p>
        </p:txBody>
      </p:sp>
      <p:sp>
        <p:nvSpPr>
          <p:cNvPr id="6" name="Metin kutusu 5">
            <a:extLst>
              <a:ext uri="{FF2B5EF4-FFF2-40B4-BE49-F238E27FC236}">
                <a16:creationId xmlns:a16="http://schemas.microsoft.com/office/drawing/2014/main" id="{415DBFAA-E5F0-09FF-9DA6-78F2629EFB4A}"/>
              </a:ext>
            </a:extLst>
          </p:cNvPr>
          <p:cNvSpPr txBox="1"/>
          <p:nvPr/>
        </p:nvSpPr>
        <p:spPr>
          <a:xfrm>
            <a:off x="4116467" y="4151500"/>
            <a:ext cx="7792041" cy="1754326"/>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Hz. Muhammed (s.a.v.) ve ailesi Allah’ın       (c.c.) verdiği nimetleri kendilerine yetecek kadar kullanmış ve eğer fazlalık varsa bu nimetleri yoksullara ve ihtiyaç sahiplerine dağıtmıştır.</a:t>
            </a:r>
          </a:p>
        </p:txBody>
      </p:sp>
      <p:pic>
        <p:nvPicPr>
          <p:cNvPr id="8" name="Resim 7" descr="bina, sanat, el yazısı, metin içeren bir resim&#10;&#10;Açıklama otomatik olarak oluşturuldu">
            <a:extLst>
              <a:ext uri="{FF2B5EF4-FFF2-40B4-BE49-F238E27FC236}">
                <a16:creationId xmlns:a16="http://schemas.microsoft.com/office/drawing/2014/main" id="{6B28C988-8658-FA79-68BB-270001FBF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Tree>
    <p:extLst>
      <p:ext uri="{BB962C8B-B14F-4D97-AF65-F5344CB8AC3E}">
        <p14:creationId xmlns:p14="http://schemas.microsoft.com/office/powerpoint/2010/main" val="9359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D4D7DB66-1748-379D-F9D5-89DBA2886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646326" y="2190200"/>
            <a:ext cx="10899348"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Andolsun</a:t>
            </a:r>
            <a:r>
              <a:rPr lang="tr-TR" sz="3000" dirty="0">
                <a:latin typeface="Arial" panose="020B0604020202020204" pitchFamily="34" charset="0"/>
                <a:cs typeface="Arial" panose="020B0604020202020204" pitchFamily="34" charset="0"/>
              </a:rPr>
              <a:t>, size kendi içinizden öyle bir peygamber gelmiştir ki, sizin sıkıntıya düşmeniz ona çok ağır gelir. O, size çok düşkün, </a:t>
            </a:r>
            <a:r>
              <a:rPr lang="tr-TR" sz="3000" dirty="0" err="1">
                <a:latin typeface="Arial" panose="020B0604020202020204" pitchFamily="34" charset="0"/>
                <a:cs typeface="Arial" panose="020B0604020202020204" pitchFamily="34" charset="0"/>
              </a:rPr>
              <a:t>mü’minlere</a:t>
            </a:r>
            <a:r>
              <a:rPr lang="tr-TR" sz="3000" dirty="0">
                <a:latin typeface="Arial" panose="020B0604020202020204" pitchFamily="34" charset="0"/>
                <a:cs typeface="Arial" panose="020B0604020202020204" pitchFamily="34" charset="0"/>
              </a:rPr>
              <a:t> karşı da çok şefkatli ve merhametlidir."</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Tevbe</a:t>
            </a:r>
            <a:r>
              <a:rPr lang="tr-TR" sz="3000" dirty="0">
                <a:latin typeface="Arial" panose="020B0604020202020204" pitchFamily="34" charset="0"/>
                <a:cs typeface="Arial" panose="020B0604020202020204" pitchFamily="34" charset="0"/>
              </a:rPr>
              <a:t> suresi, 128.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2810</TotalTime>
  <Words>1855</Words>
  <Application>Microsoft Office PowerPoint</Application>
  <PresentationFormat>Geniş ekran</PresentationFormat>
  <Paragraphs>234</Paragraphs>
  <Slides>17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17</vt:i4>
      </vt:variant>
    </vt:vector>
  </HeadingPairs>
  <TitlesOfParts>
    <vt:vector size="21"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83</cp:revision>
  <dcterms:created xsi:type="dcterms:W3CDTF">2023-08-29T09:05:15Z</dcterms:created>
  <dcterms:modified xsi:type="dcterms:W3CDTF">2024-02-15T20:49:47Z</dcterms:modified>
</cp:coreProperties>
</file>