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92" r:id="rId3"/>
    <p:sldId id="321" r:id="rId4"/>
    <p:sldId id="322" r:id="rId5"/>
    <p:sldId id="323" r:id="rId6"/>
    <p:sldId id="319" r:id="rId7"/>
    <p:sldId id="324" r:id="rId8"/>
    <p:sldId id="325" r:id="rId9"/>
    <p:sldId id="326" r:id="rId10"/>
    <p:sldId id="318" r:id="rId11"/>
    <p:sldId id="269" r:id="rId12"/>
    <p:sldId id="268" r:id="rId13"/>
    <p:sldId id="258" r:id="rId1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0097B2"/>
    <a:srgbClr val="FDCA3E"/>
    <a:srgbClr val="C19A2F"/>
    <a:srgbClr val="6B9B9F"/>
    <a:srgbClr val="E6E6E6"/>
    <a:srgbClr val="2E817E"/>
    <a:srgbClr val="F5917B"/>
    <a:srgbClr val="86E2CE"/>
    <a:srgbClr val="1505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15.02.2024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15.02.2024</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15.02.2024</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gökyüzü, dış mekan, kuş içeren bir resim&#10;&#10;Açıklama otomatik olarak oluşturuldu">
            <a:extLst>
              <a:ext uri="{FF2B5EF4-FFF2-40B4-BE49-F238E27FC236}">
                <a16:creationId xmlns:a16="http://schemas.microsoft.com/office/drawing/2014/main" id="{5CDAB457-7627-6E4B-DE6D-A960488E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1184940"/>
          </a:xfrm>
          <a:prstGeom prst="rect">
            <a:avLst/>
          </a:prstGeom>
          <a:solidFill>
            <a:srgbClr val="15051B"/>
          </a:solidFill>
        </p:spPr>
        <p:txBody>
          <a:bodyPr wrap="square" rtlCol="0">
            <a:spAutoFit/>
          </a:bodyPr>
          <a:lstStyle/>
          <a:p>
            <a:pPr algn="ctr"/>
            <a:r>
              <a:rPr lang="tr-TR" sz="1500" b="1" dirty="0">
                <a:solidFill>
                  <a:srgbClr val="F2FAFF"/>
                </a:solidFill>
                <a:latin typeface="Arial" panose="020B0604020202020204" pitchFamily="34" charset="0"/>
                <a:cs typeface="Arial" panose="020B0604020202020204" pitchFamily="34" charset="0"/>
              </a:rPr>
              <a:t>6. KONU: HZ. HASAN (R.A.) VE HZ. HÜSEYİN (R.A.)</a:t>
            </a:r>
          </a:p>
          <a:p>
            <a:pPr algn="ctr"/>
            <a:endParaRPr lang="tr-TR" sz="1100" b="1" dirty="0">
              <a:solidFill>
                <a:srgbClr val="F2FAFF"/>
              </a:solidFill>
              <a:latin typeface="Arial" panose="020B0604020202020204" pitchFamily="34" charset="0"/>
              <a:cs typeface="Arial" panose="020B0604020202020204" pitchFamily="34" charset="0"/>
            </a:endParaRPr>
          </a:p>
          <a:p>
            <a:pPr algn="ctr"/>
            <a:r>
              <a:rPr lang="tr-TR" sz="1500" b="1" dirty="0">
                <a:solidFill>
                  <a:srgbClr val="F2FAFF"/>
                </a:solidFill>
                <a:latin typeface="Arial" panose="020B0604020202020204" pitchFamily="34" charset="0"/>
                <a:cs typeface="Arial" panose="020B0604020202020204" pitchFamily="34" charset="0"/>
              </a:rPr>
              <a:t>7. KONU: BİR SURE TANIYORUM: KEVSER SURESİ VE ANLAMI</a:t>
            </a:r>
            <a:endParaRPr lang="en-US" sz="15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4091892E-AA5F-C98E-18DA-C58877178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EVLİLİĞİ VE ÇOCUKLARI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1276718" cy="3994748"/>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Hz. Hasan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Hüseyin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Peygamberimizin (s.a.v.) kızlarından olan ……………………. '</a:t>
            </a:r>
            <a:r>
              <a:rPr lang="tr-TR" sz="2200" dirty="0" err="1">
                <a:latin typeface="Arial" panose="020B0604020202020204" pitchFamily="34" charset="0"/>
                <a:cs typeface="Arial" panose="020B0604020202020204" pitchFamily="34" charset="0"/>
              </a:rPr>
              <a:t>nın</a:t>
            </a:r>
            <a:r>
              <a:rPr lang="tr-TR" sz="2200" dirty="0">
                <a:latin typeface="Arial" panose="020B0604020202020204" pitchFamily="34" charset="0"/>
                <a:cs typeface="Arial" panose="020B0604020202020204" pitchFamily="34" charset="0"/>
              </a:rPr>
              <a:t> çocuklarıdır.</a:t>
            </a:r>
          </a:p>
          <a:p>
            <a:pPr>
              <a:lnSpc>
                <a:spcPct val="150000"/>
              </a:lnSpc>
              <a:spcAft>
                <a:spcPts val="800"/>
              </a:spcAft>
            </a:pPr>
            <a:r>
              <a:rPr lang="tr-TR" sz="2200" dirty="0">
                <a:latin typeface="Arial" panose="020B0604020202020204" pitchFamily="34" charset="0"/>
                <a:cs typeface="Arial" panose="020B0604020202020204" pitchFamily="34" charset="0"/>
              </a:rPr>
              <a:t>• Hz. Muhammed'in (s.a.v.) ev halkı için …………….. kavramı kullanılır.</a:t>
            </a:r>
          </a:p>
          <a:p>
            <a:pPr>
              <a:lnSpc>
                <a:spcPct val="150000"/>
              </a:lnSpc>
              <a:spcAft>
                <a:spcPts val="800"/>
              </a:spcAft>
            </a:pPr>
            <a:r>
              <a:rPr lang="tr-TR" sz="2200" dirty="0">
                <a:latin typeface="Arial" panose="020B0604020202020204" pitchFamily="34" charset="0"/>
                <a:cs typeface="Arial" panose="020B0604020202020204" pitchFamily="34" charset="0"/>
              </a:rPr>
              <a:t>• Hz. Hasan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Hüseyin'in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isimleri dedeleri ………………………….….. tarafından konulmuştur.</a:t>
            </a:r>
          </a:p>
          <a:p>
            <a:pPr>
              <a:lnSpc>
                <a:spcPct val="150000"/>
              </a:lnSpc>
              <a:spcAft>
                <a:spcPts val="800"/>
              </a:spcAft>
            </a:pPr>
            <a:r>
              <a:rPr lang="tr-TR" sz="2200" dirty="0">
                <a:latin typeface="Arial" panose="020B0604020202020204" pitchFamily="34" charset="0"/>
                <a:cs typeface="Arial" panose="020B0604020202020204" pitchFamily="34" charset="0"/>
              </a:rPr>
              <a:t>• Hz. Hasan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Hüseyin'in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babaları ………….…… '</a:t>
            </a:r>
            <a:r>
              <a:rPr lang="tr-TR" sz="2200" dirty="0" err="1">
                <a:latin typeface="Arial" panose="020B0604020202020204" pitchFamily="34" charset="0"/>
                <a:cs typeface="Arial" panose="020B0604020202020204" pitchFamily="34" charset="0"/>
              </a:rPr>
              <a:t>dir</a:t>
            </a:r>
            <a:r>
              <a:rPr lang="tr-TR" sz="2200" dirty="0">
                <a:latin typeface="Arial" panose="020B0604020202020204" pitchFamily="34" charset="0"/>
                <a:cs typeface="Arial" panose="020B0604020202020204" pitchFamily="34" charset="0"/>
              </a:rPr>
              <a:t>.</a:t>
            </a:r>
          </a:p>
          <a:p>
            <a:pPr>
              <a:lnSpc>
                <a:spcPct val="150000"/>
              </a:lnSpc>
              <a:spcAft>
                <a:spcPts val="800"/>
              </a:spcAft>
            </a:pPr>
            <a:r>
              <a:rPr lang="tr-TR" sz="2200" dirty="0">
                <a:latin typeface="Arial" panose="020B0604020202020204" pitchFamily="34" charset="0"/>
                <a:cs typeface="Arial" panose="020B0604020202020204" pitchFamily="34" charset="0"/>
              </a:rPr>
              <a:t>• ……………. sözcüğü, bolluk ve bereket gibi anlamlara gelmektedir.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774492" y="1732196"/>
            <a:ext cx="245638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  Hz. Fatıma (</a:t>
            </a:r>
            <a:r>
              <a:rPr lang="tr-TR" sz="2200" b="1" dirty="0" err="1">
                <a:solidFill>
                  <a:srgbClr val="FF0000"/>
                </a:solidFill>
                <a:latin typeface="Arial" panose="020B0604020202020204" pitchFamily="34" charset="0"/>
                <a:cs typeface="Arial" panose="020B0604020202020204" pitchFamily="34" charset="0"/>
              </a:rPr>
              <a:t>r.a</a:t>
            </a:r>
            <a:r>
              <a:rPr lang="tr-TR" sz="2200" b="1" dirty="0">
                <a:solidFill>
                  <a:srgbClr val="FF0000"/>
                </a:solidFill>
                <a:latin typeface="Arial" panose="020B0604020202020204" pitchFamily="34" charset="0"/>
                <a:cs typeface="Arial" panose="020B0604020202020204" pitchFamily="34" charset="0"/>
              </a:rPr>
              <a:t>.)</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5734052" y="2351497"/>
            <a:ext cx="1609725" cy="430887"/>
          </a:xfrm>
          <a:prstGeom prst="rect">
            <a:avLst/>
          </a:prstGeom>
          <a:solidFill>
            <a:schemeClr val="bg1"/>
          </a:solidFill>
        </p:spPr>
        <p:txBody>
          <a:bodyPr wrap="square" rtlCol="0">
            <a:spAutoFit/>
          </a:bodyPr>
          <a:lstStyle/>
          <a:p>
            <a:pPr algn="ctr"/>
            <a:r>
              <a:rPr lang="tr-TR" sz="2200" b="1" dirty="0" err="1">
                <a:solidFill>
                  <a:srgbClr val="FF0000"/>
                </a:solidFill>
                <a:latin typeface="Arial" panose="020B0604020202020204" pitchFamily="34" charset="0"/>
                <a:cs typeface="Arial" panose="020B0604020202020204" pitchFamily="34" charset="0"/>
              </a:rPr>
              <a:t>Ehl'i-Beyt</a:t>
            </a:r>
            <a:endParaRPr lang="tr-TR" sz="2200" b="1" dirty="0">
              <a:solidFill>
                <a:srgbClr val="FF0000"/>
              </a:solidFill>
              <a:latin typeface="Arial" panose="020B0604020202020204" pitchFamily="34" charset="0"/>
              <a:cs typeface="Arial" panose="020B0604020202020204" pitchFamily="34" charset="0"/>
            </a:endParaRP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7920992" y="2981913"/>
            <a:ext cx="3496516"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Hz. Muhammed (s.a.v.)</a:t>
            </a:r>
          </a:p>
        </p:txBody>
      </p:sp>
      <p:sp>
        <p:nvSpPr>
          <p:cNvPr id="14" name="Metin kutusu 13">
            <a:extLst>
              <a:ext uri="{FF2B5EF4-FFF2-40B4-BE49-F238E27FC236}">
                <a16:creationId xmlns:a16="http://schemas.microsoft.com/office/drawing/2014/main" id="{7217E148-A318-DF98-A8FD-17E64A57312A}"/>
              </a:ext>
            </a:extLst>
          </p:cNvPr>
          <p:cNvSpPr txBox="1"/>
          <p:nvPr/>
        </p:nvSpPr>
        <p:spPr>
          <a:xfrm>
            <a:off x="6972299" y="4090218"/>
            <a:ext cx="1866901"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Hz. Ali (</a:t>
            </a:r>
            <a:r>
              <a:rPr lang="tr-TR" sz="2200" b="1" dirty="0" err="1">
                <a:solidFill>
                  <a:srgbClr val="FF0000"/>
                </a:solidFill>
                <a:latin typeface="Arial" panose="020B0604020202020204" pitchFamily="34" charset="0"/>
                <a:cs typeface="Arial" panose="020B0604020202020204" pitchFamily="34" charset="0"/>
              </a:rPr>
              <a:t>r.a</a:t>
            </a:r>
            <a:r>
              <a:rPr lang="tr-TR" sz="2200" b="1" dirty="0">
                <a:solidFill>
                  <a:srgbClr val="FF0000"/>
                </a:solidFill>
                <a:latin typeface="Arial" panose="020B0604020202020204" pitchFamily="34" charset="0"/>
                <a:cs typeface="Arial" panose="020B0604020202020204" pitchFamily="34" charset="0"/>
              </a:rPr>
              <a:t>.)</a:t>
            </a:r>
          </a:p>
        </p:txBody>
      </p:sp>
      <p:sp>
        <p:nvSpPr>
          <p:cNvPr id="3" name="Metin kutusu 2">
            <a:extLst>
              <a:ext uri="{FF2B5EF4-FFF2-40B4-BE49-F238E27FC236}">
                <a16:creationId xmlns:a16="http://schemas.microsoft.com/office/drawing/2014/main" id="{445CAC5D-6DEC-8173-AF65-C090B71B0171}"/>
              </a:ext>
            </a:extLst>
          </p:cNvPr>
          <p:cNvSpPr txBox="1"/>
          <p:nvPr/>
        </p:nvSpPr>
        <p:spPr>
          <a:xfrm>
            <a:off x="1047752" y="4649976"/>
            <a:ext cx="147066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Kevser</a:t>
            </a:r>
          </a:p>
        </p:txBody>
      </p:sp>
    </p:spTree>
    <p:extLst>
      <p:ext uri="{BB962C8B-B14F-4D97-AF65-F5344CB8AC3E}">
        <p14:creationId xmlns:p14="http://schemas.microsoft.com/office/powerpoint/2010/main" val="83729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metin içeren bir resim&#10;&#10;Açıklama otomatik olarak oluşturuldu">
            <a:extLst>
              <a:ext uri="{FF2B5EF4-FFF2-40B4-BE49-F238E27FC236}">
                <a16:creationId xmlns:a16="http://schemas.microsoft.com/office/drawing/2014/main" id="{956FE99F-A2B8-0DAB-28EF-F28C5D331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kavramları Sözcük Avı bulmacasından bulunuz.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4104906" y="5596095"/>
            <a:ext cx="258164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a:off x="4104906" y="3267206"/>
            <a:ext cx="476641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2662427" y="1852124"/>
            <a:ext cx="402412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319474" y="1384209"/>
            <a:ext cx="620228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rot="5400000">
            <a:off x="6069963" y="4182892"/>
            <a:ext cx="220658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3319474" y="4197178"/>
            <a:ext cx="404139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230741" y="4183012"/>
            <a:ext cx="220682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a:off x="4781550" y="2323706"/>
            <a:ext cx="336924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1933863"/>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KEVSER</a:t>
            </a:r>
          </a:p>
          <a:p>
            <a:pPr algn="ctr">
              <a:lnSpc>
                <a:spcPct val="150000"/>
              </a:lnSpc>
              <a:spcAft>
                <a:spcPts val="600"/>
              </a:spcAft>
            </a:pPr>
            <a:r>
              <a:rPr lang="tr-TR" b="1" dirty="0">
                <a:latin typeface="Arial" panose="020B0604020202020204" pitchFamily="34" charset="0"/>
                <a:cs typeface="Arial" panose="020B0604020202020204" pitchFamily="34" charset="0"/>
              </a:rPr>
              <a:t>BOLLUK</a:t>
            </a:r>
          </a:p>
          <a:p>
            <a:pPr algn="ctr">
              <a:lnSpc>
                <a:spcPct val="150000"/>
              </a:lnSpc>
              <a:spcAft>
                <a:spcPts val="600"/>
              </a:spcAft>
            </a:pPr>
            <a:r>
              <a:rPr lang="tr-TR" b="1" dirty="0">
                <a:latin typeface="Arial" panose="020B0604020202020204" pitchFamily="34" charset="0"/>
                <a:cs typeface="Arial" panose="020B0604020202020204" pitchFamily="34" charset="0"/>
              </a:rPr>
              <a:t>BEREKET</a:t>
            </a:r>
          </a:p>
          <a:p>
            <a:pPr algn="ctr">
              <a:lnSpc>
                <a:spcPct val="150000"/>
              </a:lnSpc>
              <a:spcAft>
                <a:spcPts val="600"/>
              </a:spcAft>
            </a:pPr>
            <a:r>
              <a:rPr lang="tr-TR" b="1" dirty="0">
                <a:latin typeface="Arial" panose="020B0604020202020204" pitchFamily="34" charset="0"/>
                <a:cs typeface="Arial" panose="020B0604020202020204" pitchFamily="34" charset="0"/>
              </a:rPr>
              <a:t>HAVUZ</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1933863"/>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EBTER</a:t>
            </a:r>
          </a:p>
          <a:p>
            <a:pPr algn="ctr">
              <a:lnSpc>
                <a:spcPct val="150000"/>
              </a:lnSpc>
              <a:spcAft>
                <a:spcPts val="600"/>
              </a:spcAft>
            </a:pPr>
            <a:r>
              <a:rPr lang="tr-TR" b="1" dirty="0">
                <a:latin typeface="Arial" panose="020B0604020202020204" pitchFamily="34" charset="0"/>
                <a:cs typeface="Arial" panose="020B0604020202020204" pitchFamily="34" charset="0"/>
              </a:rPr>
              <a:t>SURE</a:t>
            </a:r>
          </a:p>
          <a:p>
            <a:pPr algn="ctr">
              <a:lnSpc>
                <a:spcPct val="150000"/>
              </a:lnSpc>
              <a:spcAft>
                <a:spcPts val="600"/>
              </a:spcAft>
            </a:pPr>
            <a:r>
              <a:rPr lang="tr-TR" b="1" dirty="0">
                <a:latin typeface="Arial" panose="020B0604020202020204" pitchFamily="34" charset="0"/>
                <a:cs typeface="Arial" panose="020B0604020202020204" pitchFamily="34" charset="0"/>
              </a:rPr>
              <a:t>KUR'AN</a:t>
            </a:r>
          </a:p>
          <a:p>
            <a:pPr algn="ctr">
              <a:lnSpc>
                <a:spcPct val="150000"/>
              </a:lnSpc>
              <a:spcAft>
                <a:spcPts val="600"/>
              </a:spcAft>
            </a:pPr>
            <a:r>
              <a:rPr lang="tr-TR" b="1" dirty="0">
                <a:latin typeface="Arial" panose="020B0604020202020204" pitchFamily="34" charset="0"/>
                <a:cs typeface="Arial" panose="020B0604020202020204" pitchFamily="34" charset="0"/>
              </a:rPr>
              <a:t>BUĞZETMEK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FCCBEC99-DF45-D944-1991-BCC31DE278A5}"/>
              </a:ext>
            </a:extLst>
          </p:cNvPr>
          <p:cNvGraphicFramePr>
            <a:graphicFrameLocks noGrp="1"/>
          </p:cNvGraphicFramePr>
          <p:nvPr>
            <p:extLst>
              <p:ext uri="{D42A27DB-BD31-4B8C-83A1-F6EECF244321}">
                <p14:modId xmlns:p14="http://schemas.microsoft.com/office/powerpoint/2010/main" val="1231260949"/>
              </p:ext>
            </p:extLst>
          </p:nvPr>
        </p:nvGraphicFramePr>
        <p:xfrm>
          <a:off x="2496000" y="1343830"/>
          <a:ext cx="7200000" cy="46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468000">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0"/>
                  </a:ext>
                </a:extLst>
              </a:tr>
              <a:tr h="468000">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1"/>
                  </a:ext>
                </a:extLst>
              </a:tr>
              <a:tr h="468000">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2"/>
                  </a:ext>
                </a:extLst>
              </a:tr>
              <a:tr h="468000">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3"/>
                  </a:ext>
                </a:extLst>
              </a:tr>
              <a:tr h="468000">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H</a:t>
                      </a:r>
                    </a:p>
                  </a:txBody>
                  <a:tcPr anchor="ctr"/>
                </a:tc>
                <a:extLst>
                  <a:ext uri="{0D108BD9-81ED-4DB2-BD59-A6C34878D82A}">
                    <a16:rowId xmlns:a16="http://schemas.microsoft.com/office/drawing/2014/main" val="10004"/>
                  </a:ext>
                </a:extLst>
              </a:tr>
              <a:tr h="468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5"/>
                  </a:ext>
                </a:extLst>
              </a:tr>
              <a:tr h="468000">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V</a:t>
                      </a:r>
                    </a:p>
                  </a:txBody>
                  <a:tcPr anchor="ctr"/>
                </a:tc>
                <a:extLst>
                  <a:ext uri="{0D108BD9-81ED-4DB2-BD59-A6C34878D82A}">
                    <a16:rowId xmlns:a16="http://schemas.microsoft.com/office/drawing/2014/main" val="10006"/>
                  </a:ext>
                </a:extLst>
              </a:tr>
              <a:tr h="468000">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7"/>
                  </a:ext>
                </a:extLst>
              </a:tr>
              <a:tr h="468000">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Z</a:t>
                      </a:r>
                    </a:p>
                  </a:txBody>
                  <a:tcPr anchor="ctr"/>
                </a:tc>
                <a:extLst>
                  <a:ext uri="{0D108BD9-81ED-4DB2-BD59-A6C34878D82A}">
                    <a16:rowId xmlns:a16="http://schemas.microsoft.com/office/drawing/2014/main" val="10008"/>
                  </a:ext>
                </a:extLst>
              </a:tr>
              <a:tr h="468000">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Z</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E9CFAD85-841E-A7D1-3D5C-45E1C56C0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59772" y="587386"/>
            <a:ext cx="8132685" cy="400110"/>
          </a:xfrm>
          <a:prstGeom prst="rect">
            <a:avLst/>
          </a:prstGeom>
          <a:no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HZ. MUHAMMED'İN (S.A.V.) DOĞDUĞU ÇEVRE</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2625710"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Ehl'i-Beyt</a:t>
            </a:r>
            <a:endParaRPr lang="tr-TR" sz="2400" b="1" dirty="0">
              <a:solidFill>
                <a:schemeClr val="bg1"/>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5" y="2206168"/>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İbrahim</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625710"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Fatıma (</a:t>
            </a:r>
            <a:r>
              <a:rPr lang="tr-TR" sz="2400" b="1" dirty="0" err="1">
                <a:solidFill>
                  <a:schemeClr val="bg1"/>
                </a:solidFill>
                <a:latin typeface="Arial" panose="020B0604020202020204" pitchFamily="34" charset="0"/>
                <a:cs typeface="Arial" panose="020B0604020202020204" pitchFamily="34" charset="0"/>
              </a:rPr>
              <a:t>r.a</a:t>
            </a:r>
            <a:r>
              <a:rPr lang="tr-TR" sz="2400" b="1" dirty="0">
                <a:solidFill>
                  <a:schemeClr val="bg1"/>
                </a:solidFill>
                <a:latin typeface="Arial" panose="020B0604020202020204" pitchFamily="34" charset="0"/>
                <a:cs typeface="Arial" panose="020B0604020202020204" pitchFamily="34" charset="0"/>
              </a:rPr>
              <a:t>.)</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ebter</a:t>
            </a:r>
            <a:endParaRPr lang="tr-TR" sz="2400" b="1" dirty="0">
              <a:solidFill>
                <a:schemeClr val="bg1"/>
              </a:solidFill>
              <a:latin typeface="Arial" panose="020B06040202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47580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Ali (</a:t>
            </a:r>
            <a:r>
              <a:rPr lang="tr-TR" sz="2400" b="1" dirty="0" err="1">
                <a:solidFill>
                  <a:schemeClr val="bg1"/>
                </a:solidFill>
                <a:latin typeface="Arial" panose="020B0604020202020204" pitchFamily="34" charset="0"/>
                <a:cs typeface="Arial" panose="020B0604020202020204" pitchFamily="34" charset="0"/>
              </a:rPr>
              <a:t>r.a</a:t>
            </a:r>
            <a:r>
              <a:rPr lang="tr-TR" sz="2400" b="1" dirty="0">
                <a:solidFill>
                  <a:schemeClr val="bg1"/>
                </a:solidFill>
                <a:latin typeface="Arial" panose="020B0604020202020204" pitchFamily="34" charset="0"/>
                <a:cs typeface="Arial" panose="020B0604020202020204" pitchFamily="34" charset="0"/>
              </a:rPr>
              <a:t>.)</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bereket</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65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soyunu devam ettiren çocuğu</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7744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soyunu devam ettiren kızı ile evlenen yakını.</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72548"/>
            <a:ext cx="6608454"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Kevser sözcüğünün sözcük anlamlarından biri</a:t>
            </a:r>
            <a:endParaRPr lang="sv-SE" sz="2000" dirty="0">
              <a:solidFill>
                <a:schemeClr val="bg1"/>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923269"/>
            <a:ext cx="632364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Kevser suresinde geçen bir kavram</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1" y="4608814"/>
            <a:ext cx="6608454"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ev halkını ifade etmek için kullanılan kavram.</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05964"/>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Muhammed'in (s.a.v.) torunlarından biri</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sim 12" descr="metin, ekran görüntüsü, yazı tipi içeren bir resim&#10;&#10;Açıklama otomatik olarak oluşturuldu">
            <a:extLst>
              <a:ext uri="{FF2B5EF4-FFF2-40B4-BE49-F238E27FC236}">
                <a16:creationId xmlns:a16="http://schemas.microsoft.com/office/drawing/2014/main" id="{F739D474-ADCF-9B76-DD25-24D1B9DBA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DİN GÜZEL AHLAKTIR</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2AC34476-A8A6-0709-9EFC-BE117E4F57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HZ. HASAN (R.A.) VE HZ. HÜSEYİN (R.A.)</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kişi, şahıs, dış mekan, el, parmak içeren bir resim&#10;&#10;Açıklama otomatik olarak oluşturuldu">
            <a:extLst>
              <a:ext uri="{FF2B5EF4-FFF2-40B4-BE49-F238E27FC236}">
                <a16:creationId xmlns:a16="http://schemas.microsoft.com/office/drawing/2014/main" id="{4F8E8D59-EA36-7353-A4CA-6F2967BDA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5" y="3683276"/>
            <a:ext cx="7766785"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Torunlarının isimlerini bizzat                    Hz. Muhammed (s.a.v.) vermiştir. Bu     isimler sözlükte </a:t>
            </a:r>
            <a:r>
              <a:rPr lang="tr-TR" sz="3000" dirty="0">
                <a:solidFill>
                  <a:srgbClr val="FF0000"/>
                </a:solidFill>
                <a:latin typeface="Arial" panose="020B0604020202020204" pitchFamily="34" charset="0"/>
                <a:cs typeface="Arial" panose="020B0604020202020204" pitchFamily="34" charset="0"/>
              </a:rPr>
              <a:t>iyilik</a:t>
            </a:r>
            <a:r>
              <a:rPr lang="tr-TR" sz="3000" dirty="0">
                <a:latin typeface="Arial" panose="020B0604020202020204" pitchFamily="34" charset="0"/>
                <a:cs typeface="Arial" panose="020B0604020202020204" pitchFamily="34" charset="0"/>
              </a:rPr>
              <a:t> ve </a:t>
            </a:r>
            <a:r>
              <a:rPr lang="tr-TR" sz="3000" dirty="0">
                <a:solidFill>
                  <a:srgbClr val="FF0000"/>
                </a:solidFill>
                <a:latin typeface="Arial" panose="020B0604020202020204" pitchFamily="34" charset="0"/>
                <a:cs typeface="Arial" panose="020B0604020202020204" pitchFamily="34" charset="0"/>
              </a:rPr>
              <a:t>güzellik</a:t>
            </a:r>
            <a:r>
              <a:rPr lang="tr-TR" sz="3000" dirty="0">
                <a:latin typeface="Arial" panose="020B0604020202020204" pitchFamily="34" charset="0"/>
                <a:cs typeface="Arial" panose="020B0604020202020204" pitchFamily="34" charset="0"/>
              </a:rPr>
              <a:t> anlamlarına gelmektedir.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68" y="1143606"/>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Muhammed’in (s.a.v.) en küçük            kızı olan Hz. Fatıma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Hz. Ali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ile evlenmiş bu evliliklerinden önce Hz. Hasan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daha sonra Hz. Hüseyin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dünyaya gelmiştir.</a:t>
            </a:r>
          </a:p>
        </p:txBody>
      </p:sp>
    </p:spTree>
    <p:extLst>
      <p:ext uri="{BB962C8B-B14F-4D97-AF65-F5344CB8AC3E}">
        <p14:creationId xmlns:p14="http://schemas.microsoft.com/office/powerpoint/2010/main" val="367754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40ED-6226-CB2B-03D2-B143ED132DBD}"/>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9D3BD222-CD1B-4600-4FA5-10DCD867D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541556E6-73DD-7E8D-18A0-55707042D954}"/>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HZ. HASAN (R.A.) VE HZ. HÜSEYİN (R.A.)</a:t>
            </a:r>
          </a:p>
        </p:txBody>
      </p:sp>
      <p:sp>
        <p:nvSpPr>
          <p:cNvPr id="5" name="Metin kutusu 4">
            <a:extLst>
              <a:ext uri="{FF2B5EF4-FFF2-40B4-BE49-F238E27FC236}">
                <a16:creationId xmlns:a16="http://schemas.microsoft.com/office/drawing/2014/main" id="{C224E012-D1C1-9493-776B-C9A88F58803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DF849306-D9EC-AC0A-3853-AE74EF469D8D}"/>
              </a:ext>
            </a:extLst>
          </p:cNvPr>
          <p:cNvSpPr txBox="1"/>
          <p:nvPr/>
        </p:nvSpPr>
        <p:spPr>
          <a:xfrm>
            <a:off x="4116467" y="3109415"/>
            <a:ext cx="7766785"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torunları ile yakından ilgilenmiş, onların ahlaki ve dini eğitiminde büyük rol oynamıştır. Onlar da Hz. Muhammed’in (s.a.v.) öğütlerini, davranışlarını kendilerine örnek almışlar ve toplumda erdemli bireyler haline gelmişlerdir.</a:t>
            </a:r>
          </a:p>
        </p:txBody>
      </p:sp>
      <p:sp>
        <p:nvSpPr>
          <p:cNvPr id="3" name="Metin kutusu 2">
            <a:extLst>
              <a:ext uri="{FF2B5EF4-FFF2-40B4-BE49-F238E27FC236}">
                <a16:creationId xmlns:a16="http://schemas.microsoft.com/office/drawing/2014/main" id="{53EADF69-A447-3E0D-C728-B1E36AA37C3E}"/>
              </a:ext>
            </a:extLst>
          </p:cNvPr>
          <p:cNvSpPr txBox="1"/>
          <p:nvPr/>
        </p:nvSpPr>
        <p:spPr>
          <a:xfrm>
            <a:off x="4116468" y="899766"/>
            <a:ext cx="7766785"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onlar doğduğunda kulaklarına ezan okumuş, onlar için Allah’a (c.c.) şükretmek amacıyla kurban (</a:t>
            </a:r>
            <a:r>
              <a:rPr lang="tr-TR" sz="3000" dirty="0" err="1">
                <a:solidFill>
                  <a:srgbClr val="FF0000"/>
                </a:solidFill>
                <a:latin typeface="Arial" panose="020B0604020202020204" pitchFamily="34" charset="0"/>
                <a:cs typeface="Arial" panose="020B0604020202020204" pitchFamily="34" charset="0"/>
              </a:rPr>
              <a:t>Akika</a:t>
            </a: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kurbanı</a:t>
            </a:r>
            <a:r>
              <a:rPr lang="tr-TR" sz="3000" dirty="0">
                <a:latin typeface="Arial" panose="020B0604020202020204" pitchFamily="34" charset="0"/>
                <a:cs typeface="Arial" panose="020B0604020202020204" pitchFamily="34" charset="0"/>
              </a:rPr>
              <a:t>) kesmiştir.</a:t>
            </a:r>
          </a:p>
        </p:txBody>
      </p:sp>
      <p:pic>
        <p:nvPicPr>
          <p:cNvPr id="6" name="Resim 5" descr="kişi, şahıs, dış mekan, el, parmak içeren bir resim&#10;&#10;Açıklama otomatik olarak oluşturuldu">
            <a:extLst>
              <a:ext uri="{FF2B5EF4-FFF2-40B4-BE49-F238E27FC236}">
                <a16:creationId xmlns:a16="http://schemas.microsoft.com/office/drawing/2014/main" id="{63986238-0870-B08E-D351-C77EF7EFA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Tree>
    <p:extLst>
      <p:ext uri="{BB962C8B-B14F-4D97-AF65-F5344CB8AC3E}">
        <p14:creationId xmlns:p14="http://schemas.microsoft.com/office/powerpoint/2010/main" val="346599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34928-BBE6-899B-AAB7-D69A70180781}"/>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C75F1A66-3793-C62A-9D58-D5393EAAF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CE48F954-7B5D-5494-BD57-D46141FEBC89}"/>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6. KONU: HZ. HASAN (R.A.) VE HZ. HÜSEYİN (R.A.)</a:t>
            </a:r>
          </a:p>
        </p:txBody>
      </p:sp>
      <p:pic>
        <p:nvPicPr>
          <p:cNvPr id="8" name="Resim 7" descr="ekran görüntüsü, el, kişi, şahıs, güneş içeren bir resim&#10;&#10;Açıklama otomatik olarak oluşturuldu">
            <a:extLst>
              <a:ext uri="{FF2B5EF4-FFF2-40B4-BE49-F238E27FC236}">
                <a16:creationId xmlns:a16="http://schemas.microsoft.com/office/drawing/2014/main" id="{C4127415-47A8-CFD1-3B0C-96098AA77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5" name="Metin kutusu 4">
            <a:extLst>
              <a:ext uri="{FF2B5EF4-FFF2-40B4-BE49-F238E27FC236}">
                <a16:creationId xmlns:a16="http://schemas.microsoft.com/office/drawing/2014/main" id="{DBEC0571-80B7-FFD5-FF57-49F93450E171}"/>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A55EBDEB-C769-E389-F0D4-D71E5F2292CD}"/>
              </a:ext>
            </a:extLst>
          </p:cNvPr>
          <p:cNvSpPr txBox="1"/>
          <p:nvPr/>
        </p:nvSpPr>
        <p:spPr>
          <a:xfrm>
            <a:off x="4116467" y="3566615"/>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Muhammed (s.a.v.) onları aile fertlerinden kabul etmiş, onlar için “</a:t>
            </a:r>
            <a:r>
              <a:rPr lang="tr-TR" sz="3000" dirty="0">
                <a:solidFill>
                  <a:srgbClr val="00B050"/>
                </a:solidFill>
                <a:latin typeface="Arial" panose="020B0604020202020204" pitchFamily="34" charset="0"/>
                <a:cs typeface="Arial" panose="020B0604020202020204" pitchFamily="34" charset="0"/>
              </a:rPr>
              <a:t>Allah’ım, işte bunlar benim </a:t>
            </a:r>
            <a:r>
              <a:rPr lang="tr-TR" sz="3000" dirty="0" err="1">
                <a:solidFill>
                  <a:srgbClr val="00B050"/>
                </a:solidFill>
                <a:latin typeface="Arial" panose="020B0604020202020204" pitchFamily="34" charset="0"/>
                <a:cs typeface="Arial" panose="020B0604020202020204" pitchFamily="34" charset="0"/>
              </a:rPr>
              <a:t>ehl</a:t>
            </a:r>
            <a:r>
              <a:rPr lang="tr-TR" sz="3000" dirty="0">
                <a:solidFill>
                  <a:srgbClr val="00B050"/>
                </a:solidFill>
                <a:latin typeface="Arial" panose="020B0604020202020204" pitchFamily="34" charset="0"/>
                <a:cs typeface="Arial" panose="020B0604020202020204" pitchFamily="34" charset="0"/>
              </a:rPr>
              <a:t>-i beytimdir. Onların kirini gider ve onları tertemiz yap!</a:t>
            </a:r>
            <a:r>
              <a:rPr lang="tr-TR" sz="3000" dirty="0">
                <a:latin typeface="Arial" panose="020B0604020202020204" pitchFamily="34" charset="0"/>
                <a:cs typeface="Arial" panose="020B0604020202020204" pitchFamily="34" charset="0"/>
              </a:rPr>
              <a:t>” diyerek onlar için dua etmiştir.</a:t>
            </a:r>
          </a:p>
        </p:txBody>
      </p:sp>
      <p:sp>
        <p:nvSpPr>
          <p:cNvPr id="3" name="Metin kutusu 2">
            <a:extLst>
              <a:ext uri="{FF2B5EF4-FFF2-40B4-BE49-F238E27FC236}">
                <a16:creationId xmlns:a16="http://schemas.microsoft.com/office/drawing/2014/main" id="{2A85D885-F0C1-713F-0EF0-79F0E79BF895}"/>
              </a:ext>
            </a:extLst>
          </p:cNvPr>
          <p:cNvSpPr txBox="1"/>
          <p:nvPr/>
        </p:nvSpPr>
        <p:spPr>
          <a:xfrm>
            <a:off x="4116468" y="975966"/>
            <a:ext cx="7766785"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Fiziki özellikleri bakımından dedelerine benzeyen Hz. Hasan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ve Hz. Hüseyin (</a:t>
            </a:r>
            <a:r>
              <a:rPr lang="tr-TR" sz="3000" dirty="0" err="1">
                <a:latin typeface="Arial" panose="020B0604020202020204" pitchFamily="34" charset="0"/>
                <a:cs typeface="Arial" panose="020B0604020202020204" pitchFamily="34" charset="0"/>
              </a:rPr>
              <a:t>r.a</a:t>
            </a:r>
            <a:r>
              <a:rPr lang="tr-TR" sz="3000" dirty="0">
                <a:latin typeface="Arial" panose="020B0604020202020204" pitchFamily="34" charset="0"/>
                <a:cs typeface="Arial" panose="020B0604020202020204" pitchFamily="34" charset="0"/>
              </a:rPr>
              <a:t>.), dedelerinin terbiyesinde büyüdükleri için </a:t>
            </a:r>
            <a:r>
              <a:rPr lang="tr-TR" sz="3000" dirty="0" err="1">
                <a:latin typeface="Arial" panose="020B0604020202020204" pitchFamily="34" charset="0"/>
                <a:cs typeface="Arial" panose="020B0604020202020204" pitchFamily="34" charset="0"/>
              </a:rPr>
              <a:t>ahlakî</a:t>
            </a:r>
            <a:r>
              <a:rPr lang="tr-TR" sz="3000" dirty="0">
                <a:latin typeface="Arial" panose="020B0604020202020204" pitchFamily="34" charset="0"/>
                <a:cs typeface="Arial" panose="020B0604020202020204" pitchFamily="34" charset="0"/>
              </a:rPr>
              <a:t> açıdan da büyük benzerlik göstermişlerdir.</a:t>
            </a:r>
          </a:p>
        </p:txBody>
      </p:sp>
    </p:spTree>
    <p:extLst>
      <p:ext uri="{BB962C8B-B14F-4D97-AF65-F5344CB8AC3E}">
        <p14:creationId xmlns:p14="http://schemas.microsoft.com/office/powerpoint/2010/main" val="45977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17D1-4979-8BA9-6033-0D4015FF403F}"/>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76537BE4-BAE0-1043-8EFE-822569BD1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7E756C85-319E-8313-FC60-F5AB0CC93BE1}"/>
              </a:ext>
            </a:extLst>
          </p:cNvPr>
          <p:cNvSpPr txBox="1"/>
          <p:nvPr/>
        </p:nvSpPr>
        <p:spPr>
          <a:xfrm>
            <a:off x="459772" y="60943"/>
            <a:ext cx="82422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7. KONU: BİR SURE TANIYORUM: KEVSER SURESİ VE ANLAMI</a:t>
            </a:r>
          </a:p>
        </p:txBody>
      </p:sp>
      <p:sp>
        <p:nvSpPr>
          <p:cNvPr id="5" name="Metin kutusu 4">
            <a:extLst>
              <a:ext uri="{FF2B5EF4-FFF2-40B4-BE49-F238E27FC236}">
                <a16:creationId xmlns:a16="http://schemas.microsoft.com/office/drawing/2014/main" id="{60B3AB3D-41C9-F02E-9CE8-87DCC838E0F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a:extLst>
              <a:ext uri="{FF2B5EF4-FFF2-40B4-BE49-F238E27FC236}">
                <a16:creationId xmlns:a16="http://schemas.microsoft.com/office/drawing/2014/main" id="{647D2757-8BE9-2203-2CAD-4A0AF6FAC32A}"/>
              </a:ext>
            </a:extLst>
          </p:cNvPr>
          <p:cNvPicPr>
            <a:picLocks noChangeAspect="1"/>
          </p:cNvPicPr>
          <p:nvPr/>
        </p:nvPicPr>
        <p:blipFill>
          <a:blip r:embed="rId3">
            <a:biLevel thresh="75000"/>
          </a:blip>
          <a:stretch>
            <a:fillRect/>
          </a:stretch>
        </p:blipFill>
        <p:spPr>
          <a:xfrm>
            <a:off x="2097990" y="585600"/>
            <a:ext cx="7996020" cy="2660520"/>
          </a:xfrm>
          <a:prstGeom prst="rect">
            <a:avLst/>
          </a:prstGeom>
        </p:spPr>
      </p:pic>
      <p:sp>
        <p:nvSpPr>
          <p:cNvPr id="10" name="Metin kutusu 9">
            <a:extLst>
              <a:ext uri="{FF2B5EF4-FFF2-40B4-BE49-F238E27FC236}">
                <a16:creationId xmlns:a16="http://schemas.microsoft.com/office/drawing/2014/main" id="{328D5634-1354-37BE-DFF8-7102CAF6018B}"/>
              </a:ext>
            </a:extLst>
          </p:cNvPr>
          <p:cNvSpPr txBox="1"/>
          <p:nvPr/>
        </p:nvSpPr>
        <p:spPr>
          <a:xfrm>
            <a:off x="140790" y="4782868"/>
            <a:ext cx="11910420" cy="1461939"/>
          </a:xfrm>
          <a:prstGeom prst="rect">
            <a:avLst/>
          </a:prstGeom>
          <a:noFill/>
          <a:ln>
            <a:noFill/>
          </a:ln>
        </p:spPr>
        <p:txBody>
          <a:bodyPr wrap="square" rtlCol="0">
            <a:spAutoFit/>
          </a:bodyPr>
          <a:lstStyle/>
          <a:p>
            <a:pPr algn="ctr">
              <a:spcAft>
                <a:spcPts val="600"/>
              </a:spcAft>
            </a:pPr>
            <a:r>
              <a:rPr lang="tr-TR" sz="2800" dirty="0">
                <a:latin typeface="Arial" panose="020B0604020202020204" pitchFamily="34" charset="0"/>
                <a:cs typeface="Arial" panose="020B0604020202020204" pitchFamily="34" charset="0"/>
              </a:rPr>
              <a:t>Rahman ve Rahim olan Allah'ın adıyla...</a:t>
            </a:r>
          </a:p>
          <a:p>
            <a:pPr algn="ctr">
              <a:spcAft>
                <a:spcPts val="600"/>
              </a:spcAft>
            </a:pPr>
            <a:r>
              <a:rPr lang="tr-TR" sz="2800" dirty="0">
                <a:latin typeface="Arial" panose="020B0604020202020204" pitchFamily="34" charset="0"/>
                <a:cs typeface="Arial" panose="020B0604020202020204" pitchFamily="34" charset="0"/>
              </a:rPr>
              <a:t>"(</a:t>
            </a:r>
            <a:r>
              <a:rPr lang="tr-TR" sz="2800" dirty="0" err="1">
                <a:latin typeface="Arial" panose="020B0604020202020204" pitchFamily="34" charset="0"/>
                <a:cs typeface="Arial" panose="020B0604020202020204" pitchFamily="34" charset="0"/>
              </a:rPr>
              <a:t>Resûlüm</a:t>
            </a:r>
            <a:r>
              <a:rPr lang="tr-TR" sz="2800" dirty="0">
                <a:latin typeface="Arial" panose="020B0604020202020204" pitchFamily="34" charset="0"/>
                <a:cs typeface="Arial" panose="020B0604020202020204" pitchFamily="34" charset="0"/>
              </a:rPr>
              <a:t>!) Kuşkusuz biz sana Kevser'i verdik. Şimdi sen Rabbine kulluk et ve kurban kes. Asıl sonu kesik olan, şüphesiz sana hınç besleyendir."</a:t>
            </a:r>
          </a:p>
        </p:txBody>
      </p:sp>
      <p:sp>
        <p:nvSpPr>
          <p:cNvPr id="3" name="Metin kutusu 2">
            <a:extLst>
              <a:ext uri="{FF2B5EF4-FFF2-40B4-BE49-F238E27FC236}">
                <a16:creationId xmlns:a16="http://schemas.microsoft.com/office/drawing/2014/main" id="{80C0DCF5-CEC9-CF8A-4893-F9FA5B2E3663}"/>
              </a:ext>
            </a:extLst>
          </p:cNvPr>
          <p:cNvSpPr txBox="1"/>
          <p:nvPr/>
        </p:nvSpPr>
        <p:spPr>
          <a:xfrm>
            <a:off x="762000" y="3035685"/>
            <a:ext cx="10668000" cy="1461939"/>
          </a:xfrm>
          <a:prstGeom prst="rect">
            <a:avLst/>
          </a:prstGeom>
          <a:noFill/>
          <a:ln>
            <a:noFill/>
          </a:ln>
        </p:spPr>
        <p:txBody>
          <a:bodyPr wrap="square" rtlCol="0">
            <a:spAutoFit/>
          </a:bodyPr>
          <a:lstStyle/>
          <a:p>
            <a:pPr algn="ctr">
              <a:spcAft>
                <a:spcPts val="600"/>
              </a:spcAft>
            </a:pPr>
            <a:r>
              <a:rPr lang="tr-TR" sz="2800" dirty="0" err="1">
                <a:latin typeface="Arial" panose="020B0604020202020204" pitchFamily="34" charset="0"/>
                <a:cs typeface="Arial" panose="020B0604020202020204" pitchFamily="34" charset="0"/>
              </a:rPr>
              <a:t>Bismillâhirrahmânirrahîm</a:t>
            </a:r>
            <a:r>
              <a:rPr lang="tr-TR" sz="2800" dirty="0">
                <a:latin typeface="Arial" panose="020B0604020202020204" pitchFamily="34" charset="0"/>
                <a:cs typeface="Arial" panose="020B0604020202020204" pitchFamily="34" charset="0"/>
              </a:rPr>
              <a:t>.</a:t>
            </a:r>
          </a:p>
          <a:p>
            <a:pPr algn="ctr">
              <a:spcAft>
                <a:spcPts val="600"/>
              </a:spcAft>
            </a:pPr>
            <a:r>
              <a:rPr lang="tr-TR" sz="2800" dirty="0">
                <a:latin typeface="Arial" panose="020B0604020202020204" pitchFamily="34" charset="0"/>
                <a:cs typeface="Arial" panose="020B0604020202020204" pitchFamily="34" charset="0"/>
              </a:rPr>
              <a:t>İnnâ </a:t>
            </a:r>
            <a:r>
              <a:rPr lang="tr-TR" sz="2800" dirty="0" err="1">
                <a:latin typeface="Arial" panose="020B0604020202020204" pitchFamily="34" charset="0"/>
                <a:cs typeface="Arial" panose="020B0604020202020204" pitchFamily="34" charset="0"/>
              </a:rPr>
              <a:t>a’taynâke-lkevśer</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Fesalli</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lirabbike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venhar</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İnne</a:t>
            </a: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şâni</a:t>
            </a:r>
            <a:r>
              <a:rPr lang="tr-TR" sz="2800" dirty="0">
                <a:latin typeface="Arial" panose="020B0604020202020204" pitchFamily="34" charset="0"/>
                <a:cs typeface="Arial" panose="020B0604020202020204" pitchFamily="34" charset="0"/>
              </a:rPr>
              <a:t>-eke </a:t>
            </a:r>
            <a:r>
              <a:rPr lang="tr-TR" sz="2800" dirty="0" err="1">
                <a:latin typeface="Arial" panose="020B0604020202020204" pitchFamily="34" charset="0"/>
                <a:cs typeface="Arial" panose="020B0604020202020204" pitchFamily="34" charset="0"/>
              </a:rPr>
              <a:t>huve</a:t>
            </a:r>
            <a:r>
              <a:rPr lang="tr-TR" sz="2800" dirty="0">
                <a:latin typeface="Arial" panose="020B0604020202020204" pitchFamily="34" charset="0"/>
                <a:cs typeface="Arial" panose="020B0604020202020204" pitchFamily="34" charset="0"/>
              </a:rPr>
              <a:t>-l-</a:t>
            </a:r>
            <a:r>
              <a:rPr lang="tr-TR" sz="2800" dirty="0" err="1">
                <a:latin typeface="Arial" panose="020B0604020202020204" pitchFamily="34" charset="0"/>
                <a:cs typeface="Arial" panose="020B0604020202020204" pitchFamily="34" charset="0"/>
              </a:rPr>
              <a:t>ebter</a:t>
            </a:r>
            <a:r>
              <a:rPr lang="tr-TR"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7955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D19EE-CF00-F15F-D193-E3DFA8BEEE4D}"/>
            </a:ext>
          </a:extLst>
        </p:cNvPr>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C9CDBB5E-F810-93D3-1625-DCA1ABCA7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49C9E7B8-2509-54A8-DC48-AF7083EFED3D}"/>
              </a:ext>
            </a:extLst>
          </p:cNvPr>
          <p:cNvSpPr txBox="1"/>
          <p:nvPr/>
        </p:nvSpPr>
        <p:spPr>
          <a:xfrm>
            <a:off x="459772" y="60943"/>
            <a:ext cx="824226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7. KONU: BİR SURE TANIYORUM: KEVSER SURESİ VE ANLAMI</a:t>
            </a:r>
          </a:p>
        </p:txBody>
      </p:sp>
      <p:sp>
        <p:nvSpPr>
          <p:cNvPr id="5" name="Metin kutusu 4">
            <a:extLst>
              <a:ext uri="{FF2B5EF4-FFF2-40B4-BE49-F238E27FC236}">
                <a16:creationId xmlns:a16="http://schemas.microsoft.com/office/drawing/2014/main" id="{37C45A2F-E5E8-AEE1-0B9E-3FB8A270C20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8" name="Resim 7" descr="çağlayan, çiçek, su, yay, ilkbahar içeren bir resim&#10;&#10;Açıklama otomatik olarak oluşturuldu">
            <a:extLst>
              <a:ext uri="{FF2B5EF4-FFF2-40B4-BE49-F238E27FC236}">
                <a16:creationId xmlns:a16="http://schemas.microsoft.com/office/drawing/2014/main" id="{5D63B6DA-EB98-D6CC-3EE8-BD995100B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4" y="729000"/>
            <a:ext cx="3600000" cy="5400000"/>
          </a:xfrm>
          <a:prstGeom prst="rect">
            <a:avLst/>
          </a:prstGeom>
        </p:spPr>
      </p:pic>
      <p:sp>
        <p:nvSpPr>
          <p:cNvPr id="4" name="Metin kutusu 3">
            <a:extLst>
              <a:ext uri="{FF2B5EF4-FFF2-40B4-BE49-F238E27FC236}">
                <a16:creationId xmlns:a16="http://schemas.microsoft.com/office/drawing/2014/main" id="{17110077-C367-9203-CD2E-8449A31F0459}"/>
              </a:ext>
            </a:extLst>
          </p:cNvPr>
          <p:cNvSpPr txBox="1"/>
          <p:nvPr/>
        </p:nvSpPr>
        <p:spPr>
          <a:xfrm>
            <a:off x="4116475" y="3226076"/>
            <a:ext cx="8075525" cy="2785378"/>
          </a:xfrm>
          <a:prstGeom prst="rect">
            <a:avLst/>
          </a:prstGeom>
          <a:solidFill>
            <a:schemeClr val="accent4">
              <a:lumMod val="40000"/>
              <a:lumOff val="60000"/>
            </a:schemeClr>
          </a:solidFill>
          <a:ln>
            <a:noFill/>
          </a:ln>
        </p:spPr>
        <p:txBody>
          <a:bodyPr wrap="square" rtlCol="0">
            <a:spAutoFit/>
          </a:bodyPr>
          <a:lstStyle/>
          <a:p>
            <a:pPr>
              <a:spcAft>
                <a:spcPts val="600"/>
              </a:spcAft>
            </a:pPr>
            <a:r>
              <a:rPr lang="tr-TR" sz="2500" b="1" dirty="0">
                <a:latin typeface="Arial" panose="020B0604020202020204" pitchFamily="34" charset="0"/>
                <a:cs typeface="Arial" panose="020B0604020202020204" pitchFamily="34" charset="0"/>
              </a:rPr>
              <a:t>Not</a:t>
            </a:r>
            <a:r>
              <a:rPr lang="tr-TR" sz="2500" dirty="0">
                <a:latin typeface="Arial" panose="020B0604020202020204" pitchFamily="34" charset="0"/>
                <a:cs typeface="Arial" panose="020B0604020202020204" pitchFamily="34" charset="0"/>
              </a:rPr>
              <a:t>: Mekkeli müşrikler Hz. Muhammed’in (s.a.v.)    erkek çocukları erken yaşta vefat ettiği için ona “</a:t>
            </a:r>
            <a:r>
              <a:rPr lang="tr-TR" sz="2500" dirty="0" err="1">
                <a:solidFill>
                  <a:srgbClr val="FF0000"/>
                </a:solidFill>
                <a:latin typeface="Arial" panose="020B0604020202020204" pitchFamily="34" charset="0"/>
                <a:cs typeface="Arial" panose="020B0604020202020204" pitchFamily="34" charset="0"/>
              </a:rPr>
              <a:t>ebter</a:t>
            </a:r>
            <a:r>
              <a:rPr lang="tr-TR" sz="2500" dirty="0">
                <a:latin typeface="Arial" panose="020B0604020202020204" pitchFamily="34" charset="0"/>
                <a:cs typeface="Arial" panose="020B0604020202020204" pitchFamily="34" charset="0"/>
              </a:rPr>
              <a:t>” (soyu kesik) diyerek Hz. Muhammed’e (s.a.v.) hakaret etmeye çalışmışlar. Yüce Allah da müşriklerin bu sözüne karşılık onu Kevser ile müjdelemiş, soyunun devam etmesini sağlayan Hz. Fatıma’yı (</a:t>
            </a:r>
            <a:r>
              <a:rPr lang="tr-TR" sz="2500" dirty="0" err="1">
                <a:latin typeface="Arial" panose="020B0604020202020204" pitchFamily="34" charset="0"/>
                <a:cs typeface="Arial" panose="020B0604020202020204" pitchFamily="34" charset="0"/>
              </a:rPr>
              <a:t>r.a</a:t>
            </a:r>
            <a:r>
              <a:rPr lang="tr-TR" sz="2500" dirty="0">
                <a:latin typeface="Arial" panose="020B0604020202020204" pitchFamily="34" charset="0"/>
                <a:cs typeface="Arial" panose="020B0604020202020204" pitchFamily="34" charset="0"/>
              </a:rPr>
              <a:t>.) dünyaya getirmeyi de ona nasip etmiştir.</a:t>
            </a:r>
          </a:p>
        </p:txBody>
      </p:sp>
      <p:sp>
        <p:nvSpPr>
          <p:cNvPr id="3" name="Metin kutusu 2">
            <a:extLst>
              <a:ext uri="{FF2B5EF4-FFF2-40B4-BE49-F238E27FC236}">
                <a16:creationId xmlns:a16="http://schemas.microsoft.com/office/drawing/2014/main" id="{4B9DD445-BF2B-40FF-6DCA-EBAC4872594D}"/>
              </a:ext>
            </a:extLst>
          </p:cNvPr>
          <p:cNvSpPr txBox="1"/>
          <p:nvPr/>
        </p:nvSpPr>
        <p:spPr>
          <a:xfrm>
            <a:off x="4116468" y="686406"/>
            <a:ext cx="7766785" cy="2477601"/>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Kevser, </a:t>
            </a:r>
            <a:r>
              <a:rPr lang="tr-TR" sz="3000" dirty="0">
                <a:solidFill>
                  <a:srgbClr val="FF0000"/>
                </a:solidFill>
                <a:latin typeface="Arial" panose="020B0604020202020204" pitchFamily="34" charset="0"/>
                <a:cs typeface="Arial" panose="020B0604020202020204" pitchFamily="34" charset="0"/>
              </a:rPr>
              <a:t>bolluk</a:t>
            </a:r>
            <a:r>
              <a:rPr lang="tr-TR" sz="3000" dirty="0">
                <a:latin typeface="Arial" panose="020B0604020202020204" pitchFamily="34" charset="0"/>
                <a:cs typeface="Arial" panose="020B0604020202020204" pitchFamily="34" charset="0"/>
              </a:rPr>
              <a:t> ve </a:t>
            </a:r>
            <a:r>
              <a:rPr lang="tr-TR" sz="3000" dirty="0">
                <a:solidFill>
                  <a:srgbClr val="FF0000"/>
                </a:solidFill>
                <a:latin typeface="Arial" panose="020B0604020202020204" pitchFamily="34" charset="0"/>
                <a:cs typeface="Arial" panose="020B0604020202020204" pitchFamily="34" charset="0"/>
              </a:rPr>
              <a:t>bereket</a:t>
            </a:r>
            <a:r>
              <a:rPr lang="tr-TR" sz="3000" dirty="0">
                <a:latin typeface="Arial" panose="020B0604020202020204" pitchFamily="34" charset="0"/>
                <a:cs typeface="Arial" panose="020B0604020202020204" pitchFamily="34" charset="0"/>
              </a:rPr>
              <a:t> gibi              anlamlara gelmektedir. Aynı zamanda                               Hz. Muhammed’in (s.a.v.) cennette müminlerle başında buluşacağı havuza da </a:t>
            </a:r>
            <a:r>
              <a:rPr lang="tr-TR" sz="3000" dirty="0" err="1">
                <a:latin typeface="Arial" panose="020B0604020202020204" pitchFamily="34" charset="0"/>
                <a:cs typeface="Arial" panose="020B0604020202020204" pitchFamily="34" charset="0"/>
              </a:rPr>
              <a:t>kevser</a:t>
            </a:r>
            <a:r>
              <a:rPr lang="tr-TR" sz="3000" dirty="0">
                <a:latin typeface="Arial" panose="020B0604020202020204" pitchFamily="34" charset="0"/>
                <a:cs typeface="Arial" panose="020B0604020202020204" pitchFamily="34" charset="0"/>
              </a:rPr>
              <a:t> denilmektedir.</a:t>
            </a:r>
          </a:p>
        </p:txBody>
      </p:sp>
    </p:spTree>
    <p:extLst>
      <p:ext uri="{BB962C8B-B14F-4D97-AF65-F5344CB8AC3E}">
        <p14:creationId xmlns:p14="http://schemas.microsoft.com/office/powerpoint/2010/main" val="285146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13747228-CA3E-B968-2F18-55C2FB538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24516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60098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Peygamberimiz, torunları Hz. Hasan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Hüseyin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doğduğunda kulaklarına ezan okumuş, büyüdüklerinde de onlarla yakından ilgilenmiştir. Sadece bu torunlarına karşı değil diğer torunlarına karşı da aynı ilgi ve sevgiyi göstermiştir.</a:t>
            </a:r>
          </a:p>
          <a:p>
            <a:pPr>
              <a:spcAft>
                <a:spcPts val="600"/>
              </a:spcAft>
            </a:pPr>
            <a:r>
              <a:rPr lang="tr-TR" sz="2200" b="1" dirty="0">
                <a:latin typeface="Arial" panose="020B0604020202020204" pitchFamily="34" charset="0"/>
                <a:cs typeface="Arial" panose="020B0604020202020204" pitchFamily="34" charset="0"/>
              </a:rPr>
              <a:t>Peygamberimizin metinde bahsedilen iki torununun annesi aşağıdakilerden hangisidir?</a:t>
            </a:r>
          </a:p>
          <a:p>
            <a:pPr>
              <a:spcAft>
                <a:spcPts val="600"/>
              </a:spcAft>
            </a:pPr>
            <a:r>
              <a:rPr lang="tr-TR" sz="2200" dirty="0">
                <a:latin typeface="Arial" panose="020B0604020202020204" pitchFamily="34" charset="0"/>
                <a:cs typeface="Arial" panose="020B0604020202020204" pitchFamily="34" charset="0"/>
              </a:rPr>
              <a:t>A) Hz. </a:t>
            </a:r>
            <a:r>
              <a:rPr lang="tr-TR" sz="2200" dirty="0" err="1">
                <a:latin typeface="Arial" panose="020B0604020202020204" pitchFamily="34" charset="0"/>
                <a:cs typeface="Arial" panose="020B0604020202020204" pitchFamily="34" charset="0"/>
              </a:rPr>
              <a:t>Ümmü</a:t>
            </a:r>
            <a:r>
              <a:rPr lang="tr-TR" sz="2200" dirty="0">
                <a:latin typeface="Arial" panose="020B0604020202020204" pitchFamily="34" charset="0"/>
                <a:cs typeface="Arial" panose="020B0604020202020204" pitchFamily="34" charset="0"/>
              </a:rPr>
              <a:t> Gülsüm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a:t>
            </a:r>
          </a:p>
          <a:p>
            <a:pPr>
              <a:spcAft>
                <a:spcPts val="600"/>
              </a:spcAft>
            </a:pPr>
            <a:r>
              <a:rPr lang="tr-TR" sz="2200" dirty="0">
                <a:latin typeface="Arial" panose="020B0604020202020204" pitchFamily="34" charset="0"/>
                <a:cs typeface="Arial" panose="020B0604020202020204" pitchFamily="34" charset="0"/>
              </a:rPr>
              <a:t>B) Hz. Zeynep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a:t>
            </a:r>
          </a:p>
          <a:p>
            <a:pPr>
              <a:spcAft>
                <a:spcPts val="600"/>
              </a:spcAft>
            </a:pPr>
            <a:r>
              <a:rPr lang="tr-TR" sz="2200" dirty="0">
                <a:latin typeface="Arial" panose="020B0604020202020204" pitchFamily="34" charset="0"/>
                <a:cs typeface="Arial" panose="020B0604020202020204" pitchFamily="34" charset="0"/>
              </a:rPr>
              <a:t>C) Hz. Rukiye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a:t>
            </a:r>
          </a:p>
          <a:p>
            <a:pPr>
              <a:spcAft>
                <a:spcPts val="600"/>
              </a:spcAft>
            </a:pPr>
            <a:r>
              <a:rPr lang="tr-TR" sz="2200" dirty="0">
                <a:latin typeface="Arial" panose="020B0604020202020204" pitchFamily="34" charset="0"/>
                <a:cs typeface="Arial" panose="020B0604020202020204" pitchFamily="34" charset="0"/>
              </a:rPr>
              <a:t>D) Hz. Fatıma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1</a:t>
            </a:r>
          </a:p>
        </p:txBody>
      </p:sp>
    </p:spTree>
    <p:extLst>
      <p:ext uri="{BB962C8B-B14F-4D97-AF65-F5344CB8AC3E}">
        <p14:creationId xmlns:p14="http://schemas.microsoft.com/office/powerpoint/2010/main" val="41078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descr="daire, sarı, kehribar, grafik içeren bir resim&#10;&#10;Açıklama otomatik olarak oluşturuldu">
            <a:extLst>
              <a:ext uri="{FF2B5EF4-FFF2-40B4-BE49-F238E27FC236}">
                <a16:creationId xmlns:a16="http://schemas.microsoft.com/office/drawing/2014/main" id="{BC693797-6BD2-7344-F608-F57B0BB1C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78198"/>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Abdestini yanlış alan bir kimseyi gören Hz. Hasan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ve Hz. Hüseyin (</a:t>
            </a:r>
            <a:r>
              <a:rPr lang="tr-TR" sz="2200" dirty="0" err="1">
                <a:latin typeface="Arial" panose="020B0604020202020204" pitchFamily="34" charset="0"/>
                <a:cs typeface="Arial" panose="020B0604020202020204" pitchFamily="34" charset="0"/>
              </a:rPr>
              <a:t>r.a</a:t>
            </a:r>
            <a:r>
              <a:rPr lang="tr-TR" sz="2200" dirty="0">
                <a:latin typeface="Arial" panose="020B0604020202020204" pitchFamily="34" charset="0"/>
                <a:cs typeface="Arial" panose="020B0604020202020204" pitchFamily="34" charset="0"/>
              </a:rPr>
              <a:t>.) onun yaptığı yanlışı güzel bir şekilde göstermek isterler. Adamın yanına giderek biri şu şekilde bir talepte bulunur: “Bu; benim yanlış abdest aldığımı söylüyor, ikimiz de senin önünde abdest alalım, hangimizin doğru olduğunu bize söyle.” İkisi de abdestini aldıktan sonra adam ikisinin de doğru abdest aldığını, kendisinin yanlış yaptığının farkına varır.</a:t>
            </a:r>
          </a:p>
          <a:p>
            <a:pPr>
              <a:spcAft>
                <a:spcPts val="600"/>
              </a:spcAft>
            </a:pPr>
            <a:r>
              <a:rPr lang="tr-TR" sz="2200" b="1" dirty="0">
                <a:latin typeface="Arial" panose="020B0604020202020204" pitchFamily="34" charset="0"/>
                <a:cs typeface="Arial" panose="020B0604020202020204" pitchFamily="34" charset="0"/>
              </a:rPr>
              <a:t>Metinde vurgulanmak istenen temel düşünce aşağıdakilerden hangisidir?</a:t>
            </a:r>
          </a:p>
          <a:p>
            <a:pPr>
              <a:spcAft>
                <a:spcPts val="600"/>
              </a:spcAft>
            </a:pPr>
            <a:r>
              <a:rPr lang="tr-TR" sz="2200" dirty="0">
                <a:latin typeface="Arial" panose="020B0604020202020204" pitchFamily="34" charset="0"/>
                <a:cs typeface="Arial" panose="020B0604020202020204" pitchFamily="34" charset="0"/>
              </a:rPr>
              <a:t>A) Yapılan yanlışlar kalp kırmadan düzeltilmelidir.</a:t>
            </a:r>
          </a:p>
          <a:p>
            <a:pPr>
              <a:spcAft>
                <a:spcPts val="600"/>
              </a:spcAft>
            </a:pPr>
            <a:r>
              <a:rPr lang="tr-TR" sz="2200" dirty="0">
                <a:latin typeface="Arial" panose="020B0604020202020204" pitchFamily="34" charset="0"/>
                <a:cs typeface="Arial" panose="020B0604020202020204" pitchFamily="34" charset="0"/>
              </a:rPr>
              <a:t>B) Yanlış alınan abdest namazın kabul olmasına engel olabilir.</a:t>
            </a:r>
          </a:p>
          <a:p>
            <a:pPr>
              <a:spcAft>
                <a:spcPts val="600"/>
              </a:spcAft>
            </a:pPr>
            <a:r>
              <a:rPr lang="tr-TR" sz="2200" dirty="0">
                <a:latin typeface="Arial" panose="020B0604020202020204" pitchFamily="34" charset="0"/>
                <a:cs typeface="Arial" panose="020B0604020202020204" pitchFamily="34" charset="0"/>
              </a:rPr>
              <a:t>C) İnsanların yaptığı hatalar, güven ortamının bozulmasını sağlar.</a:t>
            </a:r>
          </a:p>
          <a:p>
            <a:pPr>
              <a:spcAft>
                <a:spcPts val="600"/>
              </a:spcAft>
            </a:pPr>
            <a:r>
              <a:rPr lang="tr-TR" sz="2200" dirty="0">
                <a:latin typeface="Arial" panose="020B0604020202020204" pitchFamily="34" charset="0"/>
                <a:cs typeface="Arial" panose="020B0604020202020204" pitchFamily="34" charset="0"/>
              </a:rPr>
              <a:t>D) Yanlış yapılan ibadetler, kişilerin dine olan bakışını zedeleyebilir.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0BE1B04D-43B3-48B1-36DC-7C9705AE154D}"/>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4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3</a:t>
            </a:r>
          </a:p>
        </p:txBody>
      </p:sp>
    </p:spTree>
    <p:extLst>
      <p:ext uri="{BB962C8B-B14F-4D97-AF65-F5344CB8AC3E}">
        <p14:creationId xmlns:p14="http://schemas.microsoft.com/office/powerpoint/2010/main" val="30376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içeren bir resim&#10;&#10;Açıklama otomatik olarak oluşturuldu">
            <a:extLst>
              <a:ext uri="{FF2B5EF4-FFF2-40B4-BE49-F238E27FC236}">
                <a16:creationId xmlns:a16="http://schemas.microsoft.com/office/drawing/2014/main" id="{7A8CE4FF-629D-F2D4-9C66-E7217596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91039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185487"/>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Her surede olduğu gibi Kevser suresinde de insanlar için yol gösterici niteliğe sahip olan ayetler bulunmaktadır. Bu ayetler ışığında hayatına yön veren bir kimse hayatı boyunca mutlu olacak, başına gelecek sıkıntılı durumlarda ise sabırlı olacaktır.</a:t>
            </a:r>
          </a:p>
          <a:p>
            <a:pPr>
              <a:spcAft>
                <a:spcPts val="600"/>
              </a:spcAft>
            </a:pPr>
            <a:r>
              <a:rPr lang="tr-TR" sz="2200" b="1" dirty="0">
                <a:latin typeface="Arial" panose="020B0604020202020204" pitchFamily="34" charset="0"/>
                <a:cs typeface="Arial" panose="020B0604020202020204" pitchFamily="34" charset="0"/>
              </a:rPr>
              <a:t>Aşağıdakilerden hangisi bu ayetlerin içerikleri arasında </a:t>
            </a:r>
            <a:r>
              <a:rPr lang="tr-TR" sz="2200" b="1" u="sng" dirty="0">
                <a:latin typeface="Arial" panose="020B0604020202020204" pitchFamily="34" charset="0"/>
                <a:cs typeface="Arial" panose="020B0604020202020204" pitchFamily="34" charset="0"/>
              </a:rPr>
              <a:t>yer almaz</a:t>
            </a:r>
            <a:r>
              <a:rPr lang="tr-TR" sz="2200" b="1" dirty="0">
                <a:latin typeface="Arial" panose="020B0604020202020204" pitchFamily="34" charset="0"/>
                <a:cs typeface="Arial" panose="020B0604020202020204" pitchFamily="34" charset="0"/>
              </a:rPr>
              <a:t>?</a:t>
            </a:r>
          </a:p>
          <a:p>
            <a:pPr>
              <a:spcAft>
                <a:spcPts val="600"/>
              </a:spcAft>
            </a:pPr>
            <a:r>
              <a:rPr lang="tr-TR" sz="2200" dirty="0">
                <a:latin typeface="Arial" panose="020B0604020202020204" pitchFamily="34" charset="0"/>
                <a:cs typeface="Arial" panose="020B0604020202020204" pitchFamily="34" charset="0"/>
              </a:rPr>
              <a:t>A) Allah’a (c.c.) kulluk edilmesi gerektiği </a:t>
            </a:r>
          </a:p>
          <a:p>
            <a:pPr>
              <a:spcAft>
                <a:spcPts val="600"/>
              </a:spcAft>
            </a:pPr>
            <a:r>
              <a:rPr lang="tr-TR" sz="2200" dirty="0">
                <a:latin typeface="Arial" panose="020B0604020202020204" pitchFamily="34" charset="0"/>
                <a:cs typeface="Arial" panose="020B0604020202020204" pitchFamily="34" charset="0"/>
              </a:rPr>
              <a:t>B) Hz. Muhammed’e (s.a.v.) </a:t>
            </a:r>
            <a:r>
              <a:rPr lang="tr-TR" sz="2200" dirty="0" err="1">
                <a:latin typeface="Arial" panose="020B0604020202020204" pitchFamily="34" charset="0"/>
                <a:cs typeface="Arial" panose="020B0604020202020204" pitchFamily="34" charset="0"/>
              </a:rPr>
              <a:t>kevserin</a:t>
            </a:r>
            <a:r>
              <a:rPr lang="tr-TR" sz="2200" dirty="0">
                <a:latin typeface="Arial" panose="020B0604020202020204" pitchFamily="34" charset="0"/>
                <a:cs typeface="Arial" panose="020B0604020202020204" pitchFamily="34" charset="0"/>
              </a:rPr>
              <a:t> verilmesi</a:t>
            </a:r>
          </a:p>
          <a:p>
            <a:pPr>
              <a:spcAft>
                <a:spcPts val="600"/>
              </a:spcAft>
            </a:pPr>
            <a:r>
              <a:rPr lang="tr-TR" sz="2200" dirty="0">
                <a:latin typeface="Arial" panose="020B0604020202020204" pitchFamily="34" charset="0"/>
                <a:cs typeface="Arial" panose="020B0604020202020204" pitchFamily="34" charset="0"/>
              </a:rPr>
              <a:t>C) Peygambere kin besleyenlerin eleştirilmesi </a:t>
            </a:r>
          </a:p>
          <a:p>
            <a:pPr>
              <a:spcAft>
                <a:spcPts val="600"/>
              </a:spcAft>
            </a:pPr>
            <a:r>
              <a:rPr lang="tr-TR" sz="2200" dirty="0">
                <a:latin typeface="Arial" panose="020B0604020202020204" pitchFamily="34" charset="0"/>
                <a:cs typeface="Arial" panose="020B0604020202020204" pitchFamily="34" charset="0"/>
              </a:rPr>
              <a:t>D) İbadetler arasında en önemlisinin namaz olduğu</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da-DK" sz="1800" b="1" dirty="0">
                <a:solidFill>
                  <a:srgbClr val="F2FAFF"/>
                </a:solidFill>
                <a:latin typeface="Arial" panose="020B0604020202020204" pitchFamily="34" charset="0"/>
                <a:cs typeface="Arial" panose="020B0604020202020204" pitchFamily="34" charset="0"/>
              </a:rPr>
              <a:t>2, 3, 4 VE 5. KONULARI İÇERMEKTEDİR.</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83C09302-6688-233D-7F1C-683D6CEB5AE1}"/>
              </a:ext>
            </a:extLst>
          </p:cNvPr>
          <p:cNvSpPr txBox="1"/>
          <p:nvPr/>
        </p:nvSpPr>
        <p:spPr>
          <a:xfrm>
            <a:off x="1" y="603153"/>
            <a:ext cx="4815839"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5 </a:t>
            </a:r>
            <a:r>
              <a:rPr lang="sv-SE" sz="1600"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Soru 4</a:t>
            </a:r>
          </a:p>
        </p:txBody>
      </p:sp>
    </p:spTree>
    <p:extLst>
      <p:ext uri="{BB962C8B-B14F-4D97-AF65-F5344CB8AC3E}">
        <p14:creationId xmlns:p14="http://schemas.microsoft.com/office/powerpoint/2010/main" val="36081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2788</TotalTime>
  <Words>1541</Words>
  <Application>Microsoft Office PowerPoint</Application>
  <PresentationFormat>Geniş ekran</PresentationFormat>
  <Paragraphs>208</Paragraphs>
  <Slides>13</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13</vt:i4>
      </vt:variant>
    </vt:vector>
  </HeadingPairs>
  <TitlesOfParts>
    <vt:vector size="1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BALCI</cp:lastModifiedBy>
  <cp:revision>76</cp:revision>
  <dcterms:created xsi:type="dcterms:W3CDTF">2023-08-29T09:05:15Z</dcterms:created>
  <dcterms:modified xsi:type="dcterms:W3CDTF">2024-02-15T20:43:19Z</dcterms:modified>
</cp:coreProperties>
</file>