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92" r:id="rId3"/>
    <p:sldId id="318" r:id="rId4"/>
    <p:sldId id="319" r:id="rId5"/>
    <p:sldId id="320" r:id="rId6"/>
    <p:sldId id="321" r:id="rId7"/>
    <p:sldId id="322" r:id="rId8"/>
    <p:sldId id="323" r:id="rId9"/>
    <p:sldId id="325" r:id="rId10"/>
    <p:sldId id="326" r:id="rId11"/>
    <p:sldId id="327" r:id="rId12"/>
    <p:sldId id="261" r:id="rId13"/>
    <p:sldId id="264" r:id="rId14"/>
    <p:sldId id="309" r:id="rId15"/>
    <p:sldId id="260" r:id="rId16"/>
    <p:sldId id="269" r:id="rId17"/>
    <p:sldId id="268" r:id="rId18"/>
    <p:sldId id="258" r:id="rId1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7B2"/>
    <a:srgbClr val="FF0066"/>
    <a:srgbClr val="86E2CE"/>
    <a:srgbClr val="FDCA3E"/>
    <a:srgbClr val="C19A2F"/>
    <a:srgbClr val="6B9B9F"/>
    <a:srgbClr val="E6E6E6"/>
    <a:srgbClr val="2E817E"/>
    <a:srgbClr val="F5917B"/>
    <a:srgbClr val="1505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EBBBCC-DAD2-459C-BE2E-F6DE35CF9A28}" styleName="Koyu Stil 2 - Vurgu 3/Vurgu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Koyu Stil 2 - Vurgu 1/Vurgu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Koyu Stil 2 - Vurgu 5/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208" autoAdjust="0"/>
  </p:normalViewPr>
  <p:slideViewPr>
    <p:cSldViewPr snapToGrid="0">
      <p:cViewPr varScale="1">
        <p:scale>
          <a:sx n="63" d="100"/>
          <a:sy n="63" d="100"/>
        </p:scale>
        <p:origin x="9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7FCDD-024C-4A1A-87B1-799A1C184EB7}" type="datetimeFigureOut">
              <a:rPr lang="tr-TR" smtClean="0"/>
              <a:t>15.02.2024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848CA2-F78E-4C0B-82F8-853CA68DEBD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9024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3850907-FC4F-8F52-E154-D8009B73C3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DCDFBAA9-8341-66B8-66AD-31AD6D696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71014A3-56FD-11A9-2A20-2228F4644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15.02.2024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5AF9A6B-3A1E-DCAD-0954-15B1BF98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2C5FCB4-7D08-8654-995B-9C612B0E6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0532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9E855F6-1ACD-4952-4F36-349949320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21F2C907-D62E-4F6B-1C9E-D715772625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6E6FA8A-1FF0-2082-930B-3F9EE8D2E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15.02.2024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61D82C7-4CB6-7D5C-AA13-EEBF77B3A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563B8B8-14CD-5D2B-83AE-DAD4A2CA9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2699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B7C8F6FC-093C-EA75-5534-31DF775992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3C6B568F-A886-FA0A-CFE9-21C5EE640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FACFDD2-5927-D605-3844-23D74E8A7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15.02.2024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8684211-6AD5-77B4-80DA-FA39CE1CB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DA42025-01C7-86C9-306E-C2CA6A284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7974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B06BB68-4CC1-9362-B1E7-B1840C9F0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0251795-3786-523E-FBBE-C34392589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BDAE83B-CE47-B7E7-6DE1-D2371DF85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15.02.2024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82AB5A3-E6CF-4A51-930D-F454EFBED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DD976E8-53EB-CB20-BA03-A08C9A8F3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5121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8DD2D57-98CC-EC6F-8785-847AD3031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235579E-2D7F-E30E-BAE1-BEC6144FF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72D8D35-F2D1-26A2-1F4D-CDB7BC2A9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15.02.2024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3E2E0C2-D904-018E-7124-E92F10CAC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7E4E614-672A-ACEF-6E23-D1418E15E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4440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A8A22D2-5D0C-D031-C67A-321F833A8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7540442-05DD-FCF0-5F23-C0BBE29CE5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8A9133D9-0095-B307-14AB-ADACCC0E2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7FED7B9-9F81-E427-205E-A510F01E1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15.02.2024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EFEBB21-09F9-4E27-C63B-E5602D27F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88D0B941-5BAF-8619-E66F-AFDB9E9BB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2036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D1022DB-1D29-7654-D91B-A60CAB69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FE01D2A-3E28-1C4B-D382-043F63DC8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26F39D2-87B4-0E34-A4D6-2907440A58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11443B8C-7EAB-A5A9-9340-CAA7747E7A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751503DD-308F-8555-8B6E-181826858C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4A79D68B-7A25-5F10-F60D-456BD32A1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15.02.2024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69A518CB-29DB-167D-1794-F9A397219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DCFB4256-CC92-4AE4-EE81-F8A4FA63B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7473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12B57C6-3F09-A76C-B120-8563CC94A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9A07B038-B944-C50C-BE4F-BDCC16F42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15.02.2024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193159CF-700E-D0FD-6FAF-38F7FC575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A43F7CD-3DD0-E425-F887-EB12060F7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81406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D3E4C5FE-F94E-157C-BE5D-4B8006AC7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15.02.2024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B19AE199-FC2C-78CF-1525-C6F087BBF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F25133A-B3BC-48B4-48FE-51EEFD395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1560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BF09C75-6454-3A34-3095-F2BB1AF7A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600ED0E-473D-EAD9-00D5-9F22291F2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AEBD6D9F-A156-49DA-E2E9-2ACCEA959F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367944D-2FD9-F43D-2131-851EFA2F6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15.02.2024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1908D17-E1C9-D5BA-8925-B61FEA28B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0EF1781-2369-C1D2-34BB-B56FF6357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464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CD33136-7B15-6832-28F6-32E507680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23E99F2B-21A1-B1EA-CFFC-117BB06847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3A75A30D-1547-DFD3-B5FB-9AFD024C7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D64A739-BD4E-1240-75C6-D61103036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15.02.2024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B2A6343-367B-E445-DBBB-5A8641B98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8EDE9BD-52B0-6892-4A99-CEF1737E1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974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0C73D3AF-A8CA-AAB5-6811-23158F643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1D22FA9-D816-4784-DB9F-B59376C19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FA114A4-7BEC-6651-9831-BB9E91E3E6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30DF3-9219-4DFD-A517-8298D891D685}" type="datetimeFigureOut">
              <a:rPr lang="tr-TR" smtClean="0"/>
              <a:t>15.02.2024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7B3F18E-2EB6-1F27-09F1-4753C93831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D424AA5-D408-3048-D849-23E19E3DC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8772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gökyüzü, dış mekan, kuş içeren bir resim&#10;&#10;Açıklama otomatik olarak oluşturuldu">
            <a:extLst>
              <a:ext uri="{FF2B5EF4-FFF2-40B4-BE49-F238E27FC236}">
                <a16:creationId xmlns:a16="http://schemas.microsoft.com/office/drawing/2014/main" id="{1FEB794C-B847-FAB9-CC98-2D0910ECE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EFB7E7A4-139D-EABE-8337-80C4B79BB77A}"/>
              </a:ext>
            </a:extLst>
          </p:cNvPr>
          <p:cNvSpPr txBox="1"/>
          <p:nvPr/>
        </p:nvSpPr>
        <p:spPr>
          <a:xfrm>
            <a:off x="5433060" y="3465314"/>
            <a:ext cx="4206240" cy="646331"/>
          </a:xfrm>
          <a:prstGeom prst="rect">
            <a:avLst/>
          </a:prstGeom>
          <a:solidFill>
            <a:srgbClr val="15051B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</a:t>
            </a:r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HZ. MUHAMMED'İN (S.A.V.) EVLİLİĞİ VE ÇOCUKLARI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448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2CB49-92D2-777E-45CE-F55E45063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0EF158BA-96C4-5182-816D-B37A752E0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4277C48D-AFAE-64C4-526E-1D43231213E8}"/>
              </a:ext>
            </a:extLst>
          </p:cNvPr>
          <p:cNvSpPr txBox="1"/>
          <p:nvPr/>
        </p:nvSpPr>
        <p:spPr>
          <a:xfrm>
            <a:off x="459772" y="60943"/>
            <a:ext cx="8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HZ. MUHAMMED'İN (S.A.V.) EVLİLİĞİ VE ÇOCUKLARI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64821F51-66E5-BC6A-6340-262F34887723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A91DBFF9-85A8-8787-F021-AE4F69D99CAB}"/>
              </a:ext>
            </a:extLst>
          </p:cNvPr>
          <p:cNvSpPr txBox="1"/>
          <p:nvPr/>
        </p:nvSpPr>
        <p:spPr>
          <a:xfrm>
            <a:off x="459772" y="3789956"/>
            <a:ext cx="11732228" cy="1477328"/>
          </a:xfrm>
          <a:prstGeom prst="rect">
            <a:avLst/>
          </a:prstGeom>
          <a:solidFill>
            <a:srgbClr val="86E2CE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3673475">
              <a:spcAft>
                <a:spcPts val="600"/>
              </a:spcAft>
            </a:pPr>
            <a:r>
              <a:rPr lang="tr-TR" sz="3000" b="1" dirty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: Hz. Muhammed’in (s.a.v.) </a:t>
            </a:r>
            <a:r>
              <a:rPr lang="tr-TR" sz="3000" dirty="0" err="1">
                <a:latin typeface="Arial" panose="020B0604020202020204" pitchFamily="34" charset="0"/>
                <a:cs typeface="Arial" panose="020B0604020202020204" pitchFamily="34" charset="0"/>
              </a:rPr>
              <a:t>Mariye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isimli eşinden de </a:t>
            </a:r>
            <a:r>
              <a:rPr lang="tr-TR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İbrahim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adında bir çocuğu olmuş, o da küçük yaşta vefat etmiştir.</a:t>
            </a:r>
          </a:p>
        </p:txBody>
      </p:sp>
      <p:pic>
        <p:nvPicPr>
          <p:cNvPr id="8" name="Resim 7" descr="kum tepesi, rüzgarla biçimlenmiş toprak, kum, manzara içeren bir resim&#10;&#10;Açıklama otomatik olarak oluşturuldu">
            <a:extLst>
              <a:ext uri="{FF2B5EF4-FFF2-40B4-BE49-F238E27FC236}">
                <a16:creationId xmlns:a16="http://schemas.microsoft.com/office/drawing/2014/main" id="{13C77463-D1F6-9E6A-C57C-E81A1BA4A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34" y="729000"/>
            <a:ext cx="3600000" cy="5400000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1E60074E-9CF7-16DA-0297-7C7CE5435183}"/>
              </a:ext>
            </a:extLst>
          </p:cNvPr>
          <p:cNvSpPr txBox="1"/>
          <p:nvPr/>
        </p:nvSpPr>
        <p:spPr>
          <a:xfrm>
            <a:off x="4116468" y="1600806"/>
            <a:ext cx="7766785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Kasım ve Abdullah bebek yaşta vefat etmiş, Hz. Fatıma (</a:t>
            </a:r>
            <a:r>
              <a:rPr lang="tr-TR" sz="3000" dirty="0" err="1">
                <a:latin typeface="Arial" panose="020B0604020202020204" pitchFamily="34" charset="0"/>
                <a:cs typeface="Arial" panose="020B0604020202020204" pitchFamily="34" charset="0"/>
              </a:rPr>
              <a:t>r.a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.) dışındaki kızları da Hz. Peygamber (s.a.v.) henüz hayattayken vefat etmişlerdir.</a:t>
            </a:r>
          </a:p>
        </p:txBody>
      </p:sp>
    </p:spTree>
    <p:extLst>
      <p:ext uri="{BB962C8B-B14F-4D97-AF65-F5344CB8AC3E}">
        <p14:creationId xmlns:p14="http://schemas.microsoft.com/office/powerpoint/2010/main" val="89673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AD1C1-053C-E64A-D726-8D806C4E5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4ABF64EE-0837-4EEE-33A6-ECDCA6DDA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EE132026-8226-F39D-8D12-D19B190E2E20}"/>
              </a:ext>
            </a:extLst>
          </p:cNvPr>
          <p:cNvSpPr txBox="1"/>
          <p:nvPr/>
        </p:nvSpPr>
        <p:spPr>
          <a:xfrm>
            <a:off x="459772" y="60943"/>
            <a:ext cx="8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HZ. MUHAMMED'İN (S.A.V.) EVLİLİĞİ VE ÇOCUKLARI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E1D7F346-29AC-58D4-3B25-346124F029DB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6A2C9346-F1EC-7C09-A313-F60503108C49}"/>
              </a:ext>
            </a:extLst>
          </p:cNvPr>
          <p:cNvSpPr txBox="1"/>
          <p:nvPr/>
        </p:nvSpPr>
        <p:spPr>
          <a:xfrm>
            <a:off x="459772" y="3698516"/>
            <a:ext cx="11732228" cy="2015936"/>
          </a:xfrm>
          <a:prstGeom prst="rect">
            <a:avLst/>
          </a:prstGeom>
          <a:solidFill>
            <a:srgbClr val="86E2CE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3673475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“Kendi döneminin en hayırlı kadını  Meryem’dir. Hatice de kendi döneminin         en hayırlı kadınıdır."</a:t>
            </a:r>
          </a:p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											(Hadis)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7513E244-CECE-1B43-E8BE-41877EF03084}"/>
              </a:ext>
            </a:extLst>
          </p:cNvPr>
          <p:cNvSpPr txBox="1"/>
          <p:nvPr/>
        </p:nvSpPr>
        <p:spPr>
          <a:xfrm>
            <a:off x="4116468" y="1097886"/>
            <a:ext cx="7766785" cy="24006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Hz. Hatice (</a:t>
            </a:r>
            <a:r>
              <a:rPr lang="tr-TR" sz="3000" dirty="0" err="1">
                <a:latin typeface="Arial" panose="020B0604020202020204" pitchFamily="34" charset="0"/>
                <a:cs typeface="Arial" panose="020B0604020202020204" pitchFamily="34" charset="0"/>
              </a:rPr>
              <a:t>r.a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.) hayatı boyunca                Hz. Muhammed’in (s.a.v.) yanında olmuş, İslam’ı ilk o kabul etmiş, bütün mal varlığını İslam dini için harcamıştır. Hz. Muhammed (s.a.v.) de onu her zaman hayırla anmıştır.</a:t>
            </a:r>
          </a:p>
        </p:txBody>
      </p:sp>
      <p:pic>
        <p:nvPicPr>
          <p:cNvPr id="6" name="Resim 5" descr="gökyüzü, bulut, dış mekan, ısı içeren bir resim&#10;&#10;Açıklama otomatik olarak oluşturuldu">
            <a:extLst>
              <a:ext uri="{FF2B5EF4-FFF2-40B4-BE49-F238E27FC236}">
                <a16:creationId xmlns:a16="http://schemas.microsoft.com/office/drawing/2014/main" id="{E43E10EF-8871-0F4D-CA54-D9A5C3CA3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31" y="729000"/>
            <a:ext cx="36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38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13747228-CA3E-B968-2F18-55C2FB538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esim 1" descr="daire, sarı, kehribar, grafik içeren bir resim&#10;&#10;Açıklama otomatik olarak oluşturuldu">
            <a:extLst>
              <a:ext uri="{FF2B5EF4-FFF2-40B4-BE49-F238E27FC236}">
                <a16:creationId xmlns:a16="http://schemas.microsoft.com/office/drawing/2014/main" id="{56D94112-9D9C-6742-6679-C2A984B45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5" y="5629774"/>
            <a:ext cx="773132" cy="44767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1159664"/>
            <a:ext cx="10643017" cy="50321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P: Hz. Muhammed (s.a.v.) Hz. Hatice (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r.a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.) ile evlendi. Bu evlilikten ikisi erkek dördü kız altı çocukları oldu.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R: Hz. Muhammed (s.a.v.) daha doğmadan babasını, altı yaşında annesini ve sekiz yaşında dedesini kaybetti. Bunun üzerine onu amcası Ebû Talip himayesi altına aldı.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S: Hz. Muhammed’in (s.a.v.) güvenilir, dürüst, güzel ahlaklı ve erdemli bir kişiliğe sahip olduğunu işiten Hz. Hatice (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r.a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.), ona ticari ortaklık teklif etti. O da bu teklifi kabul etti.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T: Amcasının yanında çocukluk ve gençlik dönemini yaşayan Hz. Muhammed (s.a.v.) de ticaretle uğraştı. Kendini geliştirdi ve tecrübe sahibi oldu.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“P-R-S-T’’ </a:t>
            </a: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harfleriyle gösterilen cümleler, olayların oluş sırasına göre nasıl sıralanmalıdır?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A) P-T-S-R 					B) R-S-P-T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C) R-T-S-P 					D) T-S-P-R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F2738E3-98AF-4DB7-962D-E421E882CD2C}"/>
              </a:ext>
            </a:extLst>
          </p:cNvPr>
          <p:cNvSpPr txBox="1"/>
          <p:nvPr/>
        </p:nvSpPr>
        <p:spPr>
          <a:xfrm>
            <a:off x="459772" y="60943"/>
            <a:ext cx="8379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HZ. MUHAMMED'İN (S.A.V.) EVLİLİĞİ VE ÇOCUKLARI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E53D4057-1E23-A3E7-4D5F-5F78609F44B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BAE933C9-0EFF-93A9-B417-6051639AB775}"/>
              </a:ext>
            </a:extLst>
          </p:cNvPr>
          <p:cNvSpPr txBox="1"/>
          <p:nvPr/>
        </p:nvSpPr>
        <p:spPr>
          <a:xfrm>
            <a:off x="1" y="603153"/>
            <a:ext cx="5669279" cy="36872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bIns="756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Bumerang</a:t>
            </a: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. Ünite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/ 1. Konu / Beceri Temelli Örnek Soru</a:t>
            </a:r>
          </a:p>
        </p:txBody>
      </p:sp>
    </p:spTree>
    <p:extLst>
      <p:ext uri="{BB962C8B-B14F-4D97-AF65-F5344CB8AC3E}">
        <p14:creationId xmlns:p14="http://schemas.microsoft.com/office/powerpoint/2010/main" val="422779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7A8CE4FF-629D-F2D4-9C66-E7217596B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Resim 2" descr="daire, sarı, kehribar, grafik içeren bir resim&#10;&#10;Açıklama otomatik olarak oluşturuldu">
            <a:extLst>
              <a:ext uri="{FF2B5EF4-FFF2-40B4-BE49-F238E27FC236}">
                <a16:creationId xmlns:a16="http://schemas.microsoft.com/office/drawing/2014/main" id="{34137865-A675-611F-3A87-A5BE1F371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5" y="5064631"/>
            <a:ext cx="773132" cy="44767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1159664"/>
            <a:ext cx="10643017" cy="43550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Sevgili Peygamberimiz Hz. Muhammed (s.a.v.) kız çocuklarının bir tanesi hariç tamamının ölümüne şahit olmuş ve büyük üzüntü yaşamıştır. Hz. Hatice’den (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r.a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.) dünyaya gelen dört çoğundan sadece bir tanesinin kendisinden sonra vefat etmesi peygamberimize teselli kaynağı olmuştur.</a:t>
            </a:r>
          </a:p>
          <a:p>
            <a:pPr>
              <a:spcAft>
                <a:spcPts val="600"/>
              </a:spcAft>
            </a:pP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Peygamberimizin kendisinden önce vefat eden kızları ile ilgili olarak;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I.   Hz. Fatıma’dan (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r.a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.) sonra vefat etmişlerdir.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II.  Hz. Zeynep (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r.a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.) bu kızlarından bir tanesidir.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III. Vefat etmeleri peygamberimize büyük acı yaşatmıştır.</a:t>
            </a:r>
          </a:p>
          <a:p>
            <a:pPr>
              <a:spcAft>
                <a:spcPts val="600"/>
              </a:spcAft>
            </a:pP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yargılarından hangileri söylenebilir?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A) Yalnız I 				B) I ve II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C) II ve III 				D) I, II ve III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F2738E3-98AF-4DB7-962D-E421E882CD2C}"/>
              </a:ext>
            </a:extLst>
          </p:cNvPr>
          <p:cNvSpPr txBox="1"/>
          <p:nvPr/>
        </p:nvSpPr>
        <p:spPr>
          <a:xfrm>
            <a:off x="459772" y="60943"/>
            <a:ext cx="810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HZ. MUHAMMED'İN (S.A.V.) EVLİLİĞİ VE ÇOCUKLARI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7227DE51-2F2F-709A-EC09-5BF3C7F0D61A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85D9C6A-34CF-1500-2192-87E3EF3F1B2A}"/>
              </a:ext>
            </a:extLst>
          </p:cNvPr>
          <p:cNvSpPr txBox="1"/>
          <p:nvPr/>
        </p:nvSpPr>
        <p:spPr>
          <a:xfrm>
            <a:off x="1" y="603153"/>
            <a:ext cx="4785359" cy="36872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bIns="756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Bumerang</a:t>
            </a: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. Ünite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/ Kavratan Testler 1 / Soru 5 </a:t>
            </a:r>
          </a:p>
        </p:txBody>
      </p:sp>
    </p:spTree>
    <p:extLst>
      <p:ext uri="{BB962C8B-B14F-4D97-AF65-F5344CB8AC3E}">
        <p14:creationId xmlns:p14="http://schemas.microsoft.com/office/powerpoint/2010/main" val="359008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7A8CE4FF-629D-F2D4-9C66-E7217596B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Resim 2" descr="daire, sarı, kehribar, grafik içeren bir resim&#10;&#10;Açıklama otomatik olarak oluşturuldu">
            <a:extLst>
              <a:ext uri="{FF2B5EF4-FFF2-40B4-BE49-F238E27FC236}">
                <a16:creationId xmlns:a16="http://schemas.microsoft.com/office/drawing/2014/main" id="{34137865-A675-611F-3A87-A5BE1F371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5" y="4654485"/>
            <a:ext cx="773132" cy="44767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1159664"/>
            <a:ext cx="10643017" cy="43550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Arap geleneklerinde erkek çocuklara çok önem verilirdi. Bu sebeple erkek çocuğu olan bir kimseyi övmek için o kimseye o çocuğun babası olarak seslenilirdi. Peygamberimizin de ilk doğan çocuğu erkek olması Arap toplumunda peygamberimize 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Ebu’l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-Kasım olarak seslenilmesini sağlamıştır.</a:t>
            </a:r>
          </a:p>
          <a:p>
            <a:pPr>
              <a:spcAft>
                <a:spcPts val="600"/>
              </a:spcAft>
            </a:pP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Hz. Muhammed’e (s.a.v.) bu şekilde seslenen Mekke halkı ile ilgili olarak;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I.   Hz. Muhammed’i (s.a.v.) toplumdan dışlamayı ve üzmeyi amaçlamaktadırlar.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II.  Peygamberimizin ilk çocuğunun adı Kasım’dır.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III. Erkek çocuklarını ön planda tutma gayretleri vardır.</a:t>
            </a:r>
          </a:p>
          <a:p>
            <a:pPr>
              <a:spcAft>
                <a:spcPts val="600"/>
              </a:spcAft>
            </a:pP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yargılarından hangileri </a:t>
            </a:r>
            <a:r>
              <a:rPr lang="tr-TR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söylenemez</a:t>
            </a: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A) Yalnız I 				B) I ve II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C) II ve III 				D) I, II ve III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F2738E3-98AF-4DB7-962D-E421E882CD2C}"/>
              </a:ext>
            </a:extLst>
          </p:cNvPr>
          <p:cNvSpPr txBox="1"/>
          <p:nvPr/>
        </p:nvSpPr>
        <p:spPr>
          <a:xfrm>
            <a:off x="459772" y="60943"/>
            <a:ext cx="810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HZ. MUHAMMED'İN (S.A.V.) EVLİLİĞİ VE ÇOCUKLARI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7227DE51-2F2F-709A-EC09-5BF3C7F0D61A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85D9C6A-34CF-1500-2192-87E3EF3F1B2A}"/>
              </a:ext>
            </a:extLst>
          </p:cNvPr>
          <p:cNvSpPr txBox="1"/>
          <p:nvPr/>
        </p:nvSpPr>
        <p:spPr>
          <a:xfrm>
            <a:off x="1" y="603153"/>
            <a:ext cx="4754879" cy="36872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bIns="756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Bumerang</a:t>
            </a: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. Ünite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/ Kavratan Testler 1 / Soru 7 </a:t>
            </a:r>
          </a:p>
        </p:txBody>
      </p:sp>
    </p:spTree>
    <p:extLst>
      <p:ext uri="{BB962C8B-B14F-4D97-AF65-F5344CB8AC3E}">
        <p14:creationId xmlns:p14="http://schemas.microsoft.com/office/powerpoint/2010/main" val="151932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4091892E-AA5F-C98E-18DA-C58877178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DF2738E3-98AF-4DB7-962D-E421E882CD2C}"/>
              </a:ext>
            </a:extLst>
          </p:cNvPr>
          <p:cNvSpPr txBox="1"/>
          <p:nvPr/>
        </p:nvSpPr>
        <p:spPr>
          <a:xfrm>
            <a:off x="459772" y="60943"/>
            <a:ext cx="827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HZ. MUHAMMED'İN (S.A.V.) EVLİLİĞİ VE ÇOCUKLARI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BE043787-7CEE-B103-147F-9FA3FA560E2E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5EA0BF84-C61B-9FEC-1484-EC0B72C7A6DF}"/>
              </a:ext>
            </a:extLst>
          </p:cNvPr>
          <p:cNvSpPr txBox="1"/>
          <p:nvPr/>
        </p:nvSpPr>
        <p:spPr>
          <a:xfrm>
            <a:off x="0" y="603153"/>
            <a:ext cx="6972299" cy="36872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bIns="756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Aşağıda verilen cümlelerdeki noktalı yerlere uygun kelimeleri yazınız.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4575C275-22B7-E8FA-7D2D-9D687EE69A8E}"/>
              </a:ext>
            </a:extLst>
          </p:cNvPr>
          <p:cNvSpPr txBox="1"/>
          <p:nvPr/>
        </p:nvSpPr>
        <p:spPr>
          <a:xfrm>
            <a:off x="774492" y="1159664"/>
            <a:ext cx="11276718" cy="50104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• Hz. Muhammed'in (s.a.v.) ……………. adındaki çocuğu 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Mariye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isimli eşinden dünyaya gelmiş, küçük yaşta hayatını kaybetmiştir.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• Hz. Muhammed'in (s.a.v.) kendisinden sonra vefat eden tek çocuğu ……..……… '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dır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• Hz. Muhammed (s.a.v.) dedesinin vefatı üzerine amcası ……………… ile birlikte yaşamış, onun yanında ……………. öğrenmiştir.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• Hz. Muhammed (s.a.v.) 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dürütst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ve güvenilir olduğu için, ………….… lakabı ile;                                    Hz. Hatice (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r.a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.) de tertemiz bir 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halaka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sahip olduğu için ………..….. lakabı ile anılmıştır.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• Hz. Muhammed'in (s.a.v.) Hz. Hatice'den (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r.a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.) ………….. ve ………….…. adında iki erkek çocuğu dünyaya gelmiştir.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B27F4B2B-4775-A870-BA62-5A4261A4CA4D}"/>
              </a:ext>
            </a:extLst>
          </p:cNvPr>
          <p:cNvSpPr txBox="1"/>
          <p:nvPr/>
        </p:nvSpPr>
        <p:spPr>
          <a:xfrm>
            <a:off x="4206240" y="1246061"/>
            <a:ext cx="156972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İbrahim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A2337ADC-1733-5CE7-1E58-BD2ED35B41FC}"/>
              </a:ext>
            </a:extLst>
          </p:cNvPr>
          <p:cNvSpPr txBox="1"/>
          <p:nvPr/>
        </p:nvSpPr>
        <p:spPr>
          <a:xfrm>
            <a:off x="9391652" y="2358481"/>
            <a:ext cx="1609725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Hz. Fatıma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24CB7318-9660-05AC-638F-144DA7B61C2C}"/>
              </a:ext>
            </a:extLst>
          </p:cNvPr>
          <p:cNvSpPr txBox="1"/>
          <p:nvPr/>
        </p:nvSpPr>
        <p:spPr>
          <a:xfrm>
            <a:off x="8013381" y="2976393"/>
            <a:ext cx="166783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Ebu </a:t>
            </a:r>
            <a:r>
              <a:rPr lang="tr-TR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Talib</a:t>
            </a:r>
            <a:endParaRPr lang="tr-TR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5B04A2C9-5F20-8295-EF74-9D332E38C86C}"/>
              </a:ext>
            </a:extLst>
          </p:cNvPr>
          <p:cNvSpPr txBox="1"/>
          <p:nvPr/>
        </p:nvSpPr>
        <p:spPr>
          <a:xfrm>
            <a:off x="3860816" y="3474720"/>
            <a:ext cx="144018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ticareti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7217E148-A318-DF98-A8FD-17E64A57312A}"/>
              </a:ext>
            </a:extLst>
          </p:cNvPr>
          <p:cNvSpPr txBox="1"/>
          <p:nvPr/>
        </p:nvSpPr>
        <p:spPr>
          <a:xfrm>
            <a:off x="7920992" y="4061900"/>
            <a:ext cx="147066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el-Emin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445CAC5D-6DEC-8173-AF65-C090B71B0171}"/>
              </a:ext>
            </a:extLst>
          </p:cNvPr>
          <p:cNvSpPr txBox="1"/>
          <p:nvPr/>
        </p:nvSpPr>
        <p:spPr>
          <a:xfrm>
            <a:off x="7753352" y="4597424"/>
            <a:ext cx="147066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Tahire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597509B1-7D8E-8B85-CC2F-7DFFFE3019D4}"/>
              </a:ext>
            </a:extLst>
          </p:cNvPr>
          <p:cNvSpPr txBox="1"/>
          <p:nvPr/>
        </p:nvSpPr>
        <p:spPr>
          <a:xfrm>
            <a:off x="6777992" y="5180949"/>
            <a:ext cx="137540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Kasım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93053AF1-6B69-2B02-4C40-78C4F500443C}"/>
              </a:ext>
            </a:extLst>
          </p:cNvPr>
          <p:cNvSpPr txBox="1"/>
          <p:nvPr/>
        </p:nvSpPr>
        <p:spPr>
          <a:xfrm>
            <a:off x="8517892" y="5180949"/>
            <a:ext cx="1609725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Abdullah</a:t>
            </a:r>
          </a:p>
        </p:txBody>
      </p:sp>
    </p:spTree>
    <p:extLst>
      <p:ext uri="{BB962C8B-B14F-4D97-AF65-F5344CB8AC3E}">
        <p14:creationId xmlns:p14="http://schemas.microsoft.com/office/powerpoint/2010/main" val="30835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  <p:bldP spid="3" grpId="0" animBg="1"/>
      <p:bldP spid="5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 descr="şişe, metin içeren bir resim&#10;&#10;Açıklama otomatik olarak oluşturuldu">
            <a:extLst>
              <a:ext uri="{FF2B5EF4-FFF2-40B4-BE49-F238E27FC236}">
                <a16:creationId xmlns:a16="http://schemas.microsoft.com/office/drawing/2014/main" id="{956FE99F-A2B8-0DAB-28EF-F28C5D331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459772" y="587386"/>
            <a:ext cx="813268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Aşağıdaki kavramları Sözcük Avı bulmacasından bulunuz.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HZ. MUHAMMED'İN (S.A.V.) DOĞDUĞU ÇEVRE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DA58896E-DFD4-356E-81F2-2C38F066D51C}"/>
              </a:ext>
            </a:extLst>
          </p:cNvPr>
          <p:cNvSpPr/>
          <p:nvPr/>
        </p:nvSpPr>
        <p:spPr>
          <a:xfrm>
            <a:off x="3319474" y="5596095"/>
            <a:ext cx="5483492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A7DB085E-33CE-19BD-F11F-8776BCF2EDC6}"/>
              </a:ext>
            </a:extLst>
          </p:cNvPr>
          <p:cNvSpPr/>
          <p:nvPr/>
        </p:nvSpPr>
        <p:spPr>
          <a:xfrm>
            <a:off x="4104905" y="3267206"/>
            <a:ext cx="5416857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30EDCFFA-A003-6155-E204-B863A95AF062}"/>
              </a:ext>
            </a:extLst>
          </p:cNvPr>
          <p:cNvSpPr/>
          <p:nvPr/>
        </p:nvSpPr>
        <p:spPr>
          <a:xfrm>
            <a:off x="2662427" y="1852124"/>
            <a:ext cx="4024123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108F7FA8-3BAA-8809-7DDE-AD25AF2FC9D3}"/>
              </a:ext>
            </a:extLst>
          </p:cNvPr>
          <p:cNvSpPr/>
          <p:nvPr/>
        </p:nvSpPr>
        <p:spPr>
          <a:xfrm>
            <a:off x="4781550" y="1384209"/>
            <a:ext cx="4740213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0D43D7C3-BB85-7305-7B5D-10A04AA73815}"/>
              </a:ext>
            </a:extLst>
          </p:cNvPr>
          <p:cNvSpPr/>
          <p:nvPr/>
        </p:nvSpPr>
        <p:spPr>
          <a:xfrm>
            <a:off x="2662427" y="4667505"/>
            <a:ext cx="4698438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88DCC0C2-9821-4D23-0CE6-74EE566FE6C1}"/>
              </a:ext>
            </a:extLst>
          </p:cNvPr>
          <p:cNvSpPr/>
          <p:nvPr/>
        </p:nvSpPr>
        <p:spPr>
          <a:xfrm rot="5400000">
            <a:off x="2498597" y="3492265"/>
            <a:ext cx="3587835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2536B0D7-3ED5-10F6-685F-1649D5C96C76}"/>
              </a:ext>
            </a:extLst>
          </p:cNvPr>
          <p:cNvSpPr/>
          <p:nvPr/>
        </p:nvSpPr>
        <p:spPr>
          <a:xfrm rot="5400000">
            <a:off x="7758991" y="3711262"/>
            <a:ext cx="3150328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D05E0743-2A52-6FA3-FBFF-51A2ADC40337}"/>
              </a:ext>
            </a:extLst>
          </p:cNvPr>
          <p:cNvSpPr/>
          <p:nvPr/>
        </p:nvSpPr>
        <p:spPr>
          <a:xfrm rot="5400000">
            <a:off x="6535347" y="3943286"/>
            <a:ext cx="2686285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E0B8C63F-CB40-BB46-003A-CB5252297037}"/>
              </a:ext>
            </a:extLst>
          </p:cNvPr>
          <p:cNvSpPr/>
          <p:nvPr/>
        </p:nvSpPr>
        <p:spPr>
          <a:xfrm rot="16200000">
            <a:off x="6821318" y="3492386"/>
            <a:ext cx="3588080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2BAC8015-2E24-21CE-EB8C-45D44E8CF5A1}"/>
              </a:ext>
            </a:extLst>
          </p:cNvPr>
          <p:cNvSpPr/>
          <p:nvPr/>
        </p:nvSpPr>
        <p:spPr>
          <a:xfrm>
            <a:off x="4104905" y="2323706"/>
            <a:ext cx="4045885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8FFB926D-0DA3-ED6A-E209-823830065C5D}"/>
              </a:ext>
            </a:extLst>
          </p:cNvPr>
          <p:cNvSpPr txBox="1"/>
          <p:nvPr/>
        </p:nvSpPr>
        <p:spPr>
          <a:xfrm>
            <a:off x="275226" y="3047730"/>
            <a:ext cx="1724056" cy="24263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ABDULLAH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HZ. HATİCE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HZ. FATIMA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İBRAHİM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EBU TALİP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22E09CA5-A392-2E19-2A19-BEA286A9AEB2}"/>
              </a:ext>
            </a:extLst>
          </p:cNvPr>
          <p:cNvSpPr txBox="1"/>
          <p:nvPr/>
        </p:nvSpPr>
        <p:spPr>
          <a:xfrm>
            <a:off x="10192718" y="3047729"/>
            <a:ext cx="1724056" cy="24263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EL-EMİN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MEYSERE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TİCARET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TAHİRE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ZEYNEP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7C5CD867-6EBC-66E0-9385-6E85804F7587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graphicFrame>
        <p:nvGraphicFramePr>
          <p:cNvPr id="5" name="4 Tablo">
            <a:extLst>
              <a:ext uri="{FF2B5EF4-FFF2-40B4-BE49-F238E27FC236}">
                <a16:creationId xmlns:a16="http://schemas.microsoft.com/office/drawing/2014/main" id="{FCCBEC99-DF45-D944-1991-BCC31DE278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732526"/>
              </p:ext>
            </p:extLst>
          </p:nvPr>
        </p:nvGraphicFramePr>
        <p:xfrm>
          <a:off x="2496000" y="1343830"/>
          <a:ext cx="7200000" cy="468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991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 descr="ekran görüntüsü, metin, renklilik, çizgi içeren bir resim&#10;&#10;Açıklama otomatik olarak oluşturuldu">
            <a:extLst>
              <a:ext uri="{FF2B5EF4-FFF2-40B4-BE49-F238E27FC236}">
                <a16:creationId xmlns:a16="http://schemas.microsoft.com/office/drawing/2014/main" id="{E9CFAD85-841E-A7D1-3D5C-45E1C56C0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459772" y="587386"/>
            <a:ext cx="813268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Aşağıdaki tanımların karşılığı olan kavramları sırasıyla söyleyiniz.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HZ. MUHAMMED'İN (S.A.V.) DOĞDUĞU ÇEVRE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6186AC8D-F950-DF63-A7EE-28F35CBB5F84}"/>
              </a:ext>
            </a:extLst>
          </p:cNvPr>
          <p:cNvSpPr txBox="1"/>
          <p:nvPr/>
        </p:nvSpPr>
        <p:spPr>
          <a:xfrm>
            <a:off x="8826775" y="1358447"/>
            <a:ext cx="26257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ebu'l-Kâsım</a:t>
            </a:r>
            <a:endParaRPr lang="tr-T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78689B75-A02A-5F34-3FA7-FA578D925817}"/>
              </a:ext>
            </a:extLst>
          </p:cNvPr>
          <p:cNvSpPr txBox="1"/>
          <p:nvPr/>
        </p:nvSpPr>
        <p:spPr>
          <a:xfrm>
            <a:off x="8826775" y="2206168"/>
            <a:ext cx="18761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Tahire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DC7E6D0-211C-E32B-76EB-98C8300A427A}"/>
              </a:ext>
            </a:extLst>
          </p:cNvPr>
          <p:cNvSpPr txBox="1"/>
          <p:nvPr/>
        </p:nvSpPr>
        <p:spPr>
          <a:xfrm>
            <a:off x="8826775" y="3044363"/>
            <a:ext cx="26257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Arap Yarımadası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3F3E07BC-E3AF-9C3F-82C8-BAD207322DC7}"/>
              </a:ext>
            </a:extLst>
          </p:cNvPr>
          <p:cNvSpPr txBox="1"/>
          <p:nvPr/>
        </p:nvSpPr>
        <p:spPr>
          <a:xfrm>
            <a:off x="8826775" y="3892084"/>
            <a:ext cx="18761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el-Emin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C217276-7460-7C92-7002-60217D57DAF9}"/>
              </a:ext>
            </a:extLst>
          </p:cNvPr>
          <p:cNvSpPr txBox="1"/>
          <p:nvPr/>
        </p:nvSpPr>
        <p:spPr>
          <a:xfrm>
            <a:off x="8826774" y="4730279"/>
            <a:ext cx="24758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Halime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35F33B4A-8515-126F-652D-3148FFE767C4}"/>
              </a:ext>
            </a:extLst>
          </p:cNvPr>
          <p:cNvSpPr txBox="1"/>
          <p:nvPr/>
        </p:nvSpPr>
        <p:spPr>
          <a:xfrm>
            <a:off x="8826775" y="5582765"/>
            <a:ext cx="18761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Mekke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28A37B34-23B9-C0D2-C947-379CD0D50FB0}"/>
              </a:ext>
            </a:extLst>
          </p:cNvPr>
          <p:cNvSpPr txBox="1"/>
          <p:nvPr/>
        </p:nvSpPr>
        <p:spPr>
          <a:xfrm>
            <a:off x="1141461" y="1396547"/>
            <a:ext cx="644356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Hz. Muhammed’in (s.a.v.) doğduğu coğrafyanın adı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51CDF66D-E008-32F2-CB4A-9D3CD40061A4}"/>
              </a:ext>
            </a:extLst>
          </p:cNvPr>
          <p:cNvSpPr txBox="1"/>
          <p:nvPr/>
        </p:nvSpPr>
        <p:spPr>
          <a:xfrm>
            <a:off x="1141460" y="2229843"/>
            <a:ext cx="644356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Hz. Muhammed’in (s.a.v.) sütannesinin adı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6105EFB6-B97C-7276-5E3F-2B4BE3C9430F}"/>
              </a:ext>
            </a:extLst>
          </p:cNvPr>
          <p:cNvSpPr txBox="1"/>
          <p:nvPr/>
        </p:nvSpPr>
        <p:spPr>
          <a:xfrm>
            <a:off x="1141461" y="3087788"/>
            <a:ext cx="660845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v-S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Hz. Muhammed’in (s.a.v.) doğduğu şehir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2AA42566-B174-3FA5-925E-DEF13D295587}"/>
              </a:ext>
            </a:extLst>
          </p:cNvPr>
          <p:cNvSpPr txBox="1"/>
          <p:nvPr/>
        </p:nvSpPr>
        <p:spPr>
          <a:xfrm>
            <a:off x="1141460" y="3755629"/>
            <a:ext cx="632364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Hz. Muhammed'in (s.a.v.) "güvenilir" anlamına gelen lakabı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9946A5D7-06CB-B9FD-A5A2-A851185AF338}"/>
              </a:ext>
            </a:extLst>
          </p:cNvPr>
          <p:cNvSpPr txBox="1"/>
          <p:nvPr/>
        </p:nvSpPr>
        <p:spPr>
          <a:xfrm>
            <a:off x="1141461" y="4608814"/>
            <a:ext cx="660845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Hz. Muhammed'in (s.a.v.) doğan çocuğu sebebiyle  aldığı </a:t>
            </a:r>
            <a:r>
              <a:rPr lang="tr-TR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kalap</a:t>
            </a:r>
            <a:endParaRPr lang="tr-T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3CB489BB-5FA2-6404-563B-28A4426E15EE}"/>
              </a:ext>
            </a:extLst>
          </p:cNvPr>
          <p:cNvSpPr txBox="1"/>
          <p:nvPr/>
        </p:nvSpPr>
        <p:spPr>
          <a:xfrm>
            <a:off x="1141461" y="5605964"/>
            <a:ext cx="64435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Hz. Hatice'nin (</a:t>
            </a:r>
            <a:r>
              <a:rPr lang="tr-TR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r.a</a:t>
            </a: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 "tertemiz" anlamına gelen lakabı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B8FEC159-8B80-B468-048F-E07C1E4320DC}"/>
              </a:ext>
            </a:extLst>
          </p:cNvPr>
          <p:cNvSpPr txBox="1"/>
          <p:nvPr/>
        </p:nvSpPr>
        <p:spPr>
          <a:xfrm>
            <a:off x="8128521" y="1357083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56B99C26-43B7-2D9B-0882-B4D08EB78427}"/>
              </a:ext>
            </a:extLst>
          </p:cNvPr>
          <p:cNvSpPr txBox="1"/>
          <p:nvPr/>
        </p:nvSpPr>
        <p:spPr>
          <a:xfrm>
            <a:off x="8128521" y="2204804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AE9EA819-09EA-1A2B-77DB-6D209E6183AA}"/>
              </a:ext>
            </a:extLst>
          </p:cNvPr>
          <p:cNvSpPr txBox="1"/>
          <p:nvPr/>
        </p:nvSpPr>
        <p:spPr>
          <a:xfrm>
            <a:off x="8113531" y="3042999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5CC2B8E3-5035-F299-A49B-CB7230B64031}"/>
              </a:ext>
            </a:extLst>
          </p:cNvPr>
          <p:cNvSpPr txBox="1"/>
          <p:nvPr/>
        </p:nvSpPr>
        <p:spPr>
          <a:xfrm>
            <a:off x="8113531" y="3890720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D6814E9B-A1E8-130D-8D6E-BFAAEB74DF07}"/>
              </a:ext>
            </a:extLst>
          </p:cNvPr>
          <p:cNvSpPr txBox="1"/>
          <p:nvPr/>
        </p:nvSpPr>
        <p:spPr>
          <a:xfrm>
            <a:off x="8128521" y="4728915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2E061EFF-8632-FB73-17D1-CC59F481B356}"/>
              </a:ext>
            </a:extLst>
          </p:cNvPr>
          <p:cNvSpPr txBox="1"/>
          <p:nvPr/>
        </p:nvSpPr>
        <p:spPr>
          <a:xfrm>
            <a:off x="8128521" y="5581401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28481A87-3287-F39E-24E3-FC277FE0E5C2}"/>
              </a:ext>
            </a:extLst>
          </p:cNvPr>
          <p:cNvSpPr txBox="1"/>
          <p:nvPr/>
        </p:nvSpPr>
        <p:spPr>
          <a:xfrm>
            <a:off x="443206" y="1357083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E63370A6-BF31-DF7D-C729-06C8E16E5CF4}"/>
              </a:ext>
            </a:extLst>
          </p:cNvPr>
          <p:cNvSpPr txBox="1"/>
          <p:nvPr/>
        </p:nvSpPr>
        <p:spPr>
          <a:xfrm>
            <a:off x="443206" y="2204804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0395A8A7-C734-703F-9F92-4BA207DDA5B9}"/>
              </a:ext>
            </a:extLst>
          </p:cNvPr>
          <p:cNvSpPr txBox="1"/>
          <p:nvPr/>
        </p:nvSpPr>
        <p:spPr>
          <a:xfrm>
            <a:off x="443206" y="3042999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D3693FFD-ADC5-F534-85D7-F85A52B91B80}"/>
              </a:ext>
            </a:extLst>
          </p:cNvPr>
          <p:cNvSpPr txBox="1"/>
          <p:nvPr/>
        </p:nvSpPr>
        <p:spPr>
          <a:xfrm>
            <a:off x="443206" y="3890720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DB43ABD8-4516-DCD4-A97E-39A0D8D1116B}"/>
              </a:ext>
            </a:extLst>
          </p:cNvPr>
          <p:cNvSpPr txBox="1"/>
          <p:nvPr/>
        </p:nvSpPr>
        <p:spPr>
          <a:xfrm>
            <a:off x="443206" y="4728915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1A8B9CC6-2452-4973-E399-8A8C12867D59}"/>
              </a:ext>
            </a:extLst>
          </p:cNvPr>
          <p:cNvSpPr txBox="1"/>
          <p:nvPr/>
        </p:nvSpPr>
        <p:spPr>
          <a:xfrm>
            <a:off x="443206" y="5581401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31A680AB-2D5C-026C-49B3-E565B1A08544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397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F739D474-ADCF-9B76-DD25-24D1B9DBA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3DEB2B09-128F-BEF6-1B0B-0B8D666F8D8B}"/>
              </a:ext>
            </a:extLst>
          </p:cNvPr>
          <p:cNvSpPr txBox="1"/>
          <p:nvPr/>
        </p:nvSpPr>
        <p:spPr>
          <a:xfrm>
            <a:off x="459772" y="60943"/>
            <a:ext cx="8089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HZ. MUHAMMED'İN (S.A.V.) EVLİLİĞİ VE ÇOCUKLARI</a:t>
            </a:r>
          </a:p>
        </p:txBody>
      </p:sp>
      <p:pic>
        <p:nvPicPr>
          <p:cNvPr id="6" name="Resim 5" descr="ekran görüntüsü, grafik, renklilik, tasarım içeren bir resim&#10;&#10;Açıklama otomatik olarak oluşturuldu">
            <a:extLst>
              <a:ext uri="{FF2B5EF4-FFF2-40B4-BE49-F238E27FC236}">
                <a16:creationId xmlns:a16="http://schemas.microsoft.com/office/drawing/2014/main" id="{8FA595B2-81D3-B20E-94BE-41650FC43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919" y="1628182"/>
            <a:ext cx="4183819" cy="914021"/>
          </a:xfrm>
          <a:prstGeom prst="rect">
            <a:avLst/>
          </a:prstGeom>
        </p:spPr>
      </p:pic>
      <p:pic>
        <p:nvPicPr>
          <p:cNvPr id="7" name="Resim 6" descr="ekran görüntüsü, grafik, renklilik, tasarım içeren bir resim&#10;&#10;Açıklama otomatik olarak oluşturuldu">
            <a:extLst>
              <a:ext uri="{FF2B5EF4-FFF2-40B4-BE49-F238E27FC236}">
                <a16:creationId xmlns:a16="http://schemas.microsoft.com/office/drawing/2014/main" id="{8188D11B-BD4C-3313-4D27-FA4FD1503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918" y="2704346"/>
            <a:ext cx="4183819" cy="914021"/>
          </a:xfrm>
          <a:prstGeom prst="rect">
            <a:avLst/>
          </a:prstGeom>
        </p:spPr>
      </p:pic>
      <p:pic>
        <p:nvPicPr>
          <p:cNvPr id="8" name="Resim 7" descr="ekran görüntüsü, grafik, renklilik, tasarım içeren bir resim&#10;&#10;Açıklama otomatik olarak oluşturuldu">
            <a:extLst>
              <a:ext uri="{FF2B5EF4-FFF2-40B4-BE49-F238E27FC236}">
                <a16:creationId xmlns:a16="http://schemas.microsoft.com/office/drawing/2014/main" id="{A187CCAD-0424-DD3D-A04C-06FF40273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742" y="3780510"/>
            <a:ext cx="4183819" cy="914021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F9F17C72-20F2-4285-D2B0-1B72B305CB77}"/>
              </a:ext>
            </a:extLst>
          </p:cNvPr>
          <p:cNvSpPr txBox="1"/>
          <p:nvPr/>
        </p:nvSpPr>
        <p:spPr>
          <a:xfrm>
            <a:off x="5338324" y="1866766"/>
            <a:ext cx="263644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300" dirty="0">
                <a:latin typeface="Arial" panose="020B0604020202020204" pitchFamily="34" charset="0"/>
              </a:rPr>
              <a:t>Mikail OKUMUŞ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09D9273-0188-11FB-FFC1-89AD389A19C2}"/>
              </a:ext>
            </a:extLst>
          </p:cNvPr>
          <p:cNvSpPr txBox="1"/>
          <p:nvPr/>
        </p:nvSpPr>
        <p:spPr>
          <a:xfrm>
            <a:off x="5338323" y="2934403"/>
            <a:ext cx="263174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300" dirty="0">
                <a:latin typeface="Arial" panose="020B0604020202020204" pitchFamily="34" charset="0"/>
              </a:rPr>
              <a:t>Adem USTAOĞLU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7BC7C82E-0BA4-C3DA-1BCB-00037FABF7C5}"/>
              </a:ext>
            </a:extLst>
          </p:cNvPr>
          <p:cNvSpPr txBox="1"/>
          <p:nvPr/>
        </p:nvSpPr>
        <p:spPr>
          <a:xfrm>
            <a:off x="5338324" y="4014382"/>
            <a:ext cx="263174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300" dirty="0">
                <a:latin typeface="Arial" panose="020B0604020202020204" pitchFamily="34" charset="0"/>
              </a:rPr>
              <a:t>Ekrem BALCI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C58E9F6B-B6E8-3A92-6EE8-8C077CD7641D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232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2AC34476-A8A6-0709-9EFC-BE117E4F5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HZ. MUHAMMED'İN (S.A.V.) EVLİLİĞİ VE ÇOCUKLARI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pic>
        <p:nvPicPr>
          <p:cNvPr id="8" name="Resim 7" descr="kum tepesi, doğa, rüzgarla biçimlenmiş toprak, kum içeren bir resim&#10;&#10;Açıklama otomatik olarak oluşturuldu">
            <a:extLst>
              <a:ext uri="{FF2B5EF4-FFF2-40B4-BE49-F238E27FC236}">
                <a16:creationId xmlns:a16="http://schemas.microsoft.com/office/drawing/2014/main" id="{AE7B9CE6-8605-08B5-A1F8-6E770AF6E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34" y="729000"/>
            <a:ext cx="3600000" cy="5400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4116475" y="3515636"/>
            <a:ext cx="7766785" cy="24006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Dört yıl sütannesinde kaldıktan                  sonra annesi </a:t>
            </a:r>
            <a:r>
              <a:rPr lang="tr-TR" sz="3000" dirty="0" err="1">
                <a:latin typeface="Arial" panose="020B0604020202020204" pitchFamily="34" charset="0"/>
                <a:cs typeface="Arial" panose="020B0604020202020204" pitchFamily="34" charset="0"/>
              </a:rPr>
              <a:t>Amine’nin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yanına gelen            Hz. Muhammed (s.a.v.) annesinin yanında sadece iki yıl kalabilmiştir. Çünkü altı yaşına bastığında annesi vefat etmiştir.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4116468" y="975966"/>
            <a:ext cx="7766785" cy="24776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Hz. Muhammed (s.a.v.) dünyaya gelmeden önce babasını kaybetmiş, bundan dolayı yetim olarak büyümüştür. Doğduktan hemen sonra da sütannesi Halime’ye verilmiş bu nedenle annesinden de uzak kalmıştır.</a:t>
            </a:r>
          </a:p>
        </p:txBody>
      </p:sp>
    </p:spTree>
    <p:extLst>
      <p:ext uri="{BB962C8B-B14F-4D97-AF65-F5344CB8AC3E}">
        <p14:creationId xmlns:p14="http://schemas.microsoft.com/office/powerpoint/2010/main" val="367754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F7FA7-7B09-84C4-718D-80561A1AE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F778E11D-087D-6198-F0F0-A4F4B4E48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6294B774-1D7F-D447-7752-08A159BC8488}"/>
              </a:ext>
            </a:extLst>
          </p:cNvPr>
          <p:cNvSpPr txBox="1"/>
          <p:nvPr/>
        </p:nvSpPr>
        <p:spPr>
          <a:xfrm>
            <a:off x="459772" y="60943"/>
            <a:ext cx="8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HZ. MUHAMMED'İN (S.A.V.) EVLİLİĞİ VE ÇOCUKLARI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4DA61DAD-4153-5AC3-6609-C110FE99AA31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587AE33E-7C95-CB1E-BAA3-BD5980A0E7D3}"/>
              </a:ext>
            </a:extLst>
          </p:cNvPr>
          <p:cNvSpPr txBox="1"/>
          <p:nvPr/>
        </p:nvSpPr>
        <p:spPr>
          <a:xfrm>
            <a:off x="4116475" y="3561356"/>
            <a:ext cx="7934735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Hz. Muhammed (s.a.v.) yaşadığı bu kayıplardan sonra amcası Ebu </a:t>
            </a:r>
            <a:r>
              <a:rPr lang="tr-TR" sz="3000" dirty="0" err="1">
                <a:latin typeface="Arial" panose="020B0604020202020204" pitchFamily="34" charset="0"/>
                <a:cs typeface="Arial" panose="020B0604020202020204" pitchFamily="34" charset="0"/>
              </a:rPr>
              <a:t>Talib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onu himayesi altın almış, onu kendi çocuklarından ayrı tutmadan sevgi merhametle büyütmüştür.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87FEEA1A-710B-467C-BF33-E15060BADA8A}"/>
              </a:ext>
            </a:extLst>
          </p:cNvPr>
          <p:cNvSpPr txBox="1"/>
          <p:nvPr/>
        </p:nvSpPr>
        <p:spPr>
          <a:xfrm>
            <a:off x="4116468" y="1311246"/>
            <a:ext cx="7766785" cy="20159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Annesinin vefatı üzerine dedesi </a:t>
            </a:r>
            <a:r>
              <a:rPr lang="tr-TR" sz="3000" dirty="0" err="1">
                <a:latin typeface="Arial" panose="020B0604020202020204" pitchFamily="34" charset="0"/>
                <a:cs typeface="Arial" panose="020B0604020202020204" pitchFamily="34" charset="0"/>
              </a:rPr>
              <a:t>Abdülmuttalib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onu himayesi altına almış b akımı ile ilgilenmiştir. Fakat sekiz yaşına geldiğinde dedesi de vefat etmiştir.</a:t>
            </a:r>
          </a:p>
        </p:txBody>
      </p:sp>
      <p:pic>
        <p:nvPicPr>
          <p:cNvPr id="6" name="Resim 5" descr="kum tepesi, doğa, rüzgarla biçimlenmiş toprak, kum içeren bir resim&#10;&#10;Açıklama otomatik olarak oluşturuldu">
            <a:extLst>
              <a:ext uri="{FF2B5EF4-FFF2-40B4-BE49-F238E27FC236}">
                <a16:creationId xmlns:a16="http://schemas.microsoft.com/office/drawing/2014/main" id="{7C746E87-B60C-3FFD-0B6A-194AEDB67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34" y="729000"/>
            <a:ext cx="36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2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D61EB-3998-B556-07D8-CFDAD3210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386DF08A-5C1D-B570-7789-5CF792CEE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E199F279-46F2-CC28-8373-4212DC172C22}"/>
              </a:ext>
            </a:extLst>
          </p:cNvPr>
          <p:cNvSpPr txBox="1"/>
          <p:nvPr/>
        </p:nvSpPr>
        <p:spPr>
          <a:xfrm>
            <a:off x="459772" y="60943"/>
            <a:ext cx="8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HZ. MUHAMMED'İN (S.A.V.) EVLİLİĞİ VE ÇOCUKLARI</a:t>
            </a:r>
          </a:p>
        </p:txBody>
      </p:sp>
      <p:pic>
        <p:nvPicPr>
          <p:cNvPr id="8" name="Resim 7" descr="resim, memeli, deve, sanat içeren bir resim&#10;&#10;Açıklama otomatik olarak oluşturuldu">
            <a:extLst>
              <a:ext uri="{FF2B5EF4-FFF2-40B4-BE49-F238E27FC236}">
                <a16:creationId xmlns:a16="http://schemas.microsoft.com/office/drawing/2014/main" id="{EF33762F-4431-3C0B-868A-C45D78812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34" y="729000"/>
            <a:ext cx="3600000" cy="5400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70277DA0-6C59-9EE3-43FB-A6F34EE318DA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5FADC6B5-1C53-DA00-66D2-8528B6648CB1}"/>
              </a:ext>
            </a:extLst>
          </p:cNvPr>
          <p:cNvSpPr txBox="1"/>
          <p:nvPr/>
        </p:nvSpPr>
        <p:spPr>
          <a:xfrm>
            <a:off x="4116475" y="4003316"/>
            <a:ext cx="7934735" cy="20159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Hz. Muhammed (s.a.v.) amcasının ticaretle uğraşmasından dolayı kendisi de ticaret ile uğraşmış, kendisini ticarette geliştirmiş ve tecrübe sahibi olmuştur.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08A9B3C7-F925-EAAF-7971-583AD9CBD4C6}"/>
              </a:ext>
            </a:extLst>
          </p:cNvPr>
          <p:cNvSpPr txBox="1"/>
          <p:nvPr/>
        </p:nvSpPr>
        <p:spPr>
          <a:xfrm>
            <a:off x="4116468" y="975966"/>
            <a:ext cx="7766785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Ebu </a:t>
            </a:r>
            <a:r>
              <a:rPr lang="tr-TR" sz="3000" dirty="0" err="1">
                <a:latin typeface="Arial" panose="020B0604020202020204" pitchFamily="34" charset="0"/>
                <a:cs typeface="Arial" panose="020B0604020202020204" pitchFamily="34" charset="0"/>
              </a:rPr>
              <a:t>Talib’in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eşi Fatıma da ona büyük   sevgi göstermiş, öz çocuğu gibi ihtiyaçlarını karşılamış ve ona iyi davranmıştır.            Hz. Muhammed (s.a.v.) onun bu sevgisinden dolayı onu “</a:t>
            </a:r>
            <a:r>
              <a:rPr lang="tr-TR" sz="3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…Annemden sonraki annem…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” diye anmıştır.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031B5B14-7FFF-53E2-85DD-A0B7B6FE4253}"/>
              </a:ext>
            </a:extLst>
          </p:cNvPr>
          <p:cNvSpPr txBox="1"/>
          <p:nvPr/>
        </p:nvSpPr>
        <p:spPr>
          <a:xfrm>
            <a:off x="276224" y="5044854"/>
            <a:ext cx="3562351" cy="646331"/>
          </a:xfrm>
          <a:prstGeom prst="rect">
            <a:avLst/>
          </a:prstGeom>
          <a:solidFill>
            <a:srgbClr val="A5A5A5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Bu görsel yapay zekâ ile oluşturulmuştur.</a:t>
            </a:r>
          </a:p>
        </p:txBody>
      </p:sp>
    </p:spTree>
    <p:extLst>
      <p:ext uri="{BB962C8B-B14F-4D97-AF65-F5344CB8AC3E}">
        <p14:creationId xmlns:p14="http://schemas.microsoft.com/office/powerpoint/2010/main" val="59019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EFE0A-4420-114A-E86B-FF7F0363E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F0CCDF28-6AC0-9178-494B-6E9C93757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E0033FCB-89F3-46F7-C321-697504174612}"/>
              </a:ext>
            </a:extLst>
          </p:cNvPr>
          <p:cNvSpPr txBox="1"/>
          <p:nvPr/>
        </p:nvSpPr>
        <p:spPr>
          <a:xfrm>
            <a:off x="459772" y="60943"/>
            <a:ext cx="8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HZ. MUHAMMED'İN (S.A.V.) EVLİLİĞİ VE ÇOCUKLARI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283ADF80-4EED-E609-A9B6-E3E70CCE8FE4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pic>
        <p:nvPicPr>
          <p:cNvPr id="8" name="Resim 7" descr="gökyüzü, bulut, dış mekan, ısı içeren bir resim&#10;&#10;Açıklama otomatik olarak oluşturuldu">
            <a:extLst>
              <a:ext uri="{FF2B5EF4-FFF2-40B4-BE49-F238E27FC236}">
                <a16:creationId xmlns:a16="http://schemas.microsoft.com/office/drawing/2014/main" id="{00673289-9B6E-514D-3009-EFFB1FFC5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31" y="729000"/>
            <a:ext cx="3600000" cy="5400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AB8A1ABB-AD86-E9D3-FEF4-00CC160D2894}"/>
              </a:ext>
            </a:extLst>
          </p:cNvPr>
          <p:cNvSpPr txBox="1"/>
          <p:nvPr/>
        </p:nvSpPr>
        <p:spPr>
          <a:xfrm>
            <a:off x="4116475" y="3302276"/>
            <a:ext cx="7934735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O dönemde Hz. Hatice (</a:t>
            </a:r>
            <a:r>
              <a:rPr lang="tr-TR" sz="3000" dirty="0" err="1">
                <a:latin typeface="Arial" panose="020B0604020202020204" pitchFamily="34" charset="0"/>
                <a:cs typeface="Arial" panose="020B0604020202020204" pitchFamily="34" charset="0"/>
              </a:rPr>
              <a:t>r.a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.) de ticaret       ile uğraşıyor, Mekke halkı tarafından ağır başlı, temiz ve güzel ahlaklı bir kimse olarak tanınıyordu. Bu nedenle ona da temiz, nezih ve saf anlamlarına gelen “</a:t>
            </a:r>
            <a:r>
              <a:rPr lang="tr-TR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Tâhire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” lakabı verilmiştir.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D83703D-8C45-1099-8F96-0AC62C75CF37}"/>
              </a:ext>
            </a:extLst>
          </p:cNvPr>
          <p:cNvSpPr txBox="1"/>
          <p:nvPr/>
        </p:nvSpPr>
        <p:spPr>
          <a:xfrm>
            <a:off x="4116468" y="762606"/>
            <a:ext cx="7766785" cy="24776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Her işini doğru ve düzgün yapması, dürüst ve güvenilir olması onun “</a:t>
            </a:r>
            <a:r>
              <a:rPr lang="tr-TR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el-</a:t>
            </a:r>
            <a:r>
              <a:rPr lang="tr-TR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Emîn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” lakabıyla tanınmasını sağlamıştır. Bu nedenle Mekke halkı ona “</a:t>
            </a:r>
            <a:r>
              <a:rPr lang="tr-TR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Muhammedü'l-emîn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” (Güvenilir Muhammed) diye seslenmiştir.</a:t>
            </a:r>
          </a:p>
        </p:txBody>
      </p:sp>
    </p:spTree>
    <p:extLst>
      <p:ext uri="{BB962C8B-B14F-4D97-AF65-F5344CB8AC3E}">
        <p14:creationId xmlns:p14="http://schemas.microsoft.com/office/powerpoint/2010/main" val="162949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97DC7-9890-3AA2-6ADA-9DF80FE61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FAC63957-458D-726F-0190-E070DCC4D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838BE9E-8899-ABFF-69E7-E3CF547C505D}"/>
              </a:ext>
            </a:extLst>
          </p:cNvPr>
          <p:cNvSpPr txBox="1"/>
          <p:nvPr/>
        </p:nvSpPr>
        <p:spPr>
          <a:xfrm>
            <a:off x="459772" y="60943"/>
            <a:ext cx="8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HZ. MUHAMMED'İN (S.A.V.) EVLİLİĞİ VE ÇOCUKLARI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75AC0D12-5FBD-706D-C02D-50744408BC5A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24118DA-107A-D8BC-3CEE-D292DAECF379}"/>
              </a:ext>
            </a:extLst>
          </p:cNvPr>
          <p:cNvSpPr txBox="1"/>
          <p:nvPr/>
        </p:nvSpPr>
        <p:spPr>
          <a:xfrm>
            <a:off x="4116475" y="3637556"/>
            <a:ext cx="7934735" cy="20159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Hz. Hatice (</a:t>
            </a:r>
            <a:r>
              <a:rPr lang="tr-TR" sz="3000" dirty="0" err="1">
                <a:latin typeface="Arial" panose="020B0604020202020204" pitchFamily="34" charset="0"/>
                <a:cs typeface="Arial" panose="020B0604020202020204" pitchFamily="34" charset="0"/>
              </a:rPr>
              <a:t>r.a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.) Hz. Muhammed’in (s.a.v.) güvenilir, dürüst, güzel ahlaklı ve erdemli bir kişiliğe sahip olduğunu işitmiş ve ona ticari ortaklık teklif etmiştir.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E5CED233-A458-7776-B467-2C227E973DE8}"/>
              </a:ext>
            </a:extLst>
          </p:cNvPr>
          <p:cNvSpPr txBox="1"/>
          <p:nvPr/>
        </p:nvSpPr>
        <p:spPr>
          <a:xfrm>
            <a:off x="4116468" y="1402686"/>
            <a:ext cx="7766785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Dul ve çocukları olan Hz. Hatice (</a:t>
            </a:r>
            <a:r>
              <a:rPr lang="tr-TR" sz="3000" dirty="0" err="1">
                <a:latin typeface="Arial" panose="020B0604020202020204" pitchFamily="34" charset="0"/>
                <a:cs typeface="Arial" panose="020B0604020202020204" pitchFamily="34" charset="0"/>
              </a:rPr>
              <a:t>r.a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) maddi anlamda da güçlü bir kimseydi. Ticaret kervanını dürüst ve güvenilir kişilere emanet eder onlarla ticari ortaklık yapardı.</a:t>
            </a:r>
          </a:p>
        </p:txBody>
      </p:sp>
      <p:pic>
        <p:nvPicPr>
          <p:cNvPr id="6" name="Resim 5" descr="resim, memeli, deve, sanat içeren bir resim&#10;&#10;Açıklama otomatik olarak oluşturuldu">
            <a:extLst>
              <a:ext uri="{FF2B5EF4-FFF2-40B4-BE49-F238E27FC236}">
                <a16:creationId xmlns:a16="http://schemas.microsoft.com/office/drawing/2014/main" id="{1CD7F3B9-5B28-7F95-44D6-742990704A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34" y="729000"/>
            <a:ext cx="3600000" cy="5400000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43C436CF-726B-8B9B-5E3E-301BD80F06F5}"/>
              </a:ext>
            </a:extLst>
          </p:cNvPr>
          <p:cNvSpPr txBox="1"/>
          <p:nvPr/>
        </p:nvSpPr>
        <p:spPr>
          <a:xfrm>
            <a:off x="276224" y="5044854"/>
            <a:ext cx="3562351" cy="646331"/>
          </a:xfrm>
          <a:prstGeom prst="rect">
            <a:avLst/>
          </a:prstGeom>
          <a:solidFill>
            <a:srgbClr val="A5A5A5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Bu görsel yapay zekâ ile oluşturulmuştur.</a:t>
            </a:r>
          </a:p>
        </p:txBody>
      </p:sp>
    </p:spTree>
    <p:extLst>
      <p:ext uri="{BB962C8B-B14F-4D97-AF65-F5344CB8AC3E}">
        <p14:creationId xmlns:p14="http://schemas.microsoft.com/office/powerpoint/2010/main" val="159967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9427B-7DC3-5868-C92B-EDF6C936F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A7248ED5-87EA-EB58-F48B-1FDE8C06B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554DADAF-7CA5-7326-FE7A-0C2838AC0788}"/>
              </a:ext>
            </a:extLst>
          </p:cNvPr>
          <p:cNvSpPr txBox="1"/>
          <p:nvPr/>
        </p:nvSpPr>
        <p:spPr>
          <a:xfrm>
            <a:off x="459772" y="60943"/>
            <a:ext cx="8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HZ. MUHAMMED'İN (S.A.V.) EVLİLİĞİ VE ÇOCUKLARI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1E3D47A5-5C33-5D8B-FB0C-28165AEDB9B8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pic>
        <p:nvPicPr>
          <p:cNvPr id="8" name="Resim 7" descr="giyim, resim, kadın, insanlar içeren bir resim&#10;&#10;Açıklama otomatik olarak oluşturuldu">
            <a:extLst>
              <a:ext uri="{FF2B5EF4-FFF2-40B4-BE49-F238E27FC236}">
                <a16:creationId xmlns:a16="http://schemas.microsoft.com/office/drawing/2014/main" id="{C5BC9787-7609-6323-A7CB-94C772AA46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34" y="729000"/>
            <a:ext cx="3600000" cy="5400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EAE5369D-4AF6-7C71-19CC-CDB00D27E137}"/>
              </a:ext>
            </a:extLst>
          </p:cNvPr>
          <p:cNvSpPr txBox="1"/>
          <p:nvPr/>
        </p:nvSpPr>
        <p:spPr>
          <a:xfrm>
            <a:off x="4116476" y="3576596"/>
            <a:ext cx="7766778" cy="24006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Hz. Muhammed’e (s.a.v.) yardımcı olması için Hz. Hatice tarafından görevlendirilen </a:t>
            </a:r>
            <a:r>
              <a:rPr lang="tr-TR" sz="3000" dirty="0" err="1">
                <a:latin typeface="Arial" panose="020B0604020202020204" pitchFamily="34" charset="0"/>
                <a:cs typeface="Arial" panose="020B0604020202020204" pitchFamily="34" charset="0"/>
              </a:rPr>
              <a:t>Meysere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onu yakından tanıma fırsatı bulmuş, onun ticaretteki tecrübesini ve ahlaki kişiliğini Hz. Hatice’ye (</a:t>
            </a:r>
            <a:r>
              <a:rPr lang="tr-TR" sz="3000" dirty="0" err="1">
                <a:latin typeface="Arial" panose="020B0604020202020204" pitchFamily="34" charset="0"/>
                <a:cs typeface="Arial" panose="020B0604020202020204" pitchFamily="34" charset="0"/>
              </a:rPr>
              <a:t>r.a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.) anlatmıştır.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C624F068-DB3D-729D-F80B-A539314A369A}"/>
              </a:ext>
            </a:extLst>
          </p:cNvPr>
          <p:cNvSpPr txBox="1"/>
          <p:nvPr/>
        </p:nvSpPr>
        <p:spPr>
          <a:xfrm>
            <a:off x="4116468" y="975966"/>
            <a:ext cx="7766785" cy="24006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Hz. Muhammed (s.a.v.) bu teklifi kabul etmiş, kervanı alarak Suriye tarafına doğru götürmüş, malları satmış ve istenilen malları da satın alarak büyük bir kârla Mekke’ye geri dönmüştür.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123F060D-2ADC-1514-79F4-71973BF30C72}"/>
              </a:ext>
            </a:extLst>
          </p:cNvPr>
          <p:cNvSpPr txBox="1"/>
          <p:nvPr/>
        </p:nvSpPr>
        <p:spPr>
          <a:xfrm>
            <a:off x="276224" y="5044854"/>
            <a:ext cx="3562351" cy="646331"/>
          </a:xfrm>
          <a:prstGeom prst="rect">
            <a:avLst/>
          </a:prstGeom>
          <a:solidFill>
            <a:srgbClr val="A5A5A5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Bu görsel yapay zekâ ile oluşturulmuştur.</a:t>
            </a:r>
          </a:p>
        </p:txBody>
      </p:sp>
    </p:spTree>
    <p:extLst>
      <p:ext uri="{BB962C8B-B14F-4D97-AF65-F5344CB8AC3E}">
        <p14:creationId xmlns:p14="http://schemas.microsoft.com/office/powerpoint/2010/main" val="39324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F8998-8364-A276-CC6C-9E7956948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0A4D597F-DC7D-2727-FFC7-97A00FC28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58305B9D-029F-D47C-AA23-303F809B9113}"/>
              </a:ext>
            </a:extLst>
          </p:cNvPr>
          <p:cNvSpPr txBox="1"/>
          <p:nvPr/>
        </p:nvSpPr>
        <p:spPr>
          <a:xfrm>
            <a:off x="459772" y="60943"/>
            <a:ext cx="8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HZ. MUHAMMED'İN (S.A.V.) EVLİLİĞİ VE ÇOCUKLARI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88947FA9-6D9A-1C46-008B-634B5194DCC9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96A73F80-6D8B-E282-FB35-2AB444572783}"/>
              </a:ext>
            </a:extLst>
          </p:cNvPr>
          <p:cNvSpPr txBox="1"/>
          <p:nvPr/>
        </p:nvSpPr>
        <p:spPr>
          <a:xfrm>
            <a:off x="4116476" y="3744236"/>
            <a:ext cx="7766778" cy="20159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Bu evlilikten </a:t>
            </a:r>
            <a:r>
              <a:rPr lang="tr-TR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Kasım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Abdullah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adında iki erkek çocukları; </a:t>
            </a:r>
            <a:r>
              <a:rPr lang="tr-TR" sz="3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Zeynep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tr-TR" sz="3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Rukiye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tr-TR" sz="3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Ümmü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Gülsüm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3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Fatıma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adında dört kız çocukları dünyaya gelmiştir.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56764ECE-E1A7-BC22-DDC2-F714AEDAEC9A}"/>
              </a:ext>
            </a:extLst>
          </p:cNvPr>
          <p:cNvSpPr txBox="1"/>
          <p:nvPr/>
        </p:nvSpPr>
        <p:spPr>
          <a:xfrm>
            <a:off x="4116468" y="1143606"/>
            <a:ext cx="7766785" cy="24006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Hz. Muhammed’in (s.a.v.) ahlakından etkilenen Hz. Hatice (</a:t>
            </a:r>
            <a:r>
              <a:rPr lang="tr-TR" sz="3000" dirty="0" err="1">
                <a:latin typeface="Arial" panose="020B0604020202020204" pitchFamily="34" charset="0"/>
                <a:cs typeface="Arial" panose="020B0604020202020204" pitchFamily="34" charset="0"/>
              </a:rPr>
              <a:t>r.a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.) Hz. Muhammed’ e (s.a.v.) evlilik teklifinde bulunmuş,                Hz. Muhammed (s.a.v.) de onun bu teklifini kabul etmiştir.</a:t>
            </a:r>
          </a:p>
        </p:txBody>
      </p:sp>
      <p:pic>
        <p:nvPicPr>
          <p:cNvPr id="6" name="Resim 5" descr="gökyüzü, bulut, dış mekan, ısı içeren bir resim&#10;&#10;Açıklama otomatik olarak oluşturuldu">
            <a:extLst>
              <a:ext uri="{FF2B5EF4-FFF2-40B4-BE49-F238E27FC236}">
                <a16:creationId xmlns:a16="http://schemas.microsoft.com/office/drawing/2014/main" id="{9083917A-AA85-CD5D-E020-BED145B5E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31" y="729000"/>
            <a:ext cx="36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5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, metin, grafik, tasarım içeren bir resim&#10;&#10;Açıklama otomatik olarak oluşturuldu">
            <a:extLst>
              <a:ext uri="{FF2B5EF4-FFF2-40B4-BE49-F238E27FC236}">
                <a16:creationId xmlns:a16="http://schemas.microsoft.com/office/drawing/2014/main" id="{A791CE8A-452A-0C4E-C768-51ED7FD8A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53006" y="2776142"/>
            <a:ext cx="10685989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Mekke’de evli bir erkek, dünyaya ilk gelen erkek çocuğunun adıyla çağrılırdı. Hz. Muhammed’in (s.a.v.) ilk erkek çocuğu Kasım olduğu için ona “</a:t>
            </a:r>
            <a:r>
              <a:rPr lang="tr-TR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Ebu’l</a:t>
            </a:r>
            <a:r>
              <a:rPr lang="tr-TR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-Kasım</a:t>
            </a:r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” (Kasım’ın babası) diye hitap etmişlerdir.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SELAMLAŞMA ADABI</a:t>
            </a:r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4E890130-B633-46D1-C634-FC2ACC5AD764}"/>
              </a:ext>
            </a:extLst>
          </p:cNvPr>
          <p:cNvSpPr/>
          <p:nvPr/>
        </p:nvSpPr>
        <p:spPr>
          <a:xfrm>
            <a:off x="4482650" y="543962"/>
            <a:ext cx="3226700" cy="2024754"/>
          </a:xfrm>
          <a:custGeom>
            <a:avLst/>
            <a:gdLst/>
            <a:ahLst/>
            <a:cxnLst/>
            <a:rect l="l" t="t" r="r" b="b"/>
            <a:pathLst>
              <a:path w="4312488" h="2706086">
                <a:moveTo>
                  <a:pt x="0" y="0"/>
                </a:moveTo>
                <a:lnTo>
                  <a:pt x="4312488" y="0"/>
                </a:lnTo>
                <a:lnTo>
                  <a:pt x="4312488" y="2706087"/>
                </a:lnTo>
                <a:lnTo>
                  <a:pt x="0" y="270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96D59680-FAFA-D593-CA7D-41B1567C65DB}"/>
              </a:ext>
            </a:extLst>
          </p:cNvPr>
          <p:cNvSpPr txBox="1"/>
          <p:nvPr/>
        </p:nvSpPr>
        <p:spPr>
          <a:xfrm>
            <a:off x="4601980" y="1422617"/>
            <a:ext cx="268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latin typeface="Arial" panose="020B0604020202020204" pitchFamily="34" charset="0"/>
              </a:rPr>
              <a:t>BİLGİ NOTU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F2ABE08-B869-6595-D040-57B05609C3EE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419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2911</TotalTime>
  <Words>2174</Words>
  <Application>Microsoft Office PowerPoint</Application>
  <PresentationFormat>Geniş ekran</PresentationFormat>
  <Paragraphs>238</Paragraphs>
  <Slides>18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Ekrem Balcı</dc:creator>
  <cp:lastModifiedBy>EKREM BALCI</cp:lastModifiedBy>
  <cp:revision>82</cp:revision>
  <dcterms:created xsi:type="dcterms:W3CDTF">2023-08-29T09:05:15Z</dcterms:created>
  <dcterms:modified xsi:type="dcterms:W3CDTF">2024-02-15T20:52:25Z</dcterms:modified>
</cp:coreProperties>
</file>