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63" r:id="rId4"/>
    <p:sldId id="264" r:id="rId5"/>
    <p:sldId id="291" r:id="rId6"/>
    <p:sldId id="292" r:id="rId7"/>
    <p:sldId id="293" r:id="rId8"/>
    <p:sldId id="296" r:id="rId9"/>
    <p:sldId id="294" r:id="rId10"/>
    <p:sldId id="295" r:id="rId11"/>
    <p:sldId id="266" r:id="rId12"/>
    <p:sldId id="267" r:id="rId13"/>
    <p:sldId id="288" r:id="rId14"/>
    <p:sldId id="289" r:id="rId15"/>
    <p:sldId id="274" r:id="rId16"/>
    <p:sldId id="270" r:id="rId17"/>
    <p:sldId id="271" r:id="rId18"/>
    <p:sldId id="286" r:id="rId19"/>
    <p:sldId id="275" r:id="rId20"/>
    <p:sldId id="276" r:id="rId21"/>
    <p:sldId id="277" r:id="rId22"/>
    <p:sldId id="282" r:id="rId23"/>
    <p:sldId id="283" r:id="rId24"/>
    <p:sldId id="284" r:id="rId25"/>
    <p:sldId id="281"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AFF"/>
    <a:srgbClr val="FC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FC0AF-46CC-4F63-B030-7B93FEBF13E5}" v="152" dt="2023-07-30T19:35:14.613"/>
    <p1510:client id="{71F9DD90-7973-437E-A76F-F7FAE97EFF7E}" v="32" dt="2023-07-31T12:13:48.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400AF-275E-4A1F-9AD3-CFE2DFB6509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D8065E-2EB0-D088-15B6-BA0CBF7C5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26A6D5-AB70-206A-BFB0-5E9D93890F82}"/>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6C4A23C-6416-A345-0AD2-7324C40861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7E5DF9-26E7-4A33-8D50-5B1AA652498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3441017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37DE90-F21D-5146-6DFB-325D07ACB1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B08513A-FF26-A550-F29A-83B8F90948B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9DDE62-869B-3F99-EC5E-1D7906A3451C}"/>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1C557F92-6FEA-CF91-786E-79B85ED0FA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026055-84B7-D762-81C2-E9C63714BA72}"/>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92084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DD372D5-A5CC-3B74-1C2E-3E9023293CB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88223FC-E724-FA23-99EF-2090D9B883D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0A8A66-4711-03B6-0E81-20C7D06C2D71}"/>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5CE7059-D56D-9B35-B3BA-61F71A0420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9B9A8F-3F1E-4726-8A43-857ED5F7747B}"/>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4316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AF23D5-D2B4-D326-26EB-64F2DCADBF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C231AC8-CD1D-BCFA-A900-F781A026399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227380-9598-E854-F9B8-1888C9FB9C67}"/>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79E6B35A-394E-4C1A-EDA3-E4D521EB0D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44330-B85D-E753-450E-2127B080F35F}"/>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81531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6CC24-E614-D476-3AE5-BC08354D513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C23B6B8-E6D1-7211-E82F-93CD53031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BC5EF19-D9BD-3EFB-4B76-A08F562957B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41A80475-5673-7787-2ABF-2381BEE543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F489EE-57F0-E957-5AAD-6684D95242AE}"/>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15344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719CC-0A1D-DA12-94B9-176BAEF164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0795F8-617E-1F13-C6F1-A3ED5A1F014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F4C6CE-7EE4-9331-0DA7-B518E9E1510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1A18411-27D0-69FE-DDBC-E521E49622E6}"/>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EA5592CF-A8CA-184F-DF4A-717B691A32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DD4137-F395-4BA3-DED9-ABAE4AEBA0AC}"/>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6026020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37511-3225-59D3-6F65-B321AB640C0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5315DB1-35B3-4B6F-6010-D0C65052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BD56062-4554-473E-E0BA-B9D2006F75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3650CE6-C426-A3F3-6728-4C4E15A13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A8A2DF-65B5-284E-E4DC-0348C1D343C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855E34F-F884-9C5E-A6D7-4ECAEA274A5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8" name="Alt Bilgi Yer Tutucusu 7">
            <a:extLst>
              <a:ext uri="{FF2B5EF4-FFF2-40B4-BE49-F238E27FC236}">
                <a16:creationId xmlns:a16="http://schemas.microsoft.com/office/drawing/2014/main" id="{BB128110-BB29-D09C-D55D-6A604F6C5DB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C3EB63-A045-8DE4-17D5-23684E08FB18}"/>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176065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10CDC-0A88-964C-7611-FD5C54CF55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8FE946-8050-7516-52BB-152BEAAA602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4" name="Alt Bilgi Yer Tutucusu 3">
            <a:extLst>
              <a:ext uri="{FF2B5EF4-FFF2-40B4-BE49-F238E27FC236}">
                <a16:creationId xmlns:a16="http://schemas.microsoft.com/office/drawing/2014/main" id="{475B9182-D847-FAFE-403E-F7D05707FEC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C13EF6-43E6-CA41-12CF-2D17DEB4F38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762441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6ED1089-021F-7FA4-E6FE-4A5D621442C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3" name="Alt Bilgi Yer Tutucusu 2">
            <a:extLst>
              <a:ext uri="{FF2B5EF4-FFF2-40B4-BE49-F238E27FC236}">
                <a16:creationId xmlns:a16="http://schemas.microsoft.com/office/drawing/2014/main" id="{FE962067-0330-56F5-BDE5-31CAA2E7589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4A82425-4094-E35C-1755-3B176DA5215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813438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7AF47D-C750-6F89-911D-A2DD0D67A5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7C6B538-8C45-C943-EF0D-4EB2A0CC5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B1F017-6A2A-7728-046B-0E04A52B6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BCFCAC-0A09-9EA1-A0B8-0B758F1230FF}"/>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FED28551-8823-6E1B-A637-F77F86D399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4FBAB6-2A5B-99D9-A024-93DE6E15C04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070163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4BD29F-7CBA-293C-F87F-632B00770B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4CC9B7D-15AA-BB7C-0377-AC4FC8461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15472CE-A001-D6F3-1E98-3CA1234A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5421CB9-B610-F90F-DDB6-B1452F9EC954}"/>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6AC658C0-4D1E-7E0A-1373-D923B7D063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C67CBFD-DFCF-8D0E-D0A3-8379F18D0E34}"/>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60269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8B64D7-3DF9-D0A6-45F6-97B44A3EC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F25C023-7EC0-E324-CF89-E54C83C48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A95BF7-01A3-3DEA-54FC-D3F6C2E42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945B26E2-9199-6D08-1E82-CFF42C409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5F2A49-EB99-D662-1F1C-B0AE9CDBC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1D60B-FA02-4F68-8361-DDA4386F96A3}" type="slidenum">
              <a:rPr lang="tr-TR" smtClean="0"/>
              <a:t>‹#›</a:t>
            </a:fld>
            <a:endParaRPr lang="tr-TR"/>
          </a:p>
        </p:txBody>
      </p:sp>
    </p:spTree>
    <p:extLst>
      <p:ext uri="{BB962C8B-B14F-4D97-AF65-F5344CB8AC3E}">
        <p14:creationId xmlns:p14="http://schemas.microsoft.com/office/powerpoint/2010/main" val="6804182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daire, tasarım içeren bir resim&#10;&#10;Açıklama otomatik olarak oluşturuldu">
            <a:extLst>
              <a:ext uri="{FF2B5EF4-FFF2-40B4-BE49-F238E27FC236}">
                <a16:creationId xmlns:a16="http://schemas.microsoft.com/office/drawing/2014/main" id="{67CBCEFC-4A4F-A2EC-A17B-E8F0119BD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763A5DF2-571C-7FA1-5AB2-F4339889FC14}"/>
              </a:ext>
            </a:extLst>
          </p:cNvPr>
          <p:cNvSpPr txBox="1"/>
          <p:nvPr/>
        </p:nvSpPr>
        <p:spPr>
          <a:xfrm>
            <a:off x="5673823" y="269337"/>
            <a:ext cx="1181686"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6. SINIF</a:t>
            </a:r>
          </a:p>
        </p:txBody>
      </p:sp>
      <p:sp>
        <p:nvSpPr>
          <p:cNvPr id="12" name="Metin kutusu 11">
            <a:extLst>
              <a:ext uri="{FF2B5EF4-FFF2-40B4-BE49-F238E27FC236}">
                <a16:creationId xmlns:a16="http://schemas.microsoft.com/office/drawing/2014/main" id="{CAF0A506-CC82-E8F6-223E-1F8041C6C47A}"/>
              </a:ext>
            </a:extLst>
          </p:cNvPr>
          <p:cNvSpPr txBox="1"/>
          <p:nvPr/>
        </p:nvSpPr>
        <p:spPr>
          <a:xfrm>
            <a:off x="5962650" y="857786"/>
            <a:ext cx="4679853" cy="1323439"/>
          </a:xfrm>
          <a:prstGeom prst="rect">
            <a:avLst/>
          </a:prstGeom>
          <a:noFill/>
        </p:spPr>
        <p:txBody>
          <a:bodyPr wrap="square" rtlCol="0">
            <a:spAutoFit/>
          </a:bodyPr>
          <a:lstStyle/>
          <a:p>
            <a:pPr algn="ctr"/>
            <a:r>
              <a:rPr lang="tr-TR" sz="4000" b="1" dirty="0">
                <a:latin typeface="Arial" panose="020B0604020202020204" pitchFamily="34" charset="0"/>
                <a:cs typeface="Arial" panose="020B0604020202020204" pitchFamily="34" charset="0"/>
              </a:rPr>
              <a:t>DİN KÜLTÜRÜ VE </a:t>
            </a:r>
          </a:p>
          <a:p>
            <a:pPr algn="ctr"/>
            <a:r>
              <a:rPr lang="tr-TR" sz="4000" b="1" dirty="0">
                <a:latin typeface="Arial" panose="020B0604020202020204" pitchFamily="34" charset="0"/>
                <a:cs typeface="Arial" panose="020B0604020202020204" pitchFamily="34" charset="0"/>
              </a:rPr>
              <a:t>AHLAK BİLGİSİ</a:t>
            </a:r>
          </a:p>
        </p:txBody>
      </p:sp>
      <p:sp>
        <p:nvSpPr>
          <p:cNvPr id="13" name="Metin kutusu 12">
            <a:extLst>
              <a:ext uri="{FF2B5EF4-FFF2-40B4-BE49-F238E27FC236}">
                <a16:creationId xmlns:a16="http://schemas.microsoft.com/office/drawing/2014/main" id="{1C093CDD-17AA-4190-6070-55A83BAFA53D}"/>
              </a:ext>
            </a:extLst>
          </p:cNvPr>
          <p:cNvSpPr txBox="1"/>
          <p:nvPr/>
        </p:nvSpPr>
        <p:spPr>
          <a:xfrm>
            <a:off x="6626323" y="2217164"/>
            <a:ext cx="3365402" cy="707886"/>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1. ÜNİTE: PEYGAMBER VE İLAHİ KİTAP İNANCI</a:t>
            </a:r>
          </a:p>
        </p:txBody>
      </p:sp>
      <p:sp>
        <p:nvSpPr>
          <p:cNvPr id="14" name="Metin kutusu 13">
            <a:extLst>
              <a:ext uri="{FF2B5EF4-FFF2-40B4-BE49-F238E27FC236}">
                <a16:creationId xmlns:a16="http://schemas.microsoft.com/office/drawing/2014/main" id="{3441DD93-28A6-2BD5-5C40-B9EE2DB37680}"/>
              </a:ext>
            </a:extLst>
          </p:cNvPr>
          <p:cNvSpPr txBox="1"/>
          <p:nvPr/>
        </p:nvSpPr>
        <p:spPr>
          <a:xfrm>
            <a:off x="6319325" y="3267570"/>
            <a:ext cx="828675" cy="646331"/>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5. </a:t>
            </a:r>
          </a:p>
          <a:p>
            <a:pPr algn="ctr"/>
            <a:r>
              <a:rPr lang="tr-TR" b="1" dirty="0">
                <a:latin typeface="Arial" panose="020B0604020202020204" pitchFamily="34" charset="0"/>
                <a:cs typeface="Arial" panose="020B0604020202020204" pitchFamily="34" charset="0"/>
              </a:rPr>
              <a:t>Konu</a:t>
            </a:r>
          </a:p>
        </p:txBody>
      </p:sp>
      <p:sp>
        <p:nvSpPr>
          <p:cNvPr id="15" name="Metin kutusu 14">
            <a:extLst>
              <a:ext uri="{FF2B5EF4-FFF2-40B4-BE49-F238E27FC236}">
                <a16:creationId xmlns:a16="http://schemas.microsoft.com/office/drawing/2014/main" id="{8AB43ECA-8338-3CD7-F946-E1637954D445}"/>
              </a:ext>
            </a:extLst>
          </p:cNvPr>
          <p:cNvSpPr txBox="1"/>
          <p:nvPr/>
        </p:nvSpPr>
        <p:spPr>
          <a:xfrm>
            <a:off x="7382022" y="3383280"/>
            <a:ext cx="2393999" cy="369332"/>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İlahi Kitaplar</a:t>
            </a:r>
          </a:p>
        </p:txBody>
      </p:sp>
      <p:sp>
        <p:nvSpPr>
          <p:cNvPr id="16" name="Metin kutusu 15">
            <a:extLst>
              <a:ext uri="{FF2B5EF4-FFF2-40B4-BE49-F238E27FC236}">
                <a16:creationId xmlns:a16="http://schemas.microsoft.com/office/drawing/2014/main" id="{8B79E612-FA7D-6BCD-DEF0-393E6B046173}"/>
              </a:ext>
            </a:extLst>
          </p:cNvPr>
          <p:cNvSpPr txBox="1"/>
          <p:nvPr/>
        </p:nvSpPr>
        <p:spPr>
          <a:xfrm>
            <a:off x="8579022" y="5004706"/>
            <a:ext cx="3683318" cy="553998"/>
          </a:xfrm>
          <a:prstGeom prst="rect">
            <a:avLst/>
          </a:prstGeom>
          <a:noFill/>
        </p:spPr>
        <p:txBody>
          <a:bodyPr wrap="square" rtlCol="0">
            <a:spAutoFit/>
          </a:bodyPr>
          <a:lstStyle/>
          <a:p>
            <a:pPr algn="ctr"/>
            <a:r>
              <a:rPr lang="tr-TR" sz="2900" b="1" dirty="0">
                <a:solidFill>
                  <a:schemeClr val="accent1">
                    <a:lumMod val="75000"/>
                  </a:schemeClr>
                </a:solidFill>
                <a:latin typeface="Arial" panose="020B0604020202020204" pitchFamily="34" charset="0"/>
                <a:cs typeface="Arial" panose="020B0604020202020204" pitchFamily="34" charset="0"/>
              </a:rPr>
              <a:t>mikailokumus</a:t>
            </a:r>
            <a:r>
              <a:rPr lang="tr-TR" sz="29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14B7DC7B-D6E5-5277-3425-2FCC5165768B}"/>
              </a:ext>
            </a:extLst>
          </p:cNvPr>
          <p:cNvSpPr txBox="1"/>
          <p:nvPr/>
        </p:nvSpPr>
        <p:spPr>
          <a:xfrm>
            <a:off x="8550886" y="5570647"/>
            <a:ext cx="3683318" cy="830997"/>
          </a:xfrm>
          <a:prstGeom prst="rect">
            <a:avLst/>
          </a:prstGeom>
          <a:noFill/>
        </p:spPr>
        <p:txBody>
          <a:bodyPr wrap="square" rtlCol="0">
            <a:spAutoFit/>
          </a:bodyPr>
          <a:lstStyle/>
          <a:p>
            <a:pPr algn="ctr"/>
            <a:r>
              <a:rPr lang="tr-TR" sz="2300" dirty="0">
                <a:solidFill>
                  <a:schemeClr val="bg1"/>
                </a:solidFill>
                <a:latin typeface="Arial" panose="020B0604020202020204" pitchFamily="34" charset="0"/>
                <a:cs typeface="Arial" panose="020B0604020202020204" pitchFamily="34" charset="0"/>
              </a:rPr>
              <a:t>Din Kültürü </a:t>
            </a:r>
          </a:p>
          <a:p>
            <a:pPr algn="ctr"/>
            <a:r>
              <a:rPr lang="tr-TR" sz="23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770938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0" name="Metin kutusu 9">
            <a:extLst>
              <a:ext uri="{FF2B5EF4-FFF2-40B4-BE49-F238E27FC236}">
                <a16:creationId xmlns:a16="http://schemas.microsoft.com/office/drawing/2014/main" id="{04A262E6-D5FF-F49F-21F1-6E1EC9AC779B}"/>
              </a:ext>
            </a:extLst>
          </p:cNvPr>
          <p:cNvSpPr txBox="1"/>
          <p:nvPr/>
        </p:nvSpPr>
        <p:spPr>
          <a:xfrm>
            <a:off x="4494918" y="589352"/>
            <a:ext cx="3202165" cy="584775"/>
          </a:xfrm>
          <a:prstGeom prst="rect">
            <a:avLst/>
          </a:prstGeom>
          <a:noFill/>
        </p:spPr>
        <p:txBody>
          <a:bodyPr wrap="square" rtlCol="0">
            <a:spAutoFit/>
          </a:bodyPr>
          <a:lstStyle/>
          <a:p>
            <a:r>
              <a:rPr lang="tr-TR" sz="3200" b="1" dirty="0">
                <a:latin typeface="Arial" panose="020B0604020202020204" pitchFamily="34" charset="0"/>
              </a:rPr>
              <a:t>Kur’an-ı Kerim,</a:t>
            </a:r>
          </a:p>
        </p:txBody>
      </p:sp>
      <p:sp>
        <p:nvSpPr>
          <p:cNvPr id="6" name="Metin kutusu 5">
            <a:extLst>
              <a:ext uri="{FF2B5EF4-FFF2-40B4-BE49-F238E27FC236}">
                <a16:creationId xmlns:a16="http://schemas.microsoft.com/office/drawing/2014/main" id="{C3A6B053-D21F-D553-80FC-5493ED4ED9DC}"/>
              </a:ext>
            </a:extLst>
          </p:cNvPr>
          <p:cNvSpPr txBox="1"/>
          <p:nvPr/>
        </p:nvSpPr>
        <p:spPr>
          <a:xfrm>
            <a:off x="3645470" y="1357908"/>
            <a:ext cx="6166394" cy="830997"/>
          </a:xfrm>
          <a:prstGeom prst="rect">
            <a:avLst/>
          </a:prstGeom>
          <a:noFill/>
        </p:spPr>
        <p:txBody>
          <a:bodyPr wrap="square" rtlCol="0">
            <a:spAutoFit/>
          </a:bodyPr>
          <a:lstStyle/>
          <a:p>
            <a:r>
              <a:rPr lang="tr-TR" sz="2400" dirty="0">
                <a:latin typeface="Arial" panose="020B0604020202020204" pitchFamily="34" charset="0"/>
              </a:rPr>
              <a:t>Hz. Peygamber'e indirilirken </a:t>
            </a:r>
          </a:p>
          <a:p>
            <a:r>
              <a:rPr lang="tr-TR" sz="2400" dirty="0">
                <a:latin typeface="Arial" panose="020B0604020202020204" pitchFamily="34" charset="0"/>
              </a:rPr>
              <a:t>vahiy kâtipleri tarafından yazıya geçirilmiştir.</a:t>
            </a:r>
          </a:p>
        </p:txBody>
      </p:sp>
      <p:pic>
        <p:nvPicPr>
          <p:cNvPr id="20" name="Resim 19" descr="metin, ekran görüntüsü, yazı tipi, sayı, numara içeren bir resim&#10;&#10;Açıklama otomatik olarak oluşturuldu">
            <a:extLst>
              <a:ext uri="{FF2B5EF4-FFF2-40B4-BE49-F238E27FC236}">
                <a16:creationId xmlns:a16="http://schemas.microsoft.com/office/drawing/2014/main" id="{36664B39-AB6E-E21A-9F03-D6C1ADE60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137" y="1266412"/>
            <a:ext cx="4209524" cy="5028571"/>
          </a:xfrm>
          <a:prstGeom prst="rect">
            <a:avLst/>
          </a:prstGeom>
        </p:spPr>
      </p:pic>
      <p:sp>
        <p:nvSpPr>
          <p:cNvPr id="21" name="Metin kutusu 20">
            <a:extLst>
              <a:ext uri="{FF2B5EF4-FFF2-40B4-BE49-F238E27FC236}">
                <a16:creationId xmlns:a16="http://schemas.microsoft.com/office/drawing/2014/main" id="{E7F7F002-A26D-071A-1917-FF0364406452}"/>
              </a:ext>
            </a:extLst>
          </p:cNvPr>
          <p:cNvSpPr txBox="1"/>
          <p:nvPr/>
        </p:nvSpPr>
        <p:spPr>
          <a:xfrm>
            <a:off x="3645469" y="2337462"/>
            <a:ext cx="6166395" cy="830997"/>
          </a:xfrm>
          <a:prstGeom prst="rect">
            <a:avLst/>
          </a:prstGeom>
          <a:noFill/>
        </p:spPr>
        <p:txBody>
          <a:bodyPr wrap="square" rtlCol="0">
            <a:spAutoFit/>
          </a:bodyPr>
          <a:lstStyle/>
          <a:p>
            <a:r>
              <a:rPr lang="tr-TR" sz="2400" dirty="0">
                <a:latin typeface="Arial" panose="020B0604020202020204" pitchFamily="34" charset="0"/>
              </a:rPr>
              <a:t>Sahabenin birçoğu tarafından ezberlenmiştir.</a:t>
            </a:r>
          </a:p>
        </p:txBody>
      </p:sp>
      <p:sp>
        <p:nvSpPr>
          <p:cNvPr id="22" name="Metin kutusu 21">
            <a:extLst>
              <a:ext uri="{FF2B5EF4-FFF2-40B4-BE49-F238E27FC236}">
                <a16:creationId xmlns:a16="http://schemas.microsoft.com/office/drawing/2014/main" id="{550033ED-84F2-C57A-F9C7-EF9C661111EF}"/>
              </a:ext>
            </a:extLst>
          </p:cNvPr>
          <p:cNvSpPr txBox="1"/>
          <p:nvPr/>
        </p:nvSpPr>
        <p:spPr>
          <a:xfrm>
            <a:off x="3645470" y="3365198"/>
            <a:ext cx="6166394" cy="830997"/>
          </a:xfrm>
          <a:prstGeom prst="rect">
            <a:avLst/>
          </a:prstGeom>
          <a:noFill/>
        </p:spPr>
        <p:txBody>
          <a:bodyPr wrap="square" rtlCol="0">
            <a:spAutoFit/>
          </a:bodyPr>
          <a:lstStyle/>
          <a:p>
            <a:r>
              <a:rPr lang="tr-TR" sz="2400" dirty="0">
                <a:latin typeface="Arial" panose="020B0604020202020204" pitchFamily="34" charset="0"/>
              </a:rPr>
              <a:t>Hz. Ebu Bekir'in (r.a.) halifeliği zamanında tam bir kitap (Mushaf) haline getirilmiştir.</a:t>
            </a:r>
          </a:p>
        </p:txBody>
      </p:sp>
      <p:sp>
        <p:nvSpPr>
          <p:cNvPr id="23" name="Metin kutusu 22">
            <a:extLst>
              <a:ext uri="{FF2B5EF4-FFF2-40B4-BE49-F238E27FC236}">
                <a16:creationId xmlns:a16="http://schemas.microsoft.com/office/drawing/2014/main" id="{1D4F0832-FEDB-F75C-64DD-AEA48C22FD9C}"/>
              </a:ext>
            </a:extLst>
          </p:cNvPr>
          <p:cNvSpPr txBox="1"/>
          <p:nvPr/>
        </p:nvSpPr>
        <p:spPr>
          <a:xfrm>
            <a:off x="3645469" y="4364798"/>
            <a:ext cx="6166395" cy="830997"/>
          </a:xfrm>
          <a:prstGeom prst="rect">
            <a:avLst/>
          </a:prstGeom>
          <a:noFill/>
        </p:spPr>
        <p:txBody>
          <a:bodyPr wrap="square" rtlCol="0">
            <a:spAutoFit/>
          </a:bodyPr>
          <a:lstStyle/>
          <a:p>
            <a:r>
              <a:rPr lang="tr-TR" sz="2400" dirty="0">
                <a:latin typeface="Arial" panose="020B0604020202020204" pitchFamily="34" charset="0"/>
              </a:rPr>
              <a:t>Hz. Osman (r.a.) zamanında birkaç nüsha halinde çoğaltılmıştır.</a:t>
            </a:r>
          </a:p>
        </p:txBody>
      </p:sp>
      <p:sp>
        <p:nvSpPr>
          <p:cNvPr id="24" name="Metin kutusu 23">
            <a:extLst>
              <a:ext uri="{FF2B5EF4-FFF2-40B4-BE49-F238E27FC236}">
                <a16:creationId xmlns:a16="http://schemas.microsoft.com/office/drawing/2014/main" id="{F5F3D38C-2D0B-7F0D-7797-F0A2DEFF6743}"/>
              </a:ext>
            </a:extLst>
          </p:cNvPr>
          <p:cNvSpPr txBox="1"/>
          <p:nvPr/>
        </p:nvSpPr>
        <p:spPr>
          <a:xfrm>
            <a:off x="3645469" y="5331638"/>
            <a:ext cx="6166395" cy="830997"/>
          </a:xfrm>
          <a:prstGeom prst="rect">
            <a:avLst/>
          </a:prstGeom>
          <a:noFill/>
        </p:spPr>
        <p:txBody>
          <a:bodyPr wrap="square" rtlCol="0">
            <a:spAutoFit/>
          </a:bodyPr>
          <a:lstStyle/>
          <a:p>
            <a:r>
              <a:rPr lang="tr-TR" sz="2400" dirty="0">
                <a:latin typeface="Arial" panose="020B0604020202020204" pitchFamily="34" charset="0"/>
              </a:rPr>
              <a:t>Sonraki yıllarda hattatlar tarafından yazılıp hafızlar tarafından ezberlenmiştir. </a:t>
            </a:r>
          </a:p>
        </p:txBody>
      </p:sp>
    </p:spTree>
    <p:extLst>
      <p:ext uri="{BB962C8B-B14F-4D97-AF65-F5344CB8AC3E}">
        <p14:creationId xmlns:p14="http://schemas.microsoft.com/office/powerpoint/2010/main" val="9919916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 calcmode="lin" valueType="num">
                                      <p:cBhvr additive="base">
                                        <p:cTn id="2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 calcmode="lin" valueType="num">
                                      <p:cBhvr additive="base">
                                        <p:cTn id="2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 calcmode="lin" valueType="num">
                                      <p:cBhvr additive="base">
                                        <p:cTn id="3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anim calcmode="lin" valueType="num">
                                      <p:cBhvr additive="base">
                                        <p:cTn id="4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2" name="Metin kutusu 11">
            <a:extLst>
              <a:ext uri="{FF2B5EF4-FFF2-40B4-BE49-F238E27FC236}">
                <a16:creationId xmlns:a16="http://schemas.microsoft.com/office/drawing/2014/main" id="{BCF6A90B-A2FB-1DCA-DD7A-3F96A59E7C5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613ABEB5-C2C3-E3B0-AF96-C46B0696E242}"/>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PEYGAMBER VE İLAHİ KİTAP</a:t>
            </a:r>
            <a:r>
              <a:rPr lang="en-US" b="1" dirty="0">
                <a:solidFill>
                  <a:srgbClr val="F2FAFF"/>
                </a:solidFill>
                <a:latin typeface="Arial" panose="020B0604020202020204" pitchFamily="34" charset="0"/>
                <a:cs typeface="Arial" panose="020B0604020202020204" pitchFamily="34" charset="0"/>
              </a:rPr>
              <a:t> 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Freeform 3">
            <a:extLst>
              <a:ext uri="{FF2B5EF4-FFF2-40B4-BE49-F238E27FC236}">
                <a16:creationId xmlns:a16="http://schemas.microsoft.com/office/drawing/2014/main" id="{68D77F7A-4BC9-04BF-3E7B-D972098972EC}"/>
              </a:ext>
            </a:extLst>
          </p:cNvPr>
          <p:cNvSpPr/>
          <p:nvPr/>
        </p:nvSpPr>
        <p:spPr>
          <a:xfrm>
            <a:off x="5096716" y="4728245"/>
            <a:ext cx="1998567" cy="1525345"/>
          </a:xfrm>
          <a:custGeom>
            <a:avLst/>
            <a:gdLst/>
            <a:ahLst/>
            <a:cxnLst/>
            <a:rect l="l" t="t" r="r" b="b"/>
            <a:pathLst>
              <a:path w="4252313" h="3380589">
                <a:moveTo>
                  <a:pt x="0" y="0"/>
                </a:moveTo>
                <a:lnTo>
                  <a:pt x="4252312" y="0"/>
                </a:lnTo>
                <a:lnTo>
                  <a:pt x="4252312" y="3380589"/>
                </a:lnTo>
                <a:lnTo>
                  <a:pt x="0" y="33805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EC077BAA-3C88-4642-18F2-BF65D46137E8}"/>
              </a:ext>
            </a:extLst>
          </p:cNvPr>
          <p:cNvSpPr txBox="1"/>
          <p:nvPr/>
        </p:nvSpPr>
        <p:spPr>
          <a:xfrm>
            <a:off x="1347996" y="1863384"/>
            <a:ext cx="9496009" cy="1646605"/>
          </a:xfrm>
          <a:prstGeom prst="rect">
            <a:avLst/>
          </a:prstGeom>
          <a:noFill/>
        </p:spPr>
        <p:txBody>
          <a:bodyPr wrap="square" rtlCol="0">
            <a:spAutoFit/>
          </a:bodyPr>
          <a:lstStyle/>
          <a:p>
            <a:pPr algn="ctr">
              <a:spcAft>
                <a:spcPts val="600"/>
              </a:spcAft>
            </a:pPr>
            <a:r>
              <a:rPr lang="en-US" sz="2400" dirty="0">
                <a:solidFill>
                  <a:srgbClr val="000000"/>
                </a:solidFill>
                <a:latin typeface="Arial" panose="020B0604020202020204" pitchFamily="34" charset="0"/>
                <a:cs typeface="Arial" panose="020B0604020202020204" pitchFamily="34" charset="0"/>
              </a:rPr>
              <a:t>“Bu </a:t>
            </a:r>
            <a:r>
              <a:rPr lang="en-US" sz="2400" dirty="0" err="1">
                <a:solidFill>
                  <a:srgbClr val="000000"/>
                </a:solidFill>
                <a:latin typeface="Arial" panose="020B0604020202020204" pitchFamily="34" charset="0"/>
                <a:cs typeface="Arial" panose="020B0604020202020204" pitchFamily="34" charset="0"/>
              </a:rPr>
              <a:t>kitabın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âlemlerin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Rabb’i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tarafından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indirilmiş</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olduğunda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asla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şüphe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yoktur</a:t>
            </a:r>
            <a:r>
              <a:rPr lang="en-US" sz="2400" dirty="0">
                <a:solidFill>
                  <a:srgbClr val="000000"/>
                </a:solidFill>
                <a:latin typeface="Arial" panose="020B0604020202020204" pitchFamily="34" charset="0"/>
                <a:cs typeface="Arial" panose="020B0604020202020204" pitchFamily="34" charset="0"/>
              </a:rPr>
              <a:t>. O, </a:t>
            </a:r>
            <a:r>
              <a:rPr lang="en-US" sz="2400" dirty="0" err="1">
                <a:solidFill>
                  <a:srgbClr val="000000"/>
                </a:solidFill>
                <a:latin typeface="Arial" panose="020B0604020202020204" pitchFamily="34" charset="0"/>
                <a:cs typeface="Arial" panose="020B0604020202020204" pitchFamily="34" charset="0"/>
              </a:rPr>
              <a:t>senden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önce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kendilerine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uyarıcı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gelmemiş</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toplumu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uyarman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Rabbin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tarafından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gönderilen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kitaptır</a:t>
            </a:r>
            <a:r>
              <a:rPr lang="en-US" sz="2400" dirty="0">
                <a:solidFill>
                  <a:srgbClr val="000000"/>
                </a:solidFill>
                <a:latin typeface="Arial" panose="020B0604020202020204" pitchFamily="34" charset="0"/>
                <a:cs typeface="Arial" panose="020B0604020202020204" pitchFamily="34" charset="0"/>
              </a:rPr>
              <a:t>.”</a:t>
            </a:r>
          </a:p>
          <a:p>
            <a:pPr algn="ctr">
              <a:spcAft>
                <a:spcPts val="600"/>
              </a:spcAft>
            </a:pPr>
            <a:r>
              <a:rPr lang="tr-TR" sz="2400" dirty="0">
                <a:solidFill>
                  <a:srgbClr val="000000"/>
                </a:solidFill>
                <a:latin typeface="Arial" panose="020B0604020202020204" pitchFamily="34" charset="0"/>
                <a:cs typeface="Arial" panose="020B0604020202020204" pitchFamily="34" charset="0"/>
              </a:rPr>
              <a:t>(</a:t>
            </a:r>
            <a:r>
              <a:rPr lang="en-US" sz="2400" dirty="0" err="1">
                <a:solidFill>
                  <a:srgbClr val="000000"/>
                </a:solidFill>
                <a:latin typeface="Arial" panose="020B0604020202020204" pitchFamily="34" charset="0"/>
                <a:cs typeface="Arial" panose="020B0604020202020204" pitchFamily="34" charset="0"/>
              </a:rPr>
              <a:t>Secde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suresi</a:t>
            </a:r>
            <a:r>
              <a:rPr lang="en-US" sz="2400" dirty="0">
                <a:solidFill>
                  <a:srgbClr val="000000"/>
                </a:solidFill>
                <a:latin typeface="Arial" panose="020B0604020202020204" pitchFamily="34" charset="0"/>
                <a:cs typeface="Arial" panose="020B0604020202020204" pitchFamily="34" charset="0"/>
              </a:rPr>
              <a:t>, 2-3. </a:t>
            </a:r>
            <a:r>
              <a:rPr lang="en-US" sz="2400" dirty="0" err="1">
                <a:solidFill>
                  <a:srgbClr val="000000"/>
                </a:solidFill>
                <a:latin typeface="Arial" panose="020B0604020202020204" pitchFamily="34" charset="0"/>
                <a:cs typeface="Arial" panose="020B0604020202020204" pitchFamily="34" charset="0"/>
              </a:rPr>
              <a:t>ayetler</a:t>
            </a:r>
            <a:r>
              <a:rPr lang="tr-TR" sz="2400" dirty="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391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Ayetin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9" name="Metin kutusu 8">
            <a:extLst>
              <a:ext uri="{FF2B5EF4-FFF2-40B4-BE49-F238E27FC236}">
                <a16:creationId xmlns:a16="http://schemas.microsoft.com/office/drawing/2014/main" id="{D8093E3A-0B66-F6F0-EC53-808B3C2BDC01}"/>
              </a:ext>
            </a:extLst>
          </p:cNvPr>
          <p:cNvSpPr txBox="1"/>
          <p:nvPr/>
        </p:nvSpPr>
        <p:spPr>
          <a:xfrm>
            <a:off x="773405" y="1919653"/>
            <a:ext cx="9496009" cy="461665"/>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 Kur’an-ı Kerim’in kaynağı Allah’ın (c.c.) zatıdır. </a:t>
            </a:r>
          </a:p>
        </p:txBody>
      </p:sp>
      <p:sp>
        <p:nvSpPr>
          <p:cNvPr id="12" name="Metin kutusu 11">
            <a:extLst>
              <a:ext uri="{FF2B5EF4-FFF2-40B4-BE49-F238E27FC236}">
                <a16:creationId xmlns:a16="http://schemas.microsoft.com/office/drawing/2014/main" id="{58175D9A-F87A-0087-B8C4-AB7321F5DACF}"/>
              </a:ext>
            </a:extLst>
          </p:cNvPr>
          <p:cNvSpPr txBox="1"/>
          <p:nvPr/>
        </p:nvSpPr>
        <p:spPr>
          <a:xfrm>
            <a:off x="773404" y="2683066"/>
            <a:ext cx="9496009" cy="461665"/>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 Kur’an-ı Kerim’in toplumu uyarıcılık özelliği vardır.</a:t>
            </a:r>
          </a:p>
        </p:txBody>
      </p:sp>
      <p:sp>
        <p:nvSpPr>
          <p:cNvPr id="13" name="Metin kutusu 12">
            <a:extLst>
              <a:ext uri="{FF2B5EF4-FFF2-40B4-BE49-F238E27FC236}">
                <a16:creationId xmlns:a16="http://schemas.microsoft.com/office/drawing/2014/main" id="{9E832E88-B437-C7FF-DA5A-0C53A23C87FB}"/>
              </a:ext>
            </a:extLst>
          </p:cNvPr>
          <p:cNvSpPr txBox="1"/>
          <p:nvPr/>
        </p:nvSpPr>
        <p:spPr>
          <a:xfrm>
            <a:off x="773404" y="3446479"/>
            <a:ext cx="9496009" cy="830997"/>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 Allah’ın gönderdiği ilahi kitap gerçektir ve Kur’an ilahi kaynaklı bir kutsal metindir. </a:t>
            </a:r>
          </a:p>
        </p:txBody>
      </p:sp>
      <p:sp>
        <p:nvSpPr>
          <p:cNvPr id="14" name="Metin kutusu 13">
            <a:extLst>
              <a:ext uri="{FF2B5EF4-FFF2-40B4-BE49-F238E27FC236}">
                <a16:creationId xmlns:a16="http://schemas.microsoft.com/office/drawing/2014/main" id="{197CBAC1-8EEC-2179-4BAB-96327624B2E4}"/>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5" name="Metin kutusu 14">
            <a:extLst>
              <a:ext uri="{FF2B5EF4-FFF2-40B4-BE49-F238E27FC236}">
                <a16:creationId xmlns:a16="http://schemas.microsoft.com/office/drawing/2014/main" id="{137D083B-D2FE-B8B5-1268-F8FC11A4C2C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313704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Hadis</a:t>
              </a:r>
            </a:p>
          </p:txBody>
        </p:sp>
      </p:grpSp>
      <p:sp>
        <p:nvSpPr>
          <p:cNvPr id="12" name="Metin kutusu 11">
            <a:extLst>
              <a:ext uri="{FF2B5EF4-FFF2-40B4-BE49-F238E27FC236}">
                <a16:creationId xmlns:a16="http://schemas.microsoft.com/office/drawing/2014/main" id="{BCF6A90B-A2FB-1DCA-DD7A-3F96A59E7C5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613ABEB5-C2C3-E3B0-AF96-C46B0696E242}"/>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PEYGAMBER VE İLAHİ KİTAP</a:t>
            </a:r>
            <a:r>
              <a:rPr lang="en-US" b="1" dirty="0">
                <a:solidFill>
                  <a:srgbClr val="F2FAFF"/>
                </a:solidFill>
                <a:latin typeface="Arial" panose="020B0604020202020204" pitchFamily="34" charset="0"/>
                <a:cs typeface="Arial" panose="020B0604020202020204" pitchFamily="34" charset="0"/>
              </a:rPr>
              <a:t> 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EC077BAA-3C88-4642-18F2-BF65D46137E8}"/>
              </a:ext>
            </a:extLst>
          </p:cNvPr>
          <p:cNvSpPr txBox="1"/>
          <p:nvPr/>
        </p:nvSpPr>
        <p:spPr>
          <a:xfrm>
            <a:off x="1347996" y="1863384"/>
            <a:ext cx="9496009" cy="1200329"/>
          </a:xfrm>
          <a:prstGeom prst="rect">
            <a:avLst/>
          </a:prstGeom>
          <a:noFill/>
        </p:spPr>
        <p:txBody>
          <a:bodyPr wrap="square" rtlCol="0">
            <a:spAutoFit/>
          </a:bodyPr>
          <a:lstStyle/>
          <a:p>
            <a:pPr algn="ctr">
              <a:spcAft>
                <a:spcPts val="600"/>
              </a:spcAft>
            </a:pPr>
            <a:r>
              <a:rPr lang="en-US" sz="2400" dirty="0">
                <a:solidFill>
                  <a:srgbClr val="000000"/>
                </a:solidFill>
                <a:latin typeface="Arial" panose="020B0604020202020204" pitchFamily="34" charset="0"/>
                <a:cs typeface="Arial" panose="020B0604020202020204" pitchFamily="34" charset="0"/>
              </a:rPr>
              <a:t>“</a:t>
            </a:r>
            <a:r>
              <a:rPr lang="en-US" sz="2400" dirty="0" err="1">
                <a:solidFill>
                  <a:srgbClr val="000000"/>
                </a:solidFill>
                <a:latin typeface="Arial" panose="020B0604020202020204" pitchFamily="34" charset="0"/>
                <a:cs typeface="Arial" panose="020B0604020202020204" pitchFamily="34" charset="0"/>
              </a:rPr>
              <a:t>Kur’an</a:t>
            </a:r>
            <a:r>
              <a:rPr lang="en-US" sz="2400" dirty="0">
                <a:solidFill>
                  <a:srgbClr val="000000"/>
                </a:solidFill>
                <a:latin typeface="Arial" panose="020B0604020202020204" pitchFamily="34" charset="0"/>
                <a:cs typeface="Arial" panose="020B0604020202020204" pitchFamily="34" charset="0"/>
              </a:rPr>
              <a:t>-ı </a:t>
            </a:r>
            <a:r>
              <a:rPr lang="en-US" sz="2400" dirty="0" err="1">
                <a:solidFill>
                  <a:srgbClr val="000000"/>
                </a:solidFill>
                <a:latin typeface="Arial" panose="020B0604020202020204" pitchFamily="34" charset="0"/>
                <a:cs typeface="Arial" panose="020B0604020202020204" pitchFamily="34" charset="0"/>
              </a:rPr>
              <a:t>Kerim’i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okuyan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hükümleriyle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amel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edenin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anne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babasına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kıyamet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günü</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taç</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giydirilir</a:t>
            </a:r>
            <a:r>
              <a:rPr lang="en-US" sz="2400" dirty="0">
                <a:solidFill>
                  <a:srgbClr val="000000"/>
                </a:solidFill>
                <a:latin typeface="Arial" panose="020B0604020202020204" pitchFamily="34" charset="0"/>
                <a:cs typeface="Arial" panose="020B0604020202020204" pitchFamily="34" charset="0"/>
              </a:rPr>
              <a:t>. Bu </a:t>
            </a:r>
            <a:r>
              <a:rPr lang="en-US" sz="2400" dirty="0" err="1">
                <a:solidFill>
                  <a:srgbClr val="000000"/>
                </a:solidFill>
                <a:latin typeface="Arial" panose="020B0604020202020204" pitchFamily="34" charset="0"/>
                <a:cs typeface="Arial" panose="020B0604020202020204" pitchFamily="34" charset="0"/>
              </a:rPr>
              <a:t>tacın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ışığı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şayet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aranızda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olmuş</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olsa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dünya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evlerindeki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güneş</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ışığından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daha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güzeldir</a:t>
            </a:r>
            <a:r>
              <a:rPr lang="en-US" sz="2400" dirty="0">
                <a:solidFill>
                  <a:srgbClr val="000000"/>
                </a:solidFill>
                <a:latin typeface="Arial" panose="020B0604020202020204" pitchFamily="34" charset="0"/>
                <a:cs typeface="Arial" panose="020B0604020202020204" pitchFamily="34" charset="0"/>
              </a:rPr>
              <a:t>.” </a:t>
            </a:r>
          </a:p>
        </p:txBody>
      </p:sp>
      <p:pic>
        <p:nvPicPr>
          <p:cNvPr id="7" name="Resim 6" descr="grafik, yazı tipi, grafik tasarım, logo içeren bir resim&#10;&#10;Açıklama otomatik olarak oluşturuldu">
            <a:extLst>
              <a:ext uri="{FF2B5EF4-FFF2-40B4-BE49-F238E27FC236}">
                <a16:creationId xmlns:a16="http://schemas.microsoft.com/office/drawing/2014/main" id="{A708B51E-9AA2-B653-D94C-433282E9B8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992" y="4728245"/>
            <a:ext cx="1700016" cy="1525345"/>
          </a:xfrm>
          <a:prstGeom prst="rect">
            <a:avLst/>
          </a:prstGeom>
        </p:spPr>
      </p:pic>
    </p:spTree>
    <p:extLst>
      <p:ext uri="{BB962C8B-B14F-4D97-AF65-F5344CB8AC3E}">
        <p14:creationId xmlns:p14="http://schemas.microsoft.com/office/powerpoint/2010/main" val="8867313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Hadisin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PEYGAMBER VE İLAHİ KİTAP</a:t>
            </a:r>
            <a:r>
              <a:rPr lang="en-US" b="1" dirty="0">
                <a:solidFill>
                  <a:srgbClr val="F2FAFF"/>
                </a:solidFill>
                <a:latin typeface="Arial" panose="020B0604020202020204" pitchFamily="34" charset="0"/>
                <a:cs typeface="Arial" panose="020B0604020202020204" pitchFamily="34" charset="0"/>
              </a:rPr>
              <a:t> 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9" name="Metin kutusu 8">
            <a:extLst>
              <a:ext uri="{FF2B5EF4-FFF2-40B4-BE49-F238E27FC236}">
                <a16:creationId xmlns:a16="http://schemas.microsoft.com/office/drawing/2014/main" id="{D8093E3A-0B66-F6F0-EC53-808B3C2BDC01}"/>
              </a:ext>
            </a:extLst>
          </p:cNvPr>
          <p:cNvSpPr txBox="1"/>
          <p:nvPr/>
        </p:nvSpPr>
        <p:spPr>
          <a:xfrm>
            <a:off x="773405" y="1919653"/>
            <a:ext cx="9496009" cy="461665"/>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 Kur’an insanın her türlü yaşamını bereketlendirir.</a:t>
            </a:r>
          </a:p>
        </p:txBody>
      </p:sp>
      <p:sp>
        <p:nvSpPr>
          <p:cNvPr id="12" name="Metin kutusu 11">
            <a:extLst>
              <a:ext uri="{FF2B5EF4-FFF2-40B4-BE49-F238E27FC236}">
                <a16:creationId xmlns:a16="http://schemas.microsoft.com/office/drawing/2014/main" id="{58175D9A-F87A-0087-B8C4-AB7321F5DACF}"/>
              </a:ext>
            </a:extLst>
          </p:cNvPr>
          <p:cNvSpPr txBox="1"/>
          <p:nvPr/>
        </p:nvSpPr>
        <p:spPr>
          <a:xfrm>
            <a:off x="773404" y="2683066"/>
            <a:ext cx="9496009" cy="830997"/>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 Ahirette insana mükafat kazandıran şey Kur’an emirlerine göre yaşamaktır.</a:t>
            </a:r>
          </a:p>
        </p:txBody>
      </p:sp>
      <p:sp>
        <p:nvSpPr>
          <p:cNvPr id="13" name="Metin kutusu 12">
            <a:extLst>
              <a:ext uri="{FF2B5EF4-FFF2-40B4-BE49-F238E27FC236}">
                <a16:creationId xmlns:a16="http://schemas.microsoft.com/office/drawing/2014/main" id="{9E832E88-B437-C7FF-DA5A-0C53A23C87FB}"/>
              </a:ext>
            </a:extLst>
          </p:cNvPr>
          <p:cNvSpPr txBox="1"/>
          <p:nvPr/>
        </p:nvSpPr>
        <p:spPr>
          <a:xfrm>
            <a:off x="773404" y="3815811"/>
            <a:ext cx="9496009" cy="830997"/>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 Allah’ın sevdiği kul davranışlarında Allah’ın vahyini rehber edinendir. </a:t>
            </a:r>
          </a:p>
        </p:txBody>
      </p:sp>
      <p:sp>
        <p:nvSpPr>
          <p:cNvPr id="6" name="Metin kutusu 5">
            <a:extLst>
              <a:ext uri="{FF2B5EF4-FFF2-40B4-BE49-F238E27FC236}">
                <a16:creationId xmlns:a16="http://schemas.microsoft.com/office/drawing/2014/main" id="{60644023-59B7-4E90-A778-A6D69D0F7D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C7DC6023-DCD2-2781-F74F-0FA29C0DB5C0}"/>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1333090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7C208274-1B06-8052-AE21-A9E5342730B6}"/>
              </a:ext>
            </a:extLst>
          </p:cNvPr>
          <p:cNvSpPr txBox="1"/>
          <p:nvPr/>
        </p:nvSpPr>
        <p:spPr>
          <a:xfrm>
            <a:off x="1162665" y="3062506"/>
            <a:ext cx="9866671" cy="1126462"/>
          </a:xfrm>
          <a:prstGeom prst="rect">
            <a:avLst/>
          </a:prstGeom>
          <a:noFill/>
        </p:spPr>
        <p:txBody>
          <a:bodyPr wrap="square" rtlCol="0">
            <a:spAutoFit/>
          </a:bodyPr>
          <a:lstStyle/>
          <a:p>
            <a:pPr marL="3175" algn="ctr">
              <a:lnSpc>
                <a:spcPct val="80000"/>
              </a:lnSpc>
            </a:pPr>
            <a:r>
              <a:rPr lang="tr-TR" sz="2800" dirty="0">
                <a:latin typeface="Arial" panose="020B0604020202020204" pitchFamily="34" charset="0"/>
                <a:cs typeface="Arial" panose="020B0604020202020204" pitchFamily="34" charset="0"/>
              </a:rPr>
              <a:t>Kur’an-ı Kerim’de; inanç, ibadet, ahlak ve muamelat konularında bilgi verilir. Peygamberlerin</a:t>
            </a:r>
          </a:p>
          <a:p>
            <a:pPr marL="3175" algn="ctr">
              <a:lnSpc>
                <a:spcPct val="80000"/>
              </a:lnSpc>
            </a:pPr>
            <a:r>
              <a:rPr lang="tr-TR" sz="2800" dirty="0">
                <a:latin typeface="Arial" panose="020B0604020202020204" pitchFamily="34" charset="0"/>
                <a:cs typeface="Arial" panose="020B0604020202020204" pitchFamily="34" charset="0"/>
              </a:rPr>
              <a:t>kıssaları anlatılır.</a:t>
            </a:r>
          </a:p>
        </p:txBody>
      </p:sp>
      <p:sp>
        <p:nvSpPr>
          <p:cNvPr id="2" name="Metin kutusu 1">
            <a:extLst>
              <a:ext uri="{FF2B5EF4-FFF2-40B4-BE49-F238E27FC236}">
                <a16:creationId xmlns:a16="http://schemas.microsoft.com/office/drawing/2014/main" id="{370688F3-4542-18C0-E209-002C4BE1674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D8B54A7-FA20-03B8-30A5-A448AC4BFCF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11">
            <a:extLst>
              <a:ext uri="{FF2B5EF4-FFF2-40B4-BE49-F238E27FC236}">
                <a16:creationId xmlns:a16="http://schemas.microsoft.com/office/drawing/2014/main" id="{6241C744-1088-789E-9494-4C44777C06CB}"/>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C5489B3E-B36A-AF81-7971-8BCB0B5BB6F8}"/>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HATIRLAYALIM</a:t>
            </a:r>
          </a:p>
        </p:txBody>
      </p:sp>
      <p:sp>
        <p:nvSpPr>
          <p:cNvPr id="9" name="Metin kutusu 8">
            <a:extLst>
              <a:ext uri="{FF2B5EF4-FFF2-40B4-BE49-F238E27FC236}">
                <a16:creationId xmlns:a16="http://schemas.microsoft.com/office/drawing/2014/main" id="{40D22526-4D1D-99BE-8493-C2D71B0B91E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0" name="Metin kutusu 9">
            <a:extLst>
              <a:ext uri="{FF2B5EF4-FFF2-40B4-BE49-F238E27FC236}">
                <a16:creationId xmlns:a16="http://schemas.microsoft.com/office/drawing/2014/main" id="{E7F82D59-90BB-8C2A-B695-1D8CE7404A0C}"/>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250784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6DBDADDD-0839-F42A-2B7B-180974BF969A}"/>
              </a:ext>
            </a:extLst>
          </p:cNvPr>
          <p:cNvSpPr/>
          <p:nvPr/>
        </p:nvSpPr>
        <p:spPr>
          <a:xfrm>
            <a:off x="679621" y="2869833"/>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0B66758F-432D-8D6F-225F-DFAFA03D5D8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5A9EC5FA-B346-5E57-5787-1FE0334EB4F6}"/>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9" name="Metin kutusu 4">
            <a:extLst>
              <a:ext uri="{FF2B5EF4-FFF2-40B4-BE49-F238E27FC236}">
                <a16:creationId xmlns:a16="http://schemas.microsoft.com/office/drawing/2014/main" id="{6CDF05FA-0336-EB2F-A2FC-071BE890B33B}"/>
              </a:ext>
            </a:extLst>
          </p:cNvPr>
          <p:cNvSpPr txBox="1"/>
          <p:nvPr/>
        </p:nvSpPr>
        <p:spPr>
          <a:xfrm>
            <a:off x="811146" y="1127336"/>
            <a:ext cx="10958823" cy="5293757"/>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rgbClr val="000000"/>
                </a:solidFill>
                <a:latin typeface="Arial" panose="020B0604020202020204" pitchFamily="34" charset="0"/>
                <a:cs typeface="Arial" panose="020B0604020202020204" pitchFamily="34" charset="0"/>
              </a:rPr>
              <a:t>Kur’an-ı Kerim, Yüce Allah’ın gönderdiği ilahi kitapların sonuncusudur. Son peygamber </a:t>
            </a:r>
          </a:p>
          <a:p>
            <a:pPr>
              <a:spcAft>
                <a:spcPts val="600"/>
              </a:spcAft>
            </a:pPr>
            <a:r>
              <a:rPr lang="tr-TR" dirty="0">
                <a:solidFill>
                  <a:srgbClr val="000000"/>
                </a:solidFill>
                <a:latin typeface="Arial" panose="020B0604020202020204" pitchFamily="34" charset="0"/>
                <a:cs typeface="Arial" panose="020B0604020202020204" pitchFamily="34" charset="0"/>
              </a:rPr>
              <a:t>Hz. Muhammed’e (s.a.v.) Arapça olarak indirilmiştir. Günümüzde Kur’an, pek çok dile çevrilmiştir. Kur’an-ı Kerim’de; inanç, ibadet, ahlak ve muamelat (sosyal ilişkiler) konularında bilgi verilir. Peygamberlerin hayatlarından örneklerin yer aldığı kıssalar anlatılır.</a:t>
            </a:r>
          </a:p>
          <a:p>
            <a:pPr>
              <a:spcAft>
                <a:spcPts val="600"/>
              </a:spcAft>
            </a:pPr>
            <a:r>
              <a:rPr lang="tr-TR" b="1" dirty="0">
                <a:solidFill>
                  <a:srgbClr val="000000"/>
                </a:solidFill>
                <a:latin typeface="Arial" panose="020B0604020202020204" pitchFamily="34" charset="0"/>
                <a:cs typeface="Arial" panose="020B0604020202020204" pitchFamily="34" charset="0"/>
              </a:rPr>
              <a:t>Aşağıdaki ayetlerin hangisinde bu parçada bahsedilen ilahi kitabın hangi dilde yazıldığına </a:t>
            </a:r>
            <a:r>
              <a:rPr lang="tr-TR" b="1" u="sng" dirty="0">
                <a:solidFill>
                  <a:srgbClr val="000000"/>
                </a:solidFill>
                <a:latin typeface="Arial" panose="020B0604020202020204" pitchFamily="34" charset="0"/>
                <a:cs typeface="Arial" panose="020B0604020202020204" pitchFamily="34" charset="0"/>
              </a:rPr>
              <a:t>değinilmemiştir</a:t>
            </a:r>
            <a:r>
              <a:rPr lang="tr-TR" b="1" dirty="0">
                <a:solidFill>
                  <a:srgbClr val="000000"/>
                </a:solidFill>
                <a:latin typeface="Arial" panose="020B0604020202020204" pitchFamily="34" charset="0"/>
                <a:cs typeface="Arial" panose="020B0604020202020204" pitchFamily="34" charset="0"/>
              </a:rPr>
              <a:t>?</a:t>
            </a:r>
          </a:p>
          <a:p>
            <a:pPr>
              <a:spcAft>
                <a:spcPts val="600"/>
              </a:spcAft>
            </a:pPr>
            <a:r>
              <a:rPr lang="tr-TR" dirty="0">
                <a:solidFill>
                  <a:srgbClr val="000000"/>
                </a:solidFill>
                <a:latin typeface="Arial" panose="020B0604020202020204" pitchFamily="34" charset="0"/>
                <a:cs typeface="Arial" panose="020B0604020202020204" pitchFamily="34" charset="0"/>
              </a:rPr>
              <a:t>A) “</a:t>
            </a:r>
            <a:r>
              <a:rPr lang="tr-TR" dirty="0" err="1">
                <a:solidFill>
                  <a:srgbClr val="000000"/>
                </a:solidFill>
                <a:latin typeface="Arial" panose="020B0604020202020204" pitchFamily="34" charset="0"/>
                <a:cs typeface="Arial" panose="020B0604020202020204" pitchFamily="34" charset="0"/>
              </a:rPr>
              <a:t>Andolsun</a:t>
            </a:r>
            <a:r>
              <a:rPr lang="tr-TR" dirty="0">
                <a:solidFill>
                  <a:srgbClr val="000000"/>
                </a:solidFill>
                <a:latin typeface="Arial" panose="020B0604020202020204" pitchFamily="34" charset="0"/>
                <a:cs typeface="Arial" panose="020B0604020202020204" pitchFamily="34" charset="0"/>
              </a:rPr>
              <a:t>, biz bu Kur’an’da insanlar için her türlü misali değişik şekillerde açıkladık. Fakat insan tartışmaya her şeyden daha çok düşkündür.”</a:t>
            </a:r>
          </a:p>
          <a:p>
            <a:pPr algn="r">
              <a:spcAft>
                <a:spcPts val="600"/>
              </a:spcAft>
            </a:pPr>
            <a:r>
              <a:rPr lang="tr-TR" dirty="0">
                <a:solidFill>
                  <a:srgbClr val="000000"/>
                </a:solidFill>
                <a:latin typeface="Arial" panose="020B0604020202020204" pitchFamily="34" charset="0"/>
                <a:cs typeface="Arial" panose="020B0604020202020204" pitchFamily="34" charset="0"/>
              </a:rPr>
              <a:t>(</a:t>
            </a:r>
            <a:r>
              <a:rPr lang="tr-TR" dirty="0" err="1">
                <a:solidFill>
                  <a:srgbClr val="000000"/>
                </a:solidFill>
                <a:latin typeface="Arial" panose="020B0604020202020204" pitchFamily="34" charset="0"/>
                <a:cs typeface="Arial" panose="020B0604020202020204" pitchFamily="34" charset="0"/>
              </a:rPr>
              <a:t>Kehf</a:t>
            </a:r>
            <a:r>
              <a:rPr lang="tr-TR" dirty="0">
                <a:solidFill>
                  <a:srgbClr val="000000"/>
                </a:solidFill>
                <a:latin typeface="Arial" panose="020B0604020202020204" pitchFamily="34" charset="0"/>
                <a:cs typeface="Arial" panose="020B0604020202020204" pitchFamily="34" charset="0"/>
              </a:rPr>
              <a:t> suresi, 54. ayet)</a:t>
            </a:r>
          </a:p>
          <a:p>
            <a:pPr>
              <a:spcAft>
                <a:spcPts val="600"/>
              </a:spcAft>
            </a:pPr>
            <a:r>
              <a:rPr lang="tr-TR" dirty="0">
                <a:solidFill>
                  <a:srgbClr val="000000"/>
                </a:solidFill>
                <a:latin typeface="Arial" panose="020B0604020202020204" pitchFamily="34" charset="0"/>
                <a:cs typeface="Arial" panose="020B0604020202020204" pitchFamily="34" charset="0"/>
              </a:rPr>
              <a:t>B) “Anlayasınız diye biz onu Arapça bir Kur’an olarak indirdik.”</a:t>
            </a:r>
          </a:p>
          <a:p>
            <a:pPr algn="r">
              <a:spcAft>
                <a:spcPts val="600"/>
              </a:spcAft>
            </a:pPr>
            <a:r>
              <a:rPr lang="tr-TR" dirty="0">
                <a:solidFill>
                  <a:srgbClr val="000000"/>
                </a:solidFill>
                <a:latin typeface="Arial" panose="020B0604020202020204" pitchFamily="34" charset="0"/>
                <a:cs typeface="Arial" panose="020B0604020202020204" pitchFamily="34" charset="0"/>
              </a:rPr>
              <a:t>(Yusuf suresi, 2. ayet)</a:t>
            </a:r>
          </a:p>
          <a:p>
            <a:pPr>
              <a:spcAft>
                <a:spcPts val="600"/>
              </a:spcAft>
            </a:pPr>
            <a:r>
              <a:rPr lang="tr-TR" dirty="0">
                <a:solidFill>
                  <a:srgbClr val="000000"/>
                </a:solidFill>
                <a:latin typeface="Arial" panose="020B0604020202020204" pitchFamily="34" charset="0"/>
                <a:cs typeface="Arial" panose="020B0604020202020204" pitchFamily="34" charset="0"/>
              </a:rPr>
              <a:t>C) “Apaçık Kitap’a </a:t>
            </a:r>
            <a:r>
              <a:rPr lang="tr-TR" dirty="0" err="1">
                <a:solidFill>
                  <a:srgbClr val="000000"/>
                </a:solidFill>
                <a:latin typeface="Arial" panose="020B0604020202020204" pitchFamily="34" charset="0"/>
                <a:cs typeface="Arial" panose="020B0604020202020204" pitchFamily="34" charset="0"/>
              </a:rPr>
              <a:t>andolsun</a:t>
            </a:r>
            <a:r>
              <a:rPr lang="tr-TR" dirty="0">
                <a:solidFill>
                  <a:srgbClr val="000000"/>
                </a:solidFill>
                <a:latin typeface="Arial" panose="020B0604020202020204" pitchFamily="34" charset="0"/>
                <a:cs typeface="Arial" panose="020B0604020202020204" pitchFamily="34" charset="0"/>
              </a:rPr>
              <a:t> ki biz, anlayıp düşünmeniz için onu Arapça bir Kur’an kıldık.”</a:t>
            </a:r>
          </a:p>
          <a:p>
            <a:pPr algn="r">
              <a:spcAft>
                <a:spcPts val="600"/>
              </a:spcAft>
            </a:pPr>
            <a:r>
              <a:rPr lang="tr-TR" dirty="0">
                <a:solidFill>
                  <a:srgbClr val="000000"/>
                </a:solidFill>
                <a:latin typeface="Arial" panose="020B0604020202020204" pitchFamily="34" charset="0"/>
                <a:cs typeface="Arial" panose="020B0604020202020204" pitchFamily="34" charset="0"/>
              </a:rPr>
              <a:t>(</a:t>
            </a:r>
            <a:r>
              <a:rPr lang="tr-TR" dirty="0" err="1">
                <a:solidFill>
                  <a:srgbClr val="000000"/>
                </a:solidFill>
                <a:latin typeface="Arial" panose="020B0604020202020204" pitchFamily="34" charset="0"/>
                <a:cs typeface="Arial" panose="020B0604020202020204" pitchFamily="34" charset="0"/>
              </a:rPr>
              <a:t>Zuhruf</a:t>
            </a:r>
            <a:r>
              <a:rPr lang="tr-TR" dirty="0">
                <a:solidFill>
                  <a:srgbClr val="000000"/>
                </a:solidFill>
                <a:latin typeface="Arial" panose="020B0604020202020204" pitchFamily="34" charset="0"/>
                <a:cs typeface="Arial" panose="020B0604020202020204" pitchFamily="34" charset="0"/>
              </a:rPr>
              <a:t> suresi, 3. ayet)</a:t>
            </a:r>
          </a:p>
          <a:p>
            <a:pPr>
              <a:spcAft>
                <a:spcPts val="600"/>
              </a:spcAft>
            </a:pPr>
            <a:r>
              <a:rPr lang="tr-TR" dirty="0">
                <a:solidFill>
                  <a:srgbClr val="000000"/>
                </a:solidFill>
                <a:latin typeface="Arial" panose="020B0604020202020204" pitchFamily="34" charset="0"/>
                <a:cs typeface="Arial" panose="020B0604020202020204" pitchFamily="34" charset="0"/>
              </a:rPr>
              <a:t>D) “Biz onu, Allah’a karşı gelmekten sakınsınlar diye hiçbir eğriliği bulunmayan Arapça bir Kur’an olarak indirdik.”</a:t>
            </a:r>
          </a:p>
          <a:p>
            <a:pPr algn="r">
              <a:spcAft>
                <a:spcPts val="600"/>
              </a:spcAft>
            </a:pPr>
            <a:r>
              <a:rPr lang="tr-TR" dirty="0">
                <a:solidFill>
                  <a:srgbClr val="000000"/>
                </a:solidFill>
                <a:latin typeface="Arial" panose="020B0604020202020204" pitchFamily="34" charset="0"/>
                <a:cs typeface="Arial" panose="020B0604020202020204" pitchFamily="34" charset="0"/>
              </a:rPr>
              <a:t>(</a:t>
            </a:r>
            <a:r>
              <a:rPr lang="tr-TR" dirty="0" err="1">
                <a:solidFill>
                  <a:srgbClr val="000000"/>
                </a:solidFill>
                <a:latin typeface="Arial" panose="020B0604020202020204" pitchFamily="34" charset="0"/>
                <a:cs typeface="Arial" panose="020B0604020202020204" pitchFamily="34" charset="0"/>
              </a:rPr>
              <a:t>Zümer</a:t>
            </a:r>
            <a:r>
              <a:rPr lang="tr-TR" dirty="0">
                <a:solidFill>
                  <a:srgbClr val="000000"/>
                </a:solidFill>
                <a:latin typeface="Arial" panose="020B0604020202020204" pitchFamily="34" charset="0"/>
                <a:cs typeface="Arial" panose="020B0604020202020204" pitchFamily="34" charset="0"/>
              </a:rPr>
              <a:t> suresi, 28. ayet)</a:t>
            </a:r>
            <a:endParaRPr lang="en-US" dirty="0">
              <a:solidFill>
                <a:srgbClr val="000000"/>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F5084928-D8F6-C6F2-A760-C2C3553D616F}"/>
              </a:ext>
            </a:extLst>
          </p:cNvPr>
          <p:cNvSpPr txBox="1"/>
          <p:nvPr/>
        </p:nvSpPr>
        <p:spPr>
          <a:xfrm>
            <a:off x="0" y="567824"/>
            <a:ext cx="5404429"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dirty="0">
                <a:latin typeface="Arial" panose="020B0604020202020204" pitchFamily="34" charset="0"/>
                <a:cs typeface="Arial" panose="020B0604020202020204" pitchFamily="34" charset="0"/>
              </a:rPr>
              <a:t>  Bumerang</a:t>
            </a:r>
            <a:r>
              <a:rPr lang="tr-TR" dirty="0">
                <a:latin typeface="Arial" panose="020B0604020202020204" pitchFamily="34" charset="0"/>
                <a:cs typeface="Arial" panose="020B0604020202020204" pitchFamily="34" charset="0"/>
              </a:rPr>
              <a:t> / 1. Ünite / Kavratan Testler 5 / Soru 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4077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4208D45C-CEFC-2B9F-16E8-8EDEC2A346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2" name="Freeform 6">
            <a:extLst>
              <a:ext uri="{FF2B5EF4-FFF2-40B4-BE49-F238E27FC236}">
                <a16:creationId xmlns:a16="http://schemas.microsoft.com/office/drawing/2014/main" id="{CBE96186-A21E-373C-9AC1-61C4C8F5430F}"/>
              </a:ext>
            </a:extLst>
          </p:cNvPr>
          <p:cNvSpPr/>
          <p:nvPr/>
        </p:nvSpPr>
        <p:spPr>
          <a:xfrm>
            <a:off x="769561" y="5413087"/>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3" name="Metin kutusu 2">
            <a:extLst>
              <a:ext uri="{FF2B5EF4-FFF2-40B4-BE49-F238E27FC236}">
                <a16:creationId xmlns:a16="http://schemas.microsoft.com/office/drawing/2014/main" id="{A3FD1819-C227-C7F6-C7AD-45E08802A7C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B0C9EA46-BFFF-BA52-BA8A-B858B8B2677D}"/>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C986ECD1-B653-58E4-F4EC-B52B4496214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8" name="Metin kutusu 4">
            <a:extLst>
              <a:ext uri="{FF2B5EF4-FFF2-40B4-BE49-F238E27FC236}">
                <a16:creationId xmlns:a16="http://schemas.microsoft.com/office/drawing/2014/main" id="{5FFE0E85-7031-3385-3DD1-2105922654A3}"/>
              </a:ext>
            </a:extLst>
          </p:cNvPr>
          <p:cNvSpPr txBox="1"/>
          <p:nvPr/>
        </p:nvSpPr>
        <p:spPr>
          <a:xfrm>
            <a:off x="811146" y="1127336"/>
            <a:ext cx="10958823" cy="4862870"/>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tr-TR" sz="2800" dirty="0">
                <a:solidFill>
                  <a:srgbClr val="000000"/>
                </a:solidFill>
                <a:latin typeface="Arial" panose="020B0604020202020204" pitchFamily="34" charset="0"/>
                <a:cs typeface="Arial" panose="020B0604020202020204" pitchFamily="34" charset="0"/>
              </a:rPr>
              <a:t>• “…O’na İncil’i verdik ve kendisine uyanların kalplerine şefkat ve merhamet duygusu koyduk...”</a:t>
            </a:r>
          </a:p>
          <a:p>
            <a:pPr algn="r">
              <a:spcAft>
                <a:spcPts val="600"/>
              </a:spcAft>
            </a:pPr>
            <a:r>
              <a:rPr lang="tr-TR" sz="2800" dirty="0">
                <a:solidFill>
                  <a:srgbClr val="000000"/>
                </a:solidFill>
                <a:latin typeface="Arial" panose="020B0604020202020204" pitchFamily="34" charset="0"/>
                <a:cs typeface="Arial" panose="020B0604020202020204" pitchFamily="34" charset="0"/>
              </a:rPr>
              <a:t>(</a:t>
            </a:r>
            <a:r>
              <a:rPr lang="tr-TR" sz="2800" dirty="0" err="1">
                <a:solidFill>
                  <a:srgbClr val="000000"/>
                </a:solidFill>
                <a:latin typeface="Arial" panose="020B0604020202020204" pitchFamily="34" charset="0"/>
                <a:cs typeface="Arial" panose="020B0604020202020204" pitchFamily="34" charset="0"/>
              </a:rPr>
              <a:t>Hadîd</a:t>
            </a:r>
            <a:r>
              <a:rPr lang="tr-TR" sz="2800" dirty="0">
                <a:solidFill>
                  <a:srgbClr val="000000"/>
                </a:solidFill>
                <a:latin typeface="Arial" panose="020B0604020202020204" pitchFamily="34" charset="0"/>
                <a:cs typeface="Arial" panose="020B0604020202020204" pitchFamily="34" charset="0"/>
              </a:rPr>
              <a:t> suresi, 27. ayet)</a:t>
            </a:r>
          </a:p>
          <a:p>
            <a:pPr>
              <a:spcAft>
                <a:spcPts val="600"/>
              </a:spcAft>
            </a:pPr>
            <a:r>
              <a:rPr lang="tr-TR" sz="2800" dirty="0">
                <a:solidFill>
                  <a:srgbClr val="000000"/>
                </a:solidFill>
                <a:latin typeface="Arial" panose="020B0604020202020204" pitchFamily="34" charset="0"/>
                <a:cs typeface="Arial" panose="020B0604020202020204" pitchFamily="34" charset="0"/>
              </a:rPr>
              <a:t>• “</a:t>
            </a:r>
            <a:r>
              <a:rPr lang="tr-TR" sz="2800" dirty="0" err="1">
                <a:solidFill>
                  <a:srgbClr val="000000"/>
                </a:solidFill>
                <a:latin typeface="Arial" panose="020B0604020202020204" pitchFamily="34" charset="0"/>
                <a:cs typeface="Arial" panose="020B0604020202020204" pitchFamily="34" charset="0"/>
              </a:rPr>
              <a:t>Andolsun</a:t>
            </a:r>
            <a:r>
              <a:rPr lang="tr-TR" sz="2800" dirty="0">
                <a:solidFill>
                  <a:srgbClr val="000000"/>
                </a:solidFill>
                <a:latin typeface="Arial" panose="020B0604020202020204" pitchFamily="34" charset="0"/>
                <a:cs typeface="Arial" panose="020B0604020202020204" pitchFamily="34" charset="0"/>
              </a:rPr>
              <a:t>, </a:t>
            </a:r>
            <a:r>
              <a:rPr lang="tr-TR" sz="2800" dirty="0" err="1">
                <a:solidFill>
                  <a:srgbClr val="000000"/>
                </a:solidFill>
                <a:latin typeface="Arial" panose="020B0604020202020204" pitchFamily="34" charset="0"/>
                <a:cs typeface="Arial" panose="020B0604020202020204" pitchFamily="34" charset="0"/>
              </a:rPr>
              <a:t>Zikir’den</a:t>
            </a:r>
            <a:r>
              <a:rPr lang="tr-TR" sz="2800" dirty="0">
                <a:solidFill>
                  <a:srgbClr val="000000"/>
                </a:solidFill>
                <a:latin typeface="Arial" panose="020B0604020202020204" pitchFamily="34" charset="0"/>
                <a:cs typeface="Arial" panose="020B0604020202020204" pitchFamily="34" charset="0"/>
              </a:rPr>
              <a:t> (Tevrat’tan) sonra </a:t>
            </a:r>
            <a:r>
              <a:rPr lang="tr-TR" sz="2800" dirty="0" err="1">
                <a:solidFill>
                  <a:srgbClr val="000000"/>
                </a:solidFill>
                <a:latin typeface="Arial" panose="020B0604020202020204" pitchFamily="34" charset="0"/>
                <a:cs typeface="Arial" panose="020B0604020202020204" pitchFamily="34" charset="0"/>
              </a:rPr>
              <a:t>Zebûr’da</a:t>
            </a:r>
            <a:r>
              <a:rPr lang="tr-TR" sz="2800" dirty="0">
                <a:solidFill>
                  <a:srgbClr val="000000"/>
                </a:solidFill>
                <a:latin typeface="Arial" panose="020B0604020202020204" pitchFamily="34" charset="0"/>
                <a:cs typeface="Arial" panose="020B0604020202020204" pitchFamily="34" charset="0"/>
              </a:rPr>
              <a:t> da “Yere muhakkak benim iyi kullarım varis olacaktır.” diye yazmıştık.”</a:t>
            </a:r>
          </a:p>
          <a:p>
            <a:pPr algn="r">
              <a:spcAft>
                <a:spcPts val="600"/>
              </a:spcAft>
            </a:pPr>
            <a:r>
              <a:rPr lang="tr-TR" sz="2800" dirty="0">
                <a:solidFill>
                  <a:srgbClr val="000000"/>
                </a:solidFill>
                <a:latin typeface="Arial" panose="020B0604020202020204" pitchFamily="34" charset="0"/>
                <a:cs typeface="Arial" panose="020B0604020202020204" pitchFamily="34" charset="0"/>
              </a:rPr>
              <a:t>(Enbiya suresi, 105. ayet)</a:t>
            </a:r>
          </a:p>
          <a:p>
            <a:pPr>
              <a:spcAft>
                <a:spcPts val="600"/>
              </a:spcAft>
            </a:pPr>
            <a:r>
              <a:rPr lang="tr-TR" sz="2800" b="1" dirty="0">
                <a:solidFill>
                  <a:srgbClr val="000000"/>
                </a:solidFill>
                <a:latin typeface="Arial" panose="020B0604020202020204" pitchFamily="34" charset="0"/>
                <a:cs typeface="Arial" panose="020B0604020202020204" pitchFamily="34" charset="0"/>
              </a:rPr>
              <a:t>Bu ayetler aşağıdaki peygamberlerden hangisiyle </a:t>
            </a:r>
            <a:r>
              <a:rPr lang="tr-TR" sz="2800" b="1" u="sng" dirty="0">
                <a:solidFill>
                  <a:srgbClr val="000000"/>
                </a:solidFill>
                <a:latin typeface="Arial" panose="020B0604020202020204" pitchFamily="34" charset="0"/>
                <a:cs typeface="Arial" panose="020B0604020202020204" pitchFamily="34" charset="0"/>
              </a:rPr>
              <a:t>ilişkilendirilemez</a:t>
            </a:r>
            <a:r>
              <a:rPr lang="tr-TR" sz="2800" b="1" dirty="0">
                <a:solidFill>
                  <a:srgbClr val="000000"/>
                </a:solidFill>
                <a:latin typeface="Arial" panose="020B0604020202020204" pitchFamily="34" charset="0"/>
                <a:cs typeface="Arial" panose="020B0604020202020204" pitchFamily="34" charset="0"/>
              </a:rPr>
              <a:t>?</a:t>
            </a:r>
          </a:p>
          <a:p>
            <a:pPr>
              <a:spcAft>
                <a:spcPts val="600"/>
              </a:spcAft>
            </a:pPr>
            <a:r>
              <a:rPr lang="tr-TR" sz="2800" dirty="0">
                <a:solidFill>
                  <a:srgbClr val="000000"/>
                </a:solidFill>
                <a:latin typeface="Arial" panose="020B0604020202020204" pitchFamily="34" charset="0"/>
                <a:cs typeface="Arial" panose="020B0604020202020204" pitchFamily="34" charset="0"/>
              </a:rPr>
              <a:t>A) Hz. Musa (a.s.) 			B) Hz. Davud (a.s.)</a:t>
            </a:r>
          </a:p>
          <a:p>
            <a:pPr>
              <a:spcAft>
                <a:spcPts val="600"/>
              </a:spcAft>
            </a:pPr>
            <a:r>
              <a:rPr lang="tr-TR" sz="2800" dirty="0">
                <a:solidFill>
                  <a:srgbClr val="000000"/>
                </a:solidFill>
                <a:latin typeface="Arial" panose="020B0604020202020204" pitchFamily="34" charset="0"/>
                <a:cs typeface="Arial" panose="020B0604020202020204" pitchFamily="34" charset="0"/>
              </a:rPr>
              <a:t>C) Hz. Muhammed (s.a.v.) 		D) Hz. İsa (a.s.)</a:t>
            </a:r>
            <a:endParaRPr lang="en-US" sz="2800" dirty="0">
              <a:solidFill>
                <a:srgbClr val="000000"/>
              </a:solidFill>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0C3EFA24-61AD-6313-ADCB-C15912EA564A}"/>
              </a:ext>
            </a:extLst>
          </p:cNvPr>
          <p:cNvSpPr txBox="1"/>
          <p:nvPr/>
        </p:nvSpPr>
        <p:spPr>
          <a:xfrm>
            <a:off x="0" y="567824"/>
            <a:ext cx="5404429"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dirty="0">
                <a:latin typeface="Arial" panose="020B0604020202020204" pitchFamily="34" charset="0"/>
                <a:cs typeface="Arial" panose="020B0604020202020204" pitchFamily="34" charset="0"/>
              </a:rPr>
              <a:t>  Bumerang</a:t>
            </a:r>
            <a:r>
              <a:rPr lang="tr-TR" dirty="0">
                <a:latin typeface="Arial" panose="020B0604020202020204" pitchFamily="34" charset="0"/>
                <a:cs typeface="Arial" panose="020B0604020202020204" pitchFamily="34" charset="0"/>
              </a:rPr>
              <a:t> / 1. Ünite / Kavratan Testler 5 / Soru 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1836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7" name="Freeform 6">
            <a:extLst>
              <a:ext uri="{FF2B5EF4-FFF2-40B4-BE49-F238E27FC236}">
                <a16:creationId xmlns:a16="http://schemas.microsoft.com/office/drawing/2014/main" id="{7F0220EC-0EF5-A383-03CF-186912A72676}"/>
              </a:ext>
            </a:extLst>
          </p:cNvPr>
          <p:cNvSpPr/>
          <p:nvPr/>
        </p:nvSpPr>
        <p:spPr>
          <a:xfrm>
            <a:off x="709601" y="5703434"/>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B6D7A2FA-9B4B-2573-F20B-0F15D6BF8F6F}"/>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367D9401-55A4-A066-1551-39CD9E22C511}"/>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9" name="Metin kutusu 4">
            <a:extLst>
              <a:ext uri="{FF2B5EF4-FFF2-40B4-BE49-F238E27FC236}">
                <a16:creationId xmlns:a16="http://schemas.microsoft.com/office/drawing/2014/main" id="{C96525AE-666C-5344-2459-B8666FF9D38D}"/>
              </a:ext>
            </a:extLst>
          </p:cNvPr>
          <p:cNvSpPr txBox="1"/>
          <p:nvPr/>
        </p:nvSpPr>
        <p:spPr>
          <a:xfrm>
            <a:off x="811146" y="1127336"/>
            <a:ext cx="10958823" cy="5093702"/>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tr-TR" sz="2000" dirty="0">
                <a:solidFill>
                  <a:srgbClr val="000000"/>
                </a:solidFill>
                <a:latin typeface="Arial" panose="020B0604020202020204" pitchFamily="34" charset="0"/>
                <a:cs typeface="Arial" panose="020B0604020202020204" pitchFamily="34" charset="0"/>
              </a:rPr>
              <a:t>“Şüphesiz, Allah’ın kitabını okuyanlar, namazı kılanlar ve kendilerine rızık olarak verdiğimiz şeylerden, gizlice ve açıktan Allah yolunda harcayanlar, asla zarar etmeyecek bir ticaret umabilirler. Allah, kendilerine mükâfatlarını tam olarak versin ve kendi lütfundan daha da artırsın diye (böyle yaparlar). Şüphesiz O, çok bağışlayandır, şükrün karşılığını verendir.”</a:t>
            </a:r>
          </a:p>
          <a:p>
            <a:pPr algn="r">
              <a:spcAft>
                <a:spcPts val="600"/>
              </a:spcAft>
            </a:pPr>
            <a:r>
              <a:rPr lang="tr-TR" sz="2000" dirty="0">
                <a:solidFill>
                  <a:srgbClr val="000000"/>
                </a:solidFill>
                <a:latin typeface="Arial" panose="020B0604020202020204" pitchFamily="34" charset="0"/>
                <a:cs typeface="Arial" panose="020B0604020202020204" pitchFamily="34" charset="0"/>
              </a:rPr>
              <a:t>(</a:t>
            </a:r>
            <a:r>
              <a:rPr lang="tr-TR" sz="2000" dirty="0" err="1">
                <a:solidFill>
                  <a:srgbClr val="000000"/>
                </a:solidFill>
                <a:latin typeface="Arial" panose="020B0604020202020204" pitchFamily="34" charset="0"/>
                <a:cs typeface="Arial" panose="020B0604020202020204" pitchFamily="34" charset="0"/>
              </a:rPr>
              <a:t>Fatır</a:t>
            </a:r>
            <a:r>
              <a:rPr lang="tr-TR" sz="2000" dirty="0">
                <a:solidFill>
                  <a:srgbClr val="000000"/>
                </a:solidFill>
                <a:latin typeface="Arial" panose="020B0604020202020204" pitchFamily="34" charset="0"/>
                <a:cs typeface="Arial" panose="020B0604020202020204" pitchFamily="34" charset="0"/>
              </a:rPr>
              <a:t> suresi, 29-30. ayetler)</a:t>
            </a:r>
          </a:p>
          <a:p>
            <a:pPr>
              <a:spcAft>
                <a:spcPts val="600"/>
              </a:spcAft>
            </a:pPr>
            <a:r>
              <a:rPr lang="tr-TR" sz="2000" b="1" dirty="0">
                <a:solidFill>
                  <a:srgbClr val="000000"/>
                </a:solidFill>
                <a:latin typeface="Arial" panose="020B0604020202020204" pitchFamily="34" charset="0"/>
                <a:cs typeface="Arial" panose="020B0604020202020204" pitchFamily="34" charset="0"/>
              </a:rPr>
              <a:t>Bu ayetten;</a:t>
            </a:r>
          </a:p>
          <a:p>
            <a:pPr>
              <a:spcAft>
                <a:spcPts val="600"/>
              </a:spcAft>
            </a:pPr>
            <a:r>
              <a:rPr lang="tr-TR" sz="2000" dirty="0">
                <a:solidFill>
                  <a:srgbClr val="000000"/>
                </a:solidFill>
                <a:latin typeface="Arial" panose="020B0604020202020204" pitchFamily="34" charset="0"/>
                <a:cs typeface="Arial" panose="020B0604020202020204" pitchFamily="34" charset="0"/>
              </a:rPr>
              <a:t>I. Kur’an-ı Kerim’i okumak ve hayata geçirmek ibadettir.</a:t>
            </a:r>
          </a:p>
          <a:p>
            <a:pPr>
              <a:spcAft>
                <a:spcPts val="600"/>
              </a:spcAft>
            </a:pPr>
            <a:r>
              <a:rPr lang="tr-TR" sz="2000" dirty="0">
                <a:solidFill>
                  <a:srgbClr val="000000"/>
                </a:solidFill>
                <a:latin typeface="Arial" panose="020B0604020202020204" pitchFamily="34" charset="0"/>
                <a:cs typeface="Arial" panose="020B0604020202020204" pitchFamily="34" charset="0"/>
              </a:rPr>
              <a:t>II. Allah, Kur’an okuyanları ve emirlerine uyanları</a:t>
            </a:r>
          </a:p>
          <a:p>
            <a:pPr>
              <a:spcAft>
                <a:spcPts val="600"/>
              </a:spcAft>
            </a:pPr>
            <a:r>
              <a:rPr lang="tr-TR" sz="2000" dirty="0">
                <a:solidFill>
                  <a:srgbClr val="000000"/>
                </a:solidFill>
                <a:latin typeface="Arial" panose="020B0604020202020204" pitchFamily="34" charset="0"/>
                <a:cs typeface="Arial" panose="020B0604020202020204" pitchFamily="34" charset="0"/>
              </a:rPr>
              <a:t>mükâfatlandıracağını müjdelemiştir.</a:t>
            </a:r>
          </a:p>
          <a:p>
            <a:pPr>
              <a:spcAft>
                <a:spcPts val="600"/>
              </a:spcAft>
            </a:pPr>
            <a:r>
              <a:rPr lang="tr-TR" sz="2000" dirty="0">
                <a:solidFill>
                  <a:srgbClr val="000000"/>
                </a:solidFill>
                <a:latin typeface="Arial" panose="020B0604020202020204" pitchFamily="34" charset="0"/>
                <a:cs typeface="Arial" panose="020B0604020202020204" pitchFamily="34" charset="0"/>
              </a:rPr>
              <a:t>III. Kur’an-ı Kerim, Hz. Peygamber’e indirilirken vahiy kâtipleri tarafından yazıya geçirilmiş ve sahabenin birçoğu tarafından da ezberlenmiştir.</a:t>
            </a:r>
          </a:p>
          <a:p>
            <a:pPr>
              <a:spcAft>
                <a:spcPts val="600"/>
              </a:spcAft>
            </a:pPr>
            <a:r>
              <a:rPr lang="tr-TR" sz="2000" b="1" dirty="0">
                <a:solidFill>
                  <a:srgbClr val="000000"/>
                </a:solidFill>
                <a:latin typeface="Arial" panose="020B0604020202020204" pitchFamily="34" charset="0"/>
                <a:cs typeface="Arial" panose="020B0604020202020204" pitchFamily="34" charset="0"/>
              </a:rPr>
              <a:t>yargılarından hangilerine ulaşılabilir?</a:t>
            </a:r>
          </a:p>
          <a:p>
            <a:pPr>
              <a:spcAft>
                <a:spcPts val="600"/>
              </a:spcAft>
            </a:pPr>
            <a:r>
              <a:rPr lang="tr-TR" sz="2000" dirty="0">
                <a:solidFill>
                  <a:srgbClr val="000000"/>
                </a:solidFill>
                <a:latin typeface="Arial" panose="020B0604020202020204" pitchFamily="34" charset="0"/>
                <a:cs typeface="Arial" panose="020B0604020202020204" pitchFamily="34" charset="0"/>
              </a:rPr>
              <a:t>A) Yalnız II 					B) Yalnız III</a:t>
            </a:r>
          </a:p>
          <a:p>
            <a:pPr>
              <a:spcAft>
                <a:spcPts val="600"/>
              </a:spcAft>
            </a:pPr>
            <a:r>
              <a:rPr lang="tr-TR" sz="2000" dirty="0">
                <a:solidFill>
                  <a:srgbClr val="000000"/>
                </a:solidFill>
                <a:latin typeface="Arial" panose="020B0604020202020204" pitchFamily="34" charset="0"/>
                <a:cs typeface="Arial" panose="020B0604020202020204" pitchFamily="34" charset="0"/>
              </a:rPr>
              <a:t>C) I ve II 					D) I, II ve III</a:t>
            </a:r>
            <a:endParaRPr lang="en-US" sz="2000" dirty="0">
              <a:solidFill>
                <a:srgbClr val="000000"/>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245259D2-DCB1-6201-2880-4EC83B954C8F}"/>
              </a:ext>
            </a:extLst>
          </p:cNvPr>
          <p:cNvSpPr txBox="1"/>
          <p:nvPr/>
        </p:nvSpPr>
        <p:spPr>
          <a:xfrm>
            <a:off x="0" y="567824"/>
            <a:ext cx="5404429"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dirty="0">
                <a:latin typeface="Arial" panose="020B0604020202020204" pitchFamily="34" charset="0"/>
                <a:cs typeface="Arial" panose="020B0604020202020204" pitchFamily="34" charset="0"/>
              </a:rPr>
              <a:t>  Bumerang</a:t>
            </a:r>
            <a:r>
              <a:rPr lang="tr-TR" dirty="0">
                <a:latin typeface="Arial" panose="020B0604020202020204" pitchFamily="34" charset="0"/>
                <a:cs typeface="Arial" panose="020B0604020202020204" pitchFamily="34" charset="0"/>
              </a:rPr>
              <a:t> / 1. Ünite / Kavratan Testler 5 / Soru 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2998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4" name="Grup 53">
            <a:extLst>
              <a:ext uri="{FF2B5EF4-FFF2-40B4-BE49-F238E27FC236}">
                <a16:creationId xmlns:a16="http://schemas.microsoft.com/office/drawing/2014/main" id="{2BFF7C52-8450-87AA-8924-30CEE6385E10}"/>
              </a:ext>
            </a:extLst>
          </p:cNvPr>
          <p:cNvGrpSpPr/>
          <p:nvPr/>
        </p:nvGrpSpPr>
        <p:grpSpPr>
          <a:xfrm>
            <a:off x="773406" y="3876296"/>
            <a:ext cx="10645189" cy="2056532"/>
            <a:chOff x="251411" y="1531342"/>
            <a:chExt cx="10645189" cy="2056532"/>
          </a:xfrm>
        </p:grpSpPr>
        <p:sp>
          <p:nvSpPr>
            <p:cNvPr id="55" name="Freeform 6">
              <a:extLst>
                <a:ext uri="{FF2B5EF4-FFF2-40B4-BE49-F238E27FC236}">
                  <a16:creationId xmlns:a16="http://schemas.microsoft.com/office/drawing/2014/main" id="{C365A3DE-A133-7863-4420-AF3470C1ABA3}"/>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6" name="Freeform 6">
              <a:extLst>
                <a:ext uri="{FF2B5EF4-FFF2-40B4-BE49-F238E27FC236}">
                  <a16:creationId xmlns:a16="http://schemas.microsoft.com/office/drawing/2014/main" id="{E3FFE183-5AB3-C552-AE11-DAB12DBCD681}"/>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7" name="Freeform 6">
              <a:extLst>
                <a:ext uri="{FF2B5EF4-FFF2-40B4-BE49-F238E27FC236}">
                  <a16:creationId xmlns:a16="http://schemas.microsoft.com/office/drawing/2014/main" id="{1747A9E7-611D-84BE-5E34-D6E7384CD43C}"/>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8" name="Freeform 6">
              <a:extLst>
                <a:ext uri="{FF2B5EF4-FFF2-40B4-BE49-F238E27FC236}">
                  <a16:creationId xmlns:a16="http://schemas.microsoft.com/office/drawing/2014/main" id="{F7498534-B4C2-ABD1-4C4E-2CB622F1CB05}"/>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grpSp>
        <p:nvGrpSpPr>
          <p:cNvPr id="29" name="Grup 28">
            <a:extLst>
              <a:ext uri="{FF2B5EF4-FFF2-40B4-BE49-F238E27FC236}">
                <a16:creationId xmlns:a16="http://schemas.microsoft.com/office/drawing/2014/main" id="{959867F3-64FC-8094-B96C-33180B47EB4D}"/>
              </a:ext>
            </a:extLst>
          </p:cNvPr>
          <p:cNvGrpSpPr/>
          <p:nvPr/>
        </p:nvGrpSpPr>
        <p:grpSpPr>
          <a:xfrm>
            <a:off x="773406" y="1531342"/>
            <a:ext cx="10645189" cy="2056532"/>
            <a:chOff x="251411" y="1531342"/>
            <a:chExt cx="10645189" cy="2056532"/>
          </a:xfrm>
        </p:grpSpPr>
        <p:sp>
          <p:nvSpPr>
            <p:cNvPr id="25" name="Freeform 6">
              <a:extLst>
                <a:ext uri="{FF2B5EF4-FFF2-40B4-BE49-F238E27FC236}">
                  <a16:creationId xmlns:a16="http://schemas.microsoft.com/office/drawing/2014/main" id="{2E4D0B71-D511-907D-0E32-8476635A5A8C}"/>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6" name="Freeform 6">
              <a:extLst>
                <a:ext uri="{FF2B5EF4-FFF2-40B4-BE49-F238E27FC236}">
                  <a16:creationId xmlns:a16="http://schemas.microsoft.com/office/drawing/2014/main" id="{6EF8027B-0218-7906-97D5-43AEFFA6F71E}"/>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7" name="Freeform 6">
              <a:extLst>
                <a:ext uri="{FF2B5EF4-FFF2-40B4-BE49-F238E27FC236}">
                  <a16:creationId xmlns:a16="http://schemas.microsoft.com/office/drawing/2014/main" id="{11B5DD07-B03D-A858-B379-00CDA277ABFA}"/>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8" name="Freeform 6">
              <a:extLst>
                <a:ext uri="{FF2B5EF4-FFF2-40B4-BE49-F238E27FC236}">
                  <a16:creationId xmlns:a16="http://schemas.microsoft.com/office/drawing/2014/main" id="{031B24CF-DE9A-0DE4-3AC7-8E874F748EBA}"/>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2" name="Metin kutusu 1">
            <a:extLst>
              <a:ext uri="{FF2B5EF4-FFF2-40B4-BE49-F238E27FC236}">
                <a16:creationId xmlns:a16="http://schemas.microsoft.com/office/drawing/2014/main" id="{7DE58B19-44CE-A54F-1816-B581A07F0D00}"/>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4D1C195-DE72-71DE-6AAC-1795A0D4E8EE}"/>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20" name="Metin kutusu 19">
            <a:extLst>
              <a:ext uri="{FF2B5EF4-FFF2-40B4-BE49-F238E27FC236}">
                <a16:creationId xmlns:a16="http://schemas.microsoft.com/office/drawing/2014/main" id="{E912EDEC-AD55-DFFB-3F3D-CF5EC7B70E4C}"/>
              </a:ext>
            </a:extLst>
          </p:cNvPr>
          <p:cNvSpPr txBox="1"/>
          <p:nvPr/>
        </p:nvSpPr>
        <p:spPr>
          <a:xfrm>
            <a:off x="1231473" y="2442209"/>
            <a:ext cx="1929531" cy="446276"/>
          </a:xfrm>
          <a:prstGeom prst="rect">
            <a:avLst/>
          </a:prstGeom>
          <a:solidFill>
            <a:srgbClr val="FC8F00"/>
          </a:solidFill>
        </p:spPr>
        <p:txBody>
          <a:bodyPr wrap="square" rtlCol="0">
            <a:spAutoFit/>
          </a:bodyPr>
          <a:lstStyle/>
          <a:p>
            <a:pPr algn="ctr"/>
            <a:r>
              <a:rPr lang="tr-TR" sz="2300" b="1" dirty="0">
                <a:latin typeface="Arial" panose="020B0604020202020204" pitchFamily="34" charset="0"/>
                <a:cs typeface="Arial" panose="020B0604020202020204" pitchFamily="34" charset="0"/>
              </a:rPr>
              <a:t>İLAHİ KİTAP</a:t>
            </a:r>
          </a:p>
        </p:txBody>
      </p:sp>
      <p:sp>
        <p:nvSpPr>
          <p:cNvPr id="37" name="Metin kutusu 36">
            <a:extLst>
              <a:ext uri="{FF2B5EF4-FFF2-40B4-BE49-F238E27FC236}">
                <a16:creationId xmlns:a16="http://schemas.microsoft.com/office/drawing/2014/main" id="{B1AAAE71-8BDA-D4D3-9083-8EA396B701AB}"/>
              </a:ext>
            </a:extLst>
          </p:cNvPr>
          <p:cNvSpPr txBox="1"/>
          <p:nvPr/>
        </p:nvSpPr>
        <p:spPr>
          <a:xfrm>
            <a:off x="3930125"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SUHUF</a:t>
            </a:r>
          </a:p>
        </p:txBody>
      </p:sp>
      <p:sp>
        <p:nvSpPr>
          <p:cNvPr id="38" name="Metin kutusu 37">
            <a:extLst>
              <a:ext uri="{FF2B5EF4-FFF2-40B4-BE49-F238E27FC236}">
                <a16:creationId xmlns:a16="http://schemas.microsoft.com/office/drawing/2014/main" id="{2078244D-5A42-9EBA-F167-B5D059571036}"/>
              </a:ext>
            </a:extLst>
          </p:cNvPr>
          <p:cNvSpPr txBox="1"/>
          <p:nvPr/>
        </p:nvSpPr>
        <p:spPr>
          <a:xfrm>
            <a:off x="6614710"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SEMAVİ</a:t>
            </a:r>
          </a:p>
        </p:txBody>
      </p:sp>
      <p:sp>
        <p:nvSpPr>
          <p:cNvPr id="39" name="Metin kutusu 38">
            <a:extLst>
              <a:ext uri="{FF2B5EF4-FFF2-40B4-BE49-F238E27FC236}">
                <a16:creationId xmlns:a16="http://schemas.microsoft.com/office/drawing/2014/main" id="{6595D76C-D235-7DD1-CE34-2BEDBC8EDE0C}"/>
              </a:ext>
            </a:extLst>
          </p:cNvPr>
          <p:cNvSpPr txBox="1"/>
          <p:nvPr/>
        </p:nvSpPr>
        <p:spPr>
          <a:xfrm>
            <a:off x="93173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TEVRAT</a:t>
            </a:r>
          </a:p>
        </p:txBody>
      </p:sp>
      <p:sp>
        <p:nvSpPr>
          <p:cNvPr id="59" name="Metin kutusu 58">
            <a:extLst>
              <a:ext uri="{FF2B5EF4-FFF2-40B4-BE49-F238E27FC236}">
                <a16:creationId xmlns:a16="http://schemas.microsoft.com/office/drawing/2014/main" id="{5F37E11A-61B3-ECFC-EBA5-FF116863F584}"/>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İNCİL</a:t>
            </a:r>
          </a:p>
        </p:txBody>
      </p:sp>
      <p:sp>
        <p:nvSpPr>
          <p:cNvPr id="60" name="Metin kutusu 59">
            <a:extLst>
              <a:ext uri="{FF2B5EF4-FFF2-40B4-BE49-F238E27FC236}">
                <a16:creationId xmlns:a16="http://schemas.microsoft.com/office/drawing/2014/main" id="{C2092870-37FE-6FCC-17A0-BC1D07E6E355}"/>
              </a:ext>
            </a:extLst>
          </p:cNvPr>
          <p:cNvSpPr txBox="1"/>
          <p:nvPr/>
        </p:nvSpPr>
        <p:spPr>
          <a:xfrm>
            <a:off x="3930125"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ZEBUR</a:t>
            </a:r>
          </a:p>
        </p:txBody>
      </p:sp>
      <p:sp>
        <p:nvSpPr>
          <p:cNvPr id="61" name="Metin kutusu 60">
            <a:extLst>
              <a:ext uri="{FF2B5EF4-FFF2-40B4-BE49-F238E27FC236}">
                <a16:creationId xmlns:a16="http://schemas.microsoft.com/office/drawing/2014/main" id="{EEAE2093-10C7-49B1-8109-41F7FF4C772B}"/>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KURAN</a:t>
            </a:r>
          </a:p>
        </p:txBody>
      </p:sp>
      <p:sp>
        <p:nvSpPr>
          <p:cNvPr id="62" name="Metin kutusu 61">
            <a:extLst>
              <a:ext uri="{FF2B5EF4-FFF2-40B4-BE49-F238E27FC236}">
                <a16:creationId xmlns:a16="http://schemas.microsoft.com/office/drawing/2014/main" id="{47F5938A-535E-274C-9B42-7AB93E81EB55}"/>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KERİM</a:t>
            </a:r>
          </a:p>
        </p:txBody>
      </p:sp>
      <p:sp>
        <p:nvSpPr>
          <p:cNvPr id="63" name="Metin kutusu 62">
            <a:extLst>
              <a:ext uri="{FF2B5EF4-FFF2-40B4-BE49-F238E27FC236}">
                <a16:creationId xmlns:a16="http://schemas.microsoft.com/office/drawing/2014/main" id="{8D938D09-3C7F-3EA5-1DBA-D863F5C92F45}"/>
              </a:ext>
            </a:extLst>
          </p:cNvPr>
          <p:cNvSpPr txBox="1"/>
          <p:nvPr/>
        </p:nvSpPr>
        <p:spPr>
          <a:xfrm>
            <a:off x="1231473" y="2439355"/>
            <a:ext cx="1929531" cy="446276"/>
          </a:xfrm>
          <a:prstGeom prst="rect">
            <a:avLst/>
          </a:prstGeom>
          <a:solidFill>
            <a:srgbClr val="FC8F00"/>
          </a:solidFill>
        </p:spPr>
        <p:txBody>
          <a:bodyPr wrap="square" rtlCol="0">
            <a:spAutoFit/>
          </a:bodyPr>
          <a:lstStyle/>
          <a:p>
            <a:pPr algn="ctr"/>
            <a:r>
              <a:rPr lang="tr-TR" sz="2300" b="1" dirty="0">
                <a:latin typeface="Arial" panose="020B0604020202020204" pitchFamily="34" charset="0"/>
                <a:cs typeface="Arial" panose="020B0604020202020204" pitchFamily="34" charset="0"/>
              </a:rPr>
              <a:t>AHİLİ PATİK</a:t>
            </a:r>
          </a:p>
        </p:txBody>
      </p:sp>
      <p:sp>
        <p:nvSpPr>
          <p:cNvPr id="64" name="Metin kutusu 63">
            <a:extLst>
              <a:ext uri="{FF2B5EF4-FFF2-40B4-BE49-F238E27FC236}">
                <a16:creationId xmlns:a16="http://schemas.microsoft.com/office/drawing/2014/main" id="{E3609E82-027A-ADED-83FD-48A487B3EAAB}"/>
              </a:ext>
            </a:extLst>
          </p:cNvPr>
          <p:cNvSpPr txBox="1"/>
          <p:nvPr/>
        </p:nvSpPr>
        <p:spPr>
          <a:xfrm>
            <a:off x="3930125"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USFUH</a:t>
            </a:r>
          </a:p>
        </p:txBody>
      </p:sp>
      <p:sp>
        <p:nvSpPr>
          <p:cNvPr id="65" name="Metin kutusu 64">
            <a:extLst>
              <a:ext uri="{FF2B5EF4-FFF2-40B4-BE49-F238E27FC236}">
                <a16:creationId xmlns:a16="http://schemas.microsoft.com/office/drawing/2014/main" id="{9FBEF497-B370-9515-1936-B8579AF67618}"/>
              </a:ext>
            </a:extLst>
          </p:cNvPr>
          <p:cNvSpPr txBox="1"/>
          <p:nvPr/>
        </p:nvSpPr>
        <p:spPr>
          <a:xfrm>
            <a:off x="6614710"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MAVİSE</a:t>
            </a:r>
          </a:p>
        </p:txBody>
      </p:sp>
      <p:sp>
        <p:nvSpPr>
          <p:cNvPr id="66" name="Metin kutusu 65">
            <a:extLst>
              <a:ext uri="{FF2B5EF4-FFF2-40B4-BE49-F238E27FC236}">
                <a16:creationId xmlns:a16="http://schemas.microsoft.com/office/drawing/2014/main" id="{460DC56A-E0E7-68F3-3DED-0E29EA1E09BC}"/>
              </a:ext>
            </a:extLst>
          </p:cNvPr>
          <p:cNvSpPr txBox="1"/>
          <p:nvPr/>
        </p:nvSpPr>
        <p:spPr>
          <a:xfrm>
            <a:off x="93173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TATVER</a:t>
            </a:r>
          </a:p>
        </p:txBody>
      </p:sp>
      <p:sp>
        <p:nvSpPr>
          <p:cNvPr id="67" name="Metin kutusu 66">
            <a:extLst>
              <a:ext uri="{FF2B5EF4-FFF2-40B4-BE49-F238E27FC236}">
                <a16:creationId xmlns:a16="http://schemas.microsoft.com/office/drawing/2014/main" id="{4CB7C8D8-A0F5-7E06-312F-E6A8F053D950}"/>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NİLCİ</a:t>
            </a:r>
          </a:p>
        </p:txBody>
      </p:sp>
      <p:sp>
        <p:nvSpPr>
          <p:cNvPr id="68" name="Metin kutusu 67">
            <a:extLst>
              <a:ext uri="{FF2B5EF4-FFF2-40B4-BE49-F238E27FC236}">
                <a16:creationId xmlns:a16="http://schemas.microsoft.com/office/drawing/2014/main" id="{00E65472-2126-1C65-DEC3-E4666E76C2EB}"/>
              </a:ext>
            </a:extLst>
          </p:cNvPr>
          <p:cNvSpPr txBox="1"/>
          <p:nvPr/>
        </p:nvSpPr>
        <p:spPr>
          <a:xfrm>
            <a:off x="3930125"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EBRUZ</a:t>
            </a:r>
          </a:p>
        </p:txBody>
      </p:sp>
      <p:sp>
        <p:nvSpPr>
          <p:cNvPr id="69" name="Metin kutusu 68">
            <a:extLst>
              <a:ext uri="{FF2B5EF4-FFF2-40B4-BE49-F238E27FC236}">
                <a16:creationId xmlns:a16="http://schemas.microsoft.com/office/drawing/2014/main" id="{ACFB8FDF-F242-2E78-6AA9-1CD79FA9A595}"/>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RAKUN</a:t>
            </a:r>
          </a:p>
        </p:txBody>
      </p:sp>
      <p:sp>
        <p:nvSpPr>
          <p:cNvPr id="70" name="Metin kutusu 69">
            <a:extLst>
              <a:ext uri="{FF2B5EF4-FFF2-40B4-BE49-F238E27FC236}">
                <a16:creationId xmlns:a16="http://schemas.microsoft.com/office/drawing/2014/main" id="{3AC4CA68-F0B6-D02C-293C-51A22EAE55F0}"/>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İRMEK</a:t>
            </a:r>
          </a:p>
        </p:txBody>
      </p:sp>
      <p:sp>
        <p:nvSpPr>
          <p:cNvPr id="35" name="Metin kutusu 34">
            <a:extLst>
              <a:ext uri="{FF2B5EF4-FFF2-40B4-BE49-F238E27FC236}">
                <a16:creationId xmlns:a16="http://schemas.microsoft.com/office/drawing/2014/main" id="{72FCE838-BAEF-B835-6644-B6645A1B114F}"/>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Harfleri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karışık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olarak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kavramları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tahmin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edelim</a:t>
            </a:r>
            <a:r>
              <a:rPr lang="en-US" sz="2400" b="1" dirty="0">
                <a:solidFill>
                  <a:srgbClr val="000000"/>
                </a:solidFill>
                <a:latin typeface="Arial" panose="020B0604020202020204" pitchFamily="34" charset="0"/>
                <a:cs typeface="Arial" panose="020B0604020202020204" pitchFamily="34" charset="0"/>
              </a:rPr>
              <a:t>.</a:t>
            </a:r>
          </a:p>
        </p:txBody>
      </p:sp>
      <p:sp>
        <p:nvSpPr>
          <p:cNvPr id="4" name="Metin kutusu 3">
            <a:extLst>
              <a:ext uri="{FF2B5EF4-FFF2-40B4-BE49-F238E27FC236}">
                <a16:creationId xmlns:a16="http://schemas.microsoft.com/office/drawing/2014/main" id="{08941B5B-0F5F-E321-5387-645C6517215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6" name="Metin kutusu 5">
            <a:extLst>
              <a:ext uri="{FF2B5EF4-FFF2-40B4-BE49-F238E27FC236}">
                <a16:creationId xmlns:a16="http://schemas.microsoft.com/office/drawing/2014/main" id="{60A9EB6B-6B13-4DFC-932D-FA5591E4B2D9}"/>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65139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3"/>
                                        </p:tgtEl>
                                        <p:attrNameLst>
                                          <p:attrName>ppt_x</p:attrName>
                                        </p:attrNameLst>
                                      </p:cBhvr>
                                      <p:tavLst>
                                        <p:tav tm="0">
                                          <p:val>
                                            <p:strVal val="ppt_x"/>
                                          </p:val>
                                        </p:tav>
                                        <p:tav tm="100000">
                                          <p:val>
                                            <p:strVal val="ppt_x"/>
                                          </p:val>
                                        </p:tav>
                                      </p:tavLst>
                                    </p:anim>
                                    <p:anim calcmode="lin" valueType="num">
                                      <p:cBhvr additive="base">
                                        <p:cTn id="7" dur="500"/>
                                        <p:tgtEl>
                                          <p:spTgt spid="63"/>
                                        </p:tgtEl>
                                        <p:attrNameLst>
                                          <p:attrName>ppt_y</p:attrName>
                                        </p:attrNameLst>
                                      </p:cBhvr>
                                      <p:tavLst>
                                        <p:tav tm="0">
                                          <p:val>
                                            <p:strVal val="ppt_y"/>
                                          </p:val>
                                        </p:tav>
                                        <p:tav tm="100000">
                                          <p:val>
                                            <p:strVal val="1+ppt_h/2"/>
                                          </p:val>
                                        </p:tav>
                                      </p:tavLst>
                                    </p:anim>
                                    <p:set>
                                      <p:cBhvr>
                                        <p:cTn id="8" dur="1" fill="hold">
                                          <p:stCondLst>
                                            <p:cond delay="499"/>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4"/>
                                        </p:tgtEl>
                                        <p:attrNameLst>
                                          <p:attrName>ppt_x</p:attrName>
                                        </p:attrNameLst>
                                      </p:cBhvr>
                                      <p:tavLst>
                                        <p:tav tm="0">
                                          <p:val>
                                            <p:strVal val="ppt_x"/>
                                          </p:val>
                                        </p:tav>
                                        <p:tav tm="100000">
                                          <p:val>
                                            <p:strVal val="ppt_x"/>
                                          </p:val>
                                        </p:tav>
                                      </p:tavLst>
                                    </p:anim>
                                    <p:anim calcmode="lin" valueType="num">
                                      <p:cBhvr additive="base">
                                        <p:cTn id="13" dur="500"/>
                                        <p:tgtEl>
                                          <p:spTgt spid="64"/>
                                        </p:tgtEl>
                                        <p:attrNameLst>
                                          <p:attrName>ppt_y</p:attrName>
                                        </p:attrNameLst>
                                      </p:cBhvr>
                                      <p:tavLst>
                                        <p:tav tm="0">
                                          <p:val>
                                            <p:strVal val="ppt_y"/>
                                          </p:val>
                                        </p:tav>
                                        <p:tav tm="100000">
                                          <p:val>
                                            <p:strVal val="1+ppt_h/2"/>
                                          </p:val>
                                        </p:tav>
                                      </p:tavLst>
                                    </p:anim>
                                    <p:set>
                                      <p:cBhvr>
                                        <p:cTn id="14" dur="1" fill="hold">
                                          <p:stCondLst>
                                            <p:cond delay="499"/>
                                          </p:stCondLst>
                                        </p:cTn>
                                        <p:tgtEl>
                                          <p:spTgt spid="6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5"/>
                                        </p:tgtEl>
                                        <p:attrNameLst>
                                          <p:attrName>ppt_x</p:attrName>
                                        </p:attrNameLst>
                                      </p:cBhvr>
                                      <p:tavLst>
                                        <p:tav tm="0">
                                          <p:val>
                                            <p:strVal val="ppt_x"/>
                                          </p:val>
                                        </p:tav>
                                        <p:tav tm="100000">
                                          <p:val>
                                            <p:strVal val="ppt_x"/>
                                          </p:val>
                                        </p:tav>
                                      </p:tavLst>
                                    </p:anim>
                                    <p:anim calcmode="lin" valueType="num">
                                      <p:cBhvr additive="base">
                                        <p:cTn id="19" dur="500"/>
                                        <p:tgtEl>
                                          <p:spTgt spid="65"/>
                                        </p:tgtEl>
                                        <p:attrNameLst>
                                          <p:attrName>ppt_y</p:attrName>
                                        </p:attrNameLst>
                                      </p:cBhvr>
                                      <p:tavLst>
                                        <p:tav tm="0">
                                          <p:val>
                                            <p:strVal val="ppt_y"/>
                                          </p:val>
                                        </p:tav>
                                        <p:tav tm="100000">
                                          <p:val>
                                            <p:strVal val="1+ppt_h/2"/>
                                          </p:val>
                                        </p:tav>
                                      </p:tavLst>
                                    </p:anim>
                                    <p:set>
                                      <p:cBhvr>
                                        <p:cTn id="20" dur="1" fill="hold">
                                          <p:stCondLst>
                                            <p:cond delay="499"/>
                                          </p:stCondLst>
                                        </p:cTn>
                                        <p:tgtEl>
                                          <p:spTgt spid="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6"/>
                                        </p:tgtEl>
                                        <p:attrNameLst>
                                          <p:attrName>ppt_x</p:attrName>
                                        </p:attrNameLst>
                                      </p:cBhvr>
                                      <p:tavLst>
                                        <p:tav tm="0">
                                          <p:val>
                                            <p:strVal val="ppt_x"/>
                                          </p:val>
                                        </p:tav>
                                        <p:tav tm="100000">
                                          <p:val>
                                            <p:strVal val="ppt_x"/>
                                          </p:val>
                                        </p:tav>
                                      </p:tavLst>
                                    </p:anim>
                                    <p:anim calcmode="lin" valueType="num">
                                      <p:cBhvr additive="base">
                                        <p:cTn id="25" dur="500"/>
                                        <p:tgtEl>
                                          <p:spTgt spid="66"/>
                                        </p:tgtEl>
                                        <p:attrNameLst>
                                          <p:attrName>ppt_y</p:attrName>
                                        </p:attrNameLst>
                                      </p:cBhvr>
                                      <p:tavLst>
                                        <p:tav tm="0">
                                          <p:val>
                                            <p:strVal val="ppt_y"/>
                                          </p:val>
                                        </p:tav>
                                        <p:tav tm="100000">
                                          <p:val>
                                            <p:strVal val="1+ppt_h/2"/>
                                          </p:val>
                                        </p:tav>
                                      </p:tavLst>
                                    </p:anim>
                                    <p:set>
                                      <p:cBhvr>
                                        <p:cTn id="26" dur="1" fill="hold">
                                          <p:stCondLst>
                                            <p:cond delay="499"/>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7"/>
                                        </p:tgtEl>
                                        <p:attrNameLst>
                                          <p:attrName>ppt_x</p:attrName>
                                        </p:attrNameLst>
                                      </p:cBhvr>
                                      <p:tavLst>
                                        <p:tav tm="0">
                                          <p:val>
                                            <p:strVal val="ppt_x"/>
                                          </p:val>
                                        </p:tav>
                                        <p:tav tm="100000">
                                          <p:val>
                                            <p:strVal val="ppt_x"/>
                                          </p:val>
                                        </p:tav>
                                      </p:tavLst>
                                    </p:anim>
                                    <p:anim calcmode="lin" valueType="num">
                                      <p:cBhvr additive="base">
                                        <p:cTn id="31" dur="500"/>
                                        <p:tgtEl>
                                          <p:spTgt spid="67"/>
                                        </p:tgtEl>
                                        <p:attrNameLst>
                                          <p:attrName>ppt_y</p:attrName>
                                        </p:attrNameLst>
                                      </p:cBhvr>
                                      <p:tavLst>
                                        <p:tav tm="0">
                                          <p:val>
                                            <p:strVal val="ppt_y"/>
                                          </p:val>
                                        </p:tav>
                                        <p:tav tm="100000">
                                          <p:val>
                                            <p:strVal val="1+ppt_h/2"/>
                                          </p:val>
                                        </p:tav>
                                      </p:tavLst>
                                    </p:anim>
                                    <p:set>
                                      <p:cBhvr>
                                        <p:cTn id="32" dur="1" fill="hold">
                                          <p:stCondLst>
                                            <p:cond delay="499"/>
                                          </p:stCondLst>
                                        </p:cTn>
                                        <p:tgtEl>
                                          <p:spTgt spid="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68"/>
                                        </p:tgtEl>
                                        <p:attrNameLst>
                                          <p:attrName>ppt_x</p:attrName>
                                        </p:attrNameLst>
                                      </p:cBhvr>
                                      <p:tavLst>
                                        <p:tav tm="0">
                                          <p:val>
                                            <p:strVal val="ppt_x"/>
                                          </p:val>
                                        </p:tav>
                                        <p:tav tm="100000">
                                          <p:val>
                                            <p:strVal val="ppt_x"/>
                                          </p:val>
                                        </p:tav>
                                      </p:tavLst>
                                    </p:anim>
                                    <p:anim calcmode="lin" valueType="num">
                                      <p:cBhvr additive="base">
                                        <p:cTn id="37" dur="500"/>
                                        <p:tgtEl>
                                          <p:spTgt spid="68"/>
                                        </p:tgtEl>
                                        <p:attrNameLst>
                                          <p:attrName>ppt_y</p:attrName>
                                        </p:attrNameLst>
                                      </p:cBhvr>
                                      <p:tavLst>
                                        <p:tav tm="0">
                                          <p:val>
                                            <p:strVal val="ppt_y"/>
                                          </p:val>
                                        </p:tav>
                                        <p:tav tm="100000">
                                          <p:val>
                                            <p:strVal val="1+ppt_h/2"/>
                                          </p:val>
                                        </p:tav>
                                      </p:tavLst>
                                    </p:anim>
                                    <p:set>
                                      <p:cBhvr>
                                        <p:cTn id="38" dur="1" fill="hold">
                                          <p:stCondLst>
                                            <p:cond delay="499"/>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69"/>
                                        </p:tgtEl>
                                        <p:attrNameLst>
                                          <p:attrName>ppt_x</p:attrName>
                                        </p:attrNameLst>
                                      </p:cBhvr>
                                      <p:tavLst>
                                        <p:tav tm="0">
                                          <p:val>
                                            <p:strVal val="ppt_x"/>
                                          </p:val>
                                        </p:tav>
                                        <p:tav tm="100000">
                                          <p:val>
                                            <p:strVal val="ppt_x"/>
                                          </p:val>
                                        </p:tav>
                                      </p:tavLst>
                                    </p:anim>
                                    <p:anim calcmode="lin" valueType="num">
                                      <p:cBhvr additive="base">
                                        <p:cTn id="43" dur="500"/>
                                        <p:tgtEl>
                                          <p:spTgt spid="69"/>
                                        </p:tgtEl>
                                        <p:attrNameLst>
                                          <p:attrName>ppt_y</p:attrName>
                                        </p:attrNameLst>
                                      </p:cBhvr>
                                      <p:tavLst>
                                        <p:tav tm="0">
                                          <p:val>
                                            <p:strVal val="ppt_y"/>
                                          </p:val>
                                        </p:tav>
                                        <p:tav tm="100000">
                                          <p:val>
                                            <p:strVal val="1+ppt_h/2"/>
                                          </p:val>
                                        </p:tav>
                                      </p:tavLst>
                                    </p:anim>
                                    <p:set>
                                      <p:cBhvr>
                                        <p:cTn id="44" dur="1" fill="hold">
                                          <p:stCondLst>
                                            <p:cond delay="499"/>
                                          </p:stCondLst>
                                        </p:cTn>
                                        <p:tgtEl>
                                          <p:spTgt spid="6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70"/>
                                        </p:tgtEl>
                                        <p:attrNameLst>
                                          <p:attrName>ppt_x</p:attrName>
                                        </p:attrNameLst>
                                      </p:cBhvr>
                                      <p:tavLst>
                                        <p:tav tm="0">
                                          <p:val>
                                            <p:strVal val="ppt_x"/>
                                          </p:val>
                                        </p:tav>
                                        <p:tav tm="100000">
                                          <p:val>
                                            <p:strVal val="ppt_x"/>
                                          </p:val>
                                        </p:tav>
                                      </p:tavLst>
                                    </p:anim>
                                    <p:anim calcmode="lin" valueType="num">
                                      <p:cBhvr additive="base">
                                        <p:cTn id="49" dur="500"/>
                                        <p:tgtEl>
                                          <p:spTgt spid="70"/>
                                        </p:tgtEl>
                                        <p:attrNameLst>
                                          <p:attrName>ppt_y</p:attrName>
                                        </p:attrNameLst>
                                      </p:cBhvr>
                                      <p:tavLst>
                                        <p:tav tm="0">
                                          <p:val>
                                            <p:strVal val="ppt_y"/>
                                          </p:val>
                                        </p:tav>
                                        <p:tav tm="100000">
                                          <p:val>
                                            <p:strVal val="1+ppt_h/2"/>
                                          </p:val>
                                        </p:tav>
                                      </p:tavLst>
                                    </p:anim>
                                    <p:set>
                                      <p:cBhvr>
                                        <p:cTn id="50"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3516921" y="1789402"/>
            <a:ext cx="8581066" cy="1569660"/>
          </a:xfrm>
          <a:prstGeom prst="rect">
            <a:avLst/>
          </a:prstGeom>
          <a:noFill/>
        </p:spPr>
        <p:txBody>
          <a:bodyPr wrap="square" rtlCol="0">
            <a:spAutoFit/>
          </a:bodyPr>
          <a:lstStyle/>
          <a:p>
            <a:r>
              <a:rPr lang="tr-TR" sz="3200" dirty="0">
                <a:latin typeface="Arial" panose="020B0604020202020204" pitchFamily="34" charset="0"/>
              </a:rPr>
              <a:t>• Allah’ın (c.c.) peygamberlere </a:t>
            </a:r>
          </a:p>
          <a:p>
            <a:r>
              <a:rPr lang="tr-TR" sz="3200" dirty="0">
                <a:latin typeface="Arial" panose="020B0604020202020204" pitchFamily="34" charset="0"/>
              </a:rPr>
              <a:t>gönderdiği ilahi buyruklara ve onların </a:t>
            </a:r>
          </a:p>
          <a:p>
            <a:r>
              <a:rPr lang="tr-TR" sz="3200" dirty="0">
                <a:latin typeface="Arial" panose="020B0604020202020204" pitchFamily="34" charset="0"/>
              </a:rPr>
              <a:t>yazılı olduğu metinlere </a:t>
            </a:r>
            <a:r>
              <a:rPr lang="en-US" sz="3200" dirty="0">
                <a:solidFill>
                  <a:srgbClr val="000000"/>
                </a:solidFill>
                <a:latin typeface="Arial" panose="020B0604020202020204" pitchFamily="34" charset="0"/>
                <a:cs typeface="Arial" panose="020B0604020202020204" pitchFamily="34" charset="0"/>
              </a:rPr>
              <a:t>“</a:t>
            </a:r>
            <a:r>
              <a:rPr lang="tr-TR" sz="3200" dirty="0">
                <a:solidFill>
                  <a:srgbClr val="FF0000"/>
                </a:solidFill>
                <a:latin typeface="Arial" panose="020B0604020202020204" pitchFamily="34" charset="0"/>
              </a:rPr>
              <a:t>kutsal kitap</a:t>
            </a:r>
            <a:r>
              <a:rPr lang="en-US" sz="3200" dirty="0">
                <a:solidFill>
                  <a:srgbClr val="000000"/>
                </a:solidFill>
                <a:latin typeface="Arial" panose="020B0604020202020204" pitchFamily="34" charset="0"/>
                <a:cs typeface="Arial" panose="020B0604020202020204" pitchFamily="34" charset="0"/>
              </a:rPr>
              <a:t>”</a:t>
            </a:r>
            <a:r>
              <a:rPr lang="tr-TR" sz="3200" dirty="0">
                <a:latin typeface="Arial" panose="020B0604020202020204" pitchFamily="34" charset="0"/>
              </a:rPr>
              <a:t> denir.</a:t>
            </a:r>
          </a:p>
        </p:txBody>
      </p:sp>
      <p:pic>
        <p:nvPicPr>
          <p:cNvPr id="4" name="Resim 3" descr="kitap, el yazısı, iç mekan, metin içeren bir resim&#10;&#10;Açıklama otomatik olarak oluşturuldu">
            <a:extLst>
              <a:ext uri="{FF2B5EF4-FFF2-40B4-BE49-F238E27FC236}">
                <a16:creationId xmlns:a16="http://schemas.microsoft.com/office/drawing/2014/main" id="{396995CE-D0A6-1861-1453-81F7EF953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72" y="1145473"/>
            <a:ext cx="2691389" cy="4568400"/>
          </a:xfrm>
          <a:prstGeom prst="rect">
            <a:avLst/>
          </a:prstGeom>
        </p:spPr>
      </p:pic>
      <p:sp>
        <p:nvSpPr>
          <p:cNvPr id="7" name="Metin kutusu 6">
            <a:extLst>
              <a:ext uri="{FF2B5EF4-FFF2-40B4-BE49-F238E27FC236}">
                <a16:creationId xmlns:a16="http://schemas.microsoft.com/office/drawing/2014/main" id="{7C208274-1B06-8052-AE21-A9E5342730B6}"/>
              </a:ext>
            </a:extLst>
          </p:cNvPr>
          <p:cNvSpPr txBox="1"/>
          <p:nvPr/>
        </p:nvSpPr>
        <p:spPr>
          <a:xfrm>
            <a:off x="3516921" y="3692322"/>
            <a:ext cx="8215307" cy="1077218"/>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İlahî kitaplara “kutsal kitap, mukaddes kitap, </a:t>
            </a:r>
            <a:r>
              <a:rPr lang="tr-TR" sz="3200" dirty="0">
                <a:solidFill>
                  <a:srgbClr val="FF0000"/>
                </a:solidFill>
                <a:latin typeface="Arial" panose="020B0604020202020204" pitchFamily="34" charset="0"/>
                <a:cs typeface="Arial" panose="020B0604020202020204" pitchFamily="34" charset="0"/>
              </a:rPr>
              <a:t>semavî kitap</a:t>
            </a:r>
            <a:r>
              <a:rPr lang="tr-TR" sz="3200" dirty="0">
                <a:latin typeface="Arial" panose="020B0604020202020204" pitchFamily="34" charset="0"/>
                <a:cs typeface="Arial" panose="020B0604020202020204" pitchFamily="34" charset="0"/>
              </a:rPr>
              <a:t>” da denilmektedir.</a:t>
            </a:r>
          </a:p>
        </p:txBody>
      </p:sp>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5235974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33CF070-425D-0621-4AD2-E3D08AE5DEF3}"/>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E7B0458F-477F-A2DD-43B3-C21EBC1D8BA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13" name="Grup 12">
            <a:extLst>
              <a:ext uri="{FF2B5EF4-FFF2-40B4-BE49-F238E27FC236}">
                <a16:creationId xmlns:a16="http://schemas.microsoft.com/office/drawing/2014/main" id="{C23A11F5-4848-5445-5D6B-C0F5DCA7D1A8}"/>
              </a:ext>
            </a:extLst>
          </p:cNvPr>
          <p:cNvGrpSpPr/>
          <p:nvPr/>
        </p:nvGrpSpPr>
        <p:grpSpPr>
          <a:xfrm>
            <a:off x="1493626" y="1578030"/>
            <a:ext cx="9204749" cy="1330931"/>
            <a:chOff x="1133051" y="1746846"/>
            <a:chExt cx="9204749" cy="1330931"/>
          </a:xfrm>
        </p:grpSpPr>
        <p:sp>
          <p:nvSpPr>
            <p:cNvPr id="4" name="Freeform 6">
              <a:extLst>
                <a:ext uri="{FF2B5EF4-FFF2-40B4-BE49-F238E27FC236}">
                  <a16:creationId xmlns:a16="http://schemas.microsoft.com/office/drawing/2014/main" id="{B83CCD7E-9498-C77D-B838-22F605E59A14}"/>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8" name="Freeform 6">
              <a:extLst>
                <a:ext uri="{FF2B5EF4-FFF2-40B4-BE49-F238E27FC236}">
                  <a16:creationId xmlns:a16="http://schemas.microsoft.com/office/drawing/2014/main" id="{065FD81F-8E48-6591-6B82-51BDF90FA217}"/>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AC4A67F1-6A19-6452-BB15-821A0A1BAD15}"/>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27935B8A-FFE9-7572-83BD-EAA1766A4EAA}"/>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7FFFFF59-6580-8242-8FC8-91895EB6070A}"/>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8E2B320B-7044-97BC-0563-1280D3783599}"/>
                </a:ext>
              </a:extLst>
            </p:cNvPr>
            <p:cNvSpPr/>
            <p:nvPr/>
          </p:nvSpPr>
          <p:spPr>
            <a:xfrm>
              <a:off x="8943551" y="174684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14" name="Grup 13">
            <a:extLst>
              <a:ext uri="{FF2B5EF4-FFF2-40B4-BE49-F238E27FC236}">
                <a16:creationId xmlns:a16="http://schemas.microsoft.com/office/drawing/2014/main" id="{E91FC9F8-B387-4A2E-8EA9-04A043C05559}"/>
              </a:ext>
            </a:extLst>
          </p:cNvPr>
          <p:cNvGrpSpPr/>
          <p:nvPr/>
        </p:nvGrpSpPr>
        <p:grpSpPr>
          <a:xfrm>
            <a:off x="2274676" y="3089331"/>
            <a:ext cx="7642649" cy="1330930"/>
            <a:chOff x="1133051" y="1746847"/>
            <a:chExt cx="7642649" cy="1330930"/>
          </a:xfrm>
        </p:grpSpPr>
        <p:sp>
          <p:nvSpPr>
            <p:cNvPr id="15" name="Freeform 6">
              <a:extLst>
                <a:ext uri="{FF2B5EF4-FFF2-40B4-BE49-F238E27FC236}">
                  <a16:creationId xmlns:a16="http://schemas.microsoft.com/office/drawing/2014/main" id="{87096019-9029-A0BE-F3FB-B463131B1325}"/>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6" name="Freeform 6">
              <a:extLst>
                <a:ext uri="{FF2B5EF4-FFF2-40B4-BE49-F238E27FC236}">
                  <a16:creationId xmlns:a16="http://schemas.microsoft.com/office/drawing/2014/main" id="{23E2E60E-A818-0F0F-8DB5-6E3997F5803E}"/>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7" name="Freeform 6">
              <a:extLst>
                <a:ext uri="{FF2B5EF4-FFF2-40B4-BE49-F238E27FC236}">
                  <a16:creationId xmlns:a16="http://schemas.microsoft.com/office/drawing/2014/main" id="{B8A04467-67AA-5D77-6D93-D20CCD58CF9E}"/>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8" name="Freeform 6">
              <a:extLst>
                <a:ext uri="{FF2B5EF4-FFF2-40B4-BE49-F238E27FC236}">
                  <a16:creationId xmlns:a16="http://schemas.microsoft.com/office/drawing/2014/main" id="{E56C6B45-F4CF-1A89-897B-0BC05285E05C}"/>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9" name="Freeform 6">
              <a:extLst>
                <a:ext uri="{FF2B5EF4-FFF2-40B4-BE49-F238E27FC236}">
                  <a16:creationId xmlns:a16="http://schemas.microsoft.com/office/drawing/2014/main" id="{BF9873DF-48DF-5B15-AC8F-56AD0BB976D5}"/>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40" name="Grup 39">
            <a:extLst>
              <a:ext uri="{FF2B5EF4-FFF2-40B4-BE49-F238E27FC236}">
                <a16:creationId xmlns:a16="http://schemas.microsoft.com/office/drawing/2014/main" id="{1B50268F-7177-82F5-D590-0E58A8ACC543}"/>
              </a:ext>
            </a:extLst>
          </p:cNvPr>
          <p:cNvGrpSpPr/>
          <p:nvPr/>
        </p:nvGrpSpPr>
        <p:grpSpPr>
          <a:xfrm>
            <a:off x="1681640" y="2040115"/>
            <a:ext cx="8894410" cy="584778"/>
            <a:chOff x="1681640" y="2155395"/>
            <a:chExt cx="8894410" cy="584778"/>
          </a:xfrm>
        </p:grpSpPr>
        <p:sp>
          <p:nvSpPr>
            <p:cNvPr id="34" name="Metin kutusu 33">
              <a:extLst>
                <a:ext uri="{FF2B5EF4-FFF2-40B4-BE49-F238E27FC236}">
                  <a16:creationId xmlns:a16="http://schemas.microsoft.com/office/drawing/2014/main" id="{C64637EC-0736-F571-33B6-7BF62EE8F193}"/>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5" name="Metin kutusu 34">
              <a:extLst>
                <a:ext uri="{FF2B5EF4-FFF2-40B4-BE49-F238E27FC236}">
                  <a16:creationId xmlns:a16="http://schemas.microsoft.com/office/drawing/2014/main" id="{BC583DB7-A930-24F4-0087-B32D3B9A09EF}"/>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36" name="Metin kutusu 35">
              <a:extLst>
                <a:ext uri="{FF2B5EF4-FFF2-40B4-BE49-F238E27FC236}">
                  <a16:creationId xmlns:a16="http://schemas.microsoft.com/office/drawing/2014/main" id="{4C3A41E5-7909-ABAD-B9B8-232F5126291C}"/>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7" name="Metin kutusu 36">
              <a:extLst>
                <a:ext uri="{FF2B5EF4-FFF2-40B4-BE49-F238E27FC236}">
                  <a16:creationId xmlns:a16="http://schemas.microsoft.com/office/drawing/2014/main" id="{E656621C-E5F9-E6D3-3AA5-678183C3764F}"/>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8" name="Metin kutusu 37">
              <a:extLst>
                <a:ext uri="{FF2B5EF4-FFF2-40B4-BE49-F238E27FC236}">
                  <a16:creationId xmlns:a16="http://schemas.microsoft.com/office/drawing/2014/main" id="{E82AD5DE-D145-E87A-699C-46E3DB3A8FA4}"/>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39" name="Metin kutusu 38">
              <a:extLst>
                <a:ext uri="{FF2B5EF4-FFF2-40B4-BE49-F238E27FC236}">
                  <a16:creationId xmlns:a16="http://schemas.microsoft.com/office/drawing/2014/main" id="{63E1324F-525F-A719-923A-3C9058330ACF}"/>
                </a:ext>
              </a:extLst>
            </p:cNvPr>
            <p:cNvSpPr txBox="1"/>
            <p:nvPr/>
          </p:nvSpPr>
          <p:spPr>
            <a:xfrm>
              <a:off x="9482738"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grpSp>
      <p:grpSp>
        <p:nvGrpSpPr>
          <p:cNvPr id="55" name="Grup 54">
            <a:extLst>
              <a:ext uri="{FF2B5EF4-FFF2-40B4-BE49-F238E27FC236}">
                <a16:creationId xmlns:a16="http://schemas.microsoft.com/office/drawing/2014/main" id="{1FE00A7F-8406-5D18-EC73-D682619A856F}"/>
              </a:ext>
            </a:extLst>
          </p:cNvPr>
          <p:cNvGrpSpPr/>
          <p:nvPr/>
        </p:nvGrpSpPr>
        <p:grpSpPr>
          <a:xfrm>
            <a:off x="2467945" y="3556345"/>
            <a:ext cx="7336729" cy="584778"/>
            <a:chOff x="1681640" y="2155395"/>
            <a:chExt cx="7336729" cy="584778"/>
          </a:xfrm>
        </p:grpSpPr>
        <p:sp>
          <p:nvSpPr>
            <p:cNvPr id="56" name="Metin kutusu 55">
              <a:extLst>
                <a:ext uri="{FF2B5EF4-FFF2-40B4-BE49-F238E27FC236}">
                  <a16:creationId xmlns:a16="http://schemas.microsoft.com/office/drawing/2014/main" id="{07DE8AA0-29C2-4BE2-18B1-7A10D2D87FC6}"/>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O</a:t>
              </a:r>
            </a:p>
          </p:txBody>
        </p:sp>
        <p:sp>
          <p:nvSpPr>
            <p:cNvPr id="57" name="Metin kutusu 56">
              <a:extLst>
                <a:ext uri="{FF2B5EF4-FFF2-40B4-BE49-F238E27FC236}">
                  <a16:creationId xmlns:a16="http://schemas.microsoft.com/office/drawing/2014/main" id="{E35F66A9-49B5-C18D-C0E5-D9077B776C45}"/>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58" name="Metin kutusu 57">
              <a:extLst>
                <a:ext uri="{FF2B5EF4-FFF2-40B4-BE49-F238E27FC236}">
                  <a16:creationId xmlns:a16="http://schemas.microsoft.com/office/drawing/2014/main" id="{D0D2112B-8E7D-8555-6E91-84DB2384DC17}"/>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59" name="Metin kutusu 58">
              <a:extLst>
                <a:ext uri="{FF2B5EF4-FFF2-40B4-BE49-F238E27FC236}">
                  <a16:creationId xmlns:a16="http://schemas.microsoft.com/office/drawing/2014/main" id="{87DD2869-7ED3-C02A-1938-405D67B7C094}"/>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60" name="Metin kutusu 59">
              <a:extLst>
                <a:ext uri="{FF2B5EF4-FFF2-40B4-BE49-F238E27FC236}">
                  <a16:creationId xmlns:a16="http://schemas.microsoft.com/office/drawing/2014/main" id="{FCF73E64-25DE-E662-FF0E-34890E8C1129}"/>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grpSp>
      <p:sp>
        <p:nvSpPr>
          <p:cNvPr id="6" name="Metin kutusu 5">
            <a:extLst>
              <a:ext uri="{FF2B5EF4-FFF2-40B4-BE49-F238E27FC236}">
                <a16:creationId xmlns:a16="http://schemas.microsoft.com/office/drawing/2014/main" id="{83D404CD-07CE-5C31-EB8D-E44E6C2A33F6}"/>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Haydi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kelime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oyunu</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oynayalım</a:t>
            </a:r>
            <a:r>
              <a:rPr lang="en-US" sz="2400" b="1" dirty="0">
                <a:solidFill>
                  <a:srgbClr val="000000"/>
                </a:solidFill>
                <a:latin typeface="Arial" panose="020B0604020202020204" pitchFamily="34" charset="0"/>
                <a:cs typeface="Arial" panose="020B0604020202020204" pitchFamily="34" charset="0"/>
              </a:rPr>
              <a:t>.</a:t>
            </a:r>
          </a:p>
        </p:txBody>
      </p:sp>
      <p:sp>
        <p:nvSpPr>
          <p:cNvPr id="7" name="Metin kutusu 6">
            <a:extLst>
              <a:ext uri="{FF2B5EF4-FFF2-40B4-BE49-F238E27FC236}">
                <a16:creationId xmlns:a16="http://schemas.microsoft.com/office/drawing/2014/main" id="{CEC2CCBD-62B5-981C-B294-C14CECC83550}"/>
              </a:ext>
            </a:extLst>
          </p:cNvPr>
          <p:cNvSpPr txBox="1"/>
          <p:nvPr/>
        </p:nvSpPr>
        <p:spPr>
          <a:xfrm>
            <a:off x="771763" y="4717747"/>
            <a:ext cx="8586494" cy="150810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Tanımdan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çıkarak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kavram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tahmini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Almak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istediğimiz</a:t>
            </a: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harf</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defa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tıklıyoruz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kutu 10 </a:t>
            </a:r>
            <a:r>
              <a:rPr lang="en-US" sz="2400" dirty="0" err="1">
                <a:solidFill>
                  <a:srgbClr val="000000"/>
                </a:solidFill>
                <a:latin typeface="Arial" panose="020B0604020202020204" pitchFamily="34" charset="0"/>
                <a:cs typeface="Arial" panose="020B0604020202020204" pitchFamily="34" charset="0"/>
              </a:rPr>
              <a:t>puan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değerindedir</a:t>
            </a:r>
            <a:r>
              <a:rPr lang="en-US" sz="2400" dirty="0">
                <a:solidFill>
                  <a:srgbClr val="000000"/>
                </a:solidFill>
                <a:latin typeface="Arial" panose="020B0604020202020204" pitchFamily="34" charset="0"/>
                <a:cs typeface="Arial" panose="020B0604020202020204" pitchFamily="34" charset="0"/>
              </a:rPr>
              <a:t>.</a:t>
            </a:r>
          </a:p>
        </p:txBody>
      </p:sp>
      <p:sp>
        <p:nvSpPr>
          <p:cNvPr id="20" name="Metin kutusu 19">
            <a:extLst>
              <a:ext uri="{FF2B5EF4-FFF2-40B4-BE49-F238E27FC236}">
                <a16:creationId xmlns:a16="http://schemas.microsoft.com/office/drawing/2014/main" id="{4EDD47E4-23A5-8AB6-4819-4D1CBF5504C0}"/>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1" name="Metin kutusu 20">
            <a:extLst>
              <a:ext uri="{FF2B5EF4-FFF2-40B4-BE49-F238E27FC236}">
                <a16:creationId xmlns:a16="http://schemas.microsoft.com/office/drawing/2014/main" id="{FB735685-4441-8630-9B73-80763342EBC4}"/>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289918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8"/>
            <a:ext cx="6080549" cy="1330929"/>
            <a:chOff x="663633" y="2495893"/>
            <a:chExt cx="6080549" cy="1330929"/>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S</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40 Puan</a:t>
            </a:r>
          </a:p>
        </p:txBody>
      </p:sp>
      <p:sp>
        <p:nvSpPr>
          <p:cNvPr id="7" name="Metin kutusu 6">
            <a:extLst>
              <a:ext uri="{FF2B5EF4-FFF2-40B4-BE49-F238E27FC236}">
                <a16:creationId xmlns:a16="http://schemas.microsoft.com/office/drawing/2014/main" id="{5EC06345-3939-158D-EBE4-7FB3766DD7B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0BF5863A-7A2C-DBFA-4E29-AC098FE6FDC9}"/>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3" name="Metin kutusu 12">
            <a:extLst>
              <a:ext uri="{FF2B5EF4-FFF2-40B4-BE49-F238E27FC236}">
                <a16:creationId xmlns:a16="http://schemas.microsoft.com/office/drawing/2014/main" id="{C8DCF318-2DC4-2391-172E-DDE619031288}"/>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Kur’an-ı Kerim’de adı en çok geçen peygamber</a:t>
            </a:r>
          </a:p>
        </p:txBody>
      </p:sp>
    </p:spTree>
    <p:extLst>
      <p:ext uri="{BB962C8B-B14F-4D97-AF65-F5344CB8AC3E}">
        <p14:creationId xmlns:p14="http://schemas.microsoft.com/office/powerpoint/2010/main" val="5245396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7"/>
            <a:ext cx="7642649" cy="1330930"/>
            <a:chOff x="663633" y="2495892"/>
            <a:chExt cx="7642649" cy="1330930"/>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Z</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B</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50 Puan</a:t>
            </a:r>
          </a:p>
        </p:txBody>
      </p:sp>
      <p:sp>
        <p:nvSpPr>
          <p:cNvPr id="7" name="Metin kutusu 6">
            <a:extLst>
              <a:ext uri="{FF2B5EF4-FFF2-40B4-BE49-F238E27FC236}">
                <a16:creationId xmlns:a16="http://schemas.microsoft.com/office/drawing/2014/main" id="{9D4ED11B-62C7-C05F-07C4-9131EC9E275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A55A661E-9956-0847-232F-7656C6E7232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4" name="Metin kutusu 13">
            <a:extLst>
              <a:ext uri="{FF2B5EF4-FFF2-40B4-BE49-F238E27FC236}">
                <a16:creationId xmlns:a16="http://schemas.microsoft.com/office/drawing/2014/main" id="{667506A0-56CD-E304-C977-0070497BDD7C}"/>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Şiir ve ilahilerden oluşan ilahi kitap.</a:t>
            </a:r>
          </a:p>
        </p:txBody>
      </p:sp>
    </p:spTree>
    <p:extLst>
      <p:ext uri="{BB962C8B-B14F-4D97-AF65-F5344CB8AC3E}">
        <p14:creationId xmlns:p14="http://schemas.microsoft.com/office/powerpoint/2010/main" val="857697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6"/>
            <a:ext cx="9204749" cy="1330931"/>
            <a:chOff x="663633" y="2495891"/>
            <a:chExt cx="9204749" cy="1330931"/>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V</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60 Puan</a:t>
            </a:r>
          </a:p>
        </p:txBody>
      </p:sp>
      <p:sp>
        <p:nvSpPr>
          <p:cNvPr id="7" name="Metin kutusu 6">
            <a:extLst>
              <a:ext uri="{FF2B5EF4-FFF2-40B4-BE49-F238E27FC236}">
                <a16:creationId xmlns:a16="http://schemas.microsoft.com/office/drawing/2014/main" id="{AA8E5784-08AD-D4A0-9CD8-C47D148512F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F0FB8C20-C4CF-2386-9246-829EB8183D75}"/>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21" name="Metin kutusu 20">
            <a:extLst>
              <a:ext uri="{FF2B5EF4-FFF2-40B4-BE49-F238E27FC236}">
                <a16:creationId xmlns:a16="http://schemas.microsoft.com/office/drawing/2014/main" id="{DFF02907-016C-12A7-0495-1C940A8338D5}"/>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Eski ahit, tora, ilk kutsal kitap</a:t>
            </a:r>
          </a:p>
        </p:txBody>
      </p:sp>
    </p:spTree>
    <p:extLst>
      <p:ext uri="{BB962C8B-B14F-4D97-AF65-F5344CB8AC3E}">
        <p14:creationId xmlns:p14="http://schemas.microsoft.com/office/powerpoint/2010/main" val="2569812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5"/>
            <a:ext cx="10777610" cy="1330932"/>
            <a:chOff x="663633" y="2495890"/>
            <a:chExt cx="10777610" cy="1330932"/>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1" name="Freeform 6">
              <a:extLst>
                <a:ext uri="{FF2B5EF4-FFF2-40B4-BE49-F238E27FC236}">
                  <a16:creationId xmlns:a16="http://schemas.microsoft.com/office/drawing/2014/main" id="{C98667FD-4383-86F9-180C-8B540AD7309B}"/>
                </a:ext>
              </a:extLst>
            </p:cNvPr>
            <p:cNvSpPr/>
            <p:nvPr/>
          </p:nvSpPr>
          <p:spPr>
            <a:xfrm>
              <a:off x="10046994" y="249589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B</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H</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22" name="Metin kutusu 21">
            <a:extLst>
              <a:ext uri="{FF2B5EF4-FFF2-40B4-BE49-F238E27FC236}">
                <a16:creationId xmlns:a16="http://schemas.microsoft.com/office/drawing/2014/main" id="{6721DE25-2BDA-CB2F-D444-16B9BA085E6E}"/>
              </a:ext>
            </a:extLst>
          </p:cNvPr>
          <p:cNvSpPr txBox="1"/>
          <p:nvPr/>
        </p:nvSpPr>
        <p:spPr>
          <a:xfrm>
            <a:off x="102255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70 Puan</a:t>
            </a:r>
          </a:p>
        </p:txBody>
      </p:sp>
      <p:sp>
        <p:nvSpPr>
          <p:cNvPr id="7" name="Metin kutusu 6">
            <a:extLst>
              <a:ext uri="{FF2B5EF4-FFF2-40B4-BE49-F238E27FC236}">
                <a16:creationId xmlns:a16="http://schemas.microsoft.com/office/drawing/2014/main" id="{B03D7057-86F9-47C5-5002-F487AE235E4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D2D2C248-D8B2-D41C-DE92-62D7C34B7A76}"/>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10 sayfalık ilahi metin gönderilen peygamber</a:t>
            </a:r>
          </a:p>
        </p:txBody>
      </p:sp>
    </p:spTree>
    <p:extLst>
      <p:ext uri="{BB962C8B-B14F-4D97-AF65-F5344CB8AC3E}">
        <p14:creationId xmlns:p14="http://schemas.microsoft.com/office/powerpoint/2010/main" val="4176111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243ECD13-DEF1-4748-14FD-ED8F427C913B}"/>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FAFAD566-886A-AF12-215C-4C8D3878BE42}"/>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Freeform 6">
            <a:extLst>
              <a:ext uri="{FF2B5EF4-FFF2-40B4-BE49-F238E27FC236}">
                <a16:creationId xmlns:a16="http://schemas.microsoft.com/office/drawing/2014/main" id="{16682FE3-DCE7-0DA6-E177-F761A791F550}"/>
              </a:ext>
            </a:extLst>
          </p:cNvPr>
          <p:cNvSpPr/>
          <p:nvPr/>
        </p:nvSpPr>
        <p:spPr>
          <a:xfrm>
            <a:off x="3114655" y="2008049"/>
            <a:ext cx="4612207" cy="1003155"/>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C3A6B053-D21F-D553-80FC-5493ED4ED9DC}"/>
              </a:ext>
            </a:extLst>
          </p:cNvPr>
          <p:cNvSpPr txBox="1"/>
          <p:nvPr/>
        </p:nvSpPr>
        <p:spPr>
          <a:xfrm>
            <a:off x="4828660" y="2286488"/>
            <a:ext cx="3944399"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8" name="Freeform 6">
            <a:extLst>
              <a:ext uri="{FF2B5EF4-FFF2-40B4-BE49-F238E27FC236}">
                <a16:creationId xmlns:a16="http://schemas.microsoft.com/office/drawing/2014/main" id="{AE48F51D-61F9-7F87-CDEA-EF3651F041A6}"/>
              </a:ext>
            </a:extLst>
          </p:cNvPr>
          <p:cNvSpPr/>
          <p:nvPr/>
        </p:nvSpPr>
        <p:spPr>
          <a:xfrm>
            <a:off x="3114655" y="3165626"/>
            <a:ext cx="4612207" cy="1003155"/>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D1C76440-660B-EF76-FF51-B8360FD156F2}"/>
              </a:ext>
            </a:extLst>
          </p:cNvPr>
          <p:cNvSpPr txBox="1"/>
          <p:nvPr/>
        </p:nvSpPr>
        <p:spPr>
          <a:xfrm>
            <a:off x="4828660" y="3444065"/>
            <a:ext cx="3172643"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0" name="Freeform 6">
            <a:extLst>
              <a:ext uri="{FF2B5EF4-FFF2-40B4-BE49-F238E27FC236}">
                <a16:creationId xmlns:a16="http://schemas.microsoft.com/office/drawing/2014/main" id="{7FACBAAC-DCE6-51A3-7899-CB777055BD0A}"/>
              </a:ext>
            </a:extLst>
          </p:cNvPr>
          <p:cNvSpPr/>
          <p:nvPr/>
        </p:nvSpPr>
        <p:spPr>
          <a:xfrm>
            <a:off x="3114655" y="4323203"/>
            <a:ext cx="4612207" cy="1003155"/>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Metin kutusu 10">
            <a:extLst>
              <a:ext uri="{FF2B5EF4-FFF2-40B4-BE49-F238E27FC236}">
                <a16:creationId xmlns:a16="http://schemas.microsoft.com/office/drawing/2014/main" id="{F657C86F-DF15-33E7-AD19-E0EC14375299}"/>
              </a:ext>
            </a:extLst>
          </p:cNvPr>
          <p:cNvSpPr txBox="1"/>
          <p:nvPr/>
        </p:nvSpPr>
        <p:spPr>
          <a:xfrm>
            <a:off x="4833356" y="4601642"/>
            <a:ext cx="3944399"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13" name="Metin kutusu 12">
            <a:extLst>
              <a:ext uri="{FF2B5EF4-FFF2-40B4-BE49-F238E27FC236}">
                <a16:creationId xmlns:a16="http://schemas.microsoft.com/office/drawing/2014/main" id="{EB046F4B-23DD-D3F9-BAC9-A4319A09E4F9}"/>
              </a:ext>
            </a:extLst>
          </p:cNvPr>
          <p:cNvSpPr txBox="1"/>
          <p:nvPr/>
        </p:nvSpPr>
        <p:spPr>
          <a:xfrm>
            <a:off x="773406" y="723900"/>
            <a:ext cx="3067074" cy="461665"/>
          </a:xfrm>
          <a:prstGeom prst="rect">
            <a:avLst/>
          </a:prstGeom>
          <a:noFill/>
        </p:spPr>
        <p:txBody>
          <a:bodyPr wrap="square" rtlCol="0">
            <a:spAutoFit/>
          </a:bodyPr>
          <a:lstStyle/>
          <a:p>
            <a:r>
              <a:rPr lang="tr-TR" sz="2400" b="1" dirty="0">
                <a:solidFill>
                  <a:srgbClr val="000000"/>
                </a:solidFill>
                <a:latin typeface="Arial" panose="020B0604020202020204" pitchFamily="34" charset="0"/>
                <a:cs typeface="Arial" panose="020B0604020202020204" pitchFamily="34" charset="0"/>
              </a:rPr>
              <a:t>HAZIRLAYANLAR</a:t>
            </a:r>
            <a:endParaRPr lang="en-US" sz="2400" b="1" dirty="0">
              <a:solidFill>
                <a:srgbClr val="00000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DC370882-833A-EC18-6338-7504D2CBA7F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CF20F825-9CDC-1AC0-302D-5031C6420622}"/>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grpSp>
        <p:nvGrpSpPr>
          <p:cNvPr id="14" name="Grup 13">
            <a:extLst>
              <a:ext uri="{FF2B5EF4-FFF2-40B4-BE49-F238E27FC236}">
                <a16:creationId xmlns:a16="http://schemas.microsoft.com/office/drawing/2014/main" id="{68E3A362-AEDB-AD03-2217-5F41253EB0F9}"/>
              </a:ext>
            </a:extLst>
          </p:cNvPr>
          <p:cNvGrpSpPr/>
          <p:nvPr/>
        </p:nvGrpSpPr>
        <p:grpSpPr>
          <a:xfrm>
            <a:off x="0" y="5365363"/>
            <a:ext cx="12192000" cy="954107"/>
            <a:chOff x="0" y="5372597"/>
            <a:chExt cx="12192000" cy="954107"/>
          </a:xfrm>
        </p:grpSpPr>
        <p:sp>
          <p:nvSpPr>
            <p:cNvPr id="15" name="Dikdörtgen 14">
              <a:extLst>
                <a:ext uri="{FF2B5EF4-FFF2-40B4-BE49-F238E27FC236}">
                  <a16:creationId xmlns:a16="http://schemas.microsoft.com/office/drawing/2014/main" id="{D39A1BF3-2659-5011-B0AD-BF02DBD1AFDD}"/>
                </a:ext>
              </a:extLst>
            </p:cNvPr>
            <p:cNvSpPr/>
            <p:nvPr/>
          </p:nvSpPr>
          <p:spPr>
            <a:xfrm>
              <a:off x="0" y="5400838"/>
              <a:ext cx="12192000" cy="89762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
          <p:nvSpPr>
            <p:cNvPr id="16" name="Metin kutusu 9">
              <a:extLst>
                <a:ext uri="{FF2B5EF4-FFF2-40B4-BE49-F238E27FC236}">
                  <a16:creationId xmlns:a16="http://schemas.microsoft.com/office/drawing/2014/main" id="{94FF7D3A-7C95-A0DB-8262-89C48E38A27A}"/>
                </a:ext>
              </a:extLst>
            </p:cNvPr>
            <p:cNvSpPr txBox="1"/>
            <p:nvPr/>
          </p:nvSpPr>
          <p:spPr>
            <a:xfrm>
              <a:off x="1154628" y="5372597"/>
              <a:ext cx="9882744" cy="954107"/>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dirty="0">
                  <a:latin typeface="Arial" panose="020B0604020202020204" pitchFamily="34" charset="0"/>
                  <a:cs typeface="Arial" panose="020B0604020202020204" pitchFamily="34" charset="0"/>
                </a:rPr>
                <a:t>Bu içerik öğretmen ve öğrencilerin ücretsiz olarak kullanımına sunulmuştur. </a:t>
              </a:r>
            </a:p>
            <a:p>
              <a:pPr algn="ctr"/>
              <a:r>
                <a:rPr lang="tr-TR" sz="1400" dirty="0">
                  <a:latin typeface="Arial" panose="020B0604020202020204" pitchFamily="34" charset="0"/>
                  <a:cs typeface="Arial" panose="020B0604020202020204" pitchFamily="34" charset="0"/>
                </a:rPr>
                <a:t>Dosyanın tamamının veya bir kısmının kopyalanması ve herhangi bir sitede yayınlanması kesinlikle yasaktır. </a:t>
              </a:r>
            </a:p>
            <a:p>
              <a:pPr algn="ctr"/>
              <a:r>
                <a:rPr lang="tr-TR" sz="1400" dirty="0">
                  <a:latin typeface="Arial" panose="020B0604020202020204" pitchFamily="34" charset="0"/>
                  <a:cs typeface="Arial" panose="020B0604020202020204" pitchFamily="34" charset="0"/>
                </a:rPr>
                <a:t>Bu kuralı ihlal eden şahıslara yönelik yasal işlem başlatılacaktır. </a:t>
              </a:r>
            </a:p>
            <a:p>
              <a:pPr algn="ctr"/>
              <a:r>
                <a:rPr lang="tr-TR" sz="1400" b="1" dirty="0">
                  <a:latin typeface="Arial" panose="020B0604020202020204" pitchFamily="34" charset="0"/>
                  <a:cs typeface="Arial" panose="020B0604020202020204" pitchFamily="34" charset="0"/>
                </a:rPr>
                <a:t>Bu dosyanın tüm hakları </a:t>
              </a:r>
              <a:r>
                <a:rPr lang="tr-TR" sz="1400" b="1" dirty="0" err="1">
                  <a:latin typeface="Arial" panose="020B0604020202020204" pitchFamily="34" charset="0"/>
                  <a:cs typeface="Arial" panose="020B0604020202020204" pitchFamily="34" charset="0"/>
                </a:rPr>
                <a:t>mikailokumus.com'a</a:t>
              </a:r>
              <a:r>
                <a:rPr lang="tr-TR" sz="1400" b="1" dirty="0">
                  <a:latin typeface="Arial" panose="020B0604020202020204" pitchFamily="34" charset="0"/>
                  <a:cs typeface="Arial" panose="020B0604020202020204" pitchFamily="34" charset="0"/>
                </a:rPr>
                <a:t> aittir.</a:t>
              </a:r>
            </a:p>
          </p:txBody>
        </p:sp>
        <p:pic>
          <p:nvPicPr>
            <p:cNvPr id="17" name="Resim 16" descr="daire, ekran görüntüsü, grafik, yaratıcılık içeren bir resim&#10;&#10;Açıklama otomatik olarak oluşturuldu">
              <a:extLst>
                <a:ext uri="{FF2B5EF4-FFF2-40B4-BE49-F238E27FC236}">
                  <a16:creationId xmlns:a16="http://schemas.microsoft.com/office/drawing/2014/main" id="{1024586F-D879-86EB-1F86-8EB09AFA28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6794" y="5471988"/>
              <a:ext cx="755784" cy="755784"/>
            </a:xfrm>
            <a:prstGeom prst="rect">
              <a:avLst/>
            </a:prstGeom>
          </p:spPr>
        </p:pic>
        <p:pic>
          <p:nvPicPr>
            <p:cNvPr id="18" name="Resim 17" descr="daire, ekran görüntüsü, grafik, yaratıcılık içeren bir resim&#10;&#10;Açıklama otomatik olarak oluşturuldu">
              <a:extLst>
                <a:ext uri="{FF2B5EF4-FFF2-40B4-BE49-F238E27FC236}">
                  <a16:creationId xmlns:a16="http://schemas.microsoft.com/office/drawing/2014/main" id="{52A1B320-868C-2B14-9CEB-B96C72EC0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422" y="5471758"/>
              <a:ext cx="755784" cy="755784"/>
            </a:xfrm>
            <a:prstGeom prst="rect">
              <a:avLst/>
            </a:prstGeom>
          </p:spPr>
        </p:pic>
      </p:grpSp>
    </p:spTree>
    <p:extLst>
      <p:ext uri="{BB962C8B-B14F-4D97-AF65-F5344CB8AC3E}">
        <p14:creationId xmlns:p14="http://schemas.microsoft.com/office/powerpoint/2010/main" val="3930582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AEE1D91-6307-E1A9-5959-A5F13182204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821451B0-53B9-8659-9C42-6A8E2A9B7F23}"/>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22004568-445D-343A-47D2-980497D2E24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BF54E7C2-8586-5DDB-B26C-FACD0084855C}"/>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7" name="Resim 6" descr="ekran görüntüsü, sarı, çizgi, renklilik içeren bir resim">
            <a:extLst>
              <a:ext uri="{FF2B5EF4-FFF2-40B4-BE49-F238E27FC236}">
                <a16:creationId xmlns:a16="http://schemas.microsoft.com/office/drawing/2014/main" id="{5166B265-2438-6323-33BA-1E6766809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093" y="761987"/>
            <a:ext cx="5821815" cy="2794470"/>
          </a:xfrm>
          <a:prstGeom prst="rect">
            <a:avLst/>
          </a:prstGeom>
        </p:spPr>
      </p:pic>
      <p:sp>
        <p:nvSpPr>
          <p:cNvPr id="17" name="Metin kutusu 16">
            <a:extLst>
              <a:ext uri="{FF2B5EF4-FFF2-40B4-BE49-F238E27FC236}">
                <a16:creationId xmlns:a16="http://schemas.microsoft.com/office/drawing/2014/main" id="{15953B0F-8507-11E8-9E3D-DB365778D93B}"/>
              </a:ext>
            </a:extLst>
          </p:cNvPr>
          <p:cNvSpPr txBox="1"/>
          <p:nvPr/>
        </p:nvSpPr>
        <p:spPr>
          <a:xfrm>
            <a:off x="3336388" y="1118619"/>
            <a:ext cx="5951024" cy="1015663"/>
          </a:xfrm>
          <a:prstGeom prst="rect">
            <a:avLst/>
          </a:prstGeom>
          <a:noFill/>
        </p:spPr>
        <p:txBody>
          <a:bodyPr wrap="square" rtlCol="0">
            <a:spAutoFit/>
          </a:bodyPr>
          <a:lstStyle/>
          <a:p>
            <a:pPr algn="ctr"/>
            <a:r>
              <a:rPr lang="tr-TR" sz="2000" dirty="0">
                <a:latin typeface="Arial" panose="020B0604020202020204" pitchFamily="34" charset="0"/>
                <a:cs typeface="Arial" panose="020B0604020202020204" pitchFamily="34" charset="0"/>
              </a:rPr>
              <a:t>Allah’ın (c.c.) peygamberlere gönderdiği az sayıdaki kitapçık biçimindeki kutsal metinlere </a:t>
            </a:r>
          </a:p>
          <a:p>
            <a:pPr algn="ctr"/>
            <a:r>
              <a:rPr lang="tr-TR" sz="2000" b="1" dirty="0" err="1">
                <a:solidFill>
                  <a:srgbClr val="FF0000"/>
                </a:solidFill>
                <a:latin typeface="Arial" panose="020B0604020202020204" pitchFamily="34" charset="0"/>
                <a:cs typeface="Arial" panose="020B0604020202020204" pitchFamily="34" charset="0"/>
              </a:rPr>
              <a:t>suhuf</a:t>
            </a:r>
            <a:r>
              <a:rPr lang="tr-TR" sz="2000" dirty="0">
                <a:latin typeface="Arial" panose="020B0604020202020204" pitchFamily="34" charset="0"/>
                <a:cs typeface="Arial" panose="020B0604020202020204" pitchFamily="34" charset="0"/>
              </a:rPr>
              <a:t> denir.</a:t>
            </a:r>
          </a:p>
        </p:txBody>
      </p:sp>
      <p:pic>
        <p:nvPicPr>
          <p:cNvPr id="11" name="Resim 10" descr="ekran görüntüsü, dikdörtgen, zarf, tasarım içeren bir resim&#10;&#10;Açıklama otomatik olarak oluşturuldu">
            <a:extLst>
              <a:ext uri="{FF2B5EF4-FFF2-40B4-BE49-F238E27FC236}">
                <a16:creationId xmlns:a16="http://schemas.microsoft.com/office/drawing/2014/main" id="{6C0C4736-9D38-71A9-4E78-8B628D1EA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692" y="3076542"/>
            <a:ext cx="2158546" cy="647563"/>
          </a:xfrm>
          <a:prstGeom prst="rect">
            <a:avLst/>
          </a:prstGeom>
        </p:spPr>
      </p:pic>
      <p:pic>
        <p:nvPicPr>
          <p:cNvPr id="12" name="Resim 11" descr="ekran görüntüsü, dikdörtgen, zarf, tasarım içeren bir resim&#10;&#10;Açıklama otomatik olarak oluşturuldu">
            <a:extLst>
              <a:ext uri="{FF2B5EF4-FFF2-40B4-BE49-F238E27FC236}">
                <a16:creationId xmlns:a16="http://schemas.microsoft.com/office/drawing/2014/main" id="{ADA60352-A474-8C86-4355-8E287BCC7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692" y="3887086"/>
            <a:ext cx="2158546" cy="647563"/>
          </a:xfrm>
          <a:prstGeom prst="rect">
            <a:avLst/>
          </a:prstGeom>
        </p:spPr>
      </p:pic>
      <p:pic>
        <p:nvPicPr>
          <p:cNvPr id="18" name="Resim 17" descr="ekran görüntüsü, dikdörtgen, zarf, tasarım içeren bir resim&#10;&#10;Açıklama otomatik olarak oluşturuldu">
            <a:extLst>
              <a:ext uri="{FF2B5EF4-FFF2-40B4-BE49-F238E27FC236}">
                <a16:creationId xmlns:a16="http://schemas.microsoft.com/office/drawing/2014/main" id="{2E25F215-2FAC-95A2-C1F8-4D323985C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692" y="4697630"/>
            <a:ext cx="2158546" cy="647563"/>
          </a:xfrm>
          <a:prstGeom prst="rect">
            <a:avLst/>
          </a:prstGeom>
        </p:spPr>
      </p:pic>
      <p:pic>
        <p:nvPicPr>
          <p:cNvPr id="22" name="Resim 21" descr="ekran görüntüsü, dikdörtgen, zarf, tasarım içeren bir resim&#10;&#10;Açıklama otomatik olarak oluşturuldu">
            <a:extLst>
              <a:ext uri="{FF2B5EF4-FFF2-40B4-BE49-F238E27FC236}">
                <a16:creationId xmlns:a16="http://schemas.microsoft.com/office/drawing/2014/main" id="{118DB207-9432-4480-5C60-EA89B227B5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692" y="5507501"/>
            <a:ext cx="2158546" cy="647563"/>
          </a:xfrm>
          <a:prstGeom prst="rect">
            <a:avLst/>
          </a:prstGeom>
        </p:spPr>
      </p:pic>
      <p:pic>
        <p:nvPicPr>
          <p:cNvPr id="24" name="Resim 23" descr="grafik, ekran görüntüsü içeren bir resim&#10;&#10;Açıklama otomatik olarak oluşturuldu">
            <a:extLst>
              <a:ext uri="{FF2B5EF4-FFF2-40B4-BE49-F238E27FC236}">
                <a16:creationId xmlns:a16="http://schemas.microsoft.com/office/drawing/2014/main" id="{35BF3C00-4F58-3DFB-66D5-C4EC59AE5B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4259" y="3076542"/>
            <a:ext cx="2423483" cy="642223"/>
          </a:xfrm>
          <a:prstGeom prst="rect">
            <a:avLst/>
          </a:prstGeom>
        </p:spPr>
      </p:pic>
      <p:pic>
        <p:nvPicPr>
          <p:cNvPr id="25" name="Resim 24" descr="grafik, ekran görüntüsü içeren bir resim&#10;&#10;Açıklama otomatik olarak oluşturuldu">
            <a:extLst>
              <a:ext uri="{FF2B5EF4-FFF2-40B4-BE49-F238E27FC236}">
                <a16:creationId xmlns:a16="http://schemas.microsoft.com/office/drawing/2014/main" id="{97A610A3-F933-54A3-03D8-C934229883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4259" y="3889755"/>
            <a:ext cx="2423483" cy="642223"/>
          </a:xfrm>
          <a:prstGeom prst="rect">
            <a:avLst/>
          </a:prstGeom>
        </p:spPr>
      </p:pic>
      <p:pic>
        <p:nvPicPr>
          <p:cNvPr id="26" name="Resim 25" descr="grafik, ekran görüntüsü içeren bir resim&#10;&#10;Açıklama otomatik olarak oluşturuldu">
            <a:extLst>
              <a:ext uri="{FF2B5EF4-FFF2-40B4-BE49-F238E27FC236}">
                <a16:creationId xmlns:a16="http://schemas.microsoft.com/office/drawing/2014/main" id="{73A62998-97D5-3342-412E-AB920D576F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4259" y="4702298"/>
            <a:ext cx="2423483" cy="642223"/>
          </a:xfrm>
          <a:prstGeom prst="rect">
            <a:avLst/>
          </a:prstGeom>
        </p:spPr>
      </p:pic>
      <p:pic>
        <p:nvPicPr>
          <p:cNvPr id="27" name="Resim 26" descr="grafik, ekran görüntüsü içeren bir resim&#10;&#10;Açıklama otomatik olarak oluşturuldu">
            <a:extLst>
              <a:ext uri="{FF2B5EF4-FFF2-40B4-BE49-F238E27FC236}">
                <a16:creationId xmlns:a16="http://schemas.microsoft.com/office/drawing/2014/main" id="{6F215BD5-C621-EF9E-8D1E-00BF85F9B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4259" y="5510170"/>
            <a:ext cx="2423483" cy="642223"/>
          </a:xfrm>
          <a:prstGeom prst="rect">
            <a:avLst/>
          </a:prstGeom>
        </p:spPr>
      </p:pic>
      <p:pic>
        <p:nvPicPr>
          <p:cNvPr id="30" name="Resim 29" descr="grafik, renklilik, yazı tipi, ekran görüntüsü içeren bir resim&#10;&#10;Açıklama otomatik olarak oluşturuldu">
            <a:extLst>
              <a:ext uri="{FF2B5EF4-FFF2-40B4-BE49-F238E27FC236}">
                <a16:creationId xmlns:a16="http://schemas.microsoft.com/office/drawing/2014/main" id="{40A35299-4ED0-CB7C-9314-086CA82447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1763" y="3028883"/>
            <a:ext cx="3040027" cy="3150288"/>
          </a:xfrm>
          <a:prstGeom prst="rect">
            <a:avLst/>
          </a:prstGeom>
        </p:spPr>
      </p:pic>
      <p:sp>
        <p:nvSpPr>
          <p:cNvPr id="34" name="Metin kutusu 33">
            <a:extLst>
              <a:ext uri="{FF2B5EF4-FFF2-40B4-BE49-F238E27FC236}">
                <a16:creationId xmlns:a16="http://schemas.microsoft.com/office/drawing/2014/main" id="{FE5B8923-EE74-C105-E792-18BE4BA9FC49}"/>
              </a:ext>
            </a:extLst>
          </p:cNvPr>
          <p:cNvSpPr txBox="1"/>
          <p:nvPr/>
        </p:nvSpPr>
        <p:spPr>
          <a:xfrm>
            <a:off x="1582819" y="3209088"/>
            <a:ext cx="2554465" cy="369332"/>
          </a:xfrm>
          <a:prstGeom prst="rect">
            <a:avLst/>
          </a:prstGeom>
          <a:noFill/>
        </p:spPr>
        <p:txBody>
          <a:bodyPr wrap="square" rtlCol="0">
            <a:spAutoFit/>
          </a:bodyPr>
          <a:lstStyle/>
          <a:p>
            <a:r>
              <a:rPr lang="tr-TR" dirty="0">
                <a:latin typeface="Arial" panose="020B0604020202020204" pitchFamily="34" charset="0"/>
                <a:cs typeface="Arial" panose="020B0604020202020204" pitchFamily="34" charset="0"/>
              </a:rPr>
              <a:t>Hz. Adem’e (a.s.)</a:t>
            </a:r>
          </a:p>
        </p:txBody>
      </p:sp>
      <p:sp>
        <p:nvSpPr>
          <p:cNvPr id="35" name="Metin kutusu 34">
            <a:extLst>
              <a:ext uri="{FF2B5EF4-FFF2-40B4-BE49-F238E27FC236}">
                <a16:creationId xmlns:a16="http://schemas.microsoft.com/office/drawing/2014/main" id="{B17181E9-C7B4-18F9-3275-92C60188290A}"/>
              </a:ext>
            </a:extLst>
          </p:cNvPr>
          <p:cNvSpPr txBox="1"/>
          <p:nvPr/>
        </p:nvSpPr>
        <p:spPr>
          <a:xfrm>
            <a:off x="1582818" y="4028557"/>
            <a:ext cx="2554465" cy="369332"/>
          </a:xfrm>
          <a:prstGeom prst="rect">
            <a:avLst/>
          </a:prstGeom>
          <a:noFill/>
        </p:spPr>
        <p:txBody>
          <a:bodyPr wrap="square" rtlCol="0">
            <a:spAutoFit/>
          </a:bodyPr>
          <a:lstStyle/>
          <a:p>
            <a:r>
              <a:rPr lang="tr-TR" dirty="0">
                <a:latin typeface="Arial" panose="020B0604020202020204" pitchFamily="34" charset="0"/>
                <a:cs typeface="Arial" panose="020B0604020202020204" pitchFamily="34" charset="0"/>
              </a:rPr>
              <a:t>Hz. </a:t>
            </a:r>
            <a:r>
              <a:rPr lang="tr-TR" dirty="0" err="1">
                <a:latin typeface="Arial" panose="020B0604020202020204" pitchFamily="34" charset="0"/>
                <a:cs typeface="Arial" panose="020B0604020202020204" pitchFamily="34" charset="0"/>
              </a:rPr>
              <a:t>Şit’e</a:t>
            </a:r>
            <a:r>
              <a:rPr lang="tr-TR" dirty="0">
                <a:latin typeface="Arial" panose="020B0604020202020204" pitchFamily="34" charset="0"/>
                <a:cs typeface="Arial" panose="020B0604020202020204" pitchFamily="34" charset="0"/>
              </a:rPr>
              <a:t> (a.s.)</a:t>
            </a:r>
          </a:p>
        </p:txBody>
      </p:sp>
      <p:sp>
        <p:nvSpPr>
          <p:cNvPr id="36" name="Metin kutusu 35">
            <a:extLst>
              <a:ext uri="{FF2B5EF4-FFF2-40B4-BE49-F238E27FC236}">
                <a16:creationId xmlns:a16="http://schemas.microsoft.com/office/drawing/2014/main" id="{44FFACDE-1696-741A-26BC-1D2EF16C8D6A}"/>
              </a:ext>
            </a:extLst>
          </p:cNvPr>
          <p:cNvSpPr txBox="1"/>
          <p:nvPr/>
        </p:nvSpPr>
        <p:spPr>
          <a:xfrm>
            <a:off x="1590654" y="4843942"/>
            <a:ext cx="2554465" cy="369332"/>
          </a:xfrm>
          <a:prstGeom prst="rect">
            <a:avLst/>
          </a:prstGeom>
          <a:noFill/>
        </p:spPr>
        <p:txBody>
          <a:bodyPr wrap="square" rtlCol="0">
            <a:spAutoFit/>
          </a:bodyPr>
          <a:lstStyle/>
          <a:p>
            <a:r>
              <a:rPr lang="tr-TR" dirty="0">
                <a:latin typeface="Arial" panose="020B0604020202020204" pitchFamily="34" charset="0"/>
                <a:cs typeface="Arial" panose="020B0604020202020204" pitchFamily="34" charset="0"/>
              </a:rPr>
              <a:t>Hz. İdris’e (a.s.)</a:t>
            </a:r>
          </a:p>
        </p:txBody>
      </p:sp>
      <p:sp>
        <p:nvSpPr>
          <p:cNvPr id="37" name="Metin kutusu 36">
            <a:extLst>
              <a:ext uri="{FF2B5EF4-FFF2-40B4-BE49-F238E27FC236}">
                <a16:creationId xmlns:a16="http://schemas.microsoft.com/office/drawing/2014/main" id="{CCED6C79-8913-FC67-9948-FC294F787041}"/>
              </a:ext>
            </a:extLst>
          </p:cNvPr>
          <p:cNvSpPr txBox="1"/>
          <p:nvPr/>
        </p:nvSpPr>
        <p:spPr>
          <a:xfrm>
            <a:off x="1590654" y="5654486"/>
            <a:ext cx="2554465" cy="353943"/>
          </a:xfrm>
          <a:prstGeom prst="rect">
            <a:avLst/>
          </a:prstGeom>
          <a:noFill/>
        </p:spPr>
        <p:txBody>
          <a:bodyPr wrap="square" rtlCol="0">
            <a:spAutoFit/>
          </a:bodyPr>
          <a:lstStyle/>
          <a:p>
            <a:r>
              <a:rPr lang="tr-TR" sz="1700" dirty="0">
                <a:latin typeface="Arial" panose="020B0604020202020204" pitchFamily="34" charset="0"/>
                <a:cs typeface="Arial" panose="020B0604020202020204" pitchFamily="34" charset="0"/>
              </a:rPr>
              <a:t>Hz. İbrahim’e (a.s.)</a:t>
            </a:r>
          </a:p>
        </p:txBody>
      </p:sp>
      <p:sp>
        <p:nvSpPr>
          <p:cNvPr id="39" name="Metin kutusu 38">
            <a:extLst>
              <a:ext uri="{FF2B5EF4-FFF2-40B4-BE49-F238E27FC236}">
                <a16:creationId xmlns:a16="http://schemas.microsoft.com/office/drawing/2014/main" id="{5475543C-D26B-03EB-22D7-D1A9B881DCBD}"/>
              </a:ext>
            </a:extLst>
          </p:cNvPr>
          <p:cNvSpPr txBox="1"/>
          <p:nvPr/>
        </p:nvSpPr>
        <p:spPr>
          <a:xfrm>
            <a:off x="4964118" y="3215658"/>
            <a:ext cx="2554465" cy="369332"/>
          </a:xfrm>
          <a:prstGeom prst="rect">
            <a:avLst/>
          </a:prstGeom>
          <a:noFill/>
        </p:spPr>
        <p:txBody>
          <a:bodyPr wrap="square" rtlCol="0">
            <a:spAutoFit/>
          </a:bodyPr>
          <a:lstStyle/>
          <a:p>
            <a:r>
              <a:rPr lang="tr-TR" dirty="0">
                <a:latin typeface="Arial" panose="020B0604020202020204" pitchFamily="34" charset="0"/>
                <a:cs typeface="Arial" panose="020B0604020202020204" pitchFamily="34" charset="0"/>
              </a:rPr>
              <a:t>10	</a:t>
            </a:r>
            <a:r>
              <a:rPr lang="tr-TR" dirty="0" err="1">
                <a:latin typeface="Arial" panose="020B0604020202020204" pitchFamily="34" charset="0"/>
                <a:cs typeface="Arial" panose="020B0604020202020204" pitchFamily="34" charset="0"/>
              </a:rPr>
              <a:t>suhuf</a:t>
            </a:r>
            <a:endParaRPr lang="tr-TR" dirty="0">
              <a:latin typeface="Arial" panose="020B0604020202020204" pitchFamily="34" charset="0"/>
              <a:cs typeface="Arial" panose="020B0604020202020204" pitchFamily="34" charset="0"/>
            </a:endParaRPr>
          </a:p>
        </p:txBody>
      </p:sp>
      <p:sp>
        <p:nvSpPr>
          <p:cNvPr id="40" name="Metin kutusu 39">
            <a:extLst>
              <a:ext uri="{FF2B5EF4-FFF2-40B4-BE49-F238E27FC236}">
                <a16:creationId xmlns:a16="http://schemas.microsoft.com/office/drawing/2014/main" id="{EF49AF57-0138-AF23-7718-410B34F092F7}"/>
              </a:ext>
            </a:extLst>
          </p:cNvPr>
          <p:cNvSpPr txBox="1"/>
          <p:nvPr/>
        </p:nvSpPr>
        <p:spPr>
          <a:xfrm>
            <a:off x="4964118" y="4023530"/>
            <a:ext cx="2554465" cy="369332"/>
          </a:xfrm>
          <a:prstGeom prst="rect">
            <a:avLst/>
          </a:prstGeom>
          <a:noFill/>
        </p:spPr>
        <p:txBody>
          <a:bodyPr wrap="square" rtlCol="0">
            <a:spAutoFit/>
          </a:bodyPr>
          <a:lstStyle/>
          <a:p>
            <a:r>
              <a:rPr lang="tr-TR" dirty="0">
                <a:latin typeface="Arial" panose="020B0604020202020204" pitchFamily="34" charset="0"/>
                <a:cs typeface="Arial" panose="020B0604020202020204" pitchFamily="34" charset="0"/>
              </a:rPr>
              <a:t>50	</a:t>
            </a:r>
            <a:r>
              <a:rPr lang="tr-TR" dirty="0" err="1">
                <a:latin typeface="Arial" panose="020B0604020202020204" pitchFamily="34" charset="0"/>
                <a:cs typeface="Arial" panose="020B0604020202020204" pitchFamily="34" charset="0"/>
              </a:rPr>
              <a:t>suhuf</a:t>
            </a:r>
            <a:endParaRPr lang="tr-TR" dirty="0">
              <a:latin typeface="Arial" panose="020B0604020202020204" pitchFamily="34" charset="0"/>
              <a:cs typeface="Arial" panose="020B0604020202020204" pitchFamily="34" charset="0"/>
            </a:endParaRPr>
          </a:p>
        </p:txBody>
      </p:sp>
      <p:sp>
        <p:nvSpPr>
          <p:cNvPr id="41" name="Metin kutusu 40">
            <a:extLst>
              <a:ext uri="{FF2B5EF4-FFF2-40B4-BE49-F238E27FC236}">
                <a16:creationId xmlns:a16="http://schemas.microsoft.com/office/drawing/2014/main" id="{CEBC4023-280A-7F28-F636-90F6A2038D39}"/>
              </a:ext>
            </a:extLst>
          </p:cNvPr>
          <p:cNvSpPr txBox="1"/>
          <p:nvPr/>
        </p:nvSpPr>
        <p:spPr>
          <a:xfrm>
            <a:off x="4964118" y="4846294"/>
            <a:ext cx="2554465" cy="369332"/>
          </a:xfrm>
          <a:prstGeom prst="rect">
            <a:avLst/>
          </a:prstGeom>
          <a:noFill/>
        </p:spPr>
        <p:txBody>
          <a:bodyPr wrap="square" rtlCol="0">
            <a:spAutoFit/>
          </a:bodyPr>
          <a:lstStyle/>
          <a:p>
            <a:r>
              <a:rPr lang="tr-TR" dirty="0">
                <a:latin typeface="Arial" panose="020B0604020202020204" pitchFamily="34" charset="0"/>
                <a:cs typeface="Arial" panose="020B0604020202020204" pitchFamily="34" charset="0"/>
              </a:rPr>
              <a:t>30	</a:t>
            </a:r>
            <a:r>
              <a:rPr lang="tr-TR" dirty="0" err="1">
                <a:latin typeface="Arial" panose="020B0604020202020204" pitchFamily="34" charset="0"/>
                <a:cs typeface="Arial" panose="020B0604020202020204" pitchFamily="34" charset="0"/>
              </a:rPr>
              <a:t>suhuf</a:t>
            </a:r>
            <a:endParaRPr lang="tr-TR" dirty="0">
              <a:latin typeface="Arial" panose="020B0604020202020204" pitchFamily="34" charset="0"/>
              <a:cs typeface="Arial" panose="020B0604020202020204" pitchFamily="34" charset="0"/>
            </a:endParaRPr>
          </a:p>
        </p:txBody>
      </p:sp>
      <p:sp>
        <p:nvSpPr>
          <p:cNvPr id="42" name="Metin kutusu 41">
            <a:extLst>
              <a:ext uri="{FF2B5EF4-FFF2-40B4-BE49-F238E27FC236}">
                <a16:creationId xmlns:a16="http://schemas.microsoft.com/office/drawing/2014/main" id="{19FEC0DB-3F15-32BB-310E-751517AB63D8}"/>
              </a:ext>
            </a:extLst>
          </p:cNvPr>
          <p:cNvSpPr txBox="1"/>
          <p:nvPr/>
        </p:nvSpPr>
        <p:spPr>
          <a:xfrm>
            <a:off x="4964118" y="5639097"/>
            <a:ext cx="2554465" cy="369332"/>
          </a:xfrm>
          <a:prstGeom prst="rect">
            <a:avLst/>
          </a:prstGeom>
          <a:noFill/>
        </p:spPr>
        <p:txBody>
          <a:bodyPr wrap="square" rtlCol="0">
            <a:spAutoFit/>
          </a:bodyPr>
          <a:lstStyle/>
          <a:p>
            <a:r>
              <a:rPr lang="tr-TR" dirty="0">
                <a:latin typeface="Arial" panose="020B0604020202020204" pitchFamily="34" charset="0"/>
                <a:cs typeface="Arial" panose="020B0604020202020204" pitchFamily="34" charset="0"/>
              </a:rPr>
              <a:t>10	</a:t>
            </a:r>
            <a:r>
              <a:rPr lang="tr-TR" dirty="0" err="1">
                <a:latin typeface="Arial" panose="020B0604020202020204" pitchFamily="34" charset="0"/>
                <a:cs typeface="Arial" panose="020B0604020202020204" pitchFamily="34" charset="0"/>
              </a:rPr>
              <a:t>suhuf</a:t>
            </a:r>
            <a:endParaRPr lang="tr-TR" dirty="0">
              <a:latin typeface="Arial" panose="020B0604020202020204" pitchFamily="34" charset="0"/>
              <a:cs typeface="Arial" panose="020B0604020202020204" pitchFamily="34" charset="0"/>
            </a:endParaRPr>
          </a:p>
        </p:txBody>
      </p:sp>
      <p:grpSp>
        <p:nvGrpSpPr>
          <p:cNvPr id="45" name="Grup 44">
            <a:extLst>
              <a:ext uri="{FF2B5EF4-FFF2-40B4-BE49-F238E27FC236}">
                <a16:creationId xmlns:a16="http://schemas.microsoft.com/office/drawing/2014/main" id="{D5FF7576-CA4A-7024-F29E-A27822E531B0}"/>
              </a:ext>
            </a:extLst>
          </p:cNvPr>
          <p:cNvGrpSpPr/>
          <p:nvPr/>
        </p:nvGrpSpPr>
        <p:grpSpPr>
          <a:xfrm>
            <a:off x="8867998" y="4304756"/>
            <a:ext cx="2554465" cy="2554465"/>
            <a:chOff x="8867998" y="4304756"/>
            <a:chExt cx="2554465" cy="2554465"/>
          </a:xfrm>
        </p:grpSpPr>
        <p:sp>
          <p:nvSpPr>
            <p:cNvPr id="43" name="Metin kutusu 42">
              <a:extLst>
                <a:ext uri="{FF2B5EF4-FFF2-40B4-BE49-F238E27FC236}">
                  <a16:creationId xmlns:a16="http://schemas.microsoft.com/office/drawing/2014/main" id="{AC6BA6F6-4B4C-1A7B-78A1-91B4E982901A}"/>
                </a:ext>
              </a:extLst>
            </p:cNvPr>
            <p:cNvSpPr txBox="1"/>
            <p:nvPr/>
          </p:nvSpPr>
          <p:spPr>
            <a:xfrm rot="2658876">
              <a:off x="8867998" y="4385269"/>
              <a:ext cx="2554465" cy="461665"/>
            </a:xfrm>
            <a:prstGeom prst="rect">
              <a:avLst/>
            </a:prstGeom>
            <a:noFill/>
          </p:spPr>
          <p:txBody>
            <a:bodyPr wrap="square" rtlCol="0">
              <a:spAutoFit/>
            </a:bodyPr>
            <a:lstStyle/>
            <a:p>
              <a:r>
                <a:rPr lang="tr-TR" sz="2400" b="1" dirty="0">
                  <a:latin typeface="Arial" panose="020B0604020202020204" pitchFamily="34" charset="0"/>
                  <a:cs typeface="Arial" panose="020B0604020202020204" pitchFamily="34" charset="0"/>
                </a:rPr>
                <a:t>gönderil</a:t>
              </a:r>
            </a:p>
          </p:txBody>
        </p:sp>
        <p:sp>
          <p:nvSpPr>
            <p:cNvPr id="44" name="Metin kutusu 43">
              <a:extLst>
                <a:ext uri="{FF2B5EF4-FFF2-40B4-BE49-F238E27FC236}">
                  <a16:creationId xmlns:a16="http://schemas.microsoft.com/office/drawing/2014/main" id="{94BCA306-0924-EC87-4A09-26CE08DAFC09}"/>
                </a:ext>
              </a:extLst>
            </p:cNvPr>
            <p:cNvSpPr txBox="1"/>
            <p:nvPr/>
          </p:nvSpPr>
          <p:spPr>
            <a:xfrm rot="8085550">
              <a:off x="7861029" y="5351156"/>
              <a:ext cx="2554465" cy="461665"/>
            </a:xfrm>
            <a:prstGeom prst="rect">
              <a:avLst/>
            </a:prstGeom>
            <a:noFill/>
          </p:spPr>
          <p:txBody>
            <a:bodyPr wrap="square" rtlCol="0">
              <a:spAutoFit/>
            </a:bodyPr>
            <a:lstStyle/>
            <a:p>
              <a:r>
                <a:rPr lang="tr-TR" sz="2400" b="1" dirty="0" err="1">
                  <a:latin typeface="Arial" panose="020B0604020202020204" pitchFamily="34" charset="0"/>
                  <a:cs typeface="Arial" panose="020B0604020202020204" pitchFamily="34" charset="0"/>
                </a:rPr>
                <a:t>miştir</a:t>
              </a:r>
              <a:r>
                <a:rPr lang="tr-TR" sz="2400" b="1"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3971883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0-#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0-#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0-#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0-#ppt_w/2"/>
                                          </p:val>
                                        </p:tav>
                                        <p:tav tm="100000">
                                          <p:val>
                                            <p:strVal val="#ppt_x"/>
                                          </p:val>
                                        </p:tav>
                                      </p:tavLst>
                                    </p:anim>
                                    <p:anim calcmode="lin" valueType="num">
                                      <p:cBhvr additive="base">
                                        <p:cTn id="52" dur="500" fill="hold"/>
                                        <p:tgtEl>
                                          <p:spTgt spid="4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0-#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0-#ppt_w/2"/>
                                          </p:val>
                                        </p:tav>
                                        <p:tav tm="100000">
                                          <p:val>
                                            <p:strVal val="#ppt_x"/>
                                          </p:val>
                                        </p:tav>
                                      </p:tavLst>
                                    </p:anim>
                                    <p:anim calcmode="lin" valueType="num">
                                      <p:cBhvr additive="base">
                                        <p:cTn id="66" dur="500" fill="hold"/>
                                        <p:tgtEl>
                                          <p:spTgt spid="22"/>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500" fill="hold"/>
                                        <p:tgtEl>
                                          <p:spTgt spid="42"/>
                                        </p:tgtEl>
                                        <p:attrNameLst>
                                          <p:attrName>ppt_x</p:attrName>
                                        </p:attrNameLst>
                                      </p:cBhvr>
                                      <p:tavLst>
                                        <p:tav tm="0">
                                          <p:val>
                                            <p:strVal val="0-#ppt_w/2"/>
                                          </p:val>
                                        </p:tav>
                                        <p:tav tm="100000">
                                          <p:val>
                                            <p:strVal val="#ppt_x"/>
                                          </p:val>
                                        </p:tav>
                                      </p:tavLst>
                                    </p:anim>
                                    <p:anim calcmode="lin" valueType="num">
                                      <p:cBhvr additive="base">
                                        <p:cTn id="70" dur="500" fill="hold"/>
                                        <p:tgtEl>
                                          <p:spTgt spid="42"/>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0-#ppt_w/2"/>
                                          </p:val>
                                        </p:tav>
                                        <p:tav tm="100000">
                                          <p:val>
                                            <p:strVal val="#ppt_x"/>
                                          </p:val>
                                        </p:tav>
                                      </p:tavLst>
                                    </p:anim>
                                    <p:anim calcmode="lin" valueType="num">
                                      <p:cBhvr additive="base">
                                        <p:cTn id="7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0-#ppt_w/2"/>
                                          </p:val>
                                        </p:tav>
                                        <p:tav tm="100000">
                                          <p:val>
                                            <p:strVal val="#ppt_x"/>
                                          </p:val>
                                        </p:tav>
                                      </p:tavLst>
                                    </p:anim>
                                    <p:anim calcmode="lin" valueType="num">
                                      <p:cBhvr additive="base">
                                        <p:cTn id="80" dur="500" fill="hold"/>
                                        <p:tgtEl>
                                          <p:spTgt spid="45"/>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0-#ppt_w/2"/>
                                          </p:val>
                                        </p:tav>
                                        <p:tav tm="100000">
                                          <p:val>
                                            <p:strVal val="#ppt_x"/>
                                          </p:val>
                                        </p:tav>
                                      </p:tavLst>
                                    </p:anim>
                                    <p:anim calcmode="lin" valueType="num">
                                      <p:cBhvr additive="base">
                                        <p:cTn id="8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2FAFF"/>
          </a:solidFill>
        </p:spPr>
      </p:pic>
      <p:sp>
        <p:nvSpPr>
          <p:cNvPr id="2" name="Metin kutusu 1">
            <a:extLst>
              <a:ext uri="{FF2B5EF4-FFF2-40B4-BE49-F238E27FC236}">
                <a16:creationId xmlns:a16="http://schemas.microsoft.com/office/drawing/2014/main" id="{3650630D-8306-4598-FA19-8EC85823B9A7}"/>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446B42F2-5625-F082-6BB1-7339885A389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4" name="Resim 13" descr="ekran görüntüsü, dikdörtgen içeren bir resim&#10;&#10;Açıklama otomatik olarak oluşturuldu">
            <a:extLst>
              <a:ext uri="{FF2B5EF4-FFF2-40B4-BE49-F238E27FC236}">
                <a16:creationId xmlns:a16="http://schemas.microsoft.com/office/drawing/2014/main" id="{D97FD12B-45B4-0274-5C49-36BCE9D02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87" y="1400285"/>
            <a:ext cx="11887826" cy="4057431"/>
          </a:xfrm>
          <a:prstGeom prst="rect">
            <a:avLst/>
          </a:prstGeom>
        </p:spPr>
      </p:pic>
      <p:sp>
        <p:nvSpPr>
          <p:cNvPr id="12" name="Metin kutusu 11">
            <a:extLst>
              <a:ext uri="{FF2B5EF4-FFF2-40B4-BE49-F238E27FC236}">
                <a16:creationId xmlns:a16="http://schemas.microsoft.com/office/drawing/2014/main" id="{58BBFF60-75A2-47B4-63FD-550308A9F117}"/>
              </a:ext>
            </a:extLst>
          </p:cNvPr>
          <p:cNvSpPr txBox="1"/>
          <p:nvPr/>
        </p:nvSpPr>
        <p:spPr>
          <a:xfrm>
            <a:off x="1087902" y="2151728"/>
            <a:ext cx="10016197" cy="2554545"/>
          </a:xfrm>
          <a:prstGeom prst="rect">
            <a:avLst/>
          </a:prstGeom>
          <a:noFill/>
        </p:spPr>
        <p:txBody>
          <a:bodyPr wrap="square" rtlCol="0">
            <a:spAutoFit/>
          </a:bodyPr>
          <a:lstStyle/>
          <a:p>
            <a:pPr algn="ctr"/>
            <a:r>
              <a:rPr lang="tr-TR" sz="4000" dirty="0"/>
              <a:t>İlahi kitap ve </a:t>
            </a:r>
            <a:r>
              <a:rPr lang="tr-TR" sz="4000" dirty="0" err="1"/>
              <a:t>suhuf</a:t>
            </a:r>
            <a:r>
              <a:rPr lang="tr-TR" sz="4000" dirty="0"/>
              <a:t>; insanların dünya ve ahiret mutluluğunu sağlamak için peygamberler aracılığıyla gönderilen, inanç, ibadet, ahlak gibi konuları içeren vahyin bütünüdür.</a:t>
            </a:r>
          </a:p>
        </p:txBody>
      </p:sp>
    </p:spTree>
    <p:extLst>
      <p:ext uri="{BB962C8B-B14F-4D97-AF65-F5344CB8AC3E}">
        <p14:creationId xmlns:p14="http://schemas.microsoft.com/office/powerpoint/2010/main" val="21375042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4565546" y="4477153"/>
            <a:ext cx="6695941" cy="1569660"/>
          </a:xfrm>
          <a:prstGeom prst="rect">
            <a:avLst/>
          </a:prstGeom>
          <a:noFill/>
        </p:spPr>
        <p:txBody>
          <a:bodyPr wrap="square" rtlCol="0">
            <a:spAutoFit/>
          </a:bodyPr>
          <a:lstStyle/>
          <a:p>
            <a:r>
              <a:rPr lang="tr-TR" sz="3200" dirty="0">
                <a:solidFill>
                  <a:srgbClr val="7030A0"/>
                </a:solidFill>
                <a:latin typeface="Arial" panose="020B0604020202020204" pitchFamily="34" charset="0"/>
              </a:rPr>
              <a:t>“Şüphesiz Tevrat’ı biz indirdik. İçinde bir hidayet, bir nur vardır… ”</a:t>
            </a:r>
          </a:p>
          <a:p>
            <a:pPr algn="r"/>
            <a:r>
              <a:rPr lang="tr-TR" sz="3200" dirty="0">
                <a:latin typeface="Arial" panose="020B0604020202020204" pitchFamily="34" charset="0"/>
              </a:rPr>
              <a:t>(Mâide Suresi, 44. ayet.)</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4498135" y="2379890"/>
            <a:ext cx="6322848" cy="584775"/>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a:t>
            </a:r>
            <a:r>
              <a:rPr lang="tr-TR" sz="3200" dirty="0">
                <a:solidFill>
                  <a:srgbClr val="FF0000"/>
                </a:solidFill>
                <a:latin typeface="Arial" panose="020B0604020202020204" pitchFamily="34" charset="0"/>
                <a:cs typeface="Arial" panose="020B0604020202020204" pitchFamily="34" charset="0"/>
              </a:rPr>
              <a:t>Hz. Musa</a:t>
            </a:r>
            <a:r>
              <a:rPr lang="tr-TR" sz="3200" dirty="0">
                <a:latin typeface="Arial" panose="020B0604020202020204" pitchFamily="34" charset="0"/>
                <a:cs typeface="Arial" panose="020B0604020202020204" pitchFamily="34" charset="0"/>
              </a:rPr>
              <a:t>’ya verilen ilahi kitaptır. </a:t>
            </a:r>
          </a:p>
        </p:txBody>
      </p:sp>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pic>
        <p:nvPicPr>
          <p:cNvPr id="3" name="Resim 2" descr="grafik, grafik tasarım, macenta, renklilik içeren bir resim&#10;&#10;Açıklama otomatik olarak oluşturuldu">
            <a:extLst>
              <a:ext uri="{FF2B5EF4-FFF2-40B4-BE49-F238E27FC236}">
                <a16:creationId xmlns:a16="http://schemas.microsoft.com/office/drawing/2014/main" id="{2B8B6442-4039-5FAF-BB4A-BB37EA9B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936962"/>
            <a:ext cx="3644002" cy="1115841"/>
          </a:xfrm>
          <a:prstGeom prst="rect">
            <a:avLst/>
          </a:prstGeom>
        </p:spPr>
      </p:pic>
      <p:sp>
        <p:nvSpPr>
          <p:cNvPr id="4" name="Metin kutusu 3">
            <a:extLst>
              <a:ext uri="{FF2B5EF4-FFF2-40B4-BE49-F238E27FC236}">
                <a16:creationId xmlns:a16="http://schemas.microsoft.com/office/drawing/2014/main" id="{AAB08B6F-E4F4-2669-B268-6E1E69EFC335}"/>
              </a:ext>
            </a:extLst>
          </p:cNvPr>
          <p:cNvSpPr txBox="1"/>
          <p:nvPr/>
        </p:nvSpPr>
        <p:spPr>
          <a:xfrm>
            <a:off x="1774373" y="1264049"/>
            <a:ext cx="2275967" cy="461665"/>
          </a:xfrm>
          <a:prstGeom prst="rect">
            <a:avLst/>
          </a:prstGeom>
          <a:noFill/>
        </p:spPr>
        <p:txBody>
          <a:bodyPr wrap="square" rtlCol="0">
            <a:spAutoFit/>
          </a:bodyPr>
          <a:lstStyle/>
          <a:p>
            <a:pPr algn="ctr"/>
            <a:r>
              <a:rPr lang="tr-TR" sz="2400" b="1" dirty="0">
                <a:solidFill>
                  <a:schemeClr val="bg1"/>
                </a:solidFill>
              </a:rPr>
              <a:t>Tevrat</a:t>
            </a:r>
          </a:p>
        </p:txBody>
      </p:sp>
      <p:pic>
        <p:nvPicPr>
          <p:cNvPr id="8" name="Resim 7" descr="kitap, metin, mektup, harf, el yazısı içeren bir resim&#10;&#10;Açıklama otomatik olarak oluşturuldu">
            <a:extLst>
              <a:ext uri="{FF2B5EF4-FFF2-40B4-BE49-F238E27FC236}">
                <a16:creationId xmlns:a16="http://schemas.microsoft.com/office/drawing/2014/main" id="{07F4F8B7-2FF9-684A-9926-8A0A0E2E17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447" y="2379890"/>
            <a:ext cx="2875483" cy="3859200"/>
          </a:xfrm>
          <a:prstGeom prst="rect">
            <a:avLst/>
          </a:prstGeom>
        </p:spPr>
      </p:pic>
      <p:sp>
        <p:nvSpPr>
          <p:cNvPr id="10" name="Metin kutusu 9">
            <a:extLst>
              <a:ext uri="{FF2B5EF4-FFF2-40B4-BE49-F238E27FC236}">
                <a16:creationId xmlns:a16="http://schemas.microsoft.com/office/drawing/2014/main" id="{1E34D93D-AF53-E591-4393-0880197BF0F9}"/>
              </a:ext>
            </a:extLst>
          </p:cNvPr>
          <p:cNvSpPr txBox="1"/>
          <p:nvPr/>
        </p:nvSpPr>
        <p:spPr>
          <a:xfrm>
            <a:off x="4498135" y="3045628"/>
            <a:ext cx="6322848" cy="584775"/>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Dili İbranicedir.</a:t>
            </a:r>
          </a:p>
        </p:txBody>
      </p:sp>
      <p:sp>
        <p:nvSpPr>
          <p:cNvPr id="12" name="Metin kutusu 11">
            <a:extLst>
              <a:ext uri="{FF2B5EF4-FFF2-40B4-BE49-F238E27FC236}">
                <a16:creationId xmlns:a16="http://schemas.microsoft.com/office/drawing/2014/main" id="{9D657045-D909-A116-7AF1-D7F4B7579ADB}"/>
              </a:ext>
            </a:extLst>
          </p:cNvPr>
          <p:cNvSpPr txBox="1"/>
          <p:nvPr/>
        </p:nvSpPr>
        <p:spPr>
          <a:xfrm>
            <a:off x="4498135" y="3678078"/>
            <a:ext cx="6322848" cy="584775"/>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Diğer bir adı “</a:t>
            </a:r>
            <a:r>
              <a:rPr lang="tr-TR" sz="3200" dirty="0">
                <a:solidFill>
                  <a:srgbClr val="FF0000"/>
                </a:solidFill>
                <a:latin typeface="Arial" panose="020B0604020202020204" pitchFamily="34" charset="0"/>
                <a:cs typeface="Arial" panose="020B0604020202020204" pitchFamily="34" charset="0"/>
              </a:rPr>
              <a:t>Eski </a:t>
            </a:r>
            <a:r>
              <a:rPr lang="tr-TR" sz="3200" dirty="0" err="1">
                <a:solidFill>
                  <a:srgbClr val="FF0000"/>
                </a:solidFill>
                <a:latin typeface="Arial" panose="020B0604020202020204" pitchFamily="34" charset="0"/>
                <a:cs typeface="Arial" panose="020B0604020202020204" pitchFamily="34" charset="0"/>
              </a:rPr>
              <a:t>Ahit</a:t>
            </a:r>
            <a:r>
              <a:rPr lang="tr-TR" sz="3200" dirty="0" err="1">
                <a:latin typeface="Arial" panose="020B0604020202020204" pitchFamily="34" charset="0"/>
                <a:cs typeface="Arial" panose="020B0604020202020204" pitchFamily="34" charset="0"/>
              </a:rPr>
              <a:t>”tir</a:t>
            </a:r>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24550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pic>
        <p:nvPicPr>
          <p:cNvPr id="3" name="Resim 2" descr="grafik, grafik tasarım, macenta, renklilik içeren bir resim&#10;&#10;Açıklama otomatik olarak oluşturuldu">
            <a:extLst>
              <a:ext uri="{FF2B5EF4-FFF2-40B4-BE49-F238E27FC236}">
                <a16:creationId xmlns:a16="http://schemas.microsoft.com/office/drawing/2014/main" id="{2B8B6442-4039-5FAF-BB4A-BB37EA9B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936962"/>
            <a:ext cx="3644002" cy="1115841"/>
          </a:xfrm>
          <a:prstGeom prst="rect">
            <a:avLst/>
          </a:prstGeom>
        </p:spPr>
      </p:pic>
      <p:sp>
        <p:nvSpPr>
          <p:cNvPr id="4" name="Metin kutusu 3">
            <a:extLst>
              <a:ext uri="{FF2B5EF4-FFF2-40B4-BE49-F238E27FC236}">
                <a16:creationId xmlns:a16="http://schemas.microsoft.com/office/drawing/2014/main" id="{AAB08B6F-E4F4-2669-B268-6E1E69EFC335}"/>
              </a:ext>
            </a:extLst>
          </p:cNvPr>
          <p:cNvSpPr txBox="1"/>
          <p:nvPr/>
        </p:nvSpPr>
        <p:spPr>
          <a:xfrm>
            <a:off x="1774373" y="1264049"/>
            <a:ext cx="2275967" cy="461665"/>
          </a:xfrm>
          <a:prstGeom prst="rect">
            <a:avLst/>
          </a:prstGeom>
          <a:noFill/>
        </p:spPr>
        <p:txBody>
          <a:bodyPr wrap="square" rtlCol="0">
            <a:spAutoFit/>
          </a:bodyPr>
          <a:lstStyle/>
          <a:p>
            <a:pPr algn="ctr"/>
            <a:r>
              <a:rPr lang="tr-TR" sz="2400" b="1" dirty="0">
                <a:solidFill>
                  <a:schemeClr val="bg1"/>
                </a:solidFill>
              </a:rPr>
              <a:t>Zebur</a:t>
            </a:r>
          </a:p>
        </p:txBody>
      </p:sp>
      <p:pic>
        <p:nvPicPr>
          <p:cNvPr id="8" name="Resim 7" descr="kitap, el yazısı, metin, menü içeren bir resim&#10;&#10;Açıklama otomatik olarak oluşturuldu">
            <a:extLst>
              <a:ext uri="{FF2B5EF4-FFF2-40B4-BE49-F238E27FC236}">
                <a16:creationId xmlns:a16="http://schemas.microsoft.com/office/drawing/2014/main" id="{D70F75A2-5517-3181-F4B4-8416E1A8FC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210" y="2380914"/>
            <a:ext cx="2875483" cy="3859200"/>
          </a:xfrm>
          <a:prstGeom prst="rect">
            <a:avLst/>
          </a:prstGeom>
        </p:spPr>
      </p:pic>
      <p:sp>
        <p:nvSpPr>
          <p:cNvPr id="10" name="Metin kutusu 9">
            <a:extLst>
              <a:ext uri="{FF2B5EF4-FFF2-40B4-BE49-F238E27FC236}">
                <a16:creationId xmlns:a16="http://schemas.microsoft.com/office/drawing/2014/main" id="{C34289AC-0390-27FC-FDE2-926B88695912}"/>
              </a:ext>
            </a:extLst>
          </p:cNvPr>
          <p:cNvSpPr txBox="1"/>
          <p:nvPr/>
        </p:nvSpPr>
        <p:spPr>
          <a:xfrm>
            <a:off x="4565546" y="4477153"/>
            <a:ext cx="6695941" cy="1077218"/>
          </a:xfrm>
          <a:prstGeom prst="rect">
            <a:avLst/>
          </a:prstGeom>
          <a:noFill/>
        </p:spPr>
        <p:txBody>
          <a:bodyPr wrap="square" rtlCol="0">
            <a:spAutoFit/>
          </a:bodyPr>
          <a:lstStyle/>
          <a:p>
            <a:r>
              <a:rPr lang="tr-TR" sz="3200" dirty="0">
                <a:solidFill>
                  <a:srgbClr val="7030A0"/>
                </a:solidFill>
                <a:latin typeface="Arial" panose="020B0604020202020204" pitchFamily="34" charset="0"/>
              </a:rPr>
              <a:t>“… Davud’a da Zebur’u verdik.”</a:t>
            </a:r>
          </a:p>
          <a:p>
            <a:pPr algn="r"/>
            <a:r>
              <a:rPr lang="tr-TR" sz="3200" dirty="0">
                <a:latin typeface="Arial" panose="020B0604020202020204" pitchFamily="34" charset="0"/>
                <a:cs typeface="Arial" panose="020B0604020202020204" pitchFamily="34" charset="0"/>
              </a:rPr>
              <a:t>(Nisâ Suresi, 163. ayet)</a:t>
            </a:r>
          </a:p>
        </p:txBody>
      </p:sp>
      <p:sp>
        <p:nvSpPr>
          <p:cNvPr id="12" name="Metin kutusu 11">
            <a:extLst>
              <a:ext uri="{FF2B5EF4-FFF2-40B4-BE49-F238E27FC236}">
                <a16:creationId xmlns:a16="http://schemas.microsoft.com/office/drawing/2014/main" id="{C694B801-6448-F998-79A2-90067DE8BF14}"/>
              </a:ext>
            </a:extLst>
          </p:cNvPr>
          <p:cNvSpPr txBox="1"/>
          <p:nvPr/>
        </p:nvSpPr>
        <p:spPr>
          <a:xfrm>
            <a:off x="4498135" y="2379890"/>
            <a:ext cx="6322848" cy="584775"/>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a:t>
            </a:r>
            <a:r>
              <a:rPr lang="fi-FI" sz="3200" dirty="0">
                <a:solidFill>
                  <a:srgbClr val="FF0000"/>
                </a:solidFill>
                <a:latin typeface="Arial" panose="020B0604020202020204" pitchFamily="34" charset="0"/>
                <a:cs typeface="Arial" panose="020B0604020202020204" pitchFamily="34" charset="0"/>
              </a:rPr>
              <a:t>Hz. Davud</a:t>
            </a:r>
            <a:r>
              <a:rPr lang="fi-FI" sz="3200" dirty="0">
                <a:latin typeface="Arial" panose="020B0604020202020204" pitchFamily="34" charset="0"/>
                <a:cs typeface="Arial" panose="020B0604020202020204" pitchFamily="34" charset="0"/>
              </a:rPr>
              <a:t>’a verilen ilahi kitaptır. </a:t>
            </a:r>
          </a:p>
        </p:txBody>
      </p:sp>
      <p:sp>
        <p:nvSpPr>
          <p:cNvPr id="13" name="Metin kutusu 12">
            <a:extLst>
              <a:ext uri="{FF2B5EF4-FFF2-40B4-BE49-F238E27FC236}">
                <a16:creationId xmlns:a16="http://schemas.microsoft.com/office/drawing/2014/main" id="{75BA9DD6-8213-2160-8995-F6124EA9F72A}"/>
              </a:ext>
            </a:extLst>
          </p:cNvPr>
          <p:cNvSpPr txBox="1"/>
          <p:nvPr/>
        </p:nvSpPr>
        <p:spPr>
          <a:xfrm>
            <a:off x="4498135" y="3045628"/>
            <a:ext cx="6322848" cy="584775"/>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Zebur “</a:t>
            </a:r>
            <a:r>
              <a:rPr lang="tr-TR" sz="3200" dirty="0">
                <a:solidFill>
                  <a:srgbClr val="FF0000"/>
                </a:solidFill>
                <a:latin typeface="Arial" panose="020B0604020202020204" pitchFamily="34" charset="0"/>
                <a:cs typeface="Arial" panose="020B0604020202020204" pitchFamily="34" charset="0"/>
              </a:rPr>
              <a:t>Mektup</a:t>
            </a:r>
            <a:r>
              <a:rPr lang="tr-TR" sz="3200" dirty="0">
                <a:latin typeface="Arial" panose="020B0604020202020204" pitchFamily="34" charset="0"/>
                <a:cs typeface="Arial" panose="020B0604020202020204" pitchFamily="34" charset="0"/>
              </a:rPr>
              <a:t>” anlamına gelir.</a:t>
            </a:r>
          </a:p>
        </p:txBody>
      </p:sp>
      <p:sp>
        <p:nvSpPr>
          <p:cNvPr id="15" name="Metin kutusu 14">
            <a:extLst>
              <a:ext uri="{FF2B5EF4-FFF2-40B4-BE49-F238E27FC236}">
                <a16:creationId xmlns:a16="http://schemas.microsoft.com/office/drawing/2014/main" id="{6399E2C6-7164-EC1F-D05A-A16D73FFFC40}"/>
              </a:ext>
            </a:extLst>
          </p:cNvPr>
          <p:cNvSpPr txBox="1"/>
          <p:nvPr/>
        </p:nvSpPr>
        <p:spPr>
          <a:xfrm>
            <a:off x="4498135" y="3678078"/>
            <a:ext cx="6322848" cy="584775"/>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İlahi ve </a:t>
            </a:r>
            <a:r>
              <a:rPr lang="tr-TR" sz="3200" dirty="0">
                <a:solidFill>
                  <a:srgbClr val="FF0000"/>
                </a:solidFill>
                <a:latin typeface="Arial" panose="020B0604020202020204" pitchFamily="34" charset="0"/>
                <a:cs typeface="Arial" panose="020B0604020202020204" pitchFamily="34" charset="0"/>
              </a:rPr>
              <a:t>şiir</a:t>
            </a:r>
            <a:r>
              <a:rPr lang="tr-TR" sz="3200" dirty="0">
                <a:latin typeface="Arial" panose="020B0604020202020204" pitchFamily="34" charset="0"/>
                <a:cs typeface="Arial" panose="020B0604020202020204" pitchFamily="34" charset="0"/>
              </a:rPr>
              <a:t>lerden oluşur.</a:t>
            </a:r>
          </a:p>
        </p:txBody>
      </p:sp>
    </p:spTree>
    <p:extLst>
      <p:ext uri="{BB962C8B-B14F-4D97-AF65-F5344CB8AC3E}">
        <p14:creationId xmlns:p14="http://schemas.microsoft.com/office/powerpoint/2010/main" val="8166197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pic>
        <p:nvPicPr>
          <p:cNvPr id="3" name="Resim 2" descr="grafik, grafik tasarım, macenta, renklilik içeren bir resim&#10;&#10;Açıklama otomatik olarak oluşturuldu">
            <a:extLst>
              <a:ext uri="{FF2B5EF4-FFF2-40B4-BE49-F238E27FC236}">
                <a16:creationId xmlns:a16="http://schemas.microsoft.com/office/drawing/2014/main" id="{2B8B6442-4039-5FAF-BB4A-BB37EA9B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936962"/>
            <a:ext cx="3644002" cy="1115841"/>
          </a:xfrm>
          <a:prstGeom prst="rect">
            <a:avLst/>
          </a:prstGeom>
        </p:spPr>
      </p:pic>
      <p:sp>
        <p:nvSpPr>
          <p:cNvPr id="4" name="Metin kutusu 3">
            <a:extLst>
              <a:ext uri="{FF2B5EF4-FFF2-40B4-BE49-F238E27FC236}">
                <a16:creationId xmlns:a16="http://schemas.microsoft.com/office/drawing/2014/main" id="{AAB08B6F-E4F4-2669-B268-6E1E69EFC335}"/>
              </a:ext>
            </a:extLst>
          </p:cNvPr>
          <p:cNvSpPr txBox="1"/>
          <p:nvPr/>
        </p:nvSpPr>
        <p:spPr>
          <a:xfrm>
            <a:off x="1774373" y="1264049"/>
            <a:ext cx="2275967" cy="461665"/>
          </a:xfrm>
          <a:prstGeom prst="rect">
            <a:avLst/>
          </a:prstGeom>
          <a:noFill/>
        </p:spPr>
        <p:txBody>
          <a:bodyPr wrap="square" rtlCol="0">
            <a:spAutoFit/>
          </a:bodyPr>
          <a:lstStyle/>
          <a:p>
            <a:pPr algn="ctr"/>
            <a:r>
              <a:rPr lang="tr-TR" sz="2400" b="1" dirty="0">
                <a:solidFill>
                  <a:schemeClr val="bg1"/>
                </a:solidFill>
              </a:rPr>
              <a:t>İncil</a:t>
            </a:r>
          </a:p>
        </p:txBody>
      </p:sp>
      <p:sp>
        <p:nvSpPr>
          <p:cNvPr id="2" name="Metin kutusu 1">
            <a:extLst>
              <a:ext uri="{FF2B5EF4-FFF2-40B4-BE49-F238E27FC236}">
                <a16:creationId xmlns:a16="http://schemas.microsoft.com/office/drawing/2014/main" id="{FF98B8AF-C132-CF76-ABA5-3FC92EF006F7}"/>
              </a:ext>
            </a:extLst>
          </p:cNvPr>
          <p:cNvSpPr txBox="1"/>
          <p:nvPr/>
        </p:nvSpPr>
        <p:spPr>
          <a:xfrm>
            <a:off x="4565546" y="4477153"/>
            <a:ext cx="6695941" cy="1569660"/>
          </a:xfrm>
          <a:prstGeom prst="rect">
            <a:avLst/>
          </a:prstGeom>
          <a:noFill/>
        </p:spPr>
        <p:txBody>
          <a:bodyPr wrap="square" rtlCol="0">
            <a:spAutoFit/>
          </a:bodyPr>
          <a:lstStyle/>
          <a:p>
            <a:r>
              <a:rPr lang="tr-TR" sz="3200" dirty="0">
                <a:solidFill>
                  <a:srgbClr val="7030A0"/>
                </a:solidFill>
                <a:latin typeface="Arial" panose="020B0604020202020204" pitchFamily="34" charset="0"/>
              </a:rPr>
              <a:t>“…Meryem oğlu </a:t>
            </a:r>
            <a:r>
              <a:rPr lang="tr-TR" sz="3200" dirty="0" err="1">
                <a:solidFill>
                  <a:srgbClr val="7030A0"/>
                </a:solidFill>
                <a:latin typeface="Arial" panose="020B0604020202020204" pitchFamily="34" charset="0"/>
              </a:rPr>
              <a:t>Îsâ’yı</a:t>
            </a:r>
            <a:r>
              <a:rPr lang="tr-TR" sz="3200" dirty="0">
                <a:solidFill>
                  <a:srgbClr val="7030A0"/>
                </a:solidFill>
                <a:latin typeface="Arial" panose="020B0604020202020204" pitchFamily="34" charset="0"/>
              </a:rPr>
              <a:t> gönderdik, ona İncil’i verdik…”</a:t>
            </a:r>
          </a:p>
          <a:p>
            <a:pPr algn="r"/>
            <a:r>
              <a:rPr lang="tr-TR" sz="3200" dirty="0">
                <a:latin typeface="Arial" panose="020B0604020202020204" pitchFamily="34" charset="0"/>
              </a:rPr>
              <a:t>(</a:t>
            </a:r>
            <a:r>
              <a:rPr lang="tr-TR" sz="3200" dirty="0" err="1">
                <a:latin typeface="Arial" panose="020B0604020202020204" pitchFamily="34" charset="0"/>
              </a:rPr>
              <a:t>Hadîd</a:t>
            </a:r>
            <a:r>
              <a:rPr lang="tr-TR" sz="3200" dirty="0">
                <a:latin typeface="Arial" panose="020B0604020202020204" pitchFamily="34" charset="0"/>
              </a:rPr>
              <a:t> Suresi, 27. ayet)</a:t>
            </a:r>
          </a:p>
        </p:txBody>
      </p:sp>
      <p:sp>
        <p:nvSpPr>
          <p:cNvPr id="8" name="Metin kutusu 7">
            <a:extLst>
              <a:ext uri="{FF2B5EF4-FFF2-40B4-BE49-F238E27FC236}">
                <a16:creationId xmlns:a16="http://schemas.microsoft.com/office/drawing/2014/main" id="{42C5F816-C136-9C3E-9DD8-8E5A4773621D}"/>
              </a:ext>
            </a:extLst>
          </p:cNvPr>
          <p:cNvSpPr txBox="1"/>
          <p:nvPr/>
        </p:nvSpPr>
        <p:spPr>
          <a:xfrm>
            <a:off x="4498135" y="2379890"/>
            <a:ext cx="6322848" cy="584775"/>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a:t>
            </a:r>
            <a:r>
              <a:rPr lang="fi-FI" sz="3200" dirty="0">
                <a:solidFill>
                  <a:srgbClr val="FF0000"/>
                </a:solidFill>
                <a:latin typeface="Arial" panose="020B0604020202020204" pitchFamily="34" charset="0"/>
                <a:cs typeface="Arial" panose="020B0604020202020204" pitchFamily="34" charset="0"/>
              </a:rPr>
              <a:t>Hz. İsa</a:t>
            </a:r>
            <a:r>
              <a:rPr lang="fi-FI" sz="3200" dirty="0">
                <a:latin typeface="Arial" panose="020B0604020202020204" pitchFamily="34" charset="0"/>
                <a:cs typeface="Arial" panose="020B0604020202020204" pitchFamily="34" charset="0"/>
              </a:rPr>
              <a:t>’ya verilen ilahi kitaptır. </a:t>
            </a:r>
          </a:p>
        </p:txBody>
      </p:sp>
      <p:sp>
        <p:nvSpPr>
          <p:cNvPr id="10" name="Metin kutusu 9">
            <a:extLst>
              <a:ext uri="{FF2B5EF4-FFF2-40B4-BE49-F238E27FC236}">
                <a16:creationId xmlns:a16="http://schemas.microsoft.com/office/drawing/2014/main" id="{5183C5BA-DAEB-D623-436E-9FF0DB57EC66}"/>
              </a:ext>
            </a:extLst>
          </p:cNvPr>
          <p:cNvSpPr txBox="1"/>
          <p:nvPr/>
        </p:nvSpPr>
        <p:spPr>
          <a:xfrm>
            <a:off x="4498135" y="3045628"/>
            <a:ext cx="6322848" cy="584775"/>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İncil, </a:t>
            </a:r>
            <a:r>
              <a:rPr lang="tr-TR" sz="3200" dirty="0">
                <a:solidFill>
                  <a:srgbClr val="FF0000"/>
                </a:solidFill>
                <a:latin typeface="Arial" panose="020B0604020202020204" pitchFamily="34" charset="0"/>
                <a:cs typeface="Arial" panose="020B0604020202020204" pitchFamily="34" charset="0"/>
              </a:rPr>
              <a:t>müjde</a:t>
            </a:r>
            <a:r>
              <a:rPr lang="tr-TR" sz="3200" dirty="0">
                <a:latin typeface="Arial" panose="020B0604020202020204" pitchFamily="34" charset="0"/>
                <a:cs typeface="Arial" panose="020B0604020202020204" pitchFamily="34" charset="0"/>
              </a:rPr>
              <a:t> anlamına gelir.</a:t>
            </a:r>
          </a:p>
        </p:txBody>
      </p:sp>
      <p:sp>
        <p:nvSpPr>
          <p:cNvPr id="12" name="Metin kutusu 11">
            <a:extLst>
              <a:ext uri="{FF2B5EF4-FFF2-40B4-BE49-F238E27FC236}">
                <a16:creationId xmlns:a16="http://schemas.microsoft.com/office/drawing/2014/main" id="{21CDFAC6-B4FE-B769-580D-0E7F9864164A}"/>
              </a:ext>
            </a:extLst>
          </p:cNvPr>
          <p:cNvSpPr txBox="1"/>
          <p:nvPr/>
        </p:nvSpPr>
        <p:spPr>
          <a:xfrm>
            <a:off x="4498135" y="3678078"/>
            <a:ext cx="6322848" cy="584775"/>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Diğer adı “</a:t>
            </a:r>
            <a:r>
              <a:rPr lang="tr-TR" sz="3200" dirty="0">
                <a:solidFill>
                  <a:srgbClr val="FF0000"/>
                </a:solidFill>
                <a:latin typeface="Arial" panose="020B0604020202020204" pitchFamily="34" charset="0"/>
                <a:cs typeface="Arial" panose="020B0604020202020204" pitchFamily="34" charset="0"/>
              </a:rPr>
              <a:t>Yeni </a:t>
            </a:r>
            <a:r>
              <a:rPr lang="tr-TR" sz="3200" dirty="0" err="1">
                <a:solidFill>
                  <a:srgbClr val="FF0000"/>
                </a:solidFill>
                <a:latin typeface="Arial" panose="020B0604020202020204" pitchFamily="34" charset="0"/>
                <a:cs typeface="Arial" panose="020B0604020202020204" pitchFamily="34" charset="0"/>
              </a:rPr>
              <a:t>Ahit</a:t>
            </a:r>
            <a:r>
              <a:rPr lang="tr-TR" sz="3200" dirty="0" err="1">
                <a:latin typeface="Arial" panose="020B0604020202020204" pitchFamily="34" charset="0"/>
                <a:cs typeface="Arial" panose="020B0604020202020204" pitchFamily="34" charset="0"/>
              </a:rPr>
              <a:t>”tir</a:t>
            </a:r>
            <a:endParaRPr lang="tr-TR" sz="3200" dirty="0">
              <a:latin typeface="Arial" panose="020B0604020202020204" pitchFamily="34" charset="0"/>
              <a:cs typeface="Arial" panose="020B0604020202020204" pitchFamily="34" charset="0"/>
            </a:endParaRPr>
          </a:p>
        </p:txBody>
      </p:sp>
      <p:pic>
        <p:nvPicPr>
          <p:cNvPr id="15" name="Resim 14" descr="metin, kitap, kağıt, kişi, şahıs içeren bir resim&#10;&#10;Açıklama otomatik olarak oluşturuldu">
            <a:extLst>
              <a:ext uri="{FF2B5EF4-FFF2-40B4-BE49-F238E27FC236}">
                <a16:creationId xmlns:a16="http://schemas.microsoft.com/office/drawing/2014/main" id="{E33535F7-C3A4-AAB9-97D3-C907C9F5D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210" y="2379890"/>
            <a:ext cx="2875483" cy="3859200"/>
          </a:xfrm>
          <a:prstGeom prst="rect">
            <a:avLst/>
          </a:prstGeom>
        </p:spPr>
      </p:pic>
    </p:spTree>
    <p:extLst>
      <p:ext uri="{BB962C8B-B14F-4D97-AF65-F5344CB8AC3E}">
        <p14:creationId xmlns:p14="http://schemas.microsoft.com/office/powerpoint/2010/main" val="38463263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2FAFF"/>
          </a:solidFill>
        </p:spPr>
      </p:pic>
      <p:sp>
        <p:nvSpPr>
          <p:cNvPr id="2" name="Metin kutusu 1">
            <a:extLst>
              <a:ext uri="{FF2B5EF4-FFF2-40B4-BE49-F238E27FC236}">
                <a16:creationId xmlns:a16="http://schemas.microsoft.com/office/drawing/2014/main" id="{3650630D-8306-4598-FA19-8EC85823B9A7}"/>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446B42F2-5625-F082-6BB1-7339885A389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7" name="Resim 6" descr="ekran görüntüsü, tasarım içeren bir resim&#10;&#10;Açıklama otomatik olarak oluşturuldu">
            <a:extLst>
              <a:ext uri="{FF2B5EF4-FFF2-40B4-BE49-F238E27FC236}">
                <a16:creationId xmlns:a16="http://schemas.microsoft.com/office/drawing/2014/main" id="{E0D56FAA-CC99-D004-F72D-97E582E0BF1B}"/>
              </a:ext>
            </a:extLst>
          </p:cNvPr>
          <p:cNvPicPr>
            <a:picLocks noChangeAspect="1"/>
          </p:cNvPicPr>
          <p:nvPr/>
        </p:nvPicPr>
        <p:blipFill rotWithShape="1">
          <a:blip r:embed="rId3">
            <a:extLst>
              <a:ext uri="{28A0092B-C50C-407E-A947-70E740481C1C}">
                <a14:useLocalDpi xmlns:a14="http://schemas.microsoft.com/office/drawing/2010/main" val="0"/>
              </a:ext>
            </a:extLst>
          </a:blip>
          <a:srcRect l="4909" r="15955"/>
          <a:stretch/>
        </p:blipFill>
        <p:spPr>
          <a:xfrm>
            <a:off x="1950663" y="570426"/>
            <a:ext cx="8290674" cy="5717148"/>
          </a:xfrm>
          <a:prstGeom prst="rect">
            <a:avLst/>
          </a:prstGeom>
        </p:spPr>
      </p:pic>
      <p:sp>
        <p:nvSpPr>
          <p:cNvPr id="12" name="Metin kutusu 11">
            <a:extLst>
              <a:ext uri="{FF2B5EF4-FFF2-40B4-BE49-F238E27FC236}">
                <a16:creationId xmlns:a16="http://schemas.microsoft.com/office/drawing/2014/main" id="{58BBFF60-75A2-47B4-63FD-550308A9F117}"/>
              </a:ext>
            </a:extLst>
          </p:cNvPr>
          <p:cNvSpPr txBox="1"/>
          <p:nvPr/>
        </p:nvSpPr>
        <p:spPr>
          <a:xfrm>
            <a:off x="2654326" y="2411943"/>
            <a:ext cx="6883349" cy="3046988"/>
          </a:xfrm>
          <a:prstGeom prst="rect">
            <a:avLst/>
          </a:prstGeom>
          <a:noFill/>
        </p:spPr>
        <p:txBody>
          <a:bodyPr wrap="square" rtlCol="0">
            <a:spAutoFit/>
          </a:bodyPr>
          <a:lstStyle/>
          <a:p>
            <a:pPr algn="ctr"/>
            <a:r>
              <a:rPr lang="tr-TR" sz="4800" dirty="0"/>
              <a:t>Bu üç ilahi kitabın asılları tahrif edilmiş ve bu kitaplar günümüze aslıyla ulaşamamıştır. </a:t>
            </a:r>
          </a:p>
        </p:txBody>
      </p:sp>
    </p:spTree>
    <p:extLst>
      <p:ext uri="{BB962C8B-B14F-4D97-AF65-F5344CB8AC3E}">
        <p14:creationId xmlns:p14="http://schemas.microsoft.com/office/powerpoint/2010/main" val="2169800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pic>
        <p:nvPicPr>
          <p:cNvPr id="3" name="Resim 2" descr="grafik, grafik tasarım, macenta, renklilik içeren bir resim&#10;&#10;Açıklama otomatik olarak oluşturuldu">
            <a:extLst>
              <a:ext uri="{FF2B5EF4-FFF2-40B4-BE49-F238E27FC236}">
                <a16:creationId xmlns:a16="http://schemas.microsoft.com/office/drawing/2014/main" id="{2B8B6442-4039-5FAF-BB4A-BB37EA9B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936962"/>
            <a:ext cx="3644002" cy="1115841"/>
          </a:xfrm>
          <a:prstGeom prst="rect">
            <a:avLst/>
          </a:prstGeom>
        </p:spPr>
      </p:pic>
      <p:sp>
        <p:nvSpPr>
          <p:cNvPr id="4" name="Metin kutusu 3">
            <a:extLst>
              <a:ext uri="{FF2B5EF4-FFF2-40B4-BE49-F238E27FC236}">
                <a16:creationId xmlns:a16="http://schemas.microsoft.com/office/drawing/2014/main" id="{AAB08B6F-E4F4-2669-B268-6E1E69EFC335}"/>
              </a:ext>
            </a:extLst>
          </p:cNvPr>
          <p:cNvSpPr txBox="1"/>
          <p:nvPr/>
        </p:nvSpPr>
        <p:spPr>
          <a:xfrm>
            <a:off x="1774373" y="1264049"/>
            <a:ext cx="2275967" cy="461665"/>
          </a:xfrm>
          <a:prstGeom prst="rect">
            <a:avLst/>
          </a:prstGeom>
          <a:noFill/>
        </p:spPr>
        <p:txBody>
          <a:bodyPr wrap="square" rtlCol="0">
            <a:spAutoFit/>
          </a:bodyPr>
          <a:lstStyle/>
          <a:p>
            <a:pPr algn="ctr"/>
            <a:r>
              <a:rPr lang="tr-TR" sz="2400" b="1" dirty="0">
                <a:solidFill>
                  <a:schemeClr val="bg1"/>
                </a:solidFill>
              </a:rPr>
              <a:t>Kur’an-ı Kerim</a:t>
            </a:r>
          </a:p>
        </p:txBody>
      </p:sp>
      <p:pic>
        <p:nvPicPr>
          <p:cNvPr id="12" name="Resim 11" descr="kitap, mobilya, sandalye içeren bir resim&#10;&#10;Açıklama otomatik olarak oluşturuldu">
            <a:extLst>
              <a:ext uri="{FF2B5EF4-FFF2-40B4-BE49-F238E27FC236}">
                <a16:creationId xmlns:a16="http://schemas.microsoft.com/office/drawing/2014/main" id="{2F951E2C-866E-632B-F460-942466DD7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209" y="2379890"/>
            <a:ext cx="2875483" cy="3859200"/>
          </a:xfrm>
          <a:prstGeom prst="rect">
            <a:avLst/>
          </a:prstGeom>
        </p:spPr>
      </p:pic>
      <p:sp>
        <p:nvSpPr>
          <p:cNvPr id="15" name="Metin kutusu 14">
            <a:extLst>
              <a:ext uri="{FF2B5EF4-FFF2-40B4-BE49-F238E27FC236}">
                <a16:creationId xmlns:a16="http://schemas.microsoft.com/office/drawing/2014/main" id="{1B100A56-F4BE-D1B9-B2A4-B0D635E64C49}"/>
              </a:ext>
            </a:extLst>
          </p:cNvPr>
          <p:cNvSpPr txBox="1"/>
          <p:nvPr/>
        </p:nvSpPr>
        <p:spPr>
          <a:xfrm>
            <a:off x="4498134" y="1901583"/>
            <a:ext cx="6695939" cy="1077218"/>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a:t>
            </a:r>
            <a:r>
              <a:rPr lang="tr-TR" sz="3200" dirty="0">
                <a:solidFill>
                  <a:srgbClr val="FF0000"/>
                </a:solidFill>
                <a:latin typeface="Arial" panose="020B0604020202020204" pitchFamily="34" charset="0"/>
                <a:cs typeface="Arial" panose="020B0604020202020204" pitchFamily="34" charset="0"/>
              </a:rPr>
              <a:t>Hz. Muhammed</a:t>
            </a:r>
            <a:r>
              <a:rPr lang="tr-TR" sz="3200" dirty="0">
                <a:latin typeface="Arial" panose="020B0604020202020204" pitchFamily="34" charset="0"/>
                <a:cs typeface="Arial" panose="020B0604020202020204" pitchFamily="34" charset="0"/>
              </a:rPr>
              <a:t>’e (s.a.v.) Arapça olarak indirilmiştir.</a:t>
            </a:r>
          </a:p>
        </p:txBody>
      </p:sp>
      <p:sp>
        <p:nvSpPr>
          <p:cNvPr id="18" name="Metin kutusu 17">
            <a:extLst>
              <a:ext uri="{FF2B5EF4-FFF2-40B4-BE49-F238E27FC236}">
                <a16:creationId xmlns:a16="http://schemas.microsoft.com/office/drawing/2014/main" id="{3D7A6A52-DE7A-6D3A-5F97-444C08BBC167}"/>
              </a:ext>
            </a:extLst>
          </p:cNvPr>
          <p:cNvSpPr txBox="1"/>
          <p:nvPr/>
        </p:nvSpPr>
        <p:spPr>
          <a:xfrm>
            <a:off x="4498134" y="3189036"/>
            <a:ext cx="6322848" cy="1077218"/>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Yüce Allah’ın gönderdiği </a:t>
            </a:r>
            <a:r>
              <a:rPr lang="tr-TR" sz="3200" dirty="0">
                <a:solidFill>
                  <a:srgbClr val="FF0000"/>
                </a:solidFill>
                <a:latin typeface="Arial" panose="020B0604020202020204" pitchFamily="34" charset="0"/>
                <a:cs typeface="Arial" panose="020B0604020202020204" pitchFamily="34" charset="0"/>
              </a:rPr>
              <a:t>ilahî kitapların sonuncusu</a:t>
            </a:r>
            <a:r>
              <a:rPr lang="tr-TR" sz="3200" dirty="0">
                <a:latin typeface="Arial" panose="020B0604020202020204" pitchFamily="34" charset="0"/>
                <a:cs typeface="Arial" panose="020B0604020202020204" pitchFamily="34" charset="0"/>
              </a:rPr>
              <a:t>dur.</a:t>
            </a:r>
          </a:p>
        </p:txBody>
      </p:sp>
      <p:sp>
        <p:nvSpPr>
          <p:cNvPr id="19" name="Metin kutusu 18">
            <a:extLst>
              <a:ext uri="{FF2B5EF4-FFF2-40B4-BE49-F238E27FC236}">
                <a16:creationId xmlns:a16="http://schemas.microsoft.com/office/drawing/2014/main" id="{5AEF7185-5526-B6F4-A03B-5770A4385215}"/>
              </a:ext>
            </a:extLst>
          </p:cNvPr>
          <p:cNvSpPr txBox="1"/>
          <p:nvPr/>
        </p:nvSpPr>
        <p:spPr>
          <a:xfrm>
            <a:off x="4498134" y="4478493"/>
            <a:ext cx="6826358" cy="584775"/>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Allah (c.c.) tarafından korunmuştur.</a:t>
            </a:r>
          </a:p>
        </p:txBody>
      </p:sp>
      <p:sp>
        <p:nvSpPr>
          <p:cNvPr id="20" name="Metin kutusu 19">
            <a:extLst>
              <a:ext uri="{FF2B5EF4-FFF2-40B4-BE49-F238E27FC236}">
                <a16:creationId xmlns:a16="http://schemas.microsoft.com/office/drawing/2014/main" id="{A95BBB3D-CEE1-2AB9-49F5-F2CC354C4730}"/>
              </a:ext>
            </a:extLst>
          </p:cNvPr>
          <p:cNvSpPr txBox="1"/>
          <p:nvPr/>
        </p:nvSpPr>
        <p:spPr>
          <a:xfrm>
            <a:off x="4498134" y="5271250"/>
            <a:ext cx="6322848" cy="1077218"/>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Günümüze kadar </a:t>
            </a:r>
            <a:r>
              <a:rPr lang="tr-TR" sz="3200" dirty="0">
                <a:solidFill>
                  <a:srgbClr val="FF0000"/>
                </a:solidFill>
                <a:latin typeface="Arial" panose="020B0604020202020204" pitchFamily="34" charset="0"/>
                <a:cs typeface="Arial" panose="020B0604020202020204" pitchFamily="34" charset="0"/>
              </a:rPr>
              <a:t>değişikliğe uğramadan </a:t>
            </a:r>
            <a:r>
              <a:rPr lang="tr-TR" sz="3200" dirty="0">
                <a:latin typeface="Arial" panose="020B0604020202020204" pitchFamily="34" charset="0"/>
                <a:cs typeface="Arial" panose="020B0604020202020204" pitchFamily="34" charset="0"/>
              </a:rPr>
              <a:t>gelmiştir. </a:t>
            </a:r>
          </a:p>
        </p:txBody>
      </p:sp>
    </p:spTree>
    <p:extLst>
      <p:ext uri="{BB962C8B-B14F-4D97-AF65-F5344CB8AC3E}">
        <p14:creationId xmlns:p14="http://schemas.microsoft.com/office/powerpoint/2010/main" val="12869424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04353D-2724-4137-82E0-C59FEE7C4C26}">
  <we:reference id="wa104380518" version="3.5.0.0" store="tr-TR" storeType="OMEX"/>
  <we:alternateReferences>
    <we:reference id="WA104380518" version="3.5.0.0" store="WA10438051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672</TotalTime>
  <Words>2096</Words>
  <Application>Microsoft Office PowerPoint</Application>
  <PresentationFormat>Geniş ekran</PresentationFormat>
  <Paragraphs>299</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Balcı</cp:lastModifiedBy>
  <cp:revision>19</cp:revision>
  <dcterms:created xsi:type="dcterms:W3CDTF">2023-07-30T08:03:49Z</dcterms:created>
  <dcterms:modified xsi:type="dcterms:W3CDTF">2023-08-28T12:06:47Z</dcterms:modified>
</cp:coreProperties>
</file>