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7"/>
  </p:notesMasterIdLst>
  <p:sldIdLst>
    <p:sldId id="256" r:id="rId2"/>
    <p:sldId id="257" r:id="rId3"/>
    <p:sldId id="263" r:id="rId4"/>
    <p:sldId id="264" r:id="rId5"/>
    <p:sldId id="294" r:id="rId6"/>
    <p:sldId id="291" r:id="rId7"/>
    <p:sldId id="292" r:id="rId8"/>
    <p:sldId id="293" r:id="rId9"/>
    <p:sldId id="265" r:id="rId10"/>
    <p:sldId id="266" r:id="rId11"/>
    <p:sldId id="267" r:id="rId12"/>
    <p:sldId id="288" r:id="rId13"/>
    <p:sldId id="289" r:id="rId14"/>
    <p:sldId id="274" r:id="rId15"/>
    <p:sldId id="270" r:id="rId16"/>
    <p:sldId id="271" r:id="rId17"/>
    <p:sldId id="286" r:id="rId18"/>
    <p:sldId id="290" r:id="rId19"/>
    <p:sldId id="275" r:id="rId20"/>
    <p:sldId id="276" r:id="rId21"/>
    <p:sldId id="277" r:id="rId22"/>
    <p:sldId id="282" r:id="rId23"/>
    <p:sldId id="283" r:id="rId24"/>
    <p:sldId id="284"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AFF"/>
    <a:srgbClr val="FC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FC0AF-46CC-4F63-B030-7B93FEBF13E5}" v="152" dt="2023-07-30T19:35:14.613"/>
    <p1510:client id="{71F9DD90-7973-437E-A76F-F7FAE97EFF7E}" v="32" dt="2023-07-31T12:13:48.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7F06D-E3AD-45C5-8922-D2DE2AE96EA8}" type="datetimeFigureOut">
              <a:rPr lang="tr-TR" smtClean="0"/>
              <a:t>21.09.2023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1CCD8-A4B1-42E8-B5B5-EC514773535D}" type="slidenum">
              <a:rPr lang="tr-TR" smtClean="0"/>
              <a:t>‹#›</a:t>
            </a:fld>
            <a:endParaRPr lang="tr-TR"/>
          </a:p>
        </p:txBody>
      </p:sp>
    </p:spTree>
    <p:extLst>
      <p:ext uri="{BB962C8B-B14F-4D97-AF65-F5344CB8AC3E}">
        <p14:creationId xmlns:p14="http://schemas.microsoft.com/office/powerpoint/2010/main" val="375056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3D1CCD8-A4B1-42E8-B5B5-EC514773535D}" type="slidenum">
              <a:rPr lang="tr-TR" smtClean="0"/>
              <a:t>17</a:t>
            </a:fld>
            <a:endParaRPr lang="tr-TR"/>
          </a:p>
        </p:txBody>
      </p:sp>
    </p:spTree>
    <p:extLst>
      <p:ext uri="{BB962C8B-B14F-4D97-AF65-F5344CB8AC3E}">
        <p14:creationId xmlns:p14="http://schemas.microsoft.com/office/powerpoint/2010/main" val="346262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4400AF-275E-4A1F-9AD3-CFE2DFB6509A}"/>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D8065E-2EB0-D088-15B6-BA0CBF7C5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26A6D5-AB70-206A-BFB0-5E9D93890F82}"/>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C6C4A23C-6416-A345-0AD2-7324C408615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7E5DF9-26E7-4A33-8D50-5B1AA652498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3441017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37DE90-F21D-5146-6DFB-325D07ACB1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B08513A-FF26-A550-F29A-83B8F90948B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9DDE62-869B-3F99-EC5E-1D7906A3451C}"/>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1C557F92-6FEA-CF91-786E-79B85ED0F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026055-84B7-D762-81C2-E9C63714BA72}"/>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920843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D372D5-A5CC-3B74-1C2E-3E9023293C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88223FC-E724-FA23-99EF-2090D9B883D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0A8A66-4711-03B6-0E81-20C7D06C2D71}"/>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C5CE7059-D56D-9B35-B3BA-61F71A0420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9B9A8F-3F1E-4726-8A43-857ED5F7747B}"/>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43165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AF23D5-D2B4-D326-26EB-64F2DCADBF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231AC8-CD1D-BCFA-A900-F781A026399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227380-9598-E854-F9B8-1888C9FB9C67}"/>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79E6B35A-394E-4C1A-EDA3-E4D521EB0D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044330-B85D-E753-450E-2127B080F35F}"/>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28815316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6CC24-E614-D476-3AE5-BC08354D513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23B6B8-E6D1-7211-E82F-93CD53031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BC5EF19-D9BD-3EFB-4B76-A08F562957B9}"/>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41A80475-5673-7787-2ABF-2381BEE543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4F489EE-57F0-E957-5AAD-6684D95242AE}"/>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9153448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C719CC-0A1D-DA12-94B9-176BAEF164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20795F8-617E-1F13-C6F1-A3ED5A1F014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4F4C6CE-7EE4-9331-0DA7-B518E9E1510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1A18411-27D0-69FE-DDBC-E521E49622E6}"/>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6" name="Alt Bilgi Yer Tutucusu 5">
            <a:extLst>
              <a:ext uri="{FF2B5EF4-FFF2-40B4-BE49-F238E27FC236}">
                <a16:creationId xmlns:a16="http://schemas.microsoft.com/office/drawing/2014/main" id="{EA5592CF-A8CA-184F-DF4A-717B691A324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0DD4137-F395-4BA3-DED9-ABAE4AEBA0AC}"/>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60260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D37511-3225-59D3-6F65-B321AB640C0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5315DB1-35B3-4B6F-6010-D0C65052B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BD56062-4554-473E-E0BA-B9D2006F75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3650CE6-C426-A3F3-6728-4C4E15A13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4A8A2DF-65B5-284E-E4DC-0348C1D343C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855E34F-F884-9C5E-A6D7-4ECAEA274A50}"/>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8" name="Alt Bilgi Yer Tutucusu 7">
            <a:extLst>
              <a:ext uri="{FF2B5EF4-FFF2-40B4-BE49-F238E27FC236}">
                <a16:creationId xmlns:a16="http://schemas.microsoft.com/office/drawing/2014/main" id="{BB128110-BB29-D09C-D55D-6A604F6C5DB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F7C3EB63-A045-8DE4-17D5-23684E08FB18}"/>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176065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10CDC-0A88-964C-7611-FD5C54CF55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98FE946-8050-7516-52BB-152BEAAA6020}"/>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4" name="Alt Bilgi Yer Tutucusu 3">
            <a:extLst>
              <a:ext uri="{FF2B5EF4-FFF2-40B4-BE49-F238E27FC236}">
                <a16:creationId xmlns:a16="http://schemas.microsoft.com/office/drawing/2014/main" id="{475B9182-D847-FAFE-403E-F7D05707FEC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EC13EF6-43E6-CA41-12CF-2D17DEB4F38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762441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ED1089-021F-7FA4-E6FE-4A5D621442C9}"/>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3" name="Alt Bilgi Yer Tutucusu 2">
            <a:extLst>
              <a:ext uri="{FF2B5EF4-FFF2-40B4-BE49-F238E27FC236}">
                <a16:creationId xmlns:a16="http://schemas.microsoft.com/office/drawing/2014/main" id="{FE962067-0330-56F5-BDE5-31CAA2E7589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4A82425-4094-E35C-1755-3B176DA5215D}"/>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8134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7AF47D-C750-6F89-911D-A2DD0D67A5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7C6B538-8C45-C943-EF0D-4EB2A0CC5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B1F017-6A2A-7728-046B-0E04A52B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9BCFCAC-0A09-9EA1-A0B8-0B758F1230FF}"/>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6" name="Alt Bilgi Yer Tutucusu 5">
            <a:extLst>
              <a:ext uri="{FF2B5EF4-FFF2-40B4-BE49-F238E27FC236}">
                <a16:creationId xmlns:a16="http://schemas.microsoft.com/office/drawing/2014/main" id="{FED28551-8823-6E1B-A637-F77F86D399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74FBAB6-2A5B-99D9-A024-93DE6E15C045}"/>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1070163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4BD29F-7CBA-293C-F87F-632B00770BD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4CC9B7D-15AA-BB7C-0377-AC4FC8461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15472CE-A001-D6F3-1E98-3CA1234A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421CB9-B610-F90F-DDB6-B1452F9EC954}"/>
              </a:ext>
            </a:extLst>
          </p:cNvPr>
          <p:cNvSpPr>
            <a:spLocks noGrp="1"/>
          </p:cNvSpPr>
          <p:nvPr>
            <p:ph type="dt" sz="half" idx="10"/>
          </p:nvPr>
        </p:nvSpPr>
        <p:spPr/>
        <p:txBody>
          <a:bodyPr/>
          <a:lstStyle/>
          <a:p>
            <a:fld id="{683A43A2-598E-4452-96F5-FB75D0A4ADA7}" type="datetimeFigureOut">
              <a:rPr lang="tr-TR" smtClean="0"/>
              <a:t>21.09.2023</a:t>
            </a:fld>
            <a:endParaRPr lang="tr-TR"/>
          </a:p>
        </p:txBody>
      </p:sp>
      <p:sp>
        <p:nvSpPr>
          <p:cNvPr id="6" name="Alt Bilgi Yer Tutucusu 5">
            <a:extLst>
              <a:ext uri="{FF2B5EF4-FFF2-40B4-BE49-F238E27FC236}">
                <a16:creationId xmlns:a16="http://schemas.microsoft.com/office/drawing/2014/main" id="{6AC658C0-4D1E-7E0A-1373-D923B7D063A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C67CBFD-DFCF-8D0E-D0A3-8379F18D0E34}"/>
              </a:ext>
            </a:extLst>
          </p:cNvPr>
          <p:cNvSpPr>
            <a:spLocks noGrp="1"/>
          </p:cNvSpPr>
          <p:nvPr>
            <p:ph type="sldNum" sz="quarter" idx="12"/>
          </p:nvPr>
        </p:nvSpPr>
        <p:spPr/>
        <p:txBody>
          <a:bodyPr/>
          <a:lstStyle/>
          <a:p>
            <a:fld id="{7391D60B-FA02-4F68-8361-DDA4386F96A3}" type="slidenum">
              <a:rPr lang="tr-TR" smtClean="0"/>
              <a:t>‹#›</a:t>
            </a:fld>
            <a:endParaRPr lang="tr-TR"/>
          </a:p>
        </p:txBody>
      </p:sp>
    </p:spTree>
    <p:extLst>
      <p:ext uri="{BB962C8B-B14F-4D97-AF65-F5344CB8AC3E}">
        <p14:creationId xmlns:p14="http://schemas.microsoft.com/office/powerpoint/2010/main" val="3560269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D8B64D7-3DF9-D0A6-45F6-97B44A3EC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F25C023-7EC0-E324-CF89-E54C83C48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A95BF7-01A3-3DEA-54FC-D3F6C2E42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43A2-598E-4452-96F5-FB75D0A4ADA7}" type="datetimeFigureOut">
              <a:rPr lang="tr-TR" smtClean="0"/>
              <a:t>21.09.2023</a:t>
            </a:fld>
            <a:endParaRPr lang="tr-TR"/>
          </a:p>
        </p:txBody>
      </p:sp>
      <p:sp>
        <p:nvSpPr>
          <p:cNvPr id="5" name="Alt Bilgi Yer Tutucusu 4">
            <a:extLst>
              <a:ext uri="{FF2B5EF4-FFF2-40B4-BE49-F238E27FC236}">
                <a16:creationId xmlns:a16="http://schemas.microsoft.com/office/drawing/2014/main" id="{945B26E2-9199-6D08-1E82-CFF42C409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5F2A49-EB99-D662-1F1C-B0AE9CDBC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D60B-FA02-4F68-8361-DDA4386F96A3}" type="slidenum">
              <a:rPr lang="tr-TR" smtClean="0"/>
              <a:t>‹#›</a:t>
            </a:fld>
            <a:endParaRPr lang="tr-TR"/>
          </a:p>
        </p:txBody>
      </p:sp>
    </p:spTree>
    <p:extLst>
      <p:ext uri="{BB962C8B-B14F-4D97-AF65-F5344CB8AC3E}">
        <p14:creationId xmlns:p14="http://schemas.microsoft.com/office/powerpoint/2010/main" val="6804182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daire, tasarım içeren bir resim&#10;&#10;Açıklama otomatik olarak oluşturuldu">
            <a:extLst>
              <a:ext uri="{FF2B5EF4-FFF2-40B4-BE49-F238E27FC236}">
                <a16:creationId xmlns:a16="http://schemas.microsoft.com/office/drawing/2014/main" id="{67CBCEFC-4A4F-A2EC-A17B-E8F0119BD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Metin kutusu 10">
            <a:extLst>
              <a:ext uri="{FF2B5EF4-FFF2-40B4-BE49-F238E27FC236}">
                <a16:creationId xmlns:a16="http://schemas.microsoft.com/office/drawing/2014/main" id="{763A5DF2-571C-7FA1-5AB2-F4339889FC14}"/>
              </a:ext>
            </a:extLst>
          </p:cNvPr>
          <p:cNvSpPr txBox="1"/>
          <p:nvPr/>
        </p:nvSpPr>
        <p:spPr>
          <a:xfrm>
            <a:off x="5673823" y="269337"/>
            <a:ext cx="1181686" cy="400110"/>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6. SINIF</a:t>
            </a:r>
          </a:p>
        </p:txBody>
      </p:sp>
      <p:sp>
        <p:nvSpPr>
          <p:cNvPr id="12" name="Metin kutusu 11">
            <a:extLst>
              <a:ext uri="{FF2B5EF4-FFF2-40B4-BE49-F238E27FC236}">
                <a16:creationId xmlns:a16="http://schemas.microsoft.com/office/drawing/2014/main" id="{CAF0A506-CC82-E8F6-223E-1F8041C6C47A}"/>
              </a:ext>
            </a:extLst>
          </p:cNvPr>
          <p:cNvSpPr txBox="1"/>
          <p:nvPr/>
        </p:nvSpPr>
        <p:spPr>
          <a:xfrm>
            <a:off x="5962650" y="857786"/>
            <a:ext cx="4679853" cy="1323439"/>
          </a:xfrm>
          <a:prstGeom prst="rect">
            <a:avLst/>
          </a:prstGeom>
          <a:noFill/>
        </p:spPr>
        <p:txBody>
          <a:bodyPr wrap="square" rtlCol="0">
            <a:spAutoFit/>
          </a:bodyPr>
          <a:lstStyle/>
          <a:p>
            <a:pPr algn="ctr"/>
            <a:r>
              <a:rPr lang="tr-TR" sz="4000" b="1" dirty="0">
                <a:latin typeface="Arial" panose="020B0604020202020204" pitchFamily="34" charset="0"/>
                <a:cs typeface="Arial" panose="020B0604020202020204" pitchFamily="34" charset="0"/>
              </a:rPr>
              <a:t>DİN KÜLTÜRÜ VE </a:t>
            </a:r>
          </a:p>
          <a:p>
            <a:pPr algn="ctr"/>
            <a:r>
              <a:rPr lang="tr-TR" sz="4000" b="1" dirty="0">
                <a:latin typeface="Arial" panose="020B0604020202020204" pitchFamily="34" charset="0"/>
                <a:cs typeface="Arial" panose="020B0604020202020204" pitchFamily="34" charset="0"/>
              </a:rPr>
              <a:t>AHLAK BİLGİSİ</a:t>
            </a:r>
          </a:p>
        </p:txBody>
      </p:sp>
      <p:sp>
        <p:nvSpPr>
          <p:cNvPr id="13" name="Metin kutusu 12">
            <a:extLst>
              <a:ext uri="{FF2B5EF4-FFF2-40B4-BE49-F238E27FC236}">
                <a16:creationId xmlns:a16="http://schemas.microsoft.com/office/drawing/2014/main" id="{1C093CDD-17AA-4190-6070-55A83BAFA53D}"/>
              </a:ext>
            </a:extLst>
          </p:cNvPr>
          <p:cNvSpPr txBox="1"/>
          <p:nvPr/>
        </p:nvSpPr>
        <p:spPr>
          <a:xfrm>
            <a:off x="6626323" y="2217164"/>
            <a:ext cx="3365402" cy="707886"/>
          </a:xfrm>
          <a:prstGeom prst="rect">
            <a:avLst/>
          </a:prstGeom>
          <a:noFill/>
        </p:spPr>
        <p:txBody>
          <a:bodyPr wrap="square" rtlCol="0">
            <a:spAutoFit/>
          </a:bodyPr>
          <a:lstStyle/>
          <a:p>
            <a:r>
              <a:rPr lang="tr-TR" sz="2000" b="1" dirty="0">
                <a:latin typeface="Arial" panose="020B0604020202020204" pitchFamily="34" charset="0"/>
                <a:cs typeface="Arial" panose="020B0604020202020204" pitchFamily="34" charset="0"/>
              </a:rPr>
              <a:t>1. ÜNİTE: PEYGAMBER VE İLAHİ KİTAP İNANCI</a:t>
            </a:r>
          </a:p>
        </p:txBody>
      </p:sp>
      <p:sp>
        <p:nvSpPr>
          <p:cNvPr id="14" name="Metin kutusu 13">
            <a:extLst>
              <a:ext uri="{FF2B5EF4-FFF2-40B4-BE49-F238E27FC236}">
                <a16:creationId xmlns:a16="http://schemas.microsoft.com/office/drawing/2014/main" id="{3441DD93-28A6-2BD5-5C40-B9EE2DB37680}"/>
              </a:ext>
            </a:extLst>
          </p:cNvPr>
          <p:cNvSpPr txBox="1"/>
          <p:nvPr/>
        </p:nvSpPr>
        <p:spPr>
          <a:xfrm>
            <a:off x="6319325" y="3267570"/>
            <a:ext cx="828675" cy="646331"/>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2. </a:t>
            </a:r>
          </a:p>
          <a:p>
            <a:pPr algn="ctr"/>
            <a:r>
              <a:rPr lang="tr-TR" b="1" dirty="0">
                <a:latin typeface="Arial" panose="020B0604020202020204" pitchFamily="34" charset="0"/>
                <a:cs typeface="Arial" panose="020B0604020202020204" pitchFamily="34" charset="0"/>
              </a:rPr>
              <a:t>Konu</a:t>
            </a:r>
          </a:p>
        </p:txBody>
      </p:sp>
      <p:sp>
        <p:nvSpPr>
          <p:cNvPr id="15" name="Metin kutusu 14">
            <a:extLst>
              <a:ext uri="{FF2B5EF4-FFF2-40B4-BE49-F238E27FC236}">
                <a16:creationId xmlns:a16="http://schemas.microsoft.com/office/drawing/2014/main" id="{8AB43ECA-8338-3CD7-F946-E1637954D445}"/>
              </a:ext>
            </a:extLst>
          </p:cNvPr>
          <p:cNvSpPr txBox="1"/>
          <p:nvPr/>
        </p:nvSpPr>
        <p:spPr>
          <a:xfrm>
            <a:off x="7490689" y="3141001"/>
            <a:ext cx="2393999" cy="923330"/>
          </a:xfrm>
          <a:prstGeom prst="rect">
            <a:avLst/>
          </a:prstGeom>
          <a:noFill/>
        </p:spPr>
        <p:txBody>
          <a:bodyPr wrap="square" rtlCol="0">
            <a:spAutoFit/>
          </a:bodyPr>
          <a:lstStyle/>
          <a:p>
            <a:pPr algn="ctr"/>
            <a:r>
              <a:rPr lang="tr-TR" b="1" dirty="0">
                <a:latin typeface="Arial" panose="020B0604020202020204" pitchFamily="34" charset="0"/>
                <a:cs typeface="Arial" panose="020B0604020202020204" pitchFamily="34" charset="0"/>
              </a:rPr>
              <a:t>Peygamberlerin Özellikleri ve Görevleri</a:t>
            </a:r>
          </a:p>
        </p:txBody>
      </p:sp>
      <p:sp>
        <p:nvSpPr>
          <p:cNvPr id="16" name="Metin kutusu 15">
            <a:extLst>
              <a:ext uri="{FF2B5EF4-FFF2-40B4-BE49-F238E27FC236}">
                <a16:creationId xmlns:a16="http://schemas.microsoft.com/office/drawing/2014/main" id="{8B79E612-FA7D-6BCD-DEF0-393E6B046173}"/>
              </a:ext>
            </a:extLst>
          </p:cNvPr>
          <p:cNvSpPr txBox="1"/>
          <p:nvPr/>
        </p:nvSpPr>
        <p:spPr>
          <a:xfrm>
            <a:off x="8579022" y="5004706"/>
            <a:ext cx="3683318" cy="553998"/>
          </a:xfrm>
          <a:prstGeom prst="rect">
            <a:avLst/>
          </a:prstGeom>
          <a:noFill/>
        </p:spPr>
        <p:txBody>
          <a:bodyPr wrap="square" rtlCol="0">
            <a:spAutoFit/>
          </a:bodyPr>
          <a:lstStyle/>
          <a:p>
            <a:pPr algn="ctr"/>
            <a:r>
              <a:rPr lang="tr-TR" sz="2900" b="1" dirty="0">
                <a:solidFill>
                  <a:schemeClr val="accent1">
                    <a:lumMod val="75000"/>
                  </a:schemeClr>
                </a:solidFill>
                <a:latin typeface="Arial" panose="020B0604020202020204" pitchFamily="34" charset="0"/>
                <a:cs typeface="Arial" panose="020B0604020202020204" pitchFamily="34" charset="0"/>
              </a:rPr>
              <a:t>mikailokumus</a:t>
            </a:r>
            <a:r>
              <a:rPr lang="tr-TR" sz="29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14B7DC7B-D6E5-5277-3425-2FCC5165768B}"/>
              </a:ext>
            </a:extLst>
          </p:cNvPr>
          <p:cNvSpPr txBox="1"/>
          <p:nvPr/>
        </p:nvSpPr>
        <p:spPr>
          <a:xfrm>
            <a:off x="8550886" y="5570647"/>
            <a:ext cx="3683318" cy="830997"/>
          </a:xfrm>
          <a:prstGeom prst="rect">
            <a:avLst/>
          </a:prstGeom>
          <a:noFill/>
        </p:spPr>
        <p:txBody>
          <a:bodyPr wrap="square" rtlCol="0">
            <a:spAutoFit/>
          </a:bodyPr>
          <a:lstStyle/>
          <a:p>
            <a:pPr algn="ctr"/>
            <a:r>
              <a:rPr lang="tr-TR" sz="2300" dirty="0">
                <a:solidFill>
                  <a:schemeClr val="bg1"/>
                </a:solidFill>
                <a:latin typeface="Arial" panose="020B0604020202020204" pitchFamily="34" charset="0"/>
                <a:cs typeface="Arial" panose="020B0604020202020204" pitchFamily="34" charset="0"/>
              </a:rPr>
              <a:t>Din Kültürü </a:t>
            </a:r>
          </a:p>
          <a:p>
            <a:pPr algn="ctr"/>
            <a:r>
              <a:rPr lang="tr-TR" sz="23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7709385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Freeform 3">
            <a:extLst>
              <a:ext uri="{FF2B5EF4-FFF2-40B4-BE49-F238E27FC236}">
                <a16:creationId xmlns:a16="http://schemas.microsoft.com/office/drawing/2014/main" id="{68D77F7A-4BC9-04BF-3E7B-D972098972EC}"/>
              </a:ext>
            </a:extLst>
          </p:cNvPr>
          <p:cNvSpPr/>
          <p:nvPr/>
        </p:nvSpPr>
        <p:spPr>
          <a:xfrm>
            <a:off x="5096716" y="4728245"/>
            <a:ext cx="1998567" cy="1525345"/>
          </a:xfrm>
          <a:custGeom>
            <a:avLst/>
            <a:gdLst/>
            <a:ahLst/>
            <a:cxnLst/>
            <a:rect l="l" t="t" r="r" b="b"/>
            <a:pathLst>
              <a:path w="4252313" h="3380589">
                <a:moveTo>
                  <a:pt x="0" y="0"/>
                </a:moveTo>
                <a:lnTo>
                  <a:pt x="4252312" y="0"/>
                </a:lnTo>
                <a:lnTo>
                  <a:pt x="4252312" y="3380589"/>
                </a:lnTo>
                <a:lnTo>
                  <a:pt x="0" y="3380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1646605"/>
          </a:xfrm>
          <a:prstGeom prst="rect">
            <a:avLst/>
          </a:prstGeom>
          <a:noFill/>
        </p:spPr>
        <p:txBody>
          <a:bodyPr wrap="square" rtlCol="0">
            <a:spAutoFit/>
          </a:bodyPr>
          <a:lstStyle/>
          <a:p>
            <a:pPr algn="ctr">
              <a:spcAft>
                <a:spcPts val="600"/>
              </a:spcAft>
            </a:pPr>
            <a:r>
              <a:rPr lang="en-US" sz="2400" dirty="0">
                <a:solidFill>
                  <a:srgbClr val="000000"/>
                </a:solidFill>
                <a:latin typeface="Arial" panose="020B0604020202020204" pitchFamily="34" charset="0"/>
                <a:cs typeface="Arial" panose="020B0604020202020204" pitchFamily="34" charset="0"/>
              </a:rPr>
              <a:t>“Senden </a:t>
            </a:r>
            <a:r>
              <a:rPr lang="en-US" sz="2400" dirty="0" err="1">
                <a:solidFill>
                  <a:srgbClr val="000000"/>
                </a:solidFill>
                <a:latin typeface="Arial" panose="020B0604020202020204" pitchFamily="34" charset="0"/>
                <a:cs typeface="Arial" panose="020B0604020202020204" pitchFamily="34" charset="0"/>
              </a:rPr>
              <a:t>önce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gönderdiğimiz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bütün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peygamberlere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Şüphesiz</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benden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başka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hiçbir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ilah</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yoktur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Öyleyse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bana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ibadet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edin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diye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vahyetmişizdir</a:t>
            </a:r>
            <a:r>
              <a:rPr lang="en-US" sz="2400" dirty="0">
                <a:solidFill>
                  <a:srgbClr val="000000"/>
                </a:solidFill>
                <a:latin typeface="Arial" panose="020B0604020202020204" pitchFamily="34" charset="0"/>
                <a:cs typeface="Arial" panose="020B0604020202020204" pitchFamily="34" charset="0"/>
              </a:rPr>
              <a:t>.” </a:t>
            </a:r>
          </a:p>
          <a:p>
            <a:pPr algn="ctr">
              <a:spcAft>
                <a:spcPts val="600"/>
              </a:spcAft>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Enbiyâ</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suresi</a:t>
            </a:r>
            <a:r>
              <a:rPr lang="en-US" sz="2400" dirty="0">
                <a:solidFill>
                  <a:srgbClr val="000000"/>
                </a:solidFill>
                <a:latin typeface="Arial" panose="020B0604020202020204" pitchFamily="34" charset="0"/>
                <a:cs typeface="Arial" panose="020B0604020202020204" pitchFamily="34" charset="0"/>
              </a:rPr>
              <a:t>, 25. </a:t>
            </a:r>
            <a:r>
              <a:rPr lang="en-US" sz="2400" dirty="0" err="1">
                <a:solidFill>
                  <a:srgbClr val="000000"/>
                </a:solidFill>
                <a:latin typeface="Arial" panose="020B0604020202020204" pitchFamily="34" charset="0"/>
                <a:cs typeface="Arial" panose="020B0604020202020204" pitchFamily="34" charset="0"/>
              </a:rPr>
              <a:t>ayet</a:t>
            </a:r>
            <a:r>
              <a:rPr lang="en-US" sz="24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123917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8093E3A-0B66-F6F0-EC53-808B3C2BDC01}"/>
              </a:ext>
            </a:extLst>
          </p:cNvPr>
          <p:cNvSpPr txBox="1"/>
          <p:nvPr/>
        </p:nvSpPr>
        <p:spPr>
          <a:xfrm>
            <a:off x="773405" y="1919653"/>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Tevhit akidesi tebliğin en temel konusudur.</a:t>
            </a:r>
          </a:p>
        </p:txBody>
      </p:sp>
      <p:sp>
        <p:nvSpPr>
          <p:cNvPr id="12" name="Metin kutusu 11">
            <a:extLst>
              <a:ext uri="{FF2B5EF4-FFF2-40B4-BE49-F238E27FC236}">
                <a16:creationId xmlns:a16="http://schemas.microsoft.com/office/drawing/2014/main" id="{58175D9A-F87A-0087-B8C4-AB7321F5DACF}"/>
              </a:ext>
            </a:extLst>
          </p:cNvPr>
          <p:cNvSpPr txBox="1"/>
          <p:nvPr/>
        </p:nvSpPr>
        <p:spPr>
          <a:xfrm>
            <a:off x="773404" y="2683066"/>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Peygamberler Allah’ın (c.c.) buyruklarını bildirmekle görevlidir.</a:t>
            </a:r>
          </a:p>
        </p:txBody>
      </p:sp>
      <p:sp>
        <p:nvSpPr>
          <p:cNvPr id="13" name="Metin kutusu 12">
            <a:extLst>
              <a:ext uri="{FF2B5EF4-FFF2-40B4-BE49-F238E27FC236}">
                <a16:creationId xmlns:a16="http://schemas.microsoft.com/office/drawing/2014/main" id="{9E832E88-B437-C7FF-DA5A-0C53A23C87FB}"/>
              </a:ext>
            </a:extLst>
          </p:cNvPr>
          <p:cNvSpPr txBox="1"/>
          <p:nvPr/>
        </p:nvSpPr>
        <p:spPr>
          <a:xfrm>
            <a:off x="773404" y="3446479"/>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Peygamberler Allah’a (c.c.) ibadet edilmesini hatırlatmıştır. </a:t>
            </a:r>
          </a:p>
        </p:txBody>
      </p:sp>
      <p:sp>
        <p:nvSpPr>
          <p:cNvPr id="14" name="Metin kutusu 13">
            <a:extLst>
              <a:ext uri="{FF2B5EF4-FFF2-40B4-BE49-F238E27FC236}">
                <a16:creationId xmlns:a16="http://schemas.microsoft.com/office/drawing/2014/main" id="{197CBAC1-8EEC-2179-4BAB-96327624B2E4}"/>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5" name="Metin kutusu 14">
            <a:extLst>
              <a:ext uri="{FF2B5EF4-FFF2-40B4-BE49-F238E27FC236}">
                <a16:creationId xmlns:a16="http://schemas.microsoft.com/office/drawing/2014/main" id="{137D083B-D2FE-B8B5-1268-F8FC11A4C2C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1313704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up 10">
            <a:extLst>
              <a:ext uri="{FF2B5EF4-FFF2-40B4-BE49-F238E27FC236}">
                <a16:creationId xmlns:a16="http://schemas.microsoft.com/office/drawing/2014/main" id="{3F90E913-727A-CD71-875D-AB09C10A1E28}"/>
              </a:ext>
            </a:extLst>
          </p:cNvPr>
          <p:cNvGrpSpPr/>
          <p:nvPr/>
        </p:nvGrpSpPr>
        <p:grpSpPr>
          <a:xfrm>
            <a:off x="5279218" y="604410"/>
            <a:ext cx="1633564" cy="1127159"/>
            <a:chOff x="5279218" y="604410"/>
            <a:chExt cx="1633564" cy="1127159"/>
          </a:xfrm>
        </p:grpSpPr>
        <p:sp>
          <p:nvSpPr>
            <p:cNvPr id="2" name="Freeform 5">
              <a:extLst>
                <a:ext uri="{FF2B5EF4-FFF2-40B4-BE49-F238E27FC236}">
                  <a16:creationId xmlns:a16="http://schemas.microsoft.com/office/drawing/2014/main" id="{B4AE3B97-C4A9-AB88-2CA9-18B3FAD26A14}"/>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63A9B156-FE5D-56EB-FA49-401E504A6283}"/>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10" name="Metin kutusu 9">
              <a:extLst>
                <a:ext uri="{FF2B5EF4-FFF2-40B4-BE49-F238E27FC236}">
                  <a16:creationId xmlns:a16="http://schemas.microsoft.com/office/drawing/2014/main" id="{6A49BFD9-3CEF-4353-8C90-F496F08F85B3}"/>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2" name="Metin kutusu 11">
            <a:extLst>
              <a:ext uri="{FF2B5EF4-FFF2-40B4-BE49-F238E27FC236}">
                <a16:creationId xmlns:a16="http://schemas.microsoft.com/office/drawing/2014/main" id="{BCF6A90B-A2FB-1DCA-DD7A-3F96A59E7C5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613ABEB5-C2C3-E3B0-AF96-C46B0696E24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54E18D72-D49A-1B1D-0EB5-E626C776B18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5" name="Metin kutusu 14">
            <a:extLst>
              <a:ext uri="{FF2B5EF4-FFF2-40B4-BE49-F238E27FC236}">
                <a16:creationId xmlns:a16="http://schemas.microsoft.com/office/drawing/2014/main" id="{E6075B38-B44B-B0D9-45F1-9FC799CF7CC3}"/>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EC077BAA-3C88-4642-18F2-BF65D46137E8}"/>
              </a:ext>
            </a:extLst>
          </p:cNvPr>
          <p:cNvSpPr txBox="1"/>
          <p:nvPr/>
        </p:nvSpPr>
        <p:spPr>
          <a:xfrm>
            <a:off x="1347996" y="1863384"/>
            <a:ext cx="9496009" cy="830997"/>
          </a:xfrm>
          <a:prstGeom prst="rect">
            <a:avLst/>
          </a:prstGeom>
          <a:noFill/>
        </p:spPr>
        <p:txBody>
          <a:bodyPr wrap="square" rtlCol="0">
            <a:spAutoFit/>
          </a:bodyPr>
          <a:lstStyle/>
          <a:p>
            <a:pPr algn="ctr">
              <a:spcAft>
                <a:spcPts val="600"/>
              </a:spcAft>
            </a:pPr>
            <a:r>
              <a:rPr lang="en-US" sz="2400" dirty="0">
                <a:solidFill>
                  <a:srgbClr val="000000"/>
                </a:solidFill>
                <a:latin typeface="Arial" panose="020B0604020202020204" pitchFamily="34" charset="0"/>
                <a:cs typeface="Arial" panose="020B0604020202020204" pitchFamily="34" charset="0"/>
              </a:rPr>
              <a:t>“</a:t>
            </a:r>
            <a:r>
              <a:rPr lang="en-US" sz="2400" dirty="0" err="1">
                <a:solidFill>
                  <a:srgbClr val="000000"/>
                </a:solidFill>
                <a:latin typeface="Arial" panose="020B0604020202020204" pitchFamily="34" charset="0"/>
                <a:cs typeface="Arial" panose="020B0604020202020204" pitchFamily="34" charset="0"/>
              </a:rPr>
              <a:t>Allah’ım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Doğru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sapmaktan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veya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saptırılmaktan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ayağımın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hak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yolundan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kaymasından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veya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kaydırılmasından</a:t>
            </a:r>
            <a:r>
              <a:rPr lang="en-US" sz="2400" dirty="0">
                <a:solidFill>
                  <a:srgbClr val="000000"/>
                </a:solidFill>
                <a:latin typeface="Arial" panose="020B0604020202020204" pitchFamily="34" charset="0"/>
                <a:cs typeface="Arial" panose="020B0604020202020204" pitchFamily="34" charset="0"/>
              </a:rPr>
              <a:t> sana </a:t>
            </a:r>
            <a:r>
              <a:rPr lang="en-US" sz="2400" dirty="0" err="1">
                <a:solidFill>
                  <a:srgbClr val="000000"/>
                </a:solidFill>
                <a:latin typeface="Arial" panose="020B0604020202020204" pitchFamily="34" charset="0"/>
                <a:cs typeface="Arial" panose="020B0604020202020204" pitchFamily="34" charset="0"/>
              </a:rPr>
              <a:t>sığınırım</a:t>
            </a:r>
            <a:r>
              <a:rPr lang="en-US" sz="2400" dirty="0">
                <a:solidFill>
                  <a:srgbClr val="000000"/>
                </a:solidFill>
                <a:latin typeface="Arial" panose="020B0604020202020204" pitchFamily="34" charset="0"/>
                <a:cs typeface="Arial" panose="020B0604020202020204" pitchFamily="34" charset="0"/>
              </a:rPr>
              <a:t>.”</a:t>
            </a:r>
          </a:p>
        </p:txBody>
      </p:sp>
      <p:pic>
        <p:nvPicPr>
          <p:cNvPr id="7" name="Resim 6" descr="grafik, yazı tipi, grafik tasarım, logo içeren bir resim&#10;&#10;Açıklama otomatik olarak oluşturuldu">
            <a:extLst>
              <a:ext uri="{FF2B5EF4-FFF2-40B4-BE49-F238E27FC236}">
                <a16:creationId xmlns:a16="http://schemas.microsoft.com/office/drawing/2014/main" id="{A708B51E-9AA2-B653-D94C-433282E9B8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5992" y="4728245"/>
            <a:ext cx="1700016" cy="1525345"/>
          </a:xfrm>
          <a:prstGeom prst="rect">
            <a:avLst/>
          </a:prstGeom>
        </p:spPr>
      </p:pic>
    </p:spTree>
    <p:extLst>
      <p:ext uri="{BB962C8B-B14F-4D97-AF65-F5344CB8AC3E}">
        <p14:creationId xmlns:p14="http://schemas.microsoft.com/office/powerpoint/2010/main" val="8867313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up 1">
            <a:extLst>
              <a:ext uri="{FF2B5EF4-FFF2-40B4-BE49-F238E27FC236}">
                <a16:creationId xmlns:a16="http://schemas.microsoft.com/office/drawing/2014/main" id="{5A0B8AA7-7A49-545D-EDD8-3E79AC308C2C}"/>
              </a:ext>
            </a:extLst>
          </p:cNvPr>
          <p:cNvGrpSpPr/>
          <p:nvPr/>
        </p:nvGrpSpPr>
        <p:grpSpPr>
          <a:xfrm>
            <a:off x="5279218" y="604410"/>
            <a:ext cx="1633564" cy="1127159"/>
            <a:chOff x="5279218" y="604410"/>
            <a:chExt cx="1633564" cy="1127159"/>
          </a:xfrm>
        </p:grpSpPr>
        <p:sp>
          <p:nvSpPr>
            <p:cNvPr id="3" name="Freeform 5">
              <a:extLst>
                <a:ext uri="{FF2B5EF4-FFF2-40B4-BE49-F238E27FC236}">
                  <a16:creationId xmlns:a16="http://schemas.microsoft.com/office/drawing/2014/main" id="{FB5AA4C0-E63E-A63D-2F8B-58EF1C5F1282}"/>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D3944F9E-E236-DD0B-781A-5C241E680564}"/>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Hadisin</a:t>
              </a:r>
            </a:p>
          </p:txBody>
        </p:sp>
        <p:sp>
          <p:nvSpPr>
            <p:cNvPr id="8" name="Metin kutusu 7">
              <a:extLst>
                <a:ext uri="{FF2B5EF4-FFF2-40B4-BE49-F238E27FC236}">
                  <a16:creationId xmlns:a16="http://schemas.microsoft.com/office/drawing/2014/main" id="{4BFF1847-978A-22CF-9DAF-25C67FF1ADC8}"/>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E0F4C6CD-3565-587C-33FC-FBCC957C5886}"/>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b="1" dirty="0">
                <a:solidFill>
                  <a:srgbClr val="F2FAFF"/>
                </a:solidFill>
                <a:latin typeface="Arial" panose="020B0604020202020204" pitchFamily="34" charset="0"/>
                <a:cs typeface="Arial" panose="020B0604020202020204" pitchFamily="34" charset="0"/>
              </a:rPr>
              <a:t>. SINIF / 1. ÜNİTE: </a:t>
            </a:r>
            <a:r>
              <a:rPr lang="tr-TR" b="1" dirty="0">
                <a:solidFill>
                  <a:srgbClr val="F2FAFF"/>
                </a:solidFill>
                <a:latin typeface="Arial" panose="020B0604020202020204" pitchFamily="34" charset="0"/>
                <a:cs typeface="Arial" panose="020B0604020202020204" pitchFamily="34" charset="0"/>
              </a:rPr>
              <a:t>PEYGAMBER VE İLAHİ KİTAP</a:t>
            </a:r>
            <a:r>
              <a:rPr lang="en-US" b="1" dirty="0">
                <a:solidFill>
                  <a:srgbClr val="F2FAFF"/>
                </a:solidFill>
                <a:latin typeface="Arial" panose="020B0604020202020204" pitchFamily="34" charset="0"/>
                <a:cs typeface="Arial" panose="020B0604020202020204" pitchFamily="34" charset="0"/>
              </a:rPr>
              <a:t> İNANCI</a:t>
            </a:r>
          </a:p>
        </p:txBody>
      </p:sp>
      <p:sp>
        <p:nvSpPr>
          <p:cNvPr id="11" name="Metin kutusu 10">
            <a:extLst>
              <a:ext uri="{FF2B5EF4-FFF2-40B4-BE49-F238E27FC236}">
                <a16:creationId xmlns:a16="http://schemas.microsoft.com/office/drawing/2014/main" id="{2A9E42DD-D5D3-6301-1C01-C9A73F9E573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D8093E3A-0B66-F6F0-EC53-808B3C2BDC01}"/>
              </a:ext>
            </a:extLst>
          </p:cNvPr>
          <p:cNvSpPr txBox="1"/>
          <p:nvPr/>
        </p:nvSpPr>
        <p:spPr>
          <a:xfrm>
            <a:off x="773405" y="1919653"/>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Hz. Muhammed (s.a.v.) bütün kötü fiillerden uzak durmuştur.</a:t>
            </a:r>
          </a:p>
        </p:txBody>
      </p:sp>
      <p:sp>
        <p:nvSpPr>
          <p:cNvPr id="12" name="Metin kutusu 11">
            <a:extLst>
              <a:ext uri="{FF2B5EF4-FFF2-40B4-BE49-F238E27FC236}">
                <a16:creationId xmlns:a16="http://schemas.microsoft.com/office/drawing/2014/main" id="{58175D9A-F87A-0087-B8C4-AB7321F5DACF}"/>
              </a:ext>
            </a:extLst>
          </p:cNvPr>
          <p:cNvSpPr txBox="1"/>
          <p:nvPr/>
        </p:nvSpPr>
        <p:spPr>
          <a:xfrm>
            <a:off x="773404" y="2683066"/>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Allah’ın (c.c.) nebileri hak ve adalettin tarafındadırlar.</a:t>
            </a:r>
          </a:p>
        </p:txBody>
      </p:sp>
      <p:sp>
        <p:nvSpPr>
          <p:cNvPr id="13" name="Metin kutusu 12">
            <a:extLst>
              <a:ext uri="{FF2B5EF4-FFF2-40B4-BE49-F238E27FC236}">
                <a16:creationId xmlns:a16="http://schemas.microsoft.com/office/drawing/2014/main" id="{9E832E88-B437-C7FF-DA5A-0C53A23C87FB}"/>
              </a:ext>
            </a:extLst>
          </p:cNvPr>
          <p:cNvSpPr txBox="1"/>
          <p:nvPr/>
        </p:nvSpPr>
        <p:spPr>
          <a:xfrm>
            <a:off x="773404" y="3446479"/>
            <a:ext cx="9496009" cy="461665"/>
          </a:xfrm>
          <a:prstGeom prst="rect">
            <a:avLst/>
          </a:prstGeom>
          <a:noFill/>
        </p:spPr>
        <p:txBody>
          <a:bodyPr wrap="square" rtlCol="0">
            <a:spAutoFit/>
          </a:bodyPr>
          <a:lstStyle/>
          <a:p>
            <a:pPr>
              <a:spcAft>
                <a:spcPts val="600"/>
              </a:spcAft>
            </a:pPr>
            <a:r>
              <a:rPr lang="tr-TR" sz="2400" dirty="0">
                <a:solidFill>
                  <a:srgbClr val="000000"/>
                </a:solidFill>
                <a:latin typeface="Arial" panose="020B0604020202020204" pitchFamily="34" charset="0"/>
                <a:cs typeface="Arial" panose="020B0604020202020204" pitchFamily="34" charset="0"/>
              </a:rPr>
              <a:t>• Peygamberler doğru yol üzere yaşayan özel elçilerdir.</a:t>
            </a:r>
          </a:p>
        </p:txBody>
      </p:sp>
      <p:sp>
        <p:nvSpPr>
          <p:cNvPr id="6" name="Metin kutusu 5">
            <a:extLst>
              <a:ext uri="{FF2B5EF4-FFF2-40B4-BE49-F238E27FC236}">
                <a16:creationId xmlns:a16="http://schemas.microsoft.com/office/drawing/2014/main" id="{60644023-59B7-4E90-A778-A6D69D0F7DBA}"/>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7DC6023-DCD2-2781-F74F-0FA29C0DB5C0}"/>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1333090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7C208274-1B06-8052-AE21-A9E5342730B6}"/>
              </a:ext>
            </a:extLst>
          </p:cNvPr>
          <p:cNvSpPr txBox="1"/>
          <p:nvPr/>
        </p:nvSpPr>
        <p:spPr>
          <a:xfrm>
            <a:off x="1162665" y="3062506"/>
            <a:ext cx="9866671" cy="1126462"/>
          </a:xfrm>
          <a:prstGeom prst="rect">
            <a:avLst/>
          </a:prstGeom>
          <a:noFill/>
        </p:spPr>
        <p:txBody>
          <a:bodyPr wrap="square" rtlCol="0">
            <a:spAutoFit/>
          </a:bodyPr>
          <a:lstStyle/>
          <a:p>
            <a:pPr marL="3175" algn="ctr" eaLnBrk="1" hangingPunct="1">
              <a:lnSpc>
                <a:spcPct val="80000"/>
              </a:lnSpc>
            </a:pPr>
            <a:r>
              <a:rPr lang="tr-TR" sz="2800" b="1" dirty="0">
                <a:solidFill>
                  <a:srgbClr val="FF0000"/>
                </a:solidFill>
                <a:latin typeface="Arial" panose="020B0604020202020204" pitchFamily="34" charset="0"/>
                <a:cs typeface="Arial" panose="020B0604020202020204" pitchFamily="34" charset="0"/>
              </a:rPr>
              <a:t>Mucize</a:t>
            </a:r>
            <a:r>
              <a:rPr lang="tr-TR" sz="2800" dirty="0">
                <a:latin typeface="Arial" panose="020B0604020202020204" pitchFamily="34" charset="0"/>
                <a:cs typeface="Arial" panose="020B0604020202020204" pitchFamily="34" charset="0"/>
              </a:rPr>
              <a:t>, Peygamberlerin, kendilerine inanmayan insanlara peygamberliklerini ispat etmek amacıyla gösterdikleri olağanüstü olaylardır.</a:t>
            </a:r>
          </a:p>
        </p:txBody>
      </p:sp>
      <p:sp>
        <p:nvSpPr>
          <p:cNvPr id="2" name="Metin kutusu 1">
            <a:extLst>
              <a:ext uri="{FF2B5EF4-FFF2-40B4-BE49-F238E27FC236}">
                <a16:creationId xmlns:a16="http://schemas.microsoft.com/office/drawing/2014/main" id="{370688F3-4542-18C0-E209-002C4BE1674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D8B54A7-FA20-03B8-30A5-A448AC4BFCF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11">
            <a:extLst>
              <a:ext uri="{FF2B5EF4-FFF2-40B4-BE49-F238E27FC236}">
                <a16:creationId xmlns:a16="http://schemas.microsoft.com/office/drawing/2014/main" id="{6241C744-1088-789E-9494-4C44777C06CB}"/>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C5489B3E-B36A-AF81-7971-8BCB0B5BB6F8}"/>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HATIRLAYALIM</a:t>
            </a:r>
          </a:p>
        </p:txBody>
      </p:sp>
      <p:sp>
        <p:nvSpPr>
          <p:cNvPr id="6" name="Metin kutusu 5">
            <a:extLst>
              <a:ext uri="{FF2B5EF4-FFF2-40B4-BE49-F238E27FC236}">
                <a16:creationId xmlns:a16="http://schemas.microsoft.com/office/drawing/2014/main" id="{3B5B2783-52FB-7365-5E38-BCB56724720B}"/>
              </a:ext>
            </a:extLst>
          </p:cNvPr>
          <p:cNvSpPr txBox="1"/>
          <p:nvPr/>
        </p:nvSpPr>
        <p:spPr>
          <a:xfrm>
            <a:off x="1162664" y="4308607"/>
            <a:ext cx="9866671" cy="781752"/>
          </a:xfrm>
          <a:prstGeom prst="rect">
            <a:avLst/>
          </a:prstGeom>
          <a:noFill/>
        </p:spPr>
        <p:txBody>
          <a:bodyPr wrap="square" rtlCol="0">
            <a:spAutoFit/>
          </a:bodyPr>
          <a:lstStyle/>
          <a:p>
            <a:pPr marL="3175" algn="ctr" eaLnBrk="1" hangingPunct="1">
              <a:lnSpc>
                <a:spcPct val="80000"/>
              </a:lnSpc>
            </a:pPr>
            <a:r>
              <a:rPr lang="tr-TR" sz="2800" dirty="0">
                <a:latin typeface="Arial" panose="020B0604020202020204" pitchFamily="34" charset="0"/>
                <a:cs typeface="Arial" panose="020B0604020202020204" pitchFamily="34" charset="0"/>
              </a:rPr>
              <a:t>Peygamberler, istedikleri zaman değil, Allah (c.c.) dilediği zaman ve O’nun yardımıyla mucize ortaya koyabilirler.</a:t>
            </a:r>
          </a:p>
        </p:txBody>
      </p:sp>
      <p:sp>
        <p:nvSpPr>
          <p:cNvPr id="9" name="Metin kutusu 8">
            <a:extLst>
              <a:ext uri="{FF2B5EF4-FFF2-40B4-BE49-F238E27FC236}">
                <a16:creationId xmlns:a16="http://schemas.microsoft.com/office/drawing/2014/main" id="{40D22526-4D1D-99BE-8493-C2D71B0B91E9}"/>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0" name="Metin kutusu 9">
            <a:extLst>
              <a:ext uri="{FF2B5EF4-FFF2-40B4-BE49-F238E27FC236}">
                <a16:creationId xmlns:a16="http://schemas.microsoft.com/office/drawing/2014/main" id="{E7F82D59-90BB-8C2A-B695-1D8CE7404A0C}"/>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250784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BE4624-72E8-73DE-7015-0EB536F11B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D76468-A8F6-E1A2-0486-4AA2B6CC82F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6DBDADDD-0839-F42A-2B7B-180974BF969A}"/>
              </a:ext>
            </a:extLst>
          </p:cNvPr>
          <p:cNvSpPr/>
          <p:nvPr/>
        </p:nvSpPr>
        <p:spPr>
          <a:xfrm>
            <a:off x="6166021" y="5399713"/>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0B66758F-432D-8D6F-225F-DFAFA03D5D8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5A9EC5FA-B346-5E57-5787-1FE0334EB4F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6CDF05FA-0336-EB2F-A2FC-071BE890B33B}"/>
              </a:ext>
            </a:extLst>
          </p:cNvPr>
          <p:cNvSpPr txBox="1"/>
          <p:nvPr/>
        </p:nvSpPr>
        <p:spPr>
          <a:xfrm>
            <a:off x="811146" y="1134244"/>
            <a:ext cx="10958823" cy="54322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300" dirty="0">
                <a:solidFill>
                  <a:srgbClr val="000000"/>
                </a:solidFill>
                <a:latin typeface="Arial" panose="020B0604020202020204" pitchFamily="34" charset="0"/>
                <a:cs typeface="Arial" panose="020B0604020202020204" pitchFamily="34" charset="0"/>
              </a:rPr>
              <a:t>Safa Tepesi’ne çıkan Allah Resulü Mekkelilere şöyle seslendi: “Şu dağın </a:t>
            </a:r>
          </a:p>
          <a:p>
            <a:pPr>
              <a:spcAft>
                <a:spcPts val="600"/>
              </a:spcAft>
            </a:pPr>
            <a:r>
              <a:rPr lang="tr-TR" sz="2300" dirty="0">
                <a:solidFill>
                  <a:srgbClr val="000000"/>
                </a:solidFill>
                <a:latin typeface="Arial" panose="020B0604020202020204" pitchFamily="34" charset="0"/>
                <a:cs typeface="Arial" panose="020B0604020202020204" pitchFamily="34" charset="0"/>
              </a:rPr>
              <a:t>ardında veya şu vadide size saldırmak üzere olan bir süvari birliğinin olduğunu söylesem bana inanır mıydınız?” Onlar da “Evet senden hep doğruluk gördük.” diyerek cevap verdiler. Böylece onun doğru sözlülüğünü onaylamışlardı. Bunun üzerine Allah Resulü: “Ben Allah’ın görevlendirdiği bir peygamberim. Sizi Allah’a ortak koşmamaya davet ediyorum.” diye seslendi.</a:t>
            </a:r>
          </a:p>
          <a:p>
            <a:pPr>
              <a:spcAft>
                <a:spcPts val="600"/>
              </a:spcAft>
            </a:pPr>
            <a:r>
              <a:rPr lang="tr-TR" sz="2300" b="1" dirty="0">
                <a:solidFill>
                  <a:srgbClr val="000000"/>
                </a:solidFill>
                <a:latin typeface="Arial" panose="020B0604020202020204" pitchFamily="34" charset="0"/>
                <a:cs typeface="Arial" panose="020B0604020202020204" pitchFamily="34" charset="0"/>
              </a:rPr>
              <a:t>Bu örnek olay Hz. Muhammed’in (s.a.v.);</a:t>
            </a:r>
          </a:p>
          <a:p>
            <a:pPr>
              <a:spcAft>
                <a:spcPts val="600"/>
              </a:spcAft>
            </a:pPr>
            <a:r>
              <a:rPr lang="tr-TR" sz="2300" dirty="0">
                <a:solidFill>
                  <a:srgbClr val="000000"/>
                </a:solidFill>
                <a:latin typeface="Arial" panose="020B0604020202020204" pitchFamily="34" charset="0"/>
                <a:cs typeface="Arial" panose="020B0604020202020204" pitchFamily="34" charset="0"/>
              </a:rPr>
              <a:t>I.   Sıdk</a:t>
            </a:r>
          </a:p>
          <a:p>
            <a:pPr>
              <a:spcAft>
                <a:spcPts val="600"/>
              </a:spcAft>
            </a:pPr>
            <a:r>
              <a:rPr lang="tr-TR" sz="2300" dirty="0">
                <a:solidFill>
                  <a:srgbClr val="000000"/>
                </a:solidFill>
                <a:latin typeface="Arial" panose="020B0604020202020204" pitchFamily="34" charset="0"/>
                <a:cs typeface="Arial" panose="020B0604020202020204" pitchFamily="34" charset="0"/>
              </a:rPr>
              <a:t>II.  İsmet</a:t>
            </a:r>
          </a:p>
          <a:p>
            <a:pPr>
              <a:spcAft>
                <a:spcPts val="600"/>
              </a:spcAft>
            </a:pPr>
            <a:r>
              <a:rPr lang="tr-TR" sz="2300" dirty="0">
                <a:solidFill>
                  <a:srgbClr val="000000"/>
                </a:solidFill>
                <a:latin typeface="Arial" panose="020B0604020202020204" pitchFamily="34" charset="0"/>
                <a:cs typeface="Arial" panose="020B0604020202020204" pitchFamily="34" charset="0"/>
              </a:rPr>
              <a:t>III. Tebliğ</a:t>
            </a:r>
          </a:p>
          <a:p>
            <a:pPr>
              <a:spcAft>
                <a:spcPts val="600"/>
              </a:spcAft>
            </a:pPr>
            <a:r>
              <a:rPr lang="tr-TR" sz="2300" b="1" dirty="0">
                <a:solidFill>
                  <a:srgbClr val="000000"/>
                </a:solidFill>
                <a:latin typeface="Arial" panose="020B0604020202020204" pitchFamily="34" charset="0"/>
                <a:cs typeface="Arial" panose="020B0604020202020204" pitchFamily="34" charset="0"/>
              </a:rPr>
              <a:t>özelliklerinden hangisiyle ilişkilendirilir?</a:t>
            </a:r>
          </a:p>
          <a:p>
            <a:pPr>
              <a:spcAft>
                <a:spcPts val="600"/>
              </a:spcAft>
            </a:pPr>
            <a:r>
              <a:rPr lang="tr-TR" sz="2300" dirty="0">
                <a:solidFill>
                  <a:srgbClr val="000000"/>
                </a:solidFill>
                <a:latin typeface="Arial" panose="020B0604020202020204" pitchFamily="34" charset="0"/>
                <a:cs typeface="Arial" panose="020B0604020202020204" pitchFamily="34" charset="0"/>
              </a:rPr>
              <a:t>A) I ve II 					B) I ve III</a:t>
            </a:r>
          </a:p>
          <a:p>
            <a:pPr>
              <a:spcAft>
                <a:spcPts val="600"/>
              </a:spcAft>
            </a:pPr>
            <a:r>
              <a:rPr lang="tr-TR" sz="2300" dirty="0">
                <a:solidFill>
                  <a:srgbClr val="000000"/>
                </a:solidFill>
                <a:latin typeface="Arial" panose="020B0604020202020204" pitchFamily="34" charset="0"/>
                <a:cs typeface="Arial" panose="020B0604020202020204" pitchFamily="34" charset="0"/>
              </a:rPr>
              <a:t>C) II ve III 					D) I, II ve III</a:t>
            </a:r>
            <a:endParaRPr lang="en-US" sz="23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F5084928-D8F6-C6F2-A760-C2C3553D616F}"/>
              </a:ext>
            </a:extLst>
          </p:cNvPr>
          <p:cNvSpPr txBox="1"/>
          <p:nvPr/>
        </p:nvSpPr>
        <p:spPr>
          <a:xfrm>
            <a:off x="0" y="574732"/>
            <a:ext cx="5404429" cy="369332"/>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2 / Soru 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4077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4208D45C-CEFC-2B9F-16E8-8EDEC2A3461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A3FD1819-C227-C7F6-C7AD-45E08802A7CA}"/>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Freeform 6">
            <a:extLst>
              <a:ext uri="{FF2B5EF4-FFF2-40B4-BE49-F238E27FC236}">
                <a16:creationId xmlns:a16="http://schemas.microsoft.com/office/drawing/2014/main" id="{B3B9C24B-D6D7-D41B-922F-2A86FC6C51D2}"/>
              </a:ext>
            </a:extLst>
          </p:cNvPr>
          <p:cNvSpPr/>
          <p:nvPr/>
        </p:nvSpPr>
        <p:spPr>
          <a:xfrm>
            <a:off x="755506" y="4789975"/>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B0C9EA46-BFFF-BA52-BA8A-B858B8B2677D}"/>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7" name="Metin kutusu 6">
            <a:extLst>
              <a:ext uri="{FF2B5EF4-FFF2-40B4-BE49-F238E27FC236}">
                <a16:creationId xmlns:a16="http://schemas.microsoft.com/office/drawing/2014/main" id="{C986ECD1-B653-58E4-F4EC-B52B4496214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CA877290-1247-3D41-6311-21B7D2FC0E1C}"/>
              </a:ext>
            </a:extLst>
          </p:cNvPr>
          <p:cNvSpPr txBox="1"/>
          <p:nvPr/>
        </p:nvSpPr>
        <p:spPr>
          <a:xfrm>
            <a:off x="811146" y="1134244"/>
            <a:ext cx="10958823" cy="51860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endParaRPr lang="tr-TR" sz="2600" dirty="0">
              <a:solidFill>
                <a:srgbClr val="000000"/>
              </a:solidFill>
              <a:latin typeface="Arial" panose="020B0604020202020204" pitchFamily="34" charset="0"/>
              <a:cs typeface="Arial" panose="020B0604020202020204" pitchFamily="34" charset="0"/>
            </a:endParaRPr>
          </a:p>
          <a:p>
            <a:pPr>
              <a:spcAft>
                <a:spcPts val="600"/>
              </a:spcAft>
            </a:pPr>
            <a:r>
              <a:rPr lang="tr-TR" sz="2600" b="1" dirty="0">
                <a:solidFill>
                  <a:srgbClr val="000000"/>
                </a:solidFill>
                <a:latin typeface="Arial" panose="020B0604020202020204" pitchFamily="34" charset="0"/>
                <a:cs typeface="Arial" panose="020B0604020202020204" pitchFamily="34" charset="0"/>
              </a:rPr>
              <a:t>Tabloda verilen peygamberlerin özellikleri ve açıklamalarından hangileri doğrudur?</a:t>
            </a:r>
          </a:p>
          <a:p>
            <a:pPr>
              <a:spcAft>
                <a:spcPts val="600"/>
              </a:spcAft>
            </a:pPr>
            <a:r>
              <a:rPr lang="tr-TR" sz="2600" dirty="0">
                <a:solidFill>
                  <a:srgbClr val="000000"/>
                </a:solidFill>
                <a:latin typeface="Arial" panose="020B0604020202020204" pitchFamily="34" charset="0"/>
                <a:cs typeface="Arial" panose="020B0604020202020204" pitchFamily="34" charset="0"/>
              </a:rPr>
              <a:t>A) Sıdk ve Tebliğ</a:t>
            </a:r>
          </a:p>
          <a:p>
            <a:pPr>
              <a:spcAft>
                <a:spcPts val="600"/>
              </a:spcAft>
            </a:pPr>
            <a:r>
              <a:rPr lang="tr-TR" sz="2600" dirty="0">
                <a:solidFill>
                  <a:srgbClr val="000000"/>
                </a:solidFill>
                <a:latin typeface="Arial" panose="020B0604020202020204" pitchFamily="34" charset="0"/>
                <a:cs typeface="Arial" panose="020B0604020202020204" pitchFamily="34" charset="0"/>
              </a:rPr>
              <a:t>B) Tebliğ ve Fetanet</a:t>
            </a:r>
          </a:p>
          <a:p>
            <a:pPr>
              <a:spcAft>
                <a:spcPts val="600"/>
              </a:spcAft>
            </a:pPr>
            <a:r>
              <a:rPr lang="tr-TR" sz="2600" dirty="0">
                <a:solidFill>
                  <a:srgbClr val="000000"/>
                </a:solidFill>
                <a:latin typeface="Arial" panose="020B0604020202020204" pitchFamily="34" charset="0"/>
                <a:cs typeface="Arial" panose="020B0604020202020204" pitchFamily="34" charset="0"/>
              </a:rPr>
              <a:t>C) Fetanet ve İsmet</a:t>
            </a:r>
          </a:p>
          <a:p>
            <a:pPr>
              <a:spcAft>
                <a:spcPts val="600"/>
              </a:spcAft>
            </a:pPr>
            <a:r>
              <a:rPr lang="tr-TR" sz="2600" dirty="0">
                <a:solidFill>
                  <a:srgbClr val="000000"/>
                </a:solidFill>
                <a:latin typeface="Arial" panose="020B0604020202020204" pitchFamily="34" charset="0"/>
                <a:cs typeface="Arial" panose="020B0604020202020204" pitchFamily="34" charset="0"/>
              </a:rPr>
              <a:t>D) Emanet ve İsmet</a:t>
            </a:r>
            <a:endParaRPr lang="en-US" sz="26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CE3D34FF-4145-9CFF-12F0-CE4ACB4C6B7C}"/>
              </a:ext>
            </a:extLst>
          </p:cNvPr>
          <p:cNvSpPr txBox="1"/>
          <p:nvPr/>
        </p:nvSpPr>
        <p:spPr>
          <a:xfrm>
            <a:off x="0" y="574732"/>
            <a:ext cx="5404429" cy="369332"/>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2 / Soru 4</a:t>
            </a:r>
            <a:endParaRPr lang="en-US" dirty="0">
              <a:latin typeface="Arial" panose="020B0604020202020204" pitchFamily="34" charset="0"/>
              <a:cs typeface="Arial" panose="020B0604020202020204" pitchFamily="34" charset="0"/>
            </a:endParaRPr>
          </a:p>
        </p:txBody>
      </p:sp>
      <p:pic>
        <p:nvPicPr>
          <p:cNvPr id="11" name="Resim 10">
            <a:extLst>
              <a:ext uri="{FF2B5EF4-FFF2-40B4-BE49-F238E27FC236}">
                <a16:creationId xmlns:a16="http://schemas.microsoft.com/office/drawing/2014/main" id="{94940A55-811D-42B0-25DD-EF769B0194FD}"/>
              </a:ext>
            </a:extLst>
          </p:cNvPr>
          <p:cNvPicPr>
            <a:picLocks noChangeAspect="1"/>
          </p:cNvPicPr>
          <p:nvPr/>
        </p:nvPicPr>
        <p:blipFill>
          <a:blip r:embed="rId5"/>
          <a:stretch>
            <a:fillRect/>
          </a:stretch>
        </p:blipFill>
        <p:spPr>
          <a:xfrm>
            <a:off x="959369" y="1051645"/>
            <a:ext cx="4122063" cy="2386941"/>
          </a:xfrm>
          <a:prstGeom prst="rect">
            <a:avLst/>
          </a:prstGeom>
        </p:spPr>
      </p:pic>
    </p:spTree>
    <p:extLst>
      <p:ext uri="{BB962C8B-B14F-4D97-AF65-F5344CB8AC3E}">
        <p14:creationId xmlns:p14="http://schemas.microsoft.com/office/powerpoint/2010/main" val="28821836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7" name="Freeform 6">
            <a:extLst>
              <a:ext uri="{FF2B5EF4-FFF2-40B4-BE49-F238E27FC236}">
                <a16:creationId xmlns:a16="http://schemas.microsoft.com/office/drawing/2014/main" id="{7F0220EC-0EF5-A383-03CF-186912A72676}"/>
              </a:ext>
            </a:extLst>
          </p:cNvPr>
          <p:cNvSpPr/>
          <p:nvPr/>
        </p:nvSpPr>
        <p:spPr>
          <a:xfrm>
            <a:off x="6196003" y="5819673"/>
            <a:ext cx="628676" cy="543019"/>
          </a:xfrm>
          <a:custGeom>
            <a:avLst/>
            <a:gdLst/>
            <a:ahLst/>
            <a:cxnLst/>
            <a:rect l="l" t="t" r="r" b="b"/>
            <a:pathLst>
              <a:path w="959891" h="829106">
                <a:moveTo>
                  <a:pt x="0" y="0"/>
                </a:moveTo>
                <a:lnTo>
                  <a:pt x="959892" y="0"/>
                </a:lnTo>
                <a:lnTo>
                  <a:pt x="959892" y="829107"/>
                </a:lnTo>
                <a:lnTo>
                  <a:pt x="0" y="8291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tr-TR"/>
          </a:p>
        </p:txBody>
      </p:sp>
      <p:sp>
        <p:nvSpPr>
          <p:cNvPr id="4" name="Metin kutusu 3">
            <a:extLst>
              <a:ext uri="{FF2B5EF4-FFF2-40B4-BE49-F238E27FC236}">
                <a16:creationId xmlns:a16="http://schemas.microsoft.com/office/drawing/2014/main" id="{B6D7A2FA-9B4B-2573-F20B-0F15D6BF8F6F}"/>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8" name="Metin kutusu 7">
            <a:extLst>
              <a:ext uri="{FF2B5EF4-FFF2-40B4-BE49-F238E27FC236}">
                <a16:creationId xmlns:a16="http://schemas.microsoft.com/office/drawing/2014/main" id="{367D9401-55A4-A066-1551-39CD9E22C511}"/>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9" name="Metin kutusu 4">
            <a:extLst>
              <a:ext uri="{FF2B5EF4-FFF2-40B4-BE49-F238E27FC236}">
                <a16:creationId xmlns:a16="http://schemas.microsoft.com/office/drawing/2014/main" id="{62743BB6-6871-78D3-8CDC-731BE10D219A}"/>
              </a:ext>
            </a:extLst>
          </p:cNvPr>
          <p:cNvSpPr txBox="1"/>
          <p:nvPr/>
        </p:nvSpPr>
        <p:spPr>
          <a:xfrm>
            <a:off x="811146" y="1134244"/>
            <a:ext cx="10958823" cy="5170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tr-TR" sz="2000" dirty="0">
                <a:solidFill>
                  <a:srgbClr val="000000"/>
                </a:solidFill>
                <a:latin typeface="Arial" panose="020B0604020202020204" pitchFamily="34" charset="0"/>
                <a:cs typeface="Arial" panose="020B0604020202020204" pitchFamily="34" charset="0"/>
              </a:rPr>
              <a:t>• “Bilin ki ben, size gönderilmiş güvenilir bir elçiyim.”</a:t>
            </a:r>
          </a:p>
          <a:p>
            <a:pPr algn="r">
              <a:spcAft>
                <a:spcPts val="600"/>
              </a:spcAft>
            </a:pPr>
            <a:r>
              <a:rPr lang="tr-TR" sz="2000" dirty="0">
                <a:solidFill>
                  <a:srgbClr val="000000"/>
                </a:solidFill>
                <a:latin typeface="Arial" panose="020B0604020202020204" pitchFamily="34" charset="0"/>
                <a:cs typeface="Arial" panose="020B0604020202020204" pitchFamily="34" charset="0"/>
              </a:rPr>
              <a:t>(Şuara suresi, 107. ayet)</a:t>
            </a:r>
          </a:p>
          <a:p>
            <a:pPr>
              <a:spcAft>
                <a:spcPts val="600"/>
              </a:spcAft>
            </a:pPr>
            <a:r>
              <a:rPr lang="tr-TR" sz="2000" dirty="0">
                <a:solidFill>
                  <a:srgbClr val="000000"/>
                </a:solidFill>
                <a:latin typeface="Arial" panose="020B0604020202020204" pitchFamily="34" charset="0"/>
                <a:cs typeface="Arial" panose="020B0604020202020204" pitchFamily="34" charset="0"/>
              </a:rPr>
              <a:t>• “...İnsanlara kendilerine indirileni açıklaman için ve düşünüp anlasınlar diye sana bu Kur’an’ı indirdik.”</a:t>
            </a:r>
          </a:p>
          <a:p>
            <a:pPr algn="r">
              <a:spcAft>
                <a:spcPts val="600"/>
              </a:spcAft>
            </a:pPr>
            <a:r>
              <a:rPr lang="tr-TR" sz="2000" dirty="0">
                <a:solidFill>
                  <a:srgbClr val="000000"/>
                </a:solidFill>
                <a:latin typeface="Arial" panose="020B0604020202020204" pitchFamily="34" charset="0"/>
                <a:cs typeface="Arial" panose="020B0604020202020204" pitchFamily="34" charset="0"/>
              </a:rPr>
              <a:t>(</a:t>
            </a:r>
            <a:r>
              <a:rPr lang="tr-TR" sz="2000" dirty="0" err="1">
                <a:solidFill>
                  <a:srgbClr val="000000"/>
                </a:solidFill>
                <a:latin typeface="Arial" panose="020B0604020202020204" pitchFamily="34" charset="0"/>
                <a:cs typeface="Arial" panose="020B0604020202020204" pitchFamily="34" charset="0"/>
              </a:rPr>
              <a:t>Nahl</a:t>
            </a:r>
            <a:r>
              <a:rPr lang="tr-TR" sz="2000" dirty="0">
                <a:solidFill>
                  <a:srgbClr val="000000"/>
                </a:solidFill>
                <a:latin typeface="Arial" panose="020B0604020202020204" pitchFamily="34" charset="0"/>
                <a:cs typeface="Arial" panose="020B0604020202020204" pitchFamily="34" charset="0"/>
              </a:rPr>
              <a:t> suresi, 44. ayet)</a:t>
            </a:r>
          </a:p>
          <a:p>
            <a:pPr>
              <a:spcAft>
                <a:spcPts val="600"/>
              </a:spcAft>
            </a:pPr>
            <a:r>
              <a:rPr lang="tr-TR" sz="2000" dirty="0">
                <a:solidFill>
                  <a:srgbClr val="000000"/>
                </a:solidFill>
                <a:latin typeface="Arial" panose="020B0604020202020204" pitchFamily="34" charset="0"/>
                <a:cs typeface="Arial" panose="020B0604020202020204" pitchFamily="34" charset="0"/>
              </a:rPr>
              <a:t>• “(Hepsi de) güçlü bir iradeye ve keskin bir kavrayış yeteneğine sahip olan İbrahim, İshak ve Yakup’u hatırla!”</a:t>
            </a:r>
          </a:p>
          <a:p>
            <a:pPr algn="r">
              <a:spcAft>
                <a:spcPts val="600"/>
              </a:spcAft>
            </a:pPr>
            <a:r>
              <a:rPr lang="tr-TR" sz="2000" dirty="0">
                <a:solidFill>
                  <a:srgbClr val="000000"/>
                </a:solidFill>
                <a:latin typeface="Arial" panose="020B0604020202020204" pitchFamily="34" charset="0"/>
                <a:cs typeface="Arial" panose="020B0604020202020204" pitchFamily="34" charset="0"/>
              </a:rPr>
              <a:t>(Sad suresi, 45. ayet)</a:t>
            </a:r>
          </a:p>
          <a:p>
            <a:pPr>
              <a:spcAft>
                <a:spcPts val="600"/>
              </a:spcAft>
            </a:pPr>
            <a:r>
              <a:rPr lang="tr-TR" sz="2000" dirty="0">
                <a:solidFill>
                  <a:srgbClr val="000000"/>
                </a:solidFill>
                <a:latin typeface="Arial" panose="020B0604020202020204" pitchFamily="34" charset="0"/>
                <a:cs typeface="Arial" panose="020B0604020202020204" pitchFamily="34" charset="0"/>
              </a:rPr>
              <a:t>• “Eğer (Peygamber) bize isnat ederek bazı sözler uydurmuş olsaydı, mutlaka onu kudretimizle yakalardık.”</a:t>
            </a:r>
          </a:p>
          <a:p>
            <a:pPr algn="r">
              <a:spcAft>
                <a:spcPts val="600"/>
              </a:spcAft>
            </a:pPr>
            <a:r>
              <a:rPr lang="tr-TR" sz="2000" dirty="0">
                <a:solidFill>
                  <a:srgbClr val="000000"/>
                </a:solidFill>
                <a:latin typeface="Arial" panose="020B0604020202020204" pitchFamily="34" charset="0"/>
                <a:cs typeface="Arial" panose="020B0604020202020204" pitchFamily="34" charset="0"/>
              </a:rPr>
              <a:t>(Hakka suresi, 44 ve 45. ayetler)</a:t>
            </a:r>
          </a:p>
          <a:p>
            <a:pPr>
              <a:spcAft>
                <a:spcPts val="600"/>
              </a:spcAft>
            </a:pPr>
            <a:r>
              <a:rPr lang="tr-TR" sz="2000" b="1" dirty="0">
                <a:solidFill>
                  <a:srgbClr val="000000"/>
                </a:solidFill>
                <a:latin typeface="Arial" panose="020B0604020202020204" pitchFamily="34" charset="0"/>
                <a:cs typeface="Arial" panose="020B0604020202020204" pitchFamily="34" charset="0"/>
              </a:rPr>
              <a:t>Bu ayetlerde peygamberlerin özelliklerinden hangisinden </a:t>
            </a:r>
            <a:r>
              <a:rPr lang="tr-TR" sz="2000" b="1" u="sng" dirty="0">
                <a:solidFill>
                  <a:srgbClr val="000000"/>
                </a:solidFill>
                <a:latin typeface="Arial" panose="020B0604020202020204" pitchFamily="34" charset="0"/>
                <a:cs typeface="Arial" panose="020B0604020202020204" pitchFamily="34" charset="0"/>
              </a:rPr>
              <a:t>bahsedilmemiştir</a:t>
            </a:r>
            <a:r>
              <a:rPr lang="tr-TR" sz="2000" b="1" dirty="0">
                <a:solidFill>
                  <a:srgbClr val="000000"/>
                </a:solidFill>
                <a:latin typeface="Arial" panose="020B0604020202020204" pitchFamily="34" charset="0"/>
                <a:cs typeface="Arial" panose="020B0604020202020204" pitchFamily="34" charset="0"/>
              </a:rPr>
              <a:t>?</a:t>
            </a:r>
          </a:p>
          <a:p>
            <a:pPr>
              <a:spcAft>
                <a:spcPts val="600"/>
              </a:spcAft>
            </a:pPr>
            <a:r>
              <a:rPr lang="tr-TR" sz="2000" dirty="0">
                <a:solidFill>
                  <a:srgbClr val="000000"/>
                </a:solidFill>
                <a:latin typeface="Arial" panose="020B0604020202020204" pitchFamily="34" charset="0"/>
                <a:cs typeface="Arial" panose="020B0604020202020204" pitchFamily="34" charset="0"/>
              </a:rPr>
              <a:t>A) Tebliğ 					B) Emanet</a:t>
            </a:r>
          </a:p>
          <a:p>
            <a:pPr>
              <a:spcAft>
                <a:spcPts val="600"/>
              </a:spcAft>
            </a:pPr>
            <a:r>
              <a:rPr lang="tr-TR" sz="2000" dirty="0">
                <a:solidFill>
                  <a:srgbClr val="000000"/>
                </a:solidFill>
                <a:latin typeface="Arial" panose="020B0604020202020204" pitchFamily="34" charset="0"/>
                <a:cs typeface="Arial" panose="020B0604020202020204" pitchFamily="34" charset="0"/>
              </a:rPr>
              <a:t>C) Fetanet 					D) İsmet</a:t>
            </a:r>
            <a:endParaRPr lang="en-US" sz="2000" dirty="0">
              <a:solidFill>
                <a:srgbClr val="00000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C36E1CC7-FEA8-3C77-6928-BB7D34936FE7}"/>
              </a:ext>
            </a:extLst>
          </p:cNvPr>
          <p:cNvSpPr txBox="1"/>
          <p:nvPr/>
        </p:nvSpPr>
        <p:spPr>
          <a:xfrm>
            <a:off x="0" y="574732"/>
            <a:ext cx="5404429" cy="369332"/>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b="1" dirty="0">
                <a:latin typeface="Arial" panose="020B0604020202020204" pitchFamily="34" charset="0"/>
                <a:cs typeface="Arial" panose="020B0604020202020204" pitchFamily="34" charset="0"/>
              </a:rPr>
              <a:t>  Bumerang</a:t>
            </a:r>
            <a:r>
              <a:rPr lang="tr-TR" dirty="0">
                <a:latin typeface="Arial" panose="020B0604020202020204" pitchFamily="34" charset="0"/>
                <a:cs typeface="Arial" panose="020B0604020202020204" pitchFamily="34" charset="0"/>
              </a:rPr>
              <a:t> / 1. Ünite / Kavratan Testler 2 / Soru 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998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13F1733-1837-3E6E-957B-80E2491AD43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D8C25843-504B-B500-D65F-D785B999D849}"/>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6" name="Metin kutusu 5">
            <a:extLst>
              <a:ext uri="{FF2B5EF4-FFF2-40B4-BE49-F238E27FC236}">
                <a16:creationId xmlns:a16="http://schemas.microsoft.com/office/drawing/2014/main" id="{3641D274-13B0-521B-E27E-54171780D586}"/>
              </a:ext>
            </a:extLst>
          </p:cNvPr>
          <p:cNvSpPr txBox="1"/>
          <p:nvPr/>
        </p:nvSpPr>
        <p:spPr>
          <a:xfrm>
            <a:off x="773405" y="723900"/>
            <a:ext cx="10551087" cy="4555093"/>
          </a:xfrm>
          <a:prstGeom prst="rect">
            <a:avLst/>
          </a:prstGeom>
          <a:noFill/>
        </p:spPr>
        <p:txBody>
          <a:bodyPr wrap="square" rtlCol="0">
            <a:spAutoFit/>
          </a:bodyPr>
          <a:lstStyle/>
          <a:p>
            <a:r>
              <a:rPr lang="en-US" sz="2400" b="1" dirty="0">
                <a:solidFill>
                  <a:srgbClr val="000000"/>
                </a:solidFill>
                <a:latin typeface="Arial" panose="020B0604020202020204" pitchFamily="34" charset="0"/>
                <a:cs typeface="Arial" panose="020B0604020202020204" pitchFamily="34" charset="0"/>
              </a:rPr>
              <a:t>Aşağıda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cümlelerdeki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noktalı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yerlere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uygun</a:t>
            </a:r>
            <a:r>
              <a:rPr lang="en-US" sz="2400" b="1" dirty="0">
                <a:solidFill>
                  <a:srgbClr val="000000"/>
                </a:solidFill>
                <a:latin typeface="Arial" panose="020B0604020202020204" pitchFamily="34" charset="0"/>
                <a:cs typeface="Arial" panose="020B0604020202020204" pitchFamily="34" charset="0"/>
              </a:rPr>
              <a:t> kelimeleri </a:t>
            </a:r>
            <a:endParaRPr lang="tr-TR" sz="2400" b="1" dirty="0">
              <a:solidFill>
                <a:srgbClr val="000000"/>
              </a:solidFill>
              <a:latin typeface="Arial" panose="020B0604020202020204" pitchFamily="34" charset="0"/>
              <a:cs typeface="Arial" panose="020B0604020202020204" pitchFamily="34" charset="0"/>
            </a:endParaRPr>
          </a:p>
          <a:p>
            <a:pPr>
              <a:spcAft>
                <a:spcPts val="1200"/>
              </a:spcAft>
            </a:pPr>
            <a:r>
              <a:rPr lang="en-US" sz="2400" b="1" dirty="0" err="1">
                <a:solidFill>
                  <a:srgbClr val="000000"/>
                </a:solidFill>
                <a:latin typeface="Arial" panose="020B0604020202020204" pitchFamily="34" charset="0"/>
                <a:cs typeface="Arial" panose="020B0604020202020204" pitchFamily="34" charset="0"/>
              </a:rPr>
              <a:t>yazınız</a:t>
            </a:r>
            <a:r>
              <a:rPr lang="en-US" sz="2400" b="1"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Peygamberlerin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diğer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insanlardan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en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önemli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farkı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Allah’tan</a:t>
            </a:r>
            <a:r>
              <a:rPr lang="en-US" sz="2400" dirty="0">
                <a:solidFill>
                  <a:srgbClr val="000000"/>
                </a:solidFill>
                <a:latin typeface="Arial" panose="020B0604020202020204" pitchFamily="34" charset="0"/>
                <a:cs typeface="Arial" panose="020B0604020202020204" pitchFamily="34" charset="0"/>
              </a:rPr>
              <a:t> </a:t>
            </a:r>
            <a:r>
              <a:rPr lang="tr-TR"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almalarıdır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Peygamberlerin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kendine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özgü</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niteliklerine</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özelliklerine</a:t>
            </a: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peygamberlerin</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Peygamberlerin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doğru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sözlü</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olmalarına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özünün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sözünün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olmasına</a:t>
            </a:r>
            <a:r>
              <a:rPr lang="en-US" sz="2400" dirty="0">
                <a:solidFill>
                  <a:srgbClr val="000000"/>
                </a:solidFill>
                <a:latin typeface="Arial" panose="020B0604020202020204" pitchFamily="34" charset="0"/>
                <a:cs typeface="Arial" panose="020B0604020202020204" pitchFamily="34" charset="0"/>
              </a:rPr>
              <a:t> …………</a:t>
            </a:r>
            <a:r>
              <a:rPr lang="tr-TR" sz="2400" dirty="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err="1">
                <a:solidFill>
                  <a:srgbClr val="000000"/>
                </a:solidFill>
                <a:latin typeface="Arial" panose="020B0604020202020204" pitchFamily="34" charset="0"/>
                <a:cs typeface="Arial" panose="020B0604020202020204" pitchFamily="34" charset="0"/>
              </a:rPr>
              <a:t>Allah’ın</a:t>
            </a:r>
            <a:r>
              <a:rPr lang="en-US" sz="2400" dirty="0">
                <a:solidFill>
                  <a:srgbClr val="000000"/>
                </a:solidFill>
                <a:latin typeface="Arial" panose="020B0604020202020204" pitchFamily="34" charset="0"/>
                <a:cs typeface="Arial" panose="020B0604020202020204" pitchFamily="34" charset="0"/>
              </a:rPr>
              <a:t> (c.c.) </a:t>
            </a:r>
            <a:r>
              <a:rPr lang="en-US" sz="2400" dirty="0" err="1">
                <a:solidFill>
                  <a:srgbClr val="000000"/>
                </a:solidFill>
                <a:latin typeface="Arial" panose="020B0604020202020204" pitchFamily="34" charset="0"/>
                <a:cs typeface="Arial" panose="020B0604020202020204" pitchFamily="34" charset="0"/>
              </a:rPr>
              <a:t>ilahi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mesajlarını</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olduğu</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gibi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insanlara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bildirmeye</a:t>
            </a:r>
            <a:r>
              <a:rPr lang="en-US" sz="2400" dirty="0">
                <a:solidFill>
                  <a:srgbClr val="000000"/>
                </a:solidFill>
                <a:latin typeface="Arial" panose="020B0604020202020204" pitchFamily="34" charset="0"/>
                <a:cs typeface="Arial" panose="020B0604020202020204" pitchFamily="34" charset="0"/>
              </a:rPr>
              <a:t> …………. </a:t>
            </a:r>
            <a:r>
              <a:rPr lang="en-US" sz="2400" dirty="0" err="1">
                <a:solidFill>
                  <a:srgbClr val="000000"/>
                </a:solidFill>
                <a:latin typeface="Arial" panose="020B0604020202020204" pitchFamily="34" charset="0"/>
                <a:cs typeface="Arial" panose="020B0604020202020204" pitchFamily="34" charset="0"/>
              </a:rPr>
              <a:t>denir</a:t>
            </a:r>
            <a:r>
              <a:rPr lang="en-US" sz="2400" dirty="0">
                <a:solidFill>
                  <a:srgbClr val="000000"/>
                </a:solidFill>
                <a:latin typeface="Arial" panose="020B0604020202020204" pitchFamily="34" charset="0"/>
                <a:cs typeface="Arial" panose="020B0604020202020204" pitchFamily="34" charset="0"/>
              </a:rPr>
              <a:t>.</a:t>
            </a:r>
          </a:p>
        </p:txBody>
      </p:sp>
      <p:sp>
        <p:nvSpPr>
          <p:cNvPr id="4" name="Metin kutusu 3">
            <a:extLst>
              <a:ext uri="{FF2B5EF4-FFF2-40B4-BE49-F238E27FC236}">
                <a16:creationId xmlns:a16="http://schemas.microsoft.com/office/drawing/2014/main" id="{5F810D84-3B5C-91F6-E38D-86A00261590A}"/>
              </a:ext>
            </a:extLst>
          </p:cNvPr>
          <p:cNvSpPr txBox="1"/>
          <p:nvPr/>
        </p:nvSpPr>
        <p:spPr>
          <a:xfrm>
            <a:off x="8993318" y="1553931"/>
            <a:ext cx="1045535" cy="461665"/>
          </a:xfrm>
          <a:prstGeom prst="rect">
            <a:avLst/>
          </a:prstGeom>
          <a:noFill/>
        </p:spPr>
        <p:txBody>
          <a:bodyPr wrap="square" rtlCol="0">
            <a:spAutoFit/>
          </a:bodyPr>
          <a:lstStyle/>
          <a:p>
            <a:pPr algn="ctr"/>
            <a:r>
              <a:rPr lang="tr-TR" sz="2400" b="1" dirty="0">
                <a:solidFill>
                  <a:srgbClr val="FF0000"/>
                </a:solidFill>
              </a:rPr>
              <a:t>vahiy</a:t>
            </a:r>
          </a:p>
        </p:txBody>
      </p:sp>
      <p:sp>
        <p:nvSpPr>
          <p:cNvPr id="8" name="Metin kutusu 7">
            <a:extLst>
              <a:ext uri="{FF2B5EF4-FFF2-40B4-BE49-F238E27FC236}">
                <a16:creationId xmlns:a16="http://schemas.microsoft.com/office/drawing/2014/main" id="{67D9C1C6-C429-050F-67CC-E466BB5AA1CB}"/>
              </a:ext>
            </a:extLst>
          </p:cNvPr>
          <p:cNvSpPr txBox="1"/>
          <p:nvPr/>
        </p:nvSpPr>
        <p:spPr>
          <a:xfrm>
            <a:off x="993959" y="2804494"/>
            <a:ext cx="1503525" cy="461665"/>
          </a:xfrm>
          <a:prstGeom prst="rect">
            <a:avLst/>
          </a:prstGeom>
          <a:noFill/>
        </p:spPr>
        <p:txBody>
          <a:bodyPr wrap="square" rtlCol="0">
            <a:spAutoFit/>
          </a:bodyPr>
          <a:lstStyle/>
          <a:p>
            <a:pPr algn="ctr"/>
            <a:r>
              <a:rPr lang="tr-TR" sz="2400" b="1" dirty="0">
                <a:solidFill>
                  <a:srgbClr val="FF0000"/>
                </a:solidFill>
              </a:rPr>
              <a:t>sıfatları</a:t>
            </a:r>
          </a:p>
        </p:txBody>
      </p:sp>
      <p:sp>
        <p:nvSpPr>
          <p:cNvPr id="9" name="Metin kutusu 8">
            <a:extLst>
              <a:ext uri="{FF2B5EF4-FFF2-40B4-BE49-F238E27FC236}">
                <a16:creationId xmlns:a16="http://schemas.microsoft.com/office/drawing/2014/main" id="{87F2EA34-6B23-C03A-A01F-484433B09B8B}"/>
              </a:ext>
            </a:extLst>
          </p:cNvPr>
          <p:cNvSpPr txBox="1"/>
          <p:nvPr/>
        </p:nvSpPr>
        <p:spPr>
          <a:xfrm>
            <a:off x="1082198" y="3682397"/>
            <a:ext cx="1503525" cy="461665"/>
          </a:xfrm>
          <a:prstGeom prst="rect">
            <a:avLst/>
          </a:prstGeom>
          <a:noFill/>
        </p:spPr>
        <p:txBody>
          <a:bodyPr wrap="square" rtlCol="0">
            <a:spAutoFit/>
          </a:bodyPr>
          <a:lstStyle/>
          <a:p>
            <a:pPr algn="ctr"/>
            <a:r>
              <a:rPr lang="tr-TR" sz="2400" b="1" dirty="0">
                <a:solidFill>
                  <a:srgbClr val="FF0000"/>
                </a:solidFill>
              </a:rPr>
              <a:t>sıdk</a:t>
            </a:r>
          </a:p>
        </p:txBody>
      </p:sp>
      <p:sp>
        <p:nvSpPr>
          <p:cNvPr id="10" name="Metin kutusu 9">
            <a:extLst>
              <a:ext uri="{FF2B5EF4-FFF2-40B4-BE49-F238E27FC236}">
                <a16:creationId xmlns:a16="http://schemas.microsoft.com/office/drawing/2014/main" id="{286865E6-0D8C-A4D4-48DD-F87E28D1414A}"/>
              </a:ext>
            </a:extLst>
          </p:cNvPr>
          <p:cNvSpPr txBox="1"/>
          <p:nvPr/>
        </p:nvSpPr>
        <p:spPr>
          <a:xfrm>
            <a:off x="9137668" y="4184740"/>
            <a:ext cx="1503525" cy="461665"/>
          </a:xfrm>
          <a:prstGeom prst="rect">
            <a:avLst/>
          </a:prstGeom>
          <a:noFill/>
        </p:spPr>
        <p:txBody>
          <a:bodyPr wrap="square" rtlCol="0">
            <a:spAutoFit/>
          </a:bodyPr>
          <a:lstStyle/>
          <a:p>
            <a:pPr algn="ctr"/>
            <a:r>
              <a:rPr lang="tr-TR" sz="2400" b="1" dirty="0">
                <a:solidFill>
                  <a:srgbClr val="FF0000"/>
                </a:solidFill>
              </a:rPr>
              <a:t>tebliğ</a:t>
            </a:r>
          </a:p>
        </p:txBody>
      </p:sp>
      <p:sp>
        <p:nvSpPr>
          <p:cNvPr id="11" name="Metin kutusu 10">
            <a:extLst>
              <a:ext uri="{FF2B5EF4-FFF2-40B4-BE49-F238E27FC236}">
                <a16:creationId xmlns:a16="http://schemas.microsoft.com/office/drawing/2014/main" id="{56F09A7C-CC73-354B-D13E-A23EC037570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126F83A0-036B-7880-C9D4-E43DF5B707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29934802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up 53">
            <a:extLst>
              <a:ext uri="{FF2B5EF4-FFF2-40B4-BE49-F238E27FC236}">
                <a16:creationId xmlns:a16="http://schemas.microsoft.com/office/drawing/2014/main" id="{2BFF7C52-8450-87AA-8924-30CEE6385E10}"/>
              </a:ext>
            </a:extLst>
          </p:cNvPr>
          <p:cNvGrpSpPr/>
          <p:nvPr/>
        </p:nvGrpSpPr>
        <p:grpSpPr>
          <a:xfrm>
            <a:off x="773406" y="3876296"/>
            <a:ext cx="10645189" cy="2056532"/>
            <a:chOff x="251411" y="1531342"/>
            <a:chExt cx="10645189" cy="2056532"/>
          </a:xfrm>
        </p:grpSpPr>
        <p:sp>
          <p:nvSpPr>
            <p:cNvPr id="55" name="Freeform 6">
              <a:extLst>
                <a:ext uri="{FF2B5EF4-FFF2-40B4-BE49-F238E27FC236}">
                  <a16:creationId xmlns:a16="http://schemas.microsoft.com/office/drawing/2014/main" id="{C365A3DE-A133-7863-4420-AF3470C1ABA3}"/>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6" name="Freeform 6">
              <a:extLst>
                <a:ext uri="{FF2B5EF4-FFF2-40B4-BE49-F238E27FC236}">
                  <a16:creationId xmlns:a16="http://schemas.microsoft.com/office/drawing/2014/main" id="{E3FFE183-5AB3-C552-AE11-DAB12DBCD681}"/>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7" name="Freeform 6">
              <a:extLst>
                <a:ext uri="{FF2B5EF4-FFF2-40B4-BE49-F238E27FC236}">
                  <a16:creationId xmlns:a16="http://schemas.microsoft.com/office/drawing/2014/main" id="{1747A9E7-611D-84BE-5E34-D6E7384CD43C}"/>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58" name="Freeform 6">
              <a:extLst>
                <a:ext uri="{FF2B5EF4-FFF2-40B4-BE49-F238E27FC236}">
                  <a16:creationId xmlns:a16="http://schemas.microsoft.com/office/drawing/2014/main" id="{F7498534-B4C2-ABD1-4C4E-2CB622F1CB05}"/>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grpSp>
        <p:nvGrpSpPr>
          <p:cNvPr id="29" name="Grup 28">
            <a:extLst>
              <a:ext uri="{FF2B5EF4-FFF2-40B4-BE49-F238E27FC236}">
                <a16:creationId xmlns:a16="http://schemas.microsoft.com/office/drawing/2014/main" id="{959867F3-64FC-8094-B96C-33180B47EB4D}"/>
              </a:ext>
            </a:extLst>
          </p:cNvPr>
          <p:cNvGrpSpPr/>
          <p:nvPr/>
        </p:nvGrpSpPr>
        <p:grpSpPr>
          <a:xfrm>
            <a:off x="773406" y="1531342"/>
            <a:ext cx="10645189" cy="2056532"/>
            <a:chOff x="251411" y="1531342"/>
            <a:chExt cx="10645189" cy="2056532"/>
          </a:xfrm>
        </p:grpSpPr>
        <p:sp>
          <p:nvSpPr>
            <p:cNvPr id="25" name="Freeform 6">
              <a:extLst>
                <a:ext uri="{FF2B5EF4-FFF2-40B4-BE49-F238E27FC236}">
                  <a16:creationId xmlns:a16="http://schemas.microsoft.com/office/drawing/2014/main" id="{2E4D0B71-D511-907D-0E32-8476635A5A8C}"/>
                </a:ext>
              </a:extLst>
            </p:cNvPr>
            <p:cNvSpPr/>
            <p:nvPr/>
          </p:nvSpPr>
          <p:spPr>
            <a:xfrm>
              <a:off x="2514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6" name="Freeform 6">
              <a:extLst>
                <a:ext uri="{FF2B5EF4-FFF2-40B4-BE49-F238E27FC236}">
                  <a16:creationId xmlns:a16="http://schemas.microsoft.com/office/drawing/2014/main" id="{6EF8027B-0218-7906-97D5-43AEFFA6F71E}"/>
                </a:ext>
              </a:extLst>
            </p:cNvPr>
            <p:cNvSpPr/>
            <p:nvPr/>
          </p:nvSpPr>
          <p:spPr>
            <a:xfrm>
              <a:off x="29438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7" name="Freeform 6">
              <a:extLst>
                <a:ext uri="{FF2B5EF4-FFF2-40B4-BE49-F238E27FC236}">
                  <a16:creationId xmlns:a16="http://schemas.microsoft.com/office/drawing/2014/main" id="{11B5DD07-B03D-A858-B379-00CDA277ABFA}"/>
                </a:ext>
              </a:extLst>
            </p:cNvPr>
            <p:cNvSpPr/>
            <p:nvPr/>
          </p:nvSpPr>
          <p:spPr>
            <a:xfrm>
              <a:off x="56362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sp>
          <p:nvSpPr>
            <p:cNvPr id="28" name="Freeform 6">
              <a:extLst>
                <a:ext uri="{FF2B5EF4-FFF2-40B4-BE49-F238E27FC236}">
                  <a16:creationId xmlns:a16="http://schemas.microsoft.com/office/drawing/2014/main" id="{031B24CF-DE9A-0DE4-3AC7-8E874F748EBA}"/>
                </a:ext>
              </a:extLst>
            </p:cNvPr>
            <p:cNvSpPr/>
            <p:nvPr/>
          </p:nvSpPr>
          <p:spPr>
            <a:xfrm>
              <a:off x="8328611" y="1531342"/>
              <a:ext cx="2567989" cy="2056532"/>
            </a:xfrm>
            <a:custGeom>
              <a:avLst/>
              <a:gdLst/>
              <a:ahLst/>
              <a:cxnLst/>
              <a:rect l="l" t="t" r="r" b="b"/>
              <a:pathLst>
                <a:path w="4255561" h="3407995">
                  <a:moveTo>
                    <a:pt x="0" y="0"/>
                  </a:moveTo>
                  <a:lnTo>
                    <a:pt x="4255560" y="0"/>
                  </a:lnTo>
                  <a:lnTo>
                    <a:pt x="4255560" y="3407994"/>
                  </a:lnTo>
                  <a:lnTo>
                    <a:pt x="0" y="3407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dirty="0"/>
            </a:p>
          </p:txBody>
        </p:sp>
      </p:grpSp>
      <p:sp>
        <p:nvSpPr>
          <p:cNvPr id="2" name="Metin kutusu 1">
            <a:extLst>
              <a:ext uri="{FF2B5EF4-FFF2-40B4-BE49-F238E27FC236}">
                <a16:creationId xmlns:a16="http://schemas.microsoft.com/office/drawing/2014/main" id="{7DE58B19-44CE-A54F-1816-B581A07F0D00}"/>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94D1C195-DE72-71DE-6AAC-1795A0D4E8EE}"/>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20" name="Metin kutusu 19">
            <a:extLst>
              <a:ext uri="{FF2B5EF4-FFF2-40B4-BE49-F238E27FC236}">
                <a16:creationId xmlns:a16="http://schemas.microsoft.com/office/drawing/2014/main" id="{E912EDEC-AD55-DFFB-3F3D-CF5EC7B70E4C}"/>
              </a:ext>
            </a:extLst>
          </p:cNvPr>
          <p:cNvSpPr txBox="1"/>
          <p:nvPr/>
        </p:nvSpPr>
        <p:spPr>
          <a:xfrm>
            <a:off x="12314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SIFAT</a:t>
            </a:r>
          </a:p>
        </p:txBody>
      </p:sp>
      <p:sp>
        <p:nvSpPr>
          <p:cNvPr id="37" name="Metin kutusu 36">
            <a:extLst>
              <a:ext uri="{FF2B5EF4-FFF2-40B4-BE49-F238E27FC236}">
                <a16:creationId xmlns:a16="http://schemas.microsoft.com/office/drawing/2014/main" id="{B1AAAE71-8BDA-D4D3-9083-8EA396B701AB}"/>
              </a:ext>
            </a:extLst>
          </p:cNvPr>
          <p:cNvSpPr txBox="1"/>
          <p:nvPr/>
        </p:nvSpPr>
        <p:spPr>
          <a:xfrm>
            <a:off x="3930125"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VAZİFE</a:t>
            </a:r>
          </a:p>
        </p:txBody>
      </p:sp>
      <p:sp>
        <p:nvSpPr>
          <p:cNvPr id="38" name="Metin kutusu 37">
            <a:extLst>
              <a:ext uri="{FF2B5EF4-FFF2-40B4-BE49-F238E27FC236}">
                <a16:creationId xmlns:a16="http://schemas.microsoft.com/office/drawing/2014/main" id="{2078244D-5A42-9EBA-F167-B5D059571036}"/>
              </a:ext>
            </a:extLst>
          </p:cNvPr>
          <p:cNvSpPr txBox="1"/>
          <p:nvPr/>
        </p:nvSpPr>
        <p:spPr>
          <a:xfrm>
            <a:off x="6614710"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EZİMCU</a:t>
            </a:r>
          </a:p>
        </p:txBody>
      </p:sp>
      <p:sp>
        <p:nvSpPr>
          <p:cNvPr id="39" name="Metin kutusu 38">
            <a:extLst>
              <a:ext uri="{FF2B5EF4-FFF2-40B4-BE49-F238E27FC236}">
                <a16:creationId xmlns:a16="http://schemas.microsoft.com/office/drawing/2014/main" id="{6595D76C-D235-7DD1-CE34-2BEDBC8EDE0C}"/>
              </a:ext>
            </a:extLst>
          </p:cNvPr>
          <p:cNvSpPr txBox="1"/>
          <p:nvPr/>
        </p:nvSpPr>
        <p:spPr>
          <a:xfrm>
            <a:off x="9317373" y="2442209"/>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EMANET</a:t>
            </a:r>
          </a:p>
        </p:txBody>
      </p:sp>
      <p:sp>
        <p:nvSpPr>
          <p:cNvPr id="59" name="Metin kutusu 58">
            <a:extLst>
              <a:ext uri="{FF2B5EF4-FFF2-40B4-BE49-F238E27FC236}">
                <a16:creationId xmlns:a16="http://schemas.microsoft.com/office/drawing/2014/main" id="{5F37E11A-61B3-ECFC-EBA5-FF116863F584}"/>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FETANET</a:t>
            </a:r>
          </a:p>
        </p:txBody>
      </p:sp>
      <p:sp>
        <p:nvSpPr>
          <p:cNvPr id="60" name="Metin kutusu 59">
            <a:extLst>
              <a:ext uri="{FF2B5EF4-FFF2-40B4-BE49-F238E27FC236}">
                <a16:creationId xmlns:a16="http://schemas.microsoft.com/office/drawing/2014/main" id="{C2092870-37FE-6FCC-17A0-BC1D07E6E355}"/>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TEBLİĞ</a:t>
            </a:r>
          </a:p>
        </p:txBody>
      </p:sp>
      <p:sp>
        <p:nvSpPr>
          <p:cNvPr id="61" name="Metin kutusu 60">
            <a:extLst>
              <a:ext uri="{FF2B5EF4-FFF2-40B4-BE49-F238E27FC236}">
                <a16:creationId xmlns:a16="http://schemas.microsoft.com/office/drawing/2014/main" id="{EEAE2093-10C7-49B1-8109-41F7FF4C772B}"/>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SIDK</a:t>
            </a:r>
          </a:p>
        </p:txBody>
      </p:sp>
      <p:sp>
        <p:nvSpPr>
          <p:cNvPr id="62" name="Metin kutusu 61">
            <a:extLst>
              <a:ext uri="{FF2B5EF4-FFF2-40B4-BE49-F238E27FC236}">
                <a16:creationId xmlns:a16="http://schemas.microsoft.com/office/drawing/2014/main" id="{47F5938A-535E-274C-9B42-7AB93E81EB55}"/>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İSMET</a:t>
            </a:r>
          </a:p>
        </p:txBody>
      </p:sp>
      <p:sp>
        <p:nvSpPr>
          <p:cNvPr id="35" name="Metin kutusu 34">
            <a:extLst>
              <a:ext uri="{FF2B5EF4-FFF2-40B4-BE49-F238E27FC236}">
                <a16:creationId xmlns:a16="http://schemas.microsoft.com/office/drawing/2014/main" id="{72FCE838-BAEF-B835-6644-B6645A1B114F}"/>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Harfleri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karışık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olarak</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verilen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kavramları</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tahmin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edelim</a:t>
            </a:r>
            <a:r>
              <a:rPr lang="en-US" sz="2400" b="1" dirty="0">
                <a:solidFill>
                  <a:srgbClr val="000000"/>
                </a:solidFill>
                <a:latin typeface="Arial" panose="020B0604020202020204" pitchFamily="34" charset="0"/>
                <a:cs typeface="Arial" panose="020B0604020202020204" pitchFamily="34" charset="0"/>
              </a:rPr>
              <a:t>.</a:t>
            </a:r>
          </a:p>
        </p:txBody>
      </p:sp>
      <p:sp>
        <p:nvSpPr>
          <p:cNvPr id="63" name="Metin kutusu 62">
            <a:extLst>
              <a:ext uri="{FF2B5EF4-FFF2-40B4-BE49-F238E27FC236}">
                <a16:creationId xmlns:a16="http://schemas.microsoft.com/office/drawing/2014/main" id="{8D938D09-3C7F-3EA5-1DBA-D863F5C92F45}"/>
              </a:ext>
            </a:extLst>
          </p:cNvPr>
          <p:cNvSpPr txBox="1"/>
          <p:nvPr/>
        </p:nvSpPr>
        <p:spPr>
          <a:xfrm>
            <a:off x="12314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FATSI</a:t>
            </a:r>
          </a:p>
        </p:txBody>
      </p:sp>
      <p:sp>
        <p:nvSpPr>
          <p:cNvPr id="64" name="Metin kutusu 63">
            <a:extLst>
              <a:ext uri="{FF2B5EF4-FFF2-40B4-BE49-F238E27FC236}">
                <a16:creationId xmlns:a16="http://schemas.microsoft.com/office/drawing/2014/main" id="{E3609E82-027A-ADED-83FD-48A487B3EAAB}"/>
              </a:ext>
            </a:extLst>
          </p:cNvPr>
          <p:cNvSpPr txBox="1"/>
          <p:nvPr/>
        </p:nvSpPr>
        <p:spPr>
          <a:xfrm>
            <a:off x="3930125"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İZAFEV</a:t>
            </a:r>
          </a:p>
        </p:txBody>
      </p:sp>
      <p:sp>
        <p:nvSpPr>
          <p:cNvPr id="65" name="Metin kutusu 64">
            <a:extLst>
              <a:ext uri="{FF2B5EF4-FFF2-40B4-BE49-F238E27FC236}">
                <a16:creationId xmlns:a16="http://schemas.microsoft.com/office/drawing/2014/main" id="{9FBEF497-B370-9515-1936-B8579AF67618}"/>
              </a:ext>
            </a:extLst>
          </p:cNvPr>
          <p:cNvSpPr txBox="1"/>
          <p:nvPr/>
        </p:nvSpPr>
        <p:spPr>
          <a:xfrm>
            <a:off x="6614710"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EZİMCU</a:t>
            </a:r>
          </a:p>
        </p:txBody>
      </p:sp>
      <p:sp>
        <p:nvSpPr>
          <p:cNvPr id="66" name="Metin kutusu 65">
            <a:extLst>
              <a:ext uri="{FF2B5EF4-FFF2-40B4-BE49-F238E27FC236}">
                <a16:creationId xmlns:a16="http://schemas.microsoft.com/office/drawing/2014/main" id="{460DC56A-E0E7-68F3-3DED-0E29EA1E09BC}"/>
              </a:ext>
            </a:extLst>
          </p:cNvPr>
          <p:cNvSpPr txBox="1"/>
          <p:nvPr/>
        </p:nvSpPr>
        <p:spPr>
          <a:xfrm>
            <a:off x="9317373" y="2439355"/>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TENAME </a:t>
            </a:r>
          </a:p>
        </p:txBody>
      </p:sp>
      <p:sp>
        <p:nvSpPr>
          <p:cNvPr id="67" name="Metin kutusu 66">
            <a:extLst>
              <a:ext uri="{FF2B5EF4-FFF2-40B4-BE49-F238E27FC236}">
                <a16:creationId xmlns:a16="http://schemas.microsoft.com/office/drawing/2014/main" id="{4CB7C8D8-A0F5-7E06-312F-E6A8F053D950}"/>
              </a:ext>
            </a:extLst>
          </p:cNvPr>
          <p:cNvSpPr txBox="1"/>
          <p:nvPr/>
        </p:nvSpPr>
        <p:spPr>
          <a:xfrm>
            <a:off x="12314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TETENFA</a:t>
            </a:r>
          </a:p>
        </p:txBody>
      </p:sp>
      <p:sp>
        <p:nvSpPr>
          <p:cNvPr id="68" name="Metin kutusu 67">
            <a:extLst>
              <a:ext uri="{FF2B5EF4-FFF2-40B4-BE49-F238E27FC236}">
                <a16:creationId xmlns:a16="http://schemas.microsoft.com/office/drawing/2014/main" id="{00E65472-2126-1C65-DEC3-E4666E76C2EB}"/>
              </a:ext>
            </a:extLst>
          </p:cNvPr>
          <p:cNvSpPr txBox="1"/>
          <p:nvPr/>
        </p:nvSpPr>
        <p:spPr>
          <a:xfrm>
            <a:off x="3930125"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BİLETĞ</a:t>
            </a:r>
          </a:p>
        </p:txBody>
      </p:sp>
      <p:sp>
        <p:nvSpPr>
          <p:cNvPr id="69" name="Metin kutusu 68">
            <a:extLst>
              <a:ext uri="{FF2B5EF4-FFF2-40B4-BE49-F238E27FC236}">
                <a16:creationId xmlns:a16="http://schemas.microsoft.com/office/drawing/2014/main" id="{ACFB8FDF-F242-2E78-6AA9-1CD79FA9A595}"/>
              </a:ext>
            </a:extLst>
          </p:cNvPr>
          <p:cNvSpPr txBox="1"/>
          <p:nvPr/>
        </p:nvSpPr>
        <p:spPr>
          <a:xfrm>
            <a:off x="6614710"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KIDS</a:t>
            </a:r>
          </a:p>
        </p:txBody>
      </p:sp>
      <p:sp>
        <p:nvSpPr>
          <p:cNvPr id="70" name="Metin kutusu 69">
            <a:extLst>
              <a:ext uri="{FF2B5EF4-FFF2-40B4-BE49-F238E27FC236}">
                <a16:creationId xmlns:a16="http://schemas.microsoft.com/office/drawing/2014/main" id="{3AC4CA68-F0B6-D02C-293C-51A22EAE55F0}"/>
              </a:ext>
            </a:extLst>
          </p:cNvPr>
          <p:cNvSpPr txBox="1"/>
          <p:nvPr/>
        </p:nvSpPr>
        <p:spPr>
          <a:xfrm>
            <a:off x="9317373" y="4787163"/>
            <a:ext cx="1929531" cy="523220"/>
          </a:xfrm>
          <a:prstGeom prst="rect">
            <a:avLst/>
          </a:prstGeom>
          <a:solidFill>
            <a:srgbClr val="FC8F00"/>
          </a:solidFill>
        </p:spPr>
        <p:txBody>
          <a:bodyPr wrap="square" rtlCol="0">
            <a:spAutoFit/>
          </a:bodyPr>
          <a:lstStyle/>
          <a:p>
            <a:pPr algn="ctr"/>
            <a:r>
              <a:rPr lang="tr-TR" sz="2800" b="1" dirty="0">
                <a:latin typeface="Arial" panose="020B0604020202020204" pitchFamily="34" charset="0"/>
                <a:cs typeface="Arial" panose="020B0604020202020204" pitchFamily="34" charset="0"/>
              </a:rPr>
              <a:t>SEMTİ</a:t>
            </a:r>
          </a:p>
        </p:txBody>
      </p:sp>
      <p:sp>
        <p:nvSpPr>
          <p:cNvPr id="4" name="Metin kutusu 3">
            <a:extLst>
              <a:ext uri="{FF2B5EF4-FFF2-40B4-BE49-F238E27FC236}">
                <a16:creationId xmlns:a16="http://schemas.microsoft.com/office/drawing/2014/main" id="{08941B5B-0F5F-E321-5387-645C651721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6" name="Metin kutusu 5">
            <a:extLst>
              <a:ext uri="{FF2B5EF4-FFF2-40B4-BE49-F238E27FC236}">
                <a16:creationId xmlns:a16="http://schemas.microsoft.com/office/drawing/2014/main" id="{60A9EB6B-6B13-4DFC-932D-FA5591E4B2D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31651398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3"/>
                                        </p:tgtEl>
                                        <p:attrNameLst>
                                          <p:attrName>ppt_x</p:attrName>
                                        </p:attrNameLst>
                                      </p:cBhvr>
                                      <p:tavLst>
                                        <p:tav tm="0">
                                          <p:val>
                                            <p:strVal val="ppt_x"/>
                                          </p:val>
                                        </p:tav>
                                        <p:tav tm="100000">
                                          <p:val>
                                            <p:strVal val="ppt_x"/>
                                          </p:val>
                                        </p:tav>
                                      </p:tavLst>
                                    </p:anim>
                                    <p:anim calcmode="lin" valueType="num">
                                      <p:cBhvr additive="base">
                                        <p:cTn id="7" dur="500"/>
                                        <p:tgtEl>
                                          <p:spTgt spid="63"/>
                                        </p:tgtEl>
                                        <p:attrNameLst>
                                          <p:attrName>ppt_y</p:attrName>
                                        </p:attrNameLst>
                                      </p:cBhvr>
                                      <p:tavLst>
                                        <p:tav tm="0">
                                          <p:val>
                                            <p:strVal val="ppt_y"/>
                                          </p:val>
                                        </p:tav>
                                        <p:tav tm="100000">
                                          <p:val>
                                            <p:strVal val="1+ppt_h/2"/>
                                          </p:val>
                                        </p:tav>
                                      </p:tavLst>
                                    </p:anim>
                                    <p:set>
                                      <p:cBhvr>
                                        <p:cTn id="8" dur="1" fill="hold">
                                          <p:stCondLst>
                                            <p:cond delay="499"/>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4"/>
                                        </p:tgtEl>
                                        <p:attrNameLst>
                                          <p:attrName>ppt_x</p:attrName>
                                        </p:attrNameLst>
                                      </p:cBhvr>
                                      <p:tavLst>
                                        <p:tav tm="0">
                                          <p:val>
                                            <p:strVal val="ppt_x"/>
                                          </p:val>
                                        </p:tav>
                                        <p:tav tm="100000">
                                          <p:val>
                                            <p:strVal val="ppt_x"/>
                                          </p:val>
                                        </p:tav>
                                      </p:tavLst>
                                    </p:anim>
                                    <p:anim calcmode="lin" valueType="num">
                                      <p:cBhvr additive="base">
                                        <p:cTn id="13" dur="500"/>
                                        <p:tgtEl>
                                          <p:spTgt spid="64"/>
                                        </p:tgtEl>
                                        <p:attrNameLst>
                                          <p:attrName>ppt_y</p:attrName>
                                        </p:attrNameLst>
                                      </p:cBhvr>
                                      <p:tavLst>
                                        <p:tav tm="0">
                                          <p:val>
                                            <p:strVal val="ppt_y"/>
                                          </p:val>
                                        </p:tav>
                                        <p:tav tm="100000">
                                          <p:val>
                                            <p:strVal val="1+ppt_h/2"/>
                                          </p:val>
                                        </p:tav>
                                      </p:tavLst>
                                    </p:anim>
                                    <p:set>
                                      <p:cBhvr>
                                        <p:cTn id="14" dur="1" fill="hold">
                                          <p:stCondLst>
                                            <p:cond delay="499"/>
                                          </p:stCondLst>
                                        </p:cTn>
                                        <p:tgtEl>
                                          <p:spTgt spid="6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5"/>
                                        </p:tgtEl>
                                        <p:attrNameLst>
                                          <p:attrName>ppt_x</p:attrName>
                                        </p:attrNameLst>
                                      </p:cBhvr>
                                      <p:tavLst>
                                        <p:tav tm="0">
                                          <p:val>
                                            <p:strVal val="ppt_x"/>
                                          </p:val>
                                        </p:tav>
                                        <p:tav tm="100000">
                                          <p:val>
                                            <p:strVal val="ppt_x"/>
                                          </p:val>
                                        </p:tav>
                                      </p:tavLst>
                                    </p:anim>
                                    <p:anim calcmode="lin" valueType="num">
                                      <p:cBhvr additive="base">
                                        <p:cTn id="19" dur="500"/>
                                        <p:tgtEl>
                                          <p:spTgt spid="65"/>
                                        </p:tgtEl>
                                        <p:attrNameLst>
                                          <p:attrName>ppt_y</p:attrName>
                                        </p:attrNameLst>
                                      </p:cBhvr>
                                      <p:tavLst>
                                        <p:tav tm="0">
                                          <p:val>
                                            <p:strVal val="ppt_y"/>
                                          </p:val>
                                        </p:tav>
                                        <p:tav tm="100000">
                                          <p:val>
                                            <p:strVal val="1+ppt_h/2"/>
                                          </p:val>
                                        </p:tav>
                                      </p:tavLst>
                                    </p:anim>
                                    <p:set>
                                      <p:cBhvr>
                                        <p:cTn id="20" dur="1" fill="hold">
                                          <p:stCondLst>
                                            <p:cond delay="499"/>
                                          </p:stCondLst>
                                        </p:cTn>
                                        <p:tgtEl>
                                          <p:spTgt spid="6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ppt_x"/>
                                          </p:val>
                                        </p:tav>
                                      </p:tavLst>
                                    </p:anim>
                                    <p:anim calcmode="lin" valueType="num">
                                      <p:cBhvr additive="base">
                                        <p:cTn id="25" dur="500"/>
                                        <p:tgtEl>
                                          <p:spTgt spid="66"/>
                                        </p:tgtEl>
                                        <p:attrNameLst>
                                          <p:attrName>ppt_y</p:attrName>
                                        </p:attrNameLst>
                                      </p:cBhvr>
                                      <p:tavLst>
                                        <p:tav tm="0">
                                          <p:val>
                                            <p:strVal val="ppt_y"/>
                                          </p:val>
                                        </p:tav>
                                        <p:tav tm="100000">
                                          <p:val>
                                            <p:strVal val="1+ppt_h/2"/>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67"/>
                                        </p:tgtEl>
                                        <p:attrNameLst>
                                          <p:attrName>ppt_x</p:attrName>
                                        </p:attrNameLst>
                                      </p:cBhvr>
                                      <p:tavLst>
                                        <p:tav tm="0">
                                          <p:val>
                                            <p:strVal val="ppt_x"/>
                                          </p:val>
                                        </p:tav>
                                        <p:tav tm="100000">
                                          <p:val>
                                            <p:strVal val="ppt_x"/>
                                          </p:val>
                                        </p:tav>
                                      </p:tavLst>
                                    </p:anim>
                                    <p:anim calcmode="lin" valueType="num">
                                      <p:cBhvr additive="base">
                                        <p:cTn id="31" dur="500"/>
                                        <p:tgtEl>
                                          <p:spTgt spid="67"/>
                                        </p:tgtEl>
                                        <p:attrNameLst>
                                          <p:attrName>ppt_y</p:attrName>
                                        </p:attrNameLst>
                                      </p:cBhvr>
                                      <p:tavLst>
                                        <p:tav tm="0">
                                          <p:val>
                                            <p:strVal val="ppt_y"/>
                                          </p:val>
                                        </p:tav>
                                        <p:tav tm="100000">
                                          <p:val>
                                            <p:strVal val="1+ppt_h/2"/>
                                          </p:val>
                                        </p:tav>
                                      </p:tavLst>
                                    </p:anim>
                                    <p:set>
                                      <p:cBhvr>
                                        <p:cTn id="32" dur="1" fill="hold">
                                          <p:stCondLst>
                                            <p:cond delay="499"/>
                                          </p:stCondLst>
                                        </p:cTn>
                                        <p:tgtEl>
                                          <p:spTgt spid="6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68"/>
                                        </p:tgtEl>
                                        <p:attrNameLst>
                                          <p:attrName>ppt_x</p:attrName>
                                        </p:attrNameLst>
                                      </p:cBhvr>
                                      <p:tavLst>
                                        <p:tav tm="0">
                                          <p:val>
                                            <p:strVal val="ppt_x"/>
                                          </p:val>
                                        </p:tav>
                                        <p:tav tm="100000">
                                          <p:val>
                                            <p:strVal val="ppt_x"/>
                                          </p:val>
                                        </p:tav>
                                      </p:tavLst>
                                    </p:anim>
                                    <p:anim calcmode="lin" valueType="num">
                                      <p:cBhvr additive="base">
                                        <p:cTn id="37" dur="500"/>
                                        <p:tgtEl>
                                          <p:spTgt spid="68"/>
                                        </p:tgtEl>
                                        <p:attrNameLst>
                                          <p:attrName>ppt_y</p:attrName>
                                        </p:attrNameLst>
                                      </p:cBhvr>
                                      <p:tavLst>
                                        <p:tav tm="0">
                                          <p:val>
                                            <p:strVal val="ppt_y"/>
                                          </p:val>
                                        </p:tav>
                                        <p:tav tm="100000">
                                          <p:val>
                                            <p:strVal val="1+ppt_h/2"/>
                                          </p:val>
                                        </p:tav>
                                      </p:tavLst>
                                    </p:anim>
                                    <p:set>
                                      <p:cBhvr>
                                        <p:cTn id="38" dur="1" fill="hold">
                                          <p:stCondLst>
                                            <p:cond delay="499"/>
                                          </p:stCondLst>
                                        </p:cTn>
                                        <p:tgtEl>
                                          <p:spTgt spid="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69"/>
                                        </p:tgtEl>
                                        <p:attrNameLst>
                                          <p:attrName>ppt_x</p:attrName>
                                        </p:attrNameLst>
                                      </p:cBhvr>
                                      <p:tavLst>
                                        <p:tav tm="0">
                                          <p:val>
                                            <p:strVal val="ppt_x"/>
                                          </p:val>
                                        </p:tav>
                                        <p:tav tm="100000">
                                          <p:val>
                                            <p:strVal val="ppt_x"/>
                                          </p:val>
                                        </p:tav>
                                      </p:tavLst>
                                    </p:anim>
                                    <p:anim calcmode="lin" valueType="num">
                                      <p:cBhvr additive="base">
                                        <p:cTn id="43" dur="500"/>
                                        <p:tgtEl>
                                          <p:spTgt spid="69"/>
                                        </p:tgtEl>
                                        <p:attrNameLst>
                                          <p:attrName>ppt_y</p:attrName>
                                        </p:attrNameLst>
                                      </p:cBhvr>
                                      <p:tavLst>
                                        <p:tav tm="0">
                                          <p:val>
                                            <p:strVal val="ppt_y"/>
                                          </p:val>
                                        </p:tav>
                                        <p:tav tm="100000">
                                          <p:val>
                                            <p:strVal val="1+ppt_h/2"/>
                                          </p:val>
                                        </p:tav>
                                      </p:tavLst>
                                    </p:anim>
                                    <p:set>
                                      <p:cBhvr>
                                        <p:cTn id="44" dur="1" fill="hold">
                                          <p:stCondLst>
                                            <p:cond delay="499"/>
                                          </p:stCondLst>
                                        </p:cTn>
                                        <p:tgtEl>
                                          <p:spTgt spid="6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70"/>
                                        </p:tgtEl>
                                        <p:attrNameLst>
                                          <p:attrName>ppt_x</p:attrName>
                                        </p:attrNameLst>
                                      </p:cBhvr>
                                      <p:tavLst>
                                        <p:tav tm="0">
                                          <p:val>
                                            <p:strVal val="ppt_x"/>
                                          </p:val>
                                        </p:tav>
                                        <p:tav tm="100000">
                                          <p:val>
                                            <p:strVal val="ppt_x"/>
                                          </p:val>
                                        </p:tav>
                                      </p:tavLst>
                                    </p:anim>
                                    <p:anim calcmode="lin" valueType="num">
                                      <p:cBhvr additive="base">
                                        <p:cTn id="49" dur="500"/>
                                        <p:tgtEl>
                                          <p:spTgt spid="70"/>
                                        </p:tgtEl>
                                        <p:attrNameLst>
                                          <p:attrName>ppt_y</p:attrName>
                                        </p:attrNameLst>
                                      </p:cBhvr>
                                      <p:tavLst>
                                        <p:tav tm="0">
                                          <p:val>
                                            <p:strVal val="ppt_y"/>
                                          </p:val>
                                        </p:tav>
                                        <p:tav tm="100000">
                                          <p:val>
                                            <p:strVal val="1+ppt_h/2"/>
                                          </p:val>
                                        </p:tav>
                                      </p:tavLst>
                                    </p:anim>
                                    <p:set>
                                      <p:cBhvr>
                                        <p:cTn id="50"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516921" y="1090902"/>
            <a:ext cx="8581066" cy="1569660"/>
          </a:xfrm>
          <a:prstGeom prst="rect">
            <a:avLst/>
          </a:prstGeom>
          <a:noFill/>
        </p:spPr>
        <p:txBody>
          <a:bodyPr wrap="square" rtlCol="0">
            <a:spAutoFit/>
          </a:bodyPr>
          <a:lstStyle/>
          <a:p>
            <a:r>
              <a:rPr lang="tr-TR" sz="3200" dirty="0">
                <a:latin typeface="Arial" panose="020B0604020202020204" pitchFamily="34" charset="0"/>
              </a:rPr>
              <a:t>• Tüm peygamberlerde ortak ve </a:t>
            </a:r>
          </a:p>
          <a:p>
            <a:r>
              <a:rPr lang="tr-TR" sz="3200" dirty="0">
                <a:latin typeface="Arial" panose="020B0604020202020204" pitchFamily="34" charset="0"/>
              </a:rPr>
              <a:t>olmazsa olmaz belirli </a:t>
            </a:r>
            <a:r>
              <a:rPr lang="tr-TR" sz="3200" dirty="0">
                <a:solidFill>
                  <a:srgbClr val="FF0000"/>
                </a:solidFill>
                <a:latin typeface="Arial" panose="020B0604020202020204" pitchFamily="34" charset="0"/>
              </a:rPr>
              <a:t>nitelikler</a:t>
            </a:r>
            <a:r>
              <a:rPr lang="tr-TR" sz="3200" dirty="0">
                <a:latin typeface="Arial" panose="020B0604020202020204" pitchFamily="34" charset="0"/>
              </a:rPr>
              <a:t> ve </a:t>
            </a:r>
            <a:r>
              <a:rPr lang="tr-TR" sz="3200" dirty="0">
                <a:solidFill>
                  <a:srgbClr val="FF0000"/>
                </a:solidFill>
                <a:latin typeface="Arial" panose="020B0604020202020204" pitchFamily="34" charset="0"/>
              </a:rPr>
              <a:t>sıfatlar</a:t>
            </a:r>
            <a:r>
              <a:rPr lang="tr-TR" sz="3200" dirty="0">
                <a:latin typeface="Arial" panose="020B0604020202020204" pitchFamily="34" charset="0"/>
              </a:rPr>
              <a:t> vardır.</a:t>
            </a:r>
          </a:p>
        </p:txBody>
      </p:sp>
      <p:sp>
        <p:nvSpPr>
          <p:cNvPr id="7" name="Metin kutusu 6">
            <a:extLst>
              <a:ext uri="{FF2B5EF4-FFF2-40B4-BE49-F238E27FC236}">
                <a16:creationId xmlns:a16="http://schemas.microsoft.com/office/drawing/2014/main" id="{7C208274-1B06-8052-AE21-A9E5342730B6}"/>
              </a:ext>
            </a:extLst>
          </p:cNvPr>
          <p:cNvSpPr txBox="1"/>
          <p:nvPr/>
        </p:nvSpPr>
        <p:spPr>
          <a:xfrm>
            <a:off x="3516921" y="2816022"/>
            <a:ext cx="8215307" cy="1569660"/>
          </a:xfrm>
          <a:prstGeom prst="rect">
            <a:avLst/>
          </a:prstGeom>
          <a:noFill/>
        </p:spPr>
        <p:txBody>
          <a:bodyPr wrap="square" rtlCol="0">
            <a:spAutoFit/>
          </a:bodyPr>
          <a:lstStyle/>
          <a:p>
            <a:pPr marL="3175" eaLnBrk="1" hangingPunct="1"/>
            <a:r>
              <a:rPr lang="tr-TR" sz="3200" dirty="0">
                <a:latin typeface="Arial" panose="020B0604020202020204" pitchFamily="34" charset="0"/>
                <a:cs typeface="Arial" panose="020B0604020202020204" pitchFamily="34" charset="0"/>
              </a:rPr>
              <a:t>• Bunlar Yüce Kitabımız Kur’an-ı Kerim’de açıkça yazılıdır ve Allah (c.c.) tarafından belirlenmiştir</a:t>
            </a:r>
          </a:p>
        </p:txBody>
      </p:sp>
      <p:pic>
        <p:nvPicPr>
          <p:cNvPr id="10" name="Resim 9" descr="gökyüzü, bulut, dış mekan, kitap içeren bir resim&#10;&#10;Açıklama otomatik olarak oluşturuldu">
            <a:extLst>
              <a:ext uri="{FF2B5EF4-FFF2-40B4-BE49-F238E27FC236}">
                <a16:creationId xmlns:a16="http://schemas.microsoft.com/office/drawing/2014/main" id="{D314FCCC-EBA4-BD07-43D4-3713CE158C1B}"/>
              </a:ext>
            </a:extLst>
          </p:cNvPr>
          <p:cNvPicPr>
            <a:picLocks noChangeAspect="1"/>
          </p:cNvPicPr>
          <p:nvPr/>
        </p:nvPicPr>
        <p:blipFill rotWithShape="1">
          <a:blip r:embed="rId3">
            <a:extLst>
              <a:ext uri="{28A0092B-C50C-407E-A947-70E740481C1C}">
                <a14:useLocalDpi xmlns:a14="http://schemas.microsoft.com/office/drawing/2010/main" val="0"/>
              </a:ext>
            </a:extLst>
          </a:blip>
          <a:srcRect r="63607"/>
          <a:stretch/>
        </p:blipFill>
        <p:spPr>
          <a:xfrm>
            <a:off x="459772" y="1145473"/>
            <a:ext cx="2691389" cy="4567054"/>
          </a:xfrm>
          <a:prstGeom prst="roundRect">
            <a:avLst>
              <a:gd name="adj" fmla="val 8594"/>
            </a:avLst>
          </a:prstGeom>
          <a:solidFill>
            <a:srgbClr val="FFFFFF">
              <a:shade val="85000"/>
            </a:srgbClr>
          </a:solidFill>
          <a:ln>
            <a:noFill/>
          </a:ln>
          <a:effectLst/>
        </p:spPr>
      </p:pic>
      <p:sp>
        <p:nvSpPr>
          <p:cNvPr id="11" name="Metin kutusu 10">
            <a:extLst>
              <a:ext uri="{FF2B5EF4-FFF2-40B4-BE49-F238E27FC236}">
                <a16:creationId xmlns:a16="http://schemas.microsoft.com/office/drawing/2014/main" id="{CCC083F5-B75F-9BD0-DAAA-7127C75810CA}"/>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14" name="Metin kutusu 13">
            <a:extLst>
              <a:ext uri="{FF2B5EF4-FFF2-40B4-BE49-F238E27FC236}">
                <a16:creationId xmlns:a16="http://schemas.microsoft.com/office/drawing/2014/main" id="{F7D343DB-6F3D-FA7A-1DCC-F33EB5E60D4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6" name="Metin kutusu 15">
            <a:extLst>
              <a:ext uri="{FF2B5EF4-FFF2-40B4-BE49-F238E27FC236}">
                <a16:creationId xmlns:a16="http://schemas.microsoft.com/office/drawing/2014/main" id="{0CB07D51-1231-C2FF-AF52-81AA15576C38}"/>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7" name="Metin kutusu 16">
            <a:extLst>
              <a:ext uri="{FF2B5EF4-FFF2-40B4-BE49-F238E27FC236}">
                <a16:creationId xmlns:a16="http://schemas.microsoft.com/office/drawing/2014/main" id="{CD77815B-19E8-B0C0-46FE-02DEC27F21B7}"/>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 name="Metin kutusu 1">
            <a:extLst>
              <a:ext uri="{FF2B5EF4-FFF2-40B4-BE49-F238E27FC236}">
                <a16:creationId xmlns:a16="http://schemas.microsoft.com/office/drawing/2014/main" id="{EC99A015-E9EA-EDA4-312F-DC36107CBC9A}"/>
              </a:ext>
            </a:extLst>
          </p:cNvPr>
          <p:cNvSpPr txBox="1"/>
          <p:nvPr/>
        </p:nvSpPr>
        <p:spPr>
          <a:xfrm>
            <a:off x="3516921" y="4591497"/>
            <a:ext cx="8215307" cy="1077218"/>
          </a:xfrm>
          <a:prstGeom prst="rect">
            <a:avLst/>
          </a:prstGeom>
          <a:noFill/>
        </p:spPr>
        <p:txBody>
          <a:bodyPr wrap="square" rtlCol="0">
            <a:spAutoFit/>
          </a:bodyPr>
          <a:lstStyle/>
          <a:p>
            <a:pPr marL="3175" eaLnBrk="1" hangingPunct="1"/>
            <a:r>
              <a:rPr lang="tr-TR" sz="3200" dirty="0">
                <a:latin typeface="Arial" panose="020B0604020202020204" pitchFamily="34" charset="0"/>
                <a:cs typeface="Arial" panose="020B0604020202020204" pitchFamily="34" charset="0"/>
              </a:rPr>
              <a:t>• Peygamberlerin diğer insanlardan en önemli farkı </a:t>
            </a:r>
            <a:r>
              <a:rPr lang="tr-TR" sz="3200" dirty="0">
                <a:solidFill>
                  <a:srgbClr val="FF0000"/>
                </a:solidFill>
                <a:latin typeface="Arial" panose="020B0604020202020204" pitchFamily="34" charset="0"/>
                <a:cs typeface="Arial" panose="020B0604020202020204" pitchFamily="34" charset="0"/>
              </a:rPr>
              <a:t>Allah’tan (c.c.) vahiy almaları</a:t>
            </a:r>
            <a:r>
              <a:rPr lang="tr-TR" sz="3200" dirty="0">
                <a:latin typeface="Arial" panose="020B0604020202020204" pitchFamily="34" charset="0"/>
                <a:cs typeface="Arial" panose="020B0604020202020204" pitchFamily="34" charset="0"/>
              </a:rPr>
              <a:t>dır.</a:t>
            </a:r>
          </a:p>
        </p:txBody>
      </p:sp>
    </p:spTree>
    <p:extLst>
      <p:ext uri="{BB962C8B-B14F-4D97-AF65-F5344CB8AC3E}">
        <p14:creationId xmlns:p14="http://schemas.microsoft.com/office/powerpoint/2010/main" val="25235974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33CF070-425D-0621-4AD2-E3D08AE5DEF3}"/>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E7B0458F-477F-A2DD-43B3-C21EBC1D8BA4}"/>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pSp>
        <p:nvGrpSpPr>
          <p:cNvPr id="13" name="Grup 12">
            <a:extLst>
              <a:ext uri="{FF2B5EF4-FFF2-40B4-BE49-F238E27FC236}">
                <a16:creationId xmlns:a16="http://schemas.microsoft.com/office/drawing/2014/main" id="{C23A11F5-4848-5445-5D6B-C0F5DCA7D1A8}"/>
              </a:ext>
            </a:extLst>
          </p:cNvPr>
          <p:cNvGrpSpPr/>
          <p:nvPr/>
        </p:nvGrpSpPr>
        <p:grpSpPr>
          <a:xfrm>
            <a:off x="1493626" y="1578030"/>
            <a:ext cx="9204749" cy="1330931"/>
            <a:chOff x="1133051" y="1746846"/>
            <a:chExt cx="9204749" cy="1330931"/>
          </a:xfrm>
        </p:grpSpPr>
        <p:sp>
          <p:nvSpPr>
            <p:cNvPr id="4" name="Freeform 6">
              <a:extLst>
                <a:ext uri="{FF2B5EF4-FFF2-40B4-BE49-F238E27FC236}">
                  <a16:creationId xmlns:a16="http://schemas.microsoft.com/office/drawing/2014/main" id="{B83CCD7E-9498-C77D-B838-22F605E59A14}"/>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8" name="Freeform 6">
              <a:extLst>
                <a:ext uri="{FF2B5EF4-FFF2-40B4-BE49-F238E27FC236}">
                  <a16:creationId xmlns:a16="http://schemas.microsoft.com/office/drawing/2014/main" id="{065FD81F-8E48-6591-6B82-51BDF90FA217}"/>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AC4A67F1-6A19-6452-BB15-821A0A1BAD15}"/>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27935B8A-FFE9-7572-83BD-EAA1766A4EAA}"/>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7FFFFF59-6580-8242-8FC8-91895EB6070A}"/>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8E2B320B-7044-97BC-0563-1280D3783599}"/>
                </a:ext>
              </a:extLst>
            </p:cNvPr>
            <p:cNvSpPr/>
            <p:nvPr/>
          </p:nvSpPr>
          <p:spPr>
            <a:xfrm>
              <a:off x="8943551" y="1746846"/>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14" name="Grup 13">
            <a:extLst>
              <a:ext uri="{FF2B5EF4-FFF2-40B4-BE49-F238E27FC236}">
                <a16:creationId xmlns:a16="http://schemas.microsoft.com/office/drawing/2014/main" id="{E91FC9F8-B387-4A2E-8EA9-04A043C05559}"/>
              </a:ext>
            </a:extLst>
          </p:cNvPr>
          <p:cNvGrpSpPr/>
          <p:nvPr/>
        </p:nvGrpSpPr>
        <p:grpSpPr>
          <a:xfrm>
            <a:off x="2274676" y="3089331"/>
            <a:ext cx="7642649" cy="1330930"/>
            <a:chOff x="1133051" y="1746847"/>
            <a:chExt cx="7642649" cy="1330930"/>
          </a:xfrm>
        </p:grpSpPr>
        <p:sp>
          <p:nvSpPr>
            <p:cNvPr id="15" name="Freeform 6">
              <a:extLst>
                <a:ext uri="{FF2B5EF4-FFF2-40B4-BE49-F238E27FC236}">
                  <a16:creationId xmlns:a16="http://schemas.microsoft.com/office/drawing/2014/main" id="{87096019-9029-A0BE-F3FB-B463131B1325}"/>
                </a:ext>
              </a:extLst>
            </p:cNvPr>
            <p:cNvSpPr/>
            <p:nvPr/>
          </p:nvSpPr>
          <p:spPr>
            <a:xfrm>
              <a:off x="1133051" y="174685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6" name="Freeform 6">
              <a:extLst>
                <a:ext uri="{FF2B5EF4-FFF2-40B4-BE49-F238E27FC236}">
                  <a16:creationId xmlns:a16="http://schemas.microsoft.com/office/drawing/2014/main" id="{23E2E60E-A818-0F0F-8DB5-6E3997F5803E}"/>
                </a:ext>
              </a:extLst>
            </p:cNvPr>
            <p:cNvSpPr/>
            <p:nvPr/>
          </p:nvSpPr>
          <p:spPr>
            <a:xfrm>
              <a:off x="2695151" y="1746849"/>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7" name="Freeform 6">
              <a:extLst>
                <a:ext uri="{FF2B5EF4-FFF2-40B4-BE49-F238E27FC236}">
                  <a16:creationId xmlns:a16="http://schemas.microsoft.com/office/drawing/2014/main" id="{B8A04467-67AA-5D77-6D93-D20CCD58CF9E}"/>
                </a:ext>
              </a:extLst>
            </p:cNvPr>
            <p:cNvSpPr/>
            <p:nvPr/>
          </p:nvSpPr>
          <p:spPr>
            <a:xfrm>
              <a:off x="42572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8" name="Freeform 6">
              <a:extLst>
                <a:ext uri="{FF2B5EF4-FFF2-40B4-BE49-F238E27FC236}">
                  <a16:creationId xmlns:a16="http://schemas.microsoft.com/office/drawing/2014/main" id="{E56C6B45-F4CF-1A89-897B-0BC05285E05C}"/>
                </a:ext>
              </a:extLst>
            </p:cNvPr>
            <p:cNvSpPr/>
            <p:nvPr/>
          </p:nvSpPr>
          <p:spPr>
            <a:xfrm>
              <a:off x="5819351" y="1746848"/>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9" name="Freeform 6">
              <a:extLst>
                <a:ext uri="{FF2B5EF4-FFF2-40B4-BE49-F238E27FC236}">
                  <a16:creationId xmlns:a16="http://schemas.microsoft.com/office/drawing/2014/main" id="{BF9873DF-48DF-5B15-AC8F-56AD0BB976D5}"/>
                </a:ext>
              </a:extLst>
            </p:cNvPr>
            <p:cNvSpPr/>
            <p:nvPr/>
          </p:nvSpPr>
          <p:spPr>
            <a:xfrm>
              <a:off x="7381451" y="1746847"/>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grpSp>
        <p:nvGrpSpPr>
          <p:cNvPr id="40" name="Grup 39">
            <a:extLst>
              <a:ext uri="{FF2B5EF4-FFF2-40B4-BE49-F238E27FC236}">
                <a16:creationId xmlns:a16="http://schemas.microsoft.com/office/drawing/2014/main" id="{1B50268F-7177-82F5-D590-0E58A8ACC543}"/>
              </a:ext>
            </a:extLst>
          </p:cNvPr>
          <p:cNvGrpSpPr/>
          <p:nvPr/>
        </p:nvGrpSpPr>
        <p:grpSpPr>
          <a:xfrm>
            <a:off x="1681640" y="2040115"/>
            <a:ext cx="8894410" cy="584778"/>
            <a:chOff x="1681640" y="2155395"/>
            <a:chExt cx="8894410" cy="584778"/>
          </a:xfrm>
        </p:grpSpPr>
        <p:sp>
          <p:nvSpPr>
            <p:cNvPr id="34" name="Metin kutusu 33">
              <a:extLst>
                <a:ext uri="{FF2B5EF4-FFF2-40B4-BE49-F238E27FC236}">
                  <a16:creationId xmlns:a16="http://schemas.microsoft.com/office/drawing/2014/main" id="{C64637EC-0736-F571-33B6-7BF62EE8F193}"/>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35" name="Metin kutusu 34">
              <a:extLst>
                <a:ext uri="{FF2B5EF4-FFF2-40B4-BE49-F238E27FC236}">
                  <a16:creationId xmlns:a16="http://schemas.microsoft.com/office/drawing/2014/main" id="{BC583DB7-A930-24F4-0087-B32D3B9A09EF}"/>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36" name="Metin kutusu 35">
              <a:extLst>
                <a:ext uri="{FF2B5EF4-FFF2-40B4-BE49-F238E27FC236}">
                  <a16:creationId xmlns:a16="http://schemas.microsoft.com/office/drawing/2014/main" id="{4C3A41E5-7909-ABAD-B9B8-232F5126291C}"/>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L</a:t>
              </a:r>
            </a:p>
          </p:txBody>
        </p:sp>
        <p:sp>
          <p:nvSpPr>
            <p:cNvPr id="37" name="Metin kutusu 36">
              <a:extLst>
                <a:ext uri="{FF2B5EF4-FFF2-40B4-BE49-F238E27FC236}">
                  <a16:creationId xmlns:a16="http://schemas.microsoft.com/office/drawing/2014/main" id="{E656621C-E5F9-E6D3-3AA5-678183C3764F}"/>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38" name="Metin kutusu 37">
              <a:extLst>
                <a:ext uri="{FF2B5EF4-FFF2-40B4-BE49-F238E27FC236}">
                  <a16:creationId xmlns:a16="http://schemas.microsoft.com/office/drawing/2014/main" id="{E82AD5DE-D145-E87A-699C-46E3DB3A8FA4}"/>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39" name="Metin kutusu 38">
              <a:extLst>
                <a:ext uri="{FF2B5EF4-FFF2-40B4-BE49-F238E27FC236}">
                  <a16:creationId xmlns:a16="http://schemas.microsoft.com/office/drawing/2014/main" id="{63E1324F-525F-A719-923A-3C9058330ACF}"/>
                </a:ext>
              </a:extLst>
            </p:cNvPr>
            <p:cNvSpPr txBox="1"/>
            <p:nvPr/>
          </p:nvSpPr>
          <p:spPr>
            <a:xfrm>
              <a:off x="9482738"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grpSp>
      <p:grpSp>
        <p:nvGrpSpPr>
          <p:cNvPr id="55" name="Grup 54">
            <a:extLst>
              <a:ext uri="{FF2B5EF4-FFF2-40B4-BE49-F238E27FC236}">
                <a16:creationId xmlns:a16="http://schemas.microsoft.com/office/drawing/2014/main" id="{1FE00A7F-8406-5D18-EC73-D682619A856F}"/>
              </a:ext>
            </a:extLst>
          </p:cNvPr>
          <p:cNvGrpSpPr/>
          <p:nvPr/>
        </p:nvGrpSpPr>
        <p:grpSpPr>
          <a:xfrm>
            <a:off x="2467945" y="3556345"/>
            <a:ext cx="7336729" cy="584778"/>
            <a:chOff x="1681640" y="2155395"/>
            <a:chExt cx="7336729" cy="584778"/>
          </a:xfrm>
        </p:grpSpPr>
        <p:sp>
          <p:nvSpPr>
            <p:cNvPr id="56" name="Metin kutusu 55">
              <a:extLst>
                <a:ext uri="{FF2B5EF4-FFF2-40B4-BE49-F238E27FC236}">
                  <a16:creationId xmlns:a16="http://schemas.microsoft.com/office/drawing/2014/main" id="{07DE8AA0-29C2-4BE2-18B1-7A10D2D87FC6}"/>
                </a:ext>
              </a:extLst>
            </p:cNvPr>
            <p:cNvSpPr txBox="1"/>
            <p:nvPr/>
          </p:nvSpPr>
          <p:spPr>
            <a:xfrm>
              <a:off x="1681640" y="2155398"/>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O</a:t>
              </a:r>
            </a:p>
          </p:txBody>
        </p:sp>
        <p:sp>
          <p:nvSpPr>
            <p:cNvPr id="57" name="Metin kutusu 56">
              <a:extLst>
                <a:ext uri="{FF2B5EF4-FFF2-40B4-BE49-F238E27FC236}">
                  <a16:creationId xmlns:a16="http://schemas.microsoft.com/office/drawing/2014/main" id="{E35F66A9-49B5-C18D-C0E5-D9077B776C45}"/>
                </a:ext>
              </a:extLst>
            </p:cNvPr>
            <p:cNvSpPr txBox="1"/>
            <p:nvPr/>
          </p:nvSpPr>
          <p:spPr>
            <a:xfrm>
              <a:off x="3237396" y="2155397"/>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Y</a:t>
              </a:r>
            </a:p>
          </p:txBody>
        </p:sp>
        <p:sp>
          <p:nvSpPr>
            <p:cNvPr id="58" name="Metin kutusu 57">
              <a:extLst>
                <a:ext uri="{FF2B5EF4-FFF2-40B4-BE49-F238E27FC236}">
                  <a16:creationId xmlns:a16="http://schemas.microsoft.com/office/drawing/2014/main" id="{D0D2112B-8E7D-8555-6E91-84DB2384DC17}"/>
                </a:ext>
              </a:extLst>
            </p:cNvPr>
            <p:cNvSpPr txBox="1"/>
            <p:nvPr/>
          </p:nvSpPr>
          <p:spPr>
            <a:xfrm>
              <a:off x="48014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sp>
          <p:nvSpPr>
            <p:cNvPr id="59" name="Metin kutusu 58">
              <a:extLst>
                <a:ext uri="{FF2B5EF4-FFF2-40B4-BE49-F238E27FC236}">
                  <a16:creationId xmlns:a16="http://schemas.microsoft.com/office/drawing/2014/main" id="{87DD2869-7ED3-C02A-1938-405D67B7C094}"/>
                </a:ext>
              </a:extLst>
            </p:cNvPr>
            <p:cNvSpPr txBox="1"/>
            <p:nvPr/>
          </p:nvSpPr>
          <p:spPr>
            <a:xfrm>
              <a:off x="6363520" y="2155396"/>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60" name="Metin kutusu 59">
              <a:extLst>
                <a:ext uri="{FF2B5EF4-FFF2-40B4-BE49-F238E27FC236}">
                  <a16:creationId xmlns:a16="http://schemas.microsoft.com/office/drawing/2014/main" id="{FCF73E64-25DE-E662-FF0E-34890E8C1129}"/>
                </a:ext>
              </a:extLst>
            </p:cNvPr>
            <p:cNvSpPr txBox="1"/>
            <p:nvPr/>
          </p:nvSpPr>
          <p:spPr>
            <a:xfrm>
              <a:off x="7925057" y="2155395"/>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U</a:t>
              </a:r>
            </a:p>
          </p:txBody>
        </p:sp>
      </p:grpSp>
      <p:sp>
        <p:nvSpPr>
          <p:cNvPr id="6" name="Metin kutusu 5">
            <a:extLst>
              <a:ext uri="{FF2B5EF4-FFF2-40B4-BE49-F238E27FC236}">
                <a16:creationId xmlns:a16="http://schemas.microsoft.com/office/drawing/2014/main" id="{83D404CD-07CE-5C31-EB8D-E44E6C2A33F6}"/>
              </a:ext>
            </a:extLst>
          </p:cNvPr>
          <p:cNvSpPr txBox="1"/>
          <p:nvPr/>
        </p:nvSpPr>
        <p:spPr>
          <a:xfrm>
            <a:off x="773406" y="723900"/>
            <a:ext cx="8586494" cy="461665"/>
          </a:xfrm>
          <a:prstGeom prst="rect">
            <a:avLst/>
          </a:prstGeom>
          <a:noFill/>
        </p:spPr>
        <p:txBody>
          <a:bodyPr wrap="square" rtlCol="0">
            <a:spAutoFit/>
          </a:bodyPr>
          <a:lstStyle/>
          <a:p>
            <a:r>
              <a:rPr lang="en-US" sz="2400" b="1" dirty="0" err="1">
                <a:solidFill>
                  <a:srgbClr val="000000"/>
                </a:solidFill>
                <a:latin typeface="Arial" panose="020B0604020202020204" pitchFamily="34" charset="0"/>
                <a:cs typeface="Arial" panose="020B0604020202020204" pitchFamily="34" charset="0"/>
              </a:rPr>
              <a:t>Haydi</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kelime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oyunu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oynayalım</a:t>
            </a:r>
            <a:r>
              <a:rPr lang="en-US" sz="2400" b="1" dirty="0">
                <a:solidFill>
                  <a:srgbClr val="000000"/>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CEC2CCBD-62B5-981C-B294-C14CECC83550}"/>
              </a:ext>
            </a:extLst>
          </p:cNvPr>
          <p:cNvSpPr txBox="1"/>
          <p:nvPr/>
        </p:nvSpPr>
        <p:spPr>
          <a:xfrm>
            <a:off x="771763" y="4717747"/>
            <a:ext cx="8586494" cy="150810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Tanımdan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yola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çıkarak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kavram</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tahmini</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yapıyoruz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Almak</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istediğimiz</a:t>
            </a: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harf</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için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defa</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tıklıyoruz</a:t>
            </a:r>
            <a:r>
              <a:rPr lang="en-US" sz="2400" dirty="0">
                <a:solidFill>
                  <a:srgbClr val="000000"/>
                </a:solidFill>
                <a:latin typeface="Arial" panose="020B0604020202020204" pitchFamily="34" charset="0"/>
                <a:cs typeface="Arial" panose="020B0604020202020204" pitchFamily="34" charset="0"/>
              </a:rPr>
              <a:t>.</a:t>
            </a:r>
          </a:p>
          <a:p>
            <a:pPr>
              <a:spcAft>
                <a:spcPts val="1200"/>
              </a:spcAft>
            </a:pPr>
            <a:r>
              <a:rPr lang="en-US" sz="2400" dirty="0">
                <a:solidFill>
                  <a:srgbClr val="000000"/>
                </a:solidFill>
                <a:latin typeface="Arial" panose="020B0604020202020204" pitchFamily="34" charset="0"/>
                <a:cs typeface="Arial" panose="020B0604020202020204" pitchFamily="34" charset="0"/>
              </a:rPr>
              <a:t>• Her </a:t>
            </a:r>
            <a:r>
              <a:rPr lang="en-US" sz="2400" dirty="0" err="1">
                <a:solidFill>
                  <a:srgbClr val="000000"/>
                </a:solidFill>
                <a:latin typeface="Arial" panose="020B0604020202020204" pitchFamily="34" charset="0"/>
                <a:cs typeface="Arial" panose="020B0604020202020204" pitchFamily="34" charset="0"/>
              </a:rPr>
              <a:t>bir</a:t>
            </a:r>
            <a:r>
              <a:rPr lang="en-US" sz="2400" dirty="0">
                <a:solidFill>
                  <a:srgbClr val="000000"/>
                </a:solidFill>
                <a:latin typeface="Arial" panose="020B0604020202020204" pitchFamily="34" charset="0"/>
                <a:cs typeface="Arial" panose="020B0604020202020204" pitchFamily="34" charset="0"/>
              </a:rPr>
              <a:t> kutu 10 </a:t>
            </a:r>
            <a:r>
              <a:rPr lang="en-US" sz="2400" dirty="0" err="1">
                <a:solidFill>
                  <a:srgbClr val="000000"/>
                </a:solidFill>
                <a:latin typeface="Arial" panose="020B0604020202020204" pitchFamily="34" charset="0"/>
                <a:cs typeface="Arial" panose="020B0604020202020204" pitchFamily="34" charset="0"/>
              </a:rPr>
              <a:t>puan</a:t>
            </a:r>
            <a:r>
              <a:rPr lang="en-US" sz="2400" dirty="0">
                <a:solidFill>
                  <a:srgbClr val="000000"/>
                </a:solidFill>
                <a:latin typeface="Arial" panose="020B0604020202020204" pitchFamily="34" charset="0"/>
                <a:cs typeface="Arial" panose="020B0604020202020204" pitchFamily="34" charset="0"/>
              </a:rPr>
              <a:t> </a:t>
            </a:r>
            <a:r>
              <a:rPr lang="en-US" sz="2400" dirty="0" err="1">
                <a:solidFill>
                  <a:srgbClr val="000000"/>
                </a:solidFill>
                <a:latin typeface="Arial" panose="020B0604020202020204" pitchFamily="34" charset="0"/>
                <a:cs typeface="Arial" panose="020B0604020202020204" pitchFamily="34" charset="0"/>
              </a:rPr>
              <a:t>değerindedir</a:t>
            </a:r>
            <a:r>
              <a:rPr lang="en-US" sz="2400" dirty="0">
                <a:solidFill>
                  <a:srgbClr val="000000"/>
                </a:solidFill>
                <a:latin typeface="Arial" panose="020B0604020202020204" pitchFamily="34" charset="0"/>
                <a:cs typeface="Arial" panose="020B0604020202020204" pitchFamily="34" charset="0"/>
              </a:rPr>
              <a:t>.</a:t>
            </a:r>
          </a:p>
        </p:txBody>
      </p:sp>
      <p:sp>
        <p:nvSpPr>
          <p:cNvPr id="20" name="Metin kutusu 19">
            <a:extLst>
              <a:ext uri="{FF2B5EF4-FFF2-40B4-BE49-F238E27FC236}">
                <a16:creationId xmlns:a16="http://schemas.microsoft.com/office/drawing/2014/main" id="{4EDD47E4-23A5-8AB6-4819-4D1CBF5504C0}"/>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21" name="Metin kutusu 20">
            <a:extLst>
              <a:ext uri="{FF2B5EF4-FFF2-40B4-BE49-F238E27FC236}">
                <a16:creationId xmlns:a16="http://schemas.microsoft.com/office/drawing/2014/main" id="{FB735685-4441-8630-9B73-80763342EBC4}"/>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Tree>
    <p:extLst>
      <p:ext uri="{BB962C8B-B14F-4D97-AF65-F5344CB8AC3E}">
        <p14:creationId xmlns:p14="http://schemas.microsoft.com/office/powerpoint/2010/main" val="4289918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8"/>
            <a:ext cx="6080549" cy="1330929"/>
            <a:chOff x="663633" y="2495893"/>
            <a:chExt cx="6080549" cy="1330929"/>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D</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K</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40 Puan</a:t>
            </a:r>
          </a:p>
        </p:txBody>
      </p:sp>
      <p:sp>
        <p:nvSpPr>
          <p:cNvPr id="7" name="Metin kutusu 6">
            <a:extLst>
              <a:ext uri="{FF2B5EF4-FFF2-40B4-BE49-F238E27FC236}">
                <a16:creationId xmlns:a16="http://schemas.microsoft.com/office/drawing/2014/main" id="{5EC06345-3939-158D-EBE4-7FB3766DD7B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0BF5863A-7A2C-DBFA-4E29-AC098FE6FDC9}"/>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3" name="Metin kutusu 12">
            <a:extLst>
              <a:ext uri="{FF2B5EF4-FFF2-40B4-BE49-F238E27FC236}">
                <a16:creationId xmlns:a16="http://schemas.microsoft.com/office/drawing/2014/main" id="{C8DCF318-2DC4-2391-172E-DDE619031288}"/>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Doğruluk, dürüstlük, içi dışı bir olmak</a:t>
            </a:r>
          </a:p>
        </p:txBody>
      </p:sp>
    </p:spTree>
    <p:extLst>
      <p:ext uri="{BB962C8B-B14F-4D97-AF65-F5344CB8AC3E}">
        <p14:creationId xmlns:p14="http://schemas.microsoft.com/office/powerpoint/2010/main" val="5245396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7"/>
            <a:ext cx="7642649" cy="1330930"/>
            <a:chOff x="663633" y="2495892"/>
            <a:chExt cx="7642649" cy="1330930"/>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İ</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S</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50 Puan</a:t>
            </a:r>
          </a:p>
        </p:txBody>
      </p:sp>
      <p:sp>
        <p:nvSpPr>
          <p:cNvPr id="7" name="Metin kutusu 6">
            <a:extLst>
              <a:ext uri="{FF2B5EF4-FFF2-40B4-BE49-F238E27FC236}">
                <a16:creationId xmlns:a16="http://schemas.microsoft.com/office/drawing/2014/main" id="{9D4ED11B-62C7-C05F-07C4-9131EC9E275B}"/>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3" name="Metin kutusu 12">
            <a:extLst>
              <a:ext uri="{FF2B5EF4-FFF2-40B4-BE49-F238E27FC236}">
                <a16:creationId xmlns:a16="http://schemas.microsoft.com/office/drawing/2014/main" id="{A55A661E-9956-0847-232F-7656C6E7232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14" name="Metin kutusu 13">
            <a:extLst>
              <a:ext uri="{FF2B5EF4-FFF2-40B4-BE49-F238E27FC236}">
                <a16:creationId xmlns:a16="http://schemas.microsoft.com/office/drawing/2014/main" id="{667506A0-56CD-E304-C977-0070497BDD7C}"/>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Günahlardan korunmuş olmak</a:t>
            </a:r>
          </a:p>
        </p:txBody>
      </p:sp>
    </p:spTree>
    <p:extLst>
      <p:ext uri="{BB962C8B-B14F-4D97-AF65-F5344CB8AC3E}">
        <p14:creationId xmlns:p14="http://schemas.microsoft.com/office/powerpoint/2010/main" val="857697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6"/>
            <a:ext cx="9204749" cy="1330931"/>
            <a:chOff x="663633" y="2495891"/>
            <a:chExt cx="9204749" cy="1330931"/>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M</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60 Puan</a:t>
            </a:r>
          </a:p>
        </p:txBody>
      </p:sp>
      <p:sp>
        <p:nvSpPr>
          <p:cNvPr id="7" name="Metin kutusu 6">
            <a:extLst>
              <a:ext uri="{FF2B5EF4-FFF2-40B4-BE49-F238E27FC236}">
                <a16:creationId xmlns:a16="http://schemas.microsoft.com/office/drawing/2014/main" id="{AA8E5784-08AD-D4A0-9CD8-C47D148512F5}"/>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F0FB8C20-C4CF-2386-9246-829EB8183D75}"/>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1" name="Metin kutusu 20">
            <a:extLst>
              <a:ext uri="{FF2B5EF4-FFF2-40B4-BE49-F238E27FC236}">
                <a16:creationId xmlns:a16="http://schemas.microsoft.com/office/drawing/2014/main" id="{DFF02907-016C-12A7-0495-1C940A8338D5}"/>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Güvenilir olmak, yalan söylememek kimseyi kandırmamak</a:t>
            </a:r>
          </a:p>
        </p:txBody>
      </p:sp>
    </p:spTree>
    <p:extLst>
      <p:ext uri="{BB962C8B-B14F-4D97-AF65-F5344CB8AC3E}">
        <p14:creationId xmlns:p14="http://schemas.microsoft.com/office/powerpoint/2010/main" val="2569812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04A56935-74F6-B8E4-88FF-3D695E9B3F88}"/>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grpSp>
        <p:nvGrpSpPr>
          <p:cNvPr id="23" name="Grup 22">
            <a:extLst>
              <a:ext uri="{FF2B5EF4-FFF2-40B4-BE49-F238E27FC236}">
                <a16:creationId xmlns:a16="http://schemas.microsoft.com/office/drawing/2014/main" id="{C8EF82AC-95BF-E04C-E90C-8D373113770F}"/>
              </a:ext>
            </a:extLst>
          </p:cNvPr>
          <p:cNvGrpSpPr/>
          <p:nvPr/>
        </p:nvGrpSpPr>
        <p:grpSpPr>
          <a:xfrm>
            <a:off x="663633" y="2116055"/>
            <a:ext cx="10777610" cy="1330932"/>
            <a:chOff x="663633" y="2495890"/>
            <a:chExt cx="10777610" cy="1330932"/>
          </a:xfrm>
        </p:grpSpPr>
        <p:sp>
          <p:nvSpPr>
            <p:cNvPr id="8" name="Freeform 6">
              <a:extLst>
                <a:ext uri="{FF2B5EF4-FFF2-40B4-BE49-F238E27FC236}">
                  <a16:creationId xmlns:a16="http://schemas.microsoft.com/office/drawing/2014/main" id="{E2AB3925-D36E-0A5A-8B2F-3976031F7B0E}"/>
                </a:ext>
              </a:extLst>
            </p:cNvPr>
            <p:cNvSpPr/>
            <p:nvPr/>
          </p:nvSpPr>
          <p:spPr>
            <a:xfrm>
              <a:off x="663633" y="2495895"/>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Freeform 6">
              <a:extLst>
                <a:ext uri="{FF2B5EF4-FFF2-40B4-BE49-F238E27FC236}">
                  <a16:creationId xmlns:a16="http://schemas.microsoft.com/office/drawing/2014/main" id="{9BE2F9B3-AEC9-8C3A-8064-95A4B5F211F0}"/>
                </a:ext>
              </a:extLst>
            </p:cNvPr>
            <p:cNvSpPr/>
            <p:nvPr/>
          </p:nvSpPr>
          <p:spPr>
            <a:xfrm>
              <a:off x="2225733" y="2495894"/>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0" name="Freeform 6">
              <a:extLst>
                <a:ext uri="{FF2B5EF4-FFF2-40B4-BE49-F238E27FC236}">
                  <a16:creationId xmlns:a16="http://schemas.microsoft.com/office/drawing/2014/main" id="{0C70421A-CF2A-CF3B-D2A7-0CAEDE0D732B}"/>
                </a:ext>
              </a:extLst>
            </p:cNvPr>
            <p:cNvSpPr/>
            <p:nvPr/>
          </p:nvSpPr>
          <p:spPr>
            <a:xfrm>
              <a:off x="37878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Freeform 6">
              <a:extLst>
                <a:ext uri="{FF2B5EF4-FFF2-40B4-BE49-F238E27FC236}">
                  <a16:creationId xmlns:a16="http://schemas.microsoft.com/office/drawing/2014/main" id="{3E76335A-5180-AF58-EB0D-7094FE3EB450}"/>
                </a:ext>
              </a:extLst>
            </p:cNvPr>
            <p:cNvSpPr/>
            <p:nvPr/>
          </p:nvSpPr>
          <p:spPr>
            <a:xfrm>
              <a:off x="5349933" y="2495893"/>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2" name="Freeform 6">
              <a:extLst>
                <a:ext uri="{FF2B5EF4-FFF2-40B4-BE49-F238E27FC236}">
                  <a16:creationId xmlns:a16="http://schemas.microsoft.com/office/drawing/2014/main" id="{DC513254-E7E5-4C03-28AC-4179657C746D}"/>
                </a:ext>
              </a:extLst>
            </p:cNvPr>
            <p:cNvSpPr/>
            <p:nvPr/>
          </p:nvSpPr>
          <p:spPr>
            <a:xfrm>
              <a:off x="6912033" y="2495892"/>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3" name="Freeform 6">
              <a:extLst>
                <a:ext uri="{FF2B5EF4-FFF2-40B4-BE49-F238E27FC236}">
                  <a16:creationId xmlns:a16="http://schemas.microsoft.com/office/drawing/2014/main" id="{CB651674-4A8E-0C3C-3710-E29AA91ADBC4}"/>
                </a:ext>
              </a:extLst>
            </p:cNvPr>
            <p:cNvSpPr/>
            <p:nvPr/>
          </p:nvSpPr>
          <p:spPr>
            <a:xfrm>
              <a:off x="8474133" y="2495891"/>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21" name="Freeform 6">
              <a:extLst>
                <a:ext uri="{FF2B5EF4-FFF2-40B4-BE49-F238E27FC236}">
                  <a16:creationId xmlns:a16="http://schemas.microsoft.com/office/drawing/2014/main" id="{C98667FD-4383-86F9-180C-8B540AD7309B}"/>
                </a:ext>
              </a:extLst>
            </p:cNvPr>
            <p:cNvSpPr/>
            <p:nvPr/>
          </p:nvSpPr>
          <p:spPr>
            <a:xfrm>
              <a:off x="10046994" y="2495890"/>
              <a:ext cx="1394249" cy="1330927"/>
            </a:xfrm>
            <a:custGeom>
              <a:avLst/>
              <a:gdLst/>
              <a:ahLst/>
              <a:cxnLst/>
              <a:rect l="l" t="t" r="r" b="b"/>
              <a:pathLst>
                <a:path w="2095843" h="2000657">
                  <a:moveTo>
                    <a:pt x="0" y="0"/>
                  </a:moveTo>
                  <a:lnTo>
                    <a:pt x="2095843" y="0"/>
                  </a:lnTo>
                  <a:lnTo>
                    <a:pt x="2095843" y="2000657"/>
                  </a:lnTo>
                  <a:lnTo>
                    <a:pt x="0" y="20006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grpSp>
      <p:sp>
        <p:nvSpPr>
          <p:cNvPr id="3" name="Metin kutusu 2">
            <a:extLst>
              <a:ext uri="{FF2B5EF4-FFF2-40B4-BE49-F238E27FC236}">
                <a16:creationId xmlns:a16="http://schemas.microsoft.com/office/drawing/2014/main" id="{C8A01BE2-4417-6023-BF75-3B3F49BA873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5" name="Metin kutusu 14">
            <a:extLst>
              <a:ext uri="{FF2B5EF4-FFF2-40B4-BE49-F238E27FC236}">
                <a16:creationId xmlns:a16="http://schemas.microsoft.com/office/drawing/2014/main" id="{D82EB67E-0BB7-77EC-5B34-252F6E53506C}"/>
              </a:ext>
            </a:extLst>
          </p:cNvPr>
          <p:cNvSpPr txBox="1"/>
          <p:nvPr/>
        </p:nvSpPr>
        <p:spPr>
          <a:xfrm>
            <a:off x="851647" y="2578144"/>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F</a:t>
            </a:r>
          </a:p>
        </p:txBody>
      </p:sp>
      <p:sp>
        <p:nvSpPr>
          <p:cNvPr id="16" name="Metin kutusu 15">
            <a:extLst>
              <a:ext uri="{FF2B5EF4-FFF2-40B4-BE49-F238E27FC236}">
                <a16:creationId xmlns:a16="http://schemas.microsoft.com/office/drawing/2014/main" id="{107DFEF4-5945-DCC1-DA68-62B93BC378DA}"/>
              </a:ext>
            </a:extLst>
          </p:cNvPr>
          <p:cNvSpPr txBox="1"/>
          <p:nvPr/>
        </p:nvSpPr>
        <p:spPr>
          <a:xfrm>
            <a:off x="2407403" y="2578143"/>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17" name="Metin kutusu 16">
            <a:extLst>
              <a:ext uri="{FF2B5EF4-FFF2-40B4-BE49-F238E27FC236}">
                <a16:creationId xmlns:a16="http://schemas.microsoft.com/office/drawing/2014/main" id="{947348BE-B77D-2491-7880-0230B3E5F5A6}"/>
              </a:ext>
            </a:extLst>
          </p:cNvPr>
          <p:cNvSpPr txBox="1"/>
          <p:nvPr/>
        </p:nvSpPr>
        <p:spPr>
          <a:xfrm>
            <a:off x="39714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18" name="Metin kutusu 17">
            <a:extLst>
              <a:ext uri="{FF2B5EF4-FFF2-40B4-BE49-F238E27FC236}">
                <a16:creationId xmlns:a16="http://schemas.microsoft.com/office/drawing/2014/main" id="{FCF4AC7C-6804-D28F-5223-972766B59519}"/>
              </a:ext>
            </a:extLst>
          </p:cNvPr>
          <p:cNvSpPr txBox="1"/>
          <p:nvPr/>
        </p:nvSpPr>
        <p:spPr>
          <a:xfrm>
            <a:off x="5533527" y="2578142"/>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A</a:t>
            </a:r>
          </a:p>
        </p:txBody>
      </p:sp>
      <p:sp>
        <p:nvSpPr>
          <p:cNvPr id="19" name="Metin kutusu 18">
            <a:extLst>
              <a:ext uri="{FF2B5EF4-FFF2-40B4-BE49-F238E27FC236}">
                <a16:creationId xmlns:a16="http://schemas.microsoft.com/office/drawing/2014/main" id="{3A9B0F7F-7526-4895-21D2-EDC69BCFC2B8}"/>
              </a:ext>
            </a:extLst>
          </p:cNvPr>
          <p:cNvSpPr txBox="1"/>
          <p:nvPr/>
        </p:nvSpPr>
        <p:spPr>
          <a:xfrm>
            <a:off x="7095064"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N</a:t>
            </a:r>
          </a:p>
        </p:txBody>
      </p:sp>
      <p:sp>
        <p:nvSpPr>
          <p:cNvPr id="20" name="Metin kutusu 19">
            <a:extLst>
              <a:ext uri="{FF2B5EF4-FFF2-40B4-BE49-F238E27FC236}">
                <a16:creationId xmlns:a16="http://schemas.microsoft.com/office/drawing/2014/main" id="{C08D384D-C3FA-4A0F-3418-1A1D9D1E228A}"/>
              </a:ext>
            </a:extLst>
          </p:cNvPr>
          <p:cNvSpPr txBox="1"/>
          <p:nvPr/>
        </p:nvSpPr>
        <p:spPr>
          <a:xfrm>
            <a:off x="8652745"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E</a:t>
            </a:r>
          </a:p>
        </p:txBody>
      </p:sp>
      <p:sp>
        <p:nvSpPr>
          <p:cNvPr id="22" name="Metin kutusu 21">
            <a:extLst>
              <a:ext uri="{FF2B5EF4-FFF2-40B4-BE49-F238E27FC236}">
                <a16:creationId xmlns:a16="http://schemas.microsoft.com/office/drawing/2014/main" id="{6721DE25-2BDA-CB2F-D444-16B9BA085E6E}"/>
              </a:ext>
            </a:extLst>
          </p:cNvPr>
          <p:cNvSpPr txBox="1"/>
          <p:nvPr/>
        </p:nvSpPr>
        <p:spPr>
          <a:xfrm>
            <a:off x="10225598" y="2578141"/>
            <a:ext cx="1093312" cy="584775"/>
          </a:xfrm>
          <a:prstGeom prst="rect">
            <a:avLst/>
          </a:prstGeom>
          <a:noFill/>
        </p:spPr>
        <p:txBody>
          <a:bodyPr wrap="square" rtlCol="0">
            <a:spAutoFit/>
          </a:bodyPr>
          <a:lstStyle/>
          <a:p>
            <a:pPr algn="ctr"/>
            <a:r>
              <a:rPr lang="tr-TR" sz="3200" b="1" dirty="0">
                <a:latin typeface="Arial" panose="020B0604020202020204" pitchFamily="34" charset="0"/>
                <a:cs typeface="Arial" panose="020B0604020202020204" pitchFamily="34" charset="0"/>
              </a:rPr>
              <a:t>T</a:t>
            </a:r>
          </a:p>
        </p:txBody>
      </p:sp>
      <p:sp>
        <p:nvSpPr>
          <p:cNvPr id="4" name="Freeform 6">
            <a:extLst>
              <a:ext uri="{FF2B5EF4-FFF2-40B4-BE49-F238E27FC236}">
                <a16:creationId xmlns:a16="http://schemas.microsoft.com/office/drawing/2014/main" id="{34E7E032-854F-D737-0A21-6BD13092AD5C}"/>
              </a:ext>
            </a:extLst>
          </p:cNvPr>
          <p:cNvSpPr/>
          <p:nvPr/>
        </p:nvSpPr>
        <p:spPr>
          <a:xfrm>
            <a:off x="663633" y="826273"/>
            <a:ext cx="1725517" cy="843347"/>
          </a:xfrm>
          <a:custGeom>
            <a:avLst/>
            <a:gdLst/>
            <a:ahLst/>
            <a:cxnLst/>
            <a:rect l="l" t="t" r="r" b="b"/>
            <a:pathLst>
              <a:path w="2789471" h="1363354">
                <a:moveTo>
                  <a:pt x="0" y="0"/>
                </a:moveTo>
                <a:lnTo>
                  <a:pt x="2789471" y="0"/>
                </a:lnTo>
                <a:lnTo>
                  <a:pt x="2789471" y="1363354"/>
                </a:lnTo>
                <a:lnTo>
                  <a:pt x="0" y="13633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14DAC177-EDFA-F7CA-B473-85BB613FE6E3}"/>
              </a:ext>
            </a:extLst>
          </p:cNvPr>
          <p:cNvSpPr txBox="1"/>
          <p:nvPr/>
        </p:nvSpPr>
        <p:spPr>
          <a:xfrm>
            <a:off x="537021" y="878291"/>
            <a:ext cx="1854484" cy="461665"/>
          </a:xfrm>
          <a:prstGeom prst="rect">
            <a:avLst/>
          </a:prstGeom>
          <a:noFill/>
        </p:spPr>
        <p:txBody>
          <a:bodyPr wrap="square" rtlCol="0">
            <a:spAutoFit/>
          </a:bodyPr>
          <a:lstStyle/>
          <a:p>
            <a:pPr algn="ctr"/>
            <a:r>
              <a:rPr lang="tr-TR" sz="2400" b="1" dirty="0">
                <a:latin typeface="Arial" panose="020B0604020202020204" pitchFamily="34" charset="0"/>
                <a:cs typeface="Arial" panose="020B0604020202020204" pitchFamily="34" charset="0"/>
              </a:rPr>
              <a:t>70 Puan</a:t>
            </a:r>
          </a:p>
        </p:txBody>
      </p:sp>
      <p:sp>
        <p:nvSpPr>
          <p:cNvPr id="7" name="Metin kutusu 6">
            <a:extLst>
              <a:ext uri="{FF2B5EF4-FFF2-40B4-BE49-F238E27FC236}">
                <a16:creationId xmlns:a16="http://schemas.microsoft.com/office/drawing/2014/main" id="{B03D7057-86F9-47C5-5002-F487AE235E4E}"/>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4" name="Metin kutusu 13">
            <a:extLst>
              <a:ext uri="{FF2B5EF4-FFF2-40B4-BE49-F238E27FC236}">
                <a16:creationId xmlns:a16="http://schemas.microsoft.com/office/drawing/2014/main" id="{D2D2C248-D8B2-D41C-DE92-62D7C34B7A76}"/>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25" name="Metin kutusu 24">
            <a:extLst>
              <a:ext uri="{FF2B5EF4-FFF2-40B4-BE49-F238E27FC236}">
                <a16:creationId xmlns:a16="http://schemas.microsoft.com/office/drawing/2014/main" id="{4566CF51-5870-FA1A-206B-F4CC26F9E3C1}"/>
              </a:ext>
            </a:extLst>
          </p:cNvPr>
          <p:cNvSpPr txBox="1"/>
          <p:nvPr/>
        </p:nvSpPr>
        <p:spPr>
          <a:xfrm>
            <a:off x="537021" y="3625001"/>
            <a:ext cx="8586494" cy="461665"/>
          </a:xfrm>
          <a:prstGeom prst="rect">
            <a:avLst/>
          </a:prstGeom>
          <a:noFill/>
        </p:spPr>
        <p:txBody>
          <a:bodyPr wrap="square" rtlCol="0">
            <a:spAutoFit/>
          </a:bodyPr>
          <a:lstStyle/>
          <a:p>
            <a:pPr>
              <a:spcAft>
                <a:spcPts val="1200"/>
              </a:spcAft>
            </a:pPr>
            <a:r>
              <a:rPr lang="tr-TR" sz="2400" dirty="0">
                <a:solidFill>
                  <a:srgbClr val="000000"/>
                </a:solidFill>
                <a:latin typeface="Arial" panose="020B0604020202020204" pitchFamily="34" charset="0"/>
                <a:cs typeface="Arial" panose="020B0604020202020204" pitchFamily="34" charset="0"/>
              </a:rPr>
              <a:t>Akıllı ve zeki olmak, kavrayışı yüksek olmak</a:t>
            </a:r>
          </a:p>
        </p:txBody>
      </p:sp>
    </p:spTree>
    <p:extLst>
      <p:ext uri="{BB962C8B-B14F-4D97-AF65-F5344CB8AC3E}">
        <p14:creationId xmlns:p14="http://schemas.microsoft.com/office/powerpoint/2010/main" val="417611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243ECD13-DEF1-4748-14FD-ED8F427C913B}"/>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3" name="Metin kutusu 2">
            <a:extLst>
              <a:ext uri="{FF2B5EF4-FFF2-40B4-BE49-F238E27FC236}">
                <a16:creationId xmlns:a16="http://schemas.microsoft.com/office/drawing/2014/main" id="{FAFAD566-886A-AF12-215C-4C8D3878BE42}"/>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Freeform 6">
            <a:extLst>
              <a:ext uri="{FF2B5EF4-FFF2-40B4-BE49-F238E27FC236}">
                <a16:creationId xmlns:a16="http://schemas.microsoft.com/office/drawing/2014/main" id="{16682FE3-DCE7-0DA6-E177-F761A791F550}"/>
              </a:ext>
            </a:extLst>
          </p:cNvPr>
          <p:cNvSpPr/>
          <p:nvPr/>
        </p:nvSpPr>
        <p:spPr>
          <a:xfrm>
            <a:off x="3114655" y="2008049"/>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C3A6B053-D21F-D553-80FC-5493ED4ED9DC}"/>
              </a:ext>
            </a:extLst>
          </p:cNvPr>
          <p:cNvSpPr txBox="1"/>
          <p:nvPr/>
        </p:nvSpPr>
        <p:spPr>
          <a:xfrm>
            <a:off x="4828660" y="2286488"/>
            <a:ext cx="3944399"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8" name="Freeform 6">
            <a:extLst>
              <a:ext uri="{FF2B5EF4-FFF2-40B4-BE49-F238E27FC236}">
                <a16:creationId xmlns:a16="http://schemas.microsoft.com/office/drawing/2014/main" id="{AE48F51D-61F9-7F87-CDEA-EF3651F041A6}"/>
              </a:ext>
            </a:extLst>
          </p:cNvPr>
          <p:cNvSpPr/>
          <p:nvPr/>
        </p:nvSpPr>
        <p:spPr>
          <a:xfrm>
            <a:off x="3114655" y="3165626"/>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9" name="Metin kutusu 8">
            <a:extLst>
              <a:ext uri="{FF2B5EF4-FFF2-40B4-BE49-F238E27FC236}">
                <a16:creationId xmlns:a16="http://schemas.microsoft.com/office/drawing/2014/main" id="{D1C76440-660B-EF76-FF51-B8360FD156F2}"/>
              </a:ext>
            </a:extLst>
          </p:cNvPr>
          <p:cNvSpPr txBox="1"/>
          <p:nvPr/>
        </p:nvSpPr>
        <p:spPr>
          <a:xfrm>
            <a:off x="4828660" y="3444065"/>
            <a:ext cx="3172643"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0" name="Freeform 6">
            <a:extLst>
              <a:ext uri="{FF2B5EF4-FFF2-40B4-BE49-F238E27FC236}">
                <a16:creationId xmlns:a16="http://schemas.microsoft.com/office/drawing/2014/main" id="{7FACBAAC-DCE6-51A3-7899-CB777055BD0A}"/>
              </a:ext>
            </a:extLst>
          </p:cNvPr>
          <p:cNvSpPr/>
          <p:nvPr/>
        </p:nvSpPr>
        <p:spPr>
          <a:xfrm>
            <a:off x="3114655" y="4323203"/>
            <a:ext cx="4612207" cy="1003155"/>
          </a:xfrm>
          <a:custGeom>
            <a:avLst/>
            <a:gdLst/>
            <a:ahLst/>
            <a:cxnLst/>
            <a:rect l="l" t="t" r="r" b="b"/>
            <a:pathLst>
              <a:path w="7315200" h="1591056">
                <a:moveTo>
                  <a:pt x="0" y="0"/>
                </a:moveTo>
                <a:lnTo>
                  <a:pt x="7315200" y="0"/>
                </a:lnTo>
                <a:lnTo>
                  <a:pt x="7315200" y="1591056"/>
                </a:lnTo>
                <a:lnTo>
                  <a:pt x="0" y="1591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11" name="Metin kutusu 10">
            <a:extLst>
              <a:ext uri="{FF2B5EF4-FFF2-40B4-BE49-F238E27FC236}">
                <a16:creationId xmlns:a16="http://schemas.microsoft.com/office/drawing/2014/main" id="{F657C86F-DF15-33E7-AD19-E0EC14375299}"/>
              </a:ext>
            </a:extLst>
          </p:cNvPr>
          <p:cNvSpPr txBox="1"/>
          <p:nvPr/>
        </p:nvSpPr>
        <p:spPr>
          <a:xfrm>
            <a:off x="4833356" y="4601642"/>
            <a:ext cx="3944399"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13" name="Metin kutusu 12">
            <a:extLst>
              <a:ext uri="{FF2B5EF4-FFF2-40B4-BE49-F238E27FC236}">
                <a16:creationId xmlns:a16="http://schemas.microsoft.com/office/drawing/2014/main" id="{EB046F4B-23DD-D3F9-BAC9-A4319A09E4F9}"/>
              </a:ext>
            </a:extLst>
          </p:cNvPr>
          <p:cNvSpPr txBox="1"/>
          <p:nvPr/>
        </p:nvSpPr>
        <p:spPr>
          <a:xfrm>
            <a:off x="773406" y="723900"/>
            <a:ext cx="3067074" cy="461665"/>
          </a:xfrm>
          <a:prstGeom prst="rect">
            <a:avLst/>
          </a:prstGeom>
          <a:noFill/>
        </p:spPr>
        <p:txBody>
          <a:bodyPr wrap="square" rtlCol="0">
            <a:spAutoFit/>
          </a:bodyPr>
          <a:lstStyle/>
          <a:p>
            <a:r>
              <a:rPr lang="tr-TR" sz="2400" b="1" dirty="0">
                <a:solidFill>
                  <a:srgbClr val="000000"/>
                </a:solidFill>
                <a:latin typeface="Arial" panose="020B0604020202020204" pitchFamily="34" charset="0"/>
                <a:cs typeface="Arial" panose="020B0604020202020204" pitchFamily="34" charset="0"/>
              </a:rPr>
              <a:t>HAZIRLAYANLAR</a:t>
            </a:r>
            <a:endParaRPr lang="en-US" sz="2400" b="1" dirty="0">
              <a:solidFill>
                <a:srgbClr val="00000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DC370882-833A-EC18-6338-7504D2CBA7F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12" name="Metin kutusu 11">
            <a:extLst>
              <a:ext uri="{FF2B5EF4-FFF2-40B4-BE49-F238E27FC236}">
                <a16:creationId xmlns:a16="http://schemas.microsoft.com/office/drawing/2014/main" id="{CF20F825-9CDC-1AC0-302D-5031C6420622}"/>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grpSp>
        <p:nvGrpSpPr>
          <p:cNvPr id="19" name="Grup 18">
            <a:extLst>
              <a:ext uri="{FF2B5EF4-FFF2-40B4-BE49-F238E27FC236}">
                <a16:creationId xmlns:a16="http://schemas.microsoft.com/office/drawing/2014/main" id="{CF1D7F5A-4146-A5F8-2775-5ADDEDE1583C}"/>
              </a:ext>
            </a:extLst>
          </p:cNvPr>
          <p:cNvGrpSpPr/>
          <p:nvPr/>
        </p:nvGrpSpPr>
        <p:grpSpPr>
          <a:xfrm>
            <a:off x="0" y="5372597"/>
            <a:ext cx="12192000" cy="954107"/>
            <a:chOff x="0" y="5372597"/>
            <a:chExt cx="12192000" cy="954107"/>
          </a:xfrm>
        </p:grpSpPr>
        <p:sp>
          <p:nvSpPr>
            <p:cNvPr id="20" name="Dikdörtgen 19">
              <a:extLst>
                <a:ext uri="{FF2B5EF4-FFF2-40B4-BE49-F238E27FC236}">
                  <a16:creationId xmlns:a16="http://schemas.microsoft.com/office/drawing/2014/main" id="{68B7BB06-7319-0BC1-9DC8-FF36E631D7FE}"/>
                </a:ext>
              </a:extLst>
            </p:cNvPr>
            <p:cNvSpPr/>
            <p:nvPr/>
          </p:nvSpPr>
          <p:spPr>
            <a:xfrm>
              <a:off x="0" y="5400838"/>
              <a:ext cx="12192000" cy="897626"/>
            </a:xfrm>
            <a:prstGeom prst="rect">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a:extLst>
                <a:ext uri="{FF2B5EF4-FFF2-40B4-BE49-F238E27FC236}">
                  <a16:creationId xmlns:a16="http://schemas.microsoft.com/office/drawing/2014/main" id="{16695506-9212-B223-7BA2-DCEBE95AEE3F}"/>
                </a:ext>
              </a:extLst>
            </p:cNvPr>
            <p:cNvSpPr txBox="1"/>
            <p:nvPr/>
          </p:nvSpPr>
          <p:spPr>
            <a:xfrm>
              <a:off x="1154628" y="5372597"/>
              <a:ext cx="9882744" cy="954107"/>
            </a:xfrm>
            <a:prstGeom prst="rect">
              <a:avLst/>
            </a:prstGeom>
            <a:noFill/>
          </p:spPr>
          <p:txBody>
            <a:bodyPr wrap="square" rtlCol="0">
              <a:spAutoFit/>
            </a:bodyPr>
            <a:lstStyle/>
            <a:p>
              <a:pPr algn="ctr"/>
              <a:r>
                <a:rPr lang="tr-TR" sz="1400" dirty="0">
                  <a:latin typeface="Arial" panose="020B0604020202020204" pitchFamily="34" charset="0"/>
                  <a:cs typeface="Arial" panose="020B0604020202020204" pitchFamily="34" charset="0"/>
                </a:rPr>
                <a:t>Bu içerik öğretmen ve öğrencilerin ücretsiz olarak kullanımına sunulmuştur. </a:t>
              </a:r>
            </a:p>
            <a:p>
              <a:pPr algn="ctr"/>
              <a:r>
                <a:rPr lang="tr-TR" sz="1400" dirty="0">
                  <a:latin typeface="Arial" panose="020B0604020202020204" pitchFamily="34" charset="0"/>
                  <a:cs typeface="Arial" panose="020B0604020202020204" pitchFamily="34" charset="0"/>
                </a:rPr>
                <a:t>Dosyanın tamamının veya bir kısmının kopyalanması ve herhangi bir sitede yayınlanması kesinlikle yasaktır. </a:t>
              </a:r>
            </a:p>
            <a:p>
              <a:pPr algn="ctr"/>
              <a:r>
                <a:rPr lang="tr-TR" sz="1400" dirty="0">
                  <a:latin typeface="Arial" panose="020B0604020202020204" pitchFamily="34" charset="0"/>
                  <a:cs typeface="Arial" panose="020B0604020202020204" pitchFamily="34" charset="0"/>
                </a:rPr>
                <a:t>Bu kuralı ihlal eden şahıslara yönelik yasal işlem başlatılacaktır. </a:t>
              </a:r>
            </a:p>
            <a:p>
              <a:pPr algn="ctr"/>
              <a:r>
                <a:rPr lang="tr-TR" sz="1400" b="1" dirty="0">
                  <a:latin typeface="Arial" panose="020B0604020202020204" pitchFamily="34" charset="0"/>
                  <a:cs typeface="Arial" panose="020B0604020202020204" pitchFamily="34" charset="0"/>
                </a:rPr>
                <a:t>Bu dosyanın tüm hakları </a:t>
              </a:r>
              <a:r>
                <a:rPr lang="tr-TR" sz="1400" b="1" dirty="0" err="1">
                  <a:latin typeface="Arial" panose="020B0604020202020204" pitchFamily="34" charset="0"/>
                  <a:cs typeface="Arial" panose="020B0604020202020204" pitchFamily="34" charset="0"/>
                </a:rPr>
                <a:t>mikailokumus.com'a</a:t>
              </a:r>
              <a:r>
                <a:rPr lang="tr-TR" sz="1400" b="1" dirty="0">
                  <a:latin typeface="Arial" panose="020B0604020202020204" pitchFamily="34" charset="0"/>
                  <a:cs typeface="Arial" panose="020B0604020202020204" pitchFamily="34" charset="0"/>
                </a:rPr>
                <a:t> aittir.</a:t>
              </a:r>
            </a:p>
          </p:txBody>
        </p:sp>
        <p:pic>
          <p:nvPicPr>
            <p:cNvPr id="22" name="Resim 21" descr="daire, ekran görüntüsü, grafik, yaratıcılık içeren bir resim&#10;&#10;Açıklama otomatik olarak oluşturuldu">
              <a:extLst>
                <a:ext uri="{FF2B5EF4-FFF2-40B4-BE49-F238E27FC236}">
                  <a16:creationId xmlns:a16="http://schemas.microsoft.com/office/drawing/2014/main" id="{B81BFC87-0586-FEB7-747B-550EC33892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6794" y="5471988"/>
              <a:ext cx="755784" cy="755784"/>
            </a:xfrm>
            <a:prstGeom prst="rect">
              <a:avLst/>
            </a:prstGeom>
          </p:spPr>
        </p:pic>
        <p:pic>
          <p:nvPicPr>
            <p:cNvPr id="23" name="Resim 22" descr="daire, ekran görüntüsü, grafik, yaratıcılık içeren bir resim&#10;&#10;Açıklama otomatik olarak oluşturuldu">
              <a:extLst>
                <a:ext uri="{FF2B5EF4-FFF2-40B4-BE49-F238E27FC236}">
                  <a16:creationId xmlns:a16="http://schemas.microsoft.com/office/drawing/2014/main" id="{128BF085-CE40-7723-037C-187791AD1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22" y="5471758"/>
              <a:ext cx="755784" cy="755784"/>
            </a:xfrm>
            <a:prstGeom prst="rect">
              <a:avLst/>
            </a:prstGeom>
          </p:spPr>
        </p:pic>
      </p:grpSp>
    </p:spTree>
    <p:extLst>
      <p:ext uri="{BB962C8B-B14F-4D97-AF65-F5344CB8AC3E}">
        <p14:creationId xmlns:p14="http://schemas.microsoft.com/office/powerpoint/2010/main" val="39305821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9" grpId="0"/>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AEE1D91-6307-E1A9-5959-A5F131822041}"/>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821451B0-53B9-8659-9C42-6A8E2A9B7F23}"/>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22004568-445D-343A-47D2-980497D2E241}"/>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BF54E7C2-8586-5DDB-B26C-FACD0084855C}"/>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3" name="Resim 12" descr="ay, siyah, karanlık, Astronomi nesnesi içeren bir resim&#10;&#10;Açıklama otomatik olarak oluşturuldu">
            <a:extLst>
              <a:ext uri="{FF2B5EF4-FFF2-40B4-BE49-F238E27FC236}">
                <a16:creationId xmlns:a16="http://schemas.microsoft.com/office/drawing/2014/main" id="{F22CB17E-7F1F-270B-1104-C4B9B83C128A}"/>
              </a:ext>
            </a:extLst>
          </p:cNvPr>
          <p:cNvPicPr>
            <a:picLocks noChangeAspect="1"/>
          </p:cNvPicPr>
          <p:nvPr/>
        </p:nvPicPr>
        <p:blipFill rotWithShape="1">
          <a:blip r:embed="rId3">
            <a:extLst>
              <a:ext uri="{28A0092B-C50C-407E-A947-70E740481C1C}">
                <a14:useLocalDpi xmlns:a14="http://schemas.microsoft.com/office/drawing/2010/main" val="0"/>
              </a:ext>
            </a:extLst>
          </a:blip>
          <a:srcRect t="89272"/>
          <a:stretch/>
        </p:blipFill>
        <p:spPr>
          <a:xfrm flipV="1">
            <a:off x="4128575" y="2221416"/>
            <a:ext cx="1955991" cy="98898"/>
          </a:xfrm>
          <a:prstGeom prst="rect">
            <a:avLst/>
          </a:prstGeom>
        </p:spPr>
      </p:pic>
      <p:pic>
        <p:nvPicPr>
          <p:cNvPr id="10" name="Resim 9" descr="ekran görüntüsü, dikdörtgen içeren bir resim">
            <a:extLst>
              <a:ext uri="{FF2B5EF4-FFF2-40B4-BE49-F238E27FC236}">
                <a16:creationId xmlns:a16="http://schemas.microsoft.com/office/drawing/2014/main" id="{4377EB4A-7F07-EB2D-842E-6E2F429B7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50" y="1596185"/>
            <a:ext cx="3663721" cy="1250464"/>
          </a:xfrm>
          <a:prstGeom prst="rect">
            <a:avLst/>
          </a:prstGeom>
        </p:spPr>
      </p:pic>
      <p:sp>
        <p:nvSpPr>
          <p:cNvPr id="14" name="Metin kutusu 13">
            <a:extLst>
              <a:ext uri="{FF2B5EF4-FFF2-40B4-BE49-F238E27FC236}">
                <a16:creationId xmlns:a16="http://schemas.microsoft.com/office/drawing/2014/main" id="{35870EB3-F8B8-28D8-7F2C-A79AFCA094B3}"/>
              </a:ext>
            </a:extLst>
          </p:cNvPr>
          <p:cNvSpPr txBox="1"/>
          <p:nvPr/>
        </p:nvSpPr>
        <p:spPr>
          <a:xfrm>
            <a:off x="6260122" y="1582637"/>
            <a:ext cx="5050302" cy="1200329"/>
          </a:xfrm>
          <a:prstGeom prst="rect">
            <a:avLst/>
          </a:prstGeom>
          <a:noFill/>
        </p:spPr>
        <p:txBody>
          <a:bodyPr wrap="square" rtlCol="0">
            <a:spAutoFit/>
          </a:bodyPr>
          <a:lstStyle/>
          <a:p>
            <a:r>
              <a:rPr lang="tr-TR" sz="2400" dirty="0">
                <a:latin typeface="Arial" panose="020B0604020202020204" pitchFamily="34" charset="0"/>
                <a:cs typeface="Arial" panose="020B0604020202020204" pitchFamily="34" charset="0"/>
              </a:rPr>
              <a:t>Peygamberlerin kendine özgü niteliklerine denir. Her nebi ve resulde bulunan ortak </a:t>
            </a:r>
            <a:r>
              <a:rPr lang="tr-TR" sz="2400" dirty="0">
                <a:solidFill>
                  <a:srgbClr val="FF0000"/>
                </a:solidFill>
                <a:latin typeface="Arial" panose="020B0604020202020204" pitchFamily="34" charset="0"/>
                <a:cs typeface="Arial" panose="020B0604020202020204" pitchFamily="34" charset="0"/>
              </a:rPr>
              <a:t>vasıf</a:t>
            </a:r>
            <a:r>
              <a:rPr lang="tr-TR" sz="2400" dirty="0">
                <a:latin typeface="Arial" panose="020B0604020202020204" pitchFamily="34" charset="0"/>
                <a:cs typeface="Arial" panose="020B0604020202020204" pitchFamily="34" charset="0"/>
              </a:rPr>
              <a:t>lardır. </a:t>
            </a:r>
          </a:p>
        </p:txBody>
      </p:sp>
      <p:pic>
        <p:nvPicPr>
          <p:cNvPr id="15" name="Resim 14" descr="ay, siyah, karanlık, Astronomi nesnesi içeren bir resim&#10;&#10;Açıklama otomatik olarak oluşturuldu">
            <a:extLst>
              <a:ext uri="{FF2B5EF4-FFF2-40B4-BE49-F238E27FC236}">
                <a16:creationId xmlns:a16="http://schemas.microsoft.com/office/drawing/2014/main" id="{0EC9B839-71AB-D24F-FE9D-4A2034054EA2}"/>
              </a:ext>
            </a:extLst>
          </p:cNvPr>
          <p:cNvPicPr>
            <a:picLocks noChangeAspect="1"/>
          </p:cNvPicPr>
          <p:nvPr/>
        </p:nvPicPr>
        <p:blipFill rotWithShape="1">
          <a:blip r:embed="rId3">
            <a:extLst>
              <a:ext uri="{28A0092B-C50C-407E-A947-70E740481C1C}">
                <a14:useLocalDpi xmlns:a14="http://schemas.microsoft.com/office/drawing/2010/main" val="0"/>
              </a:ext>
            </a:extLst>
          </a:blip>
          <a:srcRect t="89272"/>
          <a:stretch/>
        </p:blipFill>
        <p:spPr>
          <a:xfrm flipV="1">
            <a:off x="4128575" y="4527771"/>
            <a:ext cx="1955991" cy="98898"/>
          </a:xfrm>
          <a:prstGeom prst="rect">
            <a:avLst/>
          </a:prstGeom>
        </p:spPr>
      </p:pic>
      <p:pic>
        <p:nvPicPr>
          <p:cNvPr id="16" name="Resim 15" descr="ekran görüntüsü, dikdörtgen içeren bir resim">
            <a:extLst>
              <a:ext uri="{FF2B5EF4-FFF2-40B4-BE49-F238E27FC236}">
                <a16:creationId xmlns:a16="http://schemas.microsoft.com/office/drawing/2014/main" id="{5BDEC9CE-D111-9FF2-0035-958A3262AC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50" y="3902540"/>
            <a:ext cx="3663721" cy="1250464"/>
          </a:xfrm>
          <a:prstGeom prst="rect">
            <a:avLst/>
          </a:prstGeom>
        </p:spPr>
      </p:pic>
      <p:sp>
        <p:nvSpPr>
          <p:cNvPr id="17" name="Metin kutusu 16">
            <a:extLst>
              <a:ext uri="{FF2B5EF4-FFF2-40B4-BE49-F238E27FC236}">
                <a16:creationId xmlns:a16="http://schemas.microsoft.com/office/drawing/2014/main" id="{15953B0F-8507-11E8-9E3D-DB365778D93B}"/>
              </a:ext>
            </a:extLst>
          </p:cNvPr>
          <p:cNvSpPr txBox="1"/>
          <p:nvPr/>
        </p:nvSpPr>
        <p:spPr>
          <a:xfrm>
            <a:off x="6260122" y="3888992"/>
            <a:ext cx="5050302" cy="1200329"/>
          </a:xfrm>
          <a:prstGeom prst="rect">
            <a:avLst/>
          </a:prstGeom>
          <a:noFill/>
        </p:spPr>
        <p:txBody>
          <a:bodyPr wrap="square" rtlCol="0">
            <a:spAutoFit/>
          </a:bodyPr>
          <a:lstStyle/>
          <a:p>
            <a:r>
              <a:rPr lang="tr-TR" sz="2400" dirty="0">
                <a:latin typeface="Arial" panose="020B0604020202020204" pitchFamily="34" charset="0"/>
                <a:cs typeface="Arial" panose="020B0604020202020204" pitchFamily="34" charset="0"/>
              </a:rPr>
              <a:t>Peygamberlerin yerine getirmeleri gereken </a:t>
            </a:r>
            <a:r>
              <a:rPr lang="tr-TR" sz="2400" dirty="0">
                <a:solidFill>
                  <a:srgbClr val="FF0000"/>
                </a:solidFill>
                <a:latin typeface="Arial" panose="020B0604020202020204" pitchFamily="34" charset="0"/>
                <a:cs typeface="Arial" panose="020B0604020202020204" pitchFamily="34" charset="0"/>
              </a:rPr>
              <a:t>bildirme</a:t>
            </a:r>
            <a:r>
              <a:rPr lang="tr-TR" sz="2400" dirty="0">
                <a:latin typeface="Arial" panose="020B0604020202020204" pitchFamily="34" charset="0"/>
                <a:cs typeface="Arial" panose="020B0604020202020204" pitchFamily="34" charset="0"/>
              </a:rPr>
              <a:t>, </a:t>
            </a:r>
            <a:r>
              <a:rPr lang="tr-TR" sz="2400" dirty="0">
                <a:solidFill>
                  <a:srgbClr val="FF0000"/>
                </a:solidFill>
                <a:latin typeface="Arial" panose="020B0604020202020204" pitchFamily="34" charset="0"/>
                <a:cs typeface="Arial" panose="020B0604020202020204" pitchFamily="34" charset="0"/>
              </a:rPr>
              <a:t>açıklama</a:t>
            </a:r>
            <a:r>
              <a:rPr lang="tr-TR" sz="2400" dirty="0">
                <a:latin typeface="Arial" panose="020B0604020202020204" pitchFamily="34" charset="0"/>
                <a:cs typeface="Arial" panose="020B0604020202020204" pitchFamily="34" charset="0"/>
              </a:rPr>
              <a:t> ve </a:t>
            </a:r>
            <a:r>
              <a:rPr lang="tr-TR" sz="2400" dirty="0">
                <a:solidFill>
                  <a:srgbClr val="FF0000"/>
                </a:solidFill>
                <a:latin typeface="Arial" panose="020B0604020202020204" pitchFamily="34" charset="0"/>
                <a:cs typeface="Arial" panose="020B0604020202020204" pitchFamily="34" charset="0"/>
              </a:rPr>
              <a:t>uygulama</a:t>
            </a:r>
            <a:r>
              <a:rPr lang="tr-TR" sz="2400" dirty="0">
                <a:latin typeface="Arial" panose="020B0604020202020204" pitchFamily="34" charset="0"/>
                <a:cs typeface="Arial" panose="020B0604020202020204" pitchFamily="34" charset="0"/>
              </a:rPr>
              <a:t> gibi sorumluluklarıdır.</a:t>
            </a:r>
          </a:p>
        </p:txBody>
      </p:sp>
      <p:sp>
        <p:nvSpPr>
          <p:cNvPr id="19" name="Metin kutusu 18">
            <a:extLst>
              <a:ext uri="{FF2B5EF4-FFF2-40B4-BE49-F238E27FC236}">
                <a16:creationId xmlns:a16="http://schemas.microsoft.com/office/drawing/2014/main" id="{BCEAB8AB-922F-4BB9-4A03-D64FF885902C}"/>
              </a:ext>
            </a:extLst>
          </p:cNvPr>
          <p:cNvSpPr txBox="1"/>
          <p:nvPr/>
        </p:nvSpPr>
        <p:spPr>
          <a:xfrm>
            <a:off x="1571011" y="1898250"/>
            <a:ext cx="3407397" cy="646331"/>
          </a:xfrm>
          <a:prstGeom prst="rect">
            <a:avLst/>
          </a:prstGeom>
          <a:noFill/>
        </p:spPr>
        <p:txBody>
          <a:bodyPr wrap="square" rtlCol="0">
            <a:spAutoFit/>
          </a:bodyPr>
          <a:lstStyle/>
          <a:p>
            <a:pPr algn="ctr"/>
            <a:r>
              <a:rPr lang="tr-TR" sz="3600" dirty="0">
                <a:latin typeface="Arial" panose="020B0604020202020204" pitchFamily="34" charset="0"/>
              </a:rPr>
              <a:t>Sıfat (Özellik)</a:t>
            </a:r>
          </a:p>
        </p:txBody>
      </p:sp>
      <p:sp>
        <p:nvSpPr>
          <p:cNvPr id="20" name="Metin kutusu 19">
            <a:extLst>
              <a:ext uri="{FF2B5EF4-FFF2-40B4-BE49-F238E27FC236}">
                <a16:creationId xmlns:a16="http://schemas.microsoft.com/office/drawing/2014/main" id="{70C158B8-7EA3-A263-A49B-FC59563A770D}"/>
              </a:ext>
            </a:extLst>
          </p:cNvPr>
          <p:cNvSpPr txBox="1"/>
          <p:nvPr/>
        </p:nvSpPr>
        <p:spPr>
          <a:xfrm>
            <a:off x="1571010" y="4190589"/>
            <a:ext cx="3407397" cy="646331"/>
          </a:xfrm>
          <a:prstGeom prst="rect">
            <a:avLst/>
          </a:prstGeom>
          <a:noFill/>
        </p:spPr>
        <p:txBody>
          <a:bodyPr wrap="square" rtlCol="0">
            <a:spAutoFit/>
          </a:bodyPr>
          <a:lstStyle/>
          <a:p>
            <a:pPr algn="ctr"/>
            <a:r>
              <a:rPr lang="tr-TR" sz="3600" dirty="0">
                <a:latin typeface="Arial" panose="020B0604020202020204" pitchFamily="34" charset="0"/>
              </a:rPr>
              <a:t>Vazife (Görev)</a:t>
            </a:r>
          </a:p>
        </p:txBody>
      </p:sp>
    </p:spTree>
    <p:extLst>
      <p:ext uri="{BB962C8B-B14F-4D97-AF65-F5344CB8AC3E}">
        <p14:creationId xmlns:p14="http://schemas.microsoft.com/office/powerpoint/2010/main" val="33971883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464884" y="1233272"/>
            <a:ext cx="2275967" cy="523220"/>
          </a:xfrm>
          <a:prstGeom prst="rect">
            <a:avLst/>
          </a:prstGeom>
          <a:noFill/>
        </p:spPr>
        <p:txBody>
          <a:bodyPr wrap="square" rtlCol="0">
            <a:spAutoFit/>
          </a:bodyPr>
          <a:lstStyle/>
          <a:p>
            <a:pPr algn="ctr"/>
            <a:r>
              <a:rPr lang="tr-TR" sz="2800" b="1" dirty="0">
                <a:solidFill>
                  <a:schemeClr val="bg1"/>
                </a:solidFill>
              </a:rPr>
              <a:t>Sıdk</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530623" y="2098877"/>
            <a:ext cx="11130754" cy="954107"/>
          </a:xfrm>
          <a:prstGeom prst="rect">
            <a:avLst/>
          </a:prstGeom>
          <a:noFill/>
        </p:spPr>
        <p:txBody>
          <a:bodyPr wrap="square" rtlCol="0">
            <a:spAutoFit/>
          </a:bodyPr>
          <a:lstStyle/>
          <a:p>
            <a:pPr algn="ctr"/>
            <a:r>
              <a:rPr lang="tr-TR" sz="2800" dirty="0"/>
              <a:t>Peygamberler, her zaman doğru sözlü olan, asla yalan söylemeyen kimselerdir. Bu nedenle getirdiği haberlerde insanlar asla kuşku duymazlar.</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4643163"/>
            <a:ext cx="9231864" cy="1461939"/>
          </a:xfrm>
          <a:prstGeom prst="rect">
            <a:avLst/>
          </a:prstGeom>
          <a:noFill/>
        </p:spPr>
        <p:txBody>
          <a:bodyPr wrap="square" rtlCol="0">
            <a:spAutoFit/>
          </a:bodyPr>
          <a:lstStyle/>
          <a:p>
            <a:pPr algn="ctr">
              <a:spcAft>
                <a:spcPts val="600"/>
              </a:spcAft>
            </a:pPr>
            <a:r>
              <a:rPr lang="tr-TR" sz="2800" dirty="0"/>
              <a:t>“Kitapta (Kur’an’da) İbrahim’i de an. Şüphesiz ki O, özü sözü doğru bir peygamberdi” </a:t>
            </a:r>
          </a:p>
          <a:p>
            <a:pPr algn="r">
              <a:spcAft>
                <a:spcPts val="600"/>
              </a:spcAft>
            </a:pPr>
            <a:r>
              <a:rPr lang="tr-TR" sz="2800" dirty="0"/>
              <a:t>(Meryem suresi, 41. ayet)</a:t>
            </a:r>
          </a:p>
        </p:txBody>
      </p:sp>
      <p:pic>
        <p:nvPicPr>
          <p:cNvPr id="15" name="Resim 14" descr="ay, grafik içeren bir resim&#10;&#10;Açıklama otomatik olarak oluşturuldu">
            <a:extLst>
              <a:ext uri="{FF2B5EF4-FFF2-40B4-BE49-F238E27FC236}">
                <a16:creationId xmlns:a16="http://schemas.microsoft.com/office/drawing/2014/main" id="{590C1ED1-784D-04ED-C90D-A11491CC5623}"/>
              </a:ext>
            </a:extLst>
          </p:cNvPr>
          <p:cNvPicPr>
            <a:picLocks noChangeAspect="1"/>
          </p:cNvPicPr>
          <p:nvPr/>
        </p:nvPicPr>
        <p:blipFill rotWithShape="1">
          <a:blip r:embed="rId4">
            <a:extLst>
              <a:ext uri="{28A0092B-C50C-407E-A947-70E740481C1C}">
                <a14:useLocalDpi xmlns:a14="http://schemas.microsoft.com/office/drawing/2010/main" val="0"/>
              </a:ext>
            </a:extLst>
          </a:blip>
          <a:srcRect t="56104"/>
          <a:stretch/>
        </p:blipFill>
        <p:spPr>
          <a:xfrm>
            <a:off x="2257905" y="3052984"/>
            <a:ext cx="7676190" cy="1367042"/>
          </a:xfrm>
          <a:prstGeom prst="rect">
            <a:avLst/>
          </a:prstGeom>
        </p:spPr>
      </p:pic>
    </p:spTree>
    <p:extLst>
      <p:ext uri="{BB962C8B-B14F-4D97-AF65-F5344CB8AC3E}">
        <p14:creationId xmlns:p14="http://schemas.microsoft.com/office/powerpoint/2010/main" val="2137504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464884" y="1233272"/>
            <a:ext cx="2275967" cy="523220"/>
          </a:xfrm>
          <a:prstGeom prst="rect">
            <a:avLst/>
          </a:prstGeom>
          <a:noFill/>
        </p:spPr>
        <p:txBody>
          <a:bodyPr wrap="square" rtlCol="0">
            <a:spAutoFit/>
          </a:bodyPr>
          <a:lstStyle/>
          <a:p>
            <a:pPr algn="ctr"/>
            <a:r>
              <a:rPr lang="tr-TR" sz="2800" b="1" dirty="0">
                <a:solidFill>
                  <a:schemeClr val="bg1"/>
                </a:solidFill>
              </a:rPr>
              <a:t>Emanet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1427007" y="2098877"/>
            <a:ext cx="9337987" cy="954107"/>
          </a:xfrm>
          <a:prstGeom prst="rect">
            <a:avLst/>
          </a:prstGeom>
          <a:noFill/>
        </p:spPr>
        <p:txBody>
          <a:bodyPr wrap="square" rtlCol="0">
            <a:spAutoFit/>
          </a:bodyPr>
          <a:lstStyle/>
          <a:p>
            <a:pPr algn="ctr"/>
            <a:r>
              <a:rPr lang="tr-TR" sz="2800" dirty="0"/>
              <a:t>Peygamberler, emanet sıfatları gereği güvenilir insanlardır. Asla yalan konuşmazlar ve anlaşmalarına sadık kalırlar.</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4643163"/>
            <a:ext cx="9231864" cy="1461939"/>
          </a:xfrm>
          <a:prstGeom prst="rect">
            <a:avLst/>
          </a:prstGeom>
          <a:noFill/>
        </p:spPr>
        <p:txBody>
          <a:bodyPr wrap="square" rtlCol="0">
            <a:spAutoFit/>
          </a:bodyPr>
          <a:lstStyle/>
          <a:p>
            <a:pPr algn="ctr">
              <a:spcAft>
                <a:spcPts val="600"/>
              </a:spcAft>
            </a:pPr>
            <a:r>
              <a:rPr lang="tr-TR" sz="2800" dirty="0"/>
              <a:t>“Size </a:t>
            </a:r>
            <a:r>
              <a:rPr lang="tr-TR" sz="2800" dirty="0" err="1"/>
              <a:t>Rabb’imin</a:t>
            </a:r>
            <a:r>
              <a:rPr lang="tr-TR" sz="2800" dirty="0"/>
              <a:t> mesajını duyuruyorum ve ben sizin için güvenilir bir öğüt vericiyim.” </a:t>
            </a:r>
          </a:p>
          <a:p>
            <a:pPr algn="r">
              <a:spcAft>
                <a:spcPts val="600"/>
              </a:spcAft>
            </a:pPr>
            <a:r>
              <a:rPr lang="tr-TR" sz="2800" dirty="0"/>
              <a:t>(</a:t>
            </a:r>
            <a:r>
              <a:rPr lang="tr-TR" sz="2800" dirty="0" err="1"/>
              <a:t>A’raf</a:t>
            </a:r>
            <a:r>
              <a:rPr lang="tr-TR" sz="2800" dirty="0"/>
              <a:t> suresi, 68. ayet)</a:t>
            </a:r>
          </a:p>
        </p:txBody>
      </p:sp>
      <p:pic>
        <p:nvPicPr>
          <p:cNvPr id="15" name="Resim 14" descr="ay, grafik içeren bir resim&#10;&#10;Açıklama otomatik olarak oluşturuldu">
            <a:extLst>
              <a:ext uri="{FF2B5EF4-FFF2-40B4-BE49-F238E27FC236}">
                <a16:creationId xmlns:a16="http://schemas.microsoft.com/office/drawing/2014/main" id="{590C1ED1-784D-04ED-C90D-A11491CC5623}"/>
              </a:ext>
            </a:extLst>
          </p:cNvPr>
          <p:cNvPicPr>
            <a:picLocks noChangeAspect="1"/>
          </p:cNvPicPr>
          <p:nvPr/>
        </p:nvPicPr>
        <p:blipFill rotWithShape="1">
          <a:blip r:embed="rId4">
            <a:extLst>
              <a:ext uri="{28A0092B-C50C-407E-A947-70E740481C1C}">
                <a14:useLocalDpi xmlns:a14="http://schemas.microsoft.com/office/drawing/2010/main" val="0"/>
              </a:ext>
            </a:extLst>
          </a:blip>
          <a:srcRect t="56104"/>
          <a:stretch/>
        </p:blipFill>
        <p:spPr>
          <a:xfrm>
            <a:off x="2257905" y="3052984"/>
            <a:ext cx="7676190" cy="1367042"/>
          </a:xfrm>
          <a:prstGeom prst="rect">
            <a:avLst/>
          </a:prstGeom>
        </p:spPr>
      </p:pic>
    </p:spTree>
    <p:extLst>
      <p:ext uri="{BB962C8B-B14F-4D97-AF65-F5344CB8AC3E}">
        <p14:creationId xmlns:p14="http://schemas.microsoft.com/office/powerpoint/2010/main" val="20512310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464884" y="1233272"/>
            <a:ext cx="2275967" cy="523220"/>
          </a:xfrm>
          <a:prstGeom prst="rect">
            <a:avLst/>
          </a:prstGeom>
          <a:noFill/>
        </p:spPr>
        <p:txBody>
          <a:bodyPr wrap="square" rtlCol="0">
            <a:spAutoFit/>
          </a:bodyPr>
          <a:lstStyle/>
          <a:p>
            <a:pPr algn="ctr"/>
            <a:r>
              <a:rPr lang="tr-TR" sz="2800" b="1" dirty="0">
                <a:solidFill>
                  <a:schemeClr val="bg1"/>
                </a:solidFill>
              </a:rPr>
              <a:t>Fetanet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1480068" y="2098877"/>
            <a:ext cx="9231864" cy="954107"/>
          </a:xfrm>
          <a:prstGeom prst="rect">
            <a:avLst/>
          </a:prstGeom>
          <a:noFill/>
        </p:spPr>
        <p:txBody>
          <a:bodyPr wrap="square" rtlCol="0">
            <a:spAutoFit/>
          </a:bodyPr>
          <a:lstStyle/>
          <a:p>
            <a:pPr algn="ctr"/>
            <a:r>
              <a:rPr lang="tr-TR" sz="2800" dirty="0"/>
              <a:t>Peygamberlerin </a:t>
            </a:r>
            <a:r>
              <a:rPr lang="tr-TR" sz="2800" dirty="0" err="1"/>
              <a:t>fetanet</a:t>
            </a:r>
            <a:r>
              <a:rPr lang="tr-TR" sz="2800" dirty="0"/>
              <a:t> sıfatı, onların akıllı ve zeki kimseler olduğunu ifade etmektedir.</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4643163"/>
            <a:ext cx="9231864" cy="1461939"/>
          </a:xfrm>
          <a:prstGeom prst="rect">
            <a:avLst/>
          </a:prstGeom>
          <a:noFill/>
        </p:spPr>
        <p:txBody>
          <a:bodyPr wrap="square" rtlCol="0">
            <a:spAutoFit/>
          </a:bodyPr>
          <a:lstStyle/>
          <a:p>
            <a:pPr algn="ctr">
              <a:spcAft>
                <a:spcPts val="600"/>
              </a:spcAft>
            </a:pPr>
            <a:r>
              <a:rPr lang="tr-TR" sz="2800" dirty="0"/>
              <a:t>“(Hepsi de) güçlü bir iradeye ve keskin bir kavrama yeteneğine sahip olan İbrahim, İshak ve Yakup’u hatırla!” </a:t>
            </a:r>
          </a:p>
          <a:p>
            <a:pPr algn="r">
              <a:spcAft>
                <a:spcPts val="600"/>
              </a:spcAft>
            </a:pPr>
            <a:r>
              <a:rPr lang="tr-TR" sz="2800" dirty="0"/>
              <a:t>(Sad suresi, 45. ayet)</a:t>
            </a:r>
          </a:p>
        </p:txBody>
      </p:sp>
      <p:pic>
        <p:nvPicPr>
          <p:cNvPr id="15" name="Resim 14" descr="ay, grafik içeren bir resim&#10;&#10;Açıklama otomatik olarak oluşturuldu">
            <a:extLst>
              <a:ext uri="{FF2B5EF4-FFF2-40B4-BE49-F238E27FC236}">
                <a16:creationId xmlns:a16="http://schemas.microsoft.com/office/drawing/2014/main" id="{590C1ED1-784D-04ED-C90D-A11491CC5623}"/>
              </a:ext>
            </a:extLst>
          </p:cNvPr>
          <p:cNvPicPr>
            <a:picLocks noChangeAspect="1"/>
          </p:cNvPicPr>
          <p:nvPr/>
        </p:nvPicPr>
        <p:blipFill rotWithShape="1">
          <a:blip r:embed="rId4">
            <a:extLst>
              <a:ext uri="{28A0092B-C50C-407E-A947-70E740481C1C}">
                <a14:useLocalDpi xmlns:a14="http://schemas.microsoft.com/office/drawing/2010/main" val="0"/>
              </a:ext>
            </a:extLst>
          </a:blip>
          <a:srcRect t="56104"/>
          <a:stretch/>
        </p:blipFill>
        <p:spPr>
          <a:xfrm>
            <a:off x="2257905" y="3052984"/>
            <a:ext cx="7676190" cy="1367042"/>
          </a:xfrm>
          <a:prstGeom prst="rect">
            <a:avLst/>
          </a:prstGeom>
        </p:spPr>
      </p:pic>
    </p:spTree>
    <p:extLst>
      <p:ext uri="{BB962C8B-B14F-4D97-AF65-F5344CB8AC3E}">
        <p14:creationId xmlns:p14="http://schemas.microsoft.com/office/powerpoint/2010/main" val="37160677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464884" y="1233272"/>
            <a:ext cx="2275967" cy="523220"/>
          </a:xfrm>
          <a:prstGeom prst="rect">
            <a:avLst/>
          </a:prstGeom>
          <a:noFill/>
        </p:spPr>
        <p:txBody>
          <a:bodyPr wrap="square" rtlCol="0">
            <a:spAutoFit/>
          </a:bodyPr>
          <a:lstStyle/>
          <a:p>
            <a:pPr algn="ctr"/>
            <a:r>
              <a:rPr lang="tr-TR" sz="2800" b="1" dirty="0">
                <a:solidFill>
                  <a:schemeClr val="bg1"/>
                </a:solidFill>
              </a:rPr>
              <a:t>Tebliğ</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1480068" y="2098877"/>
            <a:ext cx="9231864" cy="954107"/>
          </a:xfrm>
          <a:prstGeom prst="rect">
            <a:avLst/>
          </a:prstGeom>
          <a:noFill/>
        </p:spPr>
        <p:txBody>
          <a:bodyPr wrap="square" rtlCol="0">
            <a:spAutoFit/>
          </a:bodyPr>
          <a:lstStyle/>
          <a:p>
            <a:pPr algn="ctr"/>
            <a:r>
              <a:rPr lang="tr-TR" sz="2800" dirty="0"/>
              <a:t>Peygamberlerin tebliğ görevi, Allah’ın gönderdiği vahiylerin insanlara ulaştırılmasını ifade etmektedir.</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4643163"/>
            <a:ext cx="9231864" cy="1461939"/>
          </a:xfrm>
          <a:prstGeom prst="rect">
            <a:avLst/>
          </a:prstGeom>
          <a:noFill/>
        </p:spPr>
        <p:txBody>
          <a:bodyPr wrap="square" rtlCol="0">
            <a:spAutoFit/>
          </a:bodyPr>
          <a:lstStyle/>
          <a:p>
            <a:pPr algn="ctr">
              <a:spcAft>
                <a:spcPts val="600"/>
              </a:spcAft>
            </a:pPr>
            <a:r>
              <a:rPr lang="tr-TR" sz="2800" dirty="0"/>
              <a:t>“Ey Resul! </a:t>
            </a:r>
            <a:r>
              <a:rPr lang="tr-TR" sz="2800" dirty="0" err="1"/>
              <a:t>Rabb’inden</a:t>
            </a:r>
            <a:r>
              <a:rPr lang="tr-TR" sz="2800" dirty="0"/>
              <a:t> sana indirileni tebliğ et! Eğer bunu yapmazsan onun elçiliğini yapmamış olursun…” </a:t>
            </a:r>
          </a:p>
          <a:p>
            <a:pPr algn="r"/>
            <a:r>
              <a:rPr lang="tr-TR" sz="2800" dirty="0"/>
              <a:t>(Maide suresi, 67. ayet)</a:t>
            </a:r>
          </a:p>
        </p:txBody>
      </p:sp>
      <p:pic>
        <p:nvPicPr>
          <p:cNvPr id="15" name="Resim 14" descr="ay, grafik içeren bir resim&#10;&#10;Açıklama otomatik olarak oluşturuldu">
            <a:extLst>
              <a:ext uri="{FF2B5EF4-FFF2-40B4-BE49-F238E27FC236}">
                <a16:creationId xmlns:a16="http://schemas.microsoft.com/office/drawing/2014/main" id="{590C1ED1-784D-04ED-C90D-A11491CC5623}"/>
              </a:ext>
            </a:extLst>
          </p:cNvPr>
          <p:cNvPicPr>
            <a:picLocks noChangeAspect="1"/>
          </p:cNvPicPr>
          <p:nvPr/>
        </p:nvPicPr>
        <p:blipFill rotWithShape="1">
          <a:blip r:embed="rId4">
            <a:extLst>
              <a:ext uri="{28A0092B-C50C-407E-A947-70E740481C1C}">
                <a14:useLocalDpi xmlns:a14="http://schemas.microsoft.com/office/drawing/2010/main" val="0"/>
              </a:ext>
            </a:extLst>
          </a:blip>
          <a:srcRect t="56104"/>
          <a:stretch/>
        </p:blipFill>
        <p:spPr>
          <a:xfrm>
            <a:off x="2257905" y="3052984"/>
            <a:ext cx="7676190" cy="1367042"/>
          </a:xfrm>
          <a:prstGeom prst="rect">
            <a:avLst/>
          </a:prstGeom>
        </p:spPr>
      </p:pic>
    </p:spTree>
    <p:extLst>
      <p:ext uri="{BB962C8B-B14F-4D97-AF65-F5344CB8AC3E}">
        <p14:creationId xmlns:p14="http://schemas.microsoft.com/office/powerpoint/2010/main" val="920902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2FAFF"/>
          </a:solidFill>
        </p:spPr>
      </p:pic>
      <p:sp>
        <p:nvSpPr>
          <p:cNvPr id="2" name="Metin kutusu 1">
            <a:extLst>
              <a:ext uri="{FF2B5EF4-FFF2-40B4-BE49-F238E27FC236}">
                <a16:creationId xmlns:a16="http://schemas.microsoft.com/office/drawing/2014/main" id="{3650630D-8306-4598-FA19-8EC85823B9A7}"/>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446B42F2-5625-F082-6BB1-7339885A389A}"/>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BB8ECD91-24FF-787B-D512-4FC3EC449CE5}"/>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51F8DBE6-EE10-BBC2-E768-62363770834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0" name="Resim 9" descr="grafik, grafik tasarım, macenta, renklilik içeren bir resim&#10;&#10;Açıklama otomatik olarak oluşturuldu">
            <a:extLst>
              <a:ext uri="{FF2B5EF4-FFF2-40B4-BE49-F238E27FC236}">
                <a16:creationId xmlns:a16="http://schemas.microsoft.com/office/drawing/2014/main" id="{C26A6B70-A993-789B-08B9-E227052E6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67" y="936962"/>
            <a:ext cx="3644002" cy="1115841"/>
          </a:xfrm>
          <a:prstGeom prst="rect">
            <a:avLst/>
          </a:prstGeom>
        </p:spPr>
      </p:pic>
      <p:sp>
        <p:nvSpPr>
          <p:cNvPr id="11" name="Metin kutusu 10">
            <a:extLst>
              <a:ext uri="{FF2B5EF4-FFF2-40B4-BE49-F238E27FC236}">
                <a16:creationId xmlns:a16="http://schemas.microsoft.com/office/drawing/2014/main" id="{BA6CB7E4-0DCE-9BCF-847A-572942FB01FB}"/>
              </a:ext>
            </a:extLst>
          </p:cNvPr>
          <p:cNvSpPr txBox="1"/>
          <p:nvPr/>
        </p:nvSpPr>
        <p:spPr>
          <a:xfrm>
            <a:off x="1464884" y="1233272"/>
            <a:ext cx="2275967" cy="523220"/>
          </a:xfrm>
          <a:prstGeom prst="rect">
            <a:avLst/>
          </a:prstGeom>
          <a:noFill/>
        </p:spPr>
        <p:txBody>
          <a:bodyPr wrap="square" rtlCol="0">
            <a:spAutoFit/>
          </a:bodyPr>
          <a:lstStyle/>
          <a:p>
            <a:pPr algn="ctr"/>
            <a:r>
              <a:rPr lang="tr-TR" sz="2800" b="1" dirty="0">
                <a:solidFill>
                  <a:schemeClr val="bg1"/>
                </a:solidFill>
              </a:rPr>
              <a:t>İsmet</a:t>
            </a:r>
          </a:p>
        </p:txBody>
      </p:sp>
      <p:sp>
        <p:nvSpPr>
          <p:cNvPr id="12" name="Metin kutusu 11">
            <a:extLst>
              <a:ext uri="{FF2B5EF4-FFF2-40B4-BE49-F238E27FC236}">
                <a16:creationId xmlns:a16="http://schemas.microsoft.com/office/drawing/2014/main" id="{58BBFF60-75A2-47B4-63FD-550308A9F117}"/>
              </a:ext>
            </a:extLst>
          </p:cNvPr>
          <p:cNvSpPr txBox="1"/>
          <p:nvPr/>
        </p:nvSpPr>
        <p:spPr>
          <a:xfrm>
            <a:off x="1480068" y="2098877"/>
            <a:ext cx="9231864" cy="954107"/>
          </a:xfrm>
          <a:prstGeom prst="rect">
            <a:avLst/>
          </a:prstGeom>
          <a:noFill/>
        </p:spPr>
        <p:txBody>
          <a:bodyPr wrap="square" rtlCol="0">
            <a:spAutoFit/>
          </a:bodyPr>
          <a:lstStyle/>
          <a:p>
            <a:pPr algn="ctr"/>
            <a:r>
              <a:rPr lang="tr-TR" sz="2800" dirty="0"/>
              <a:t>Peygamberlerin ismet sıfatı, onların günahlardan korunmuş olduğunu ifade etmektedir.</a:t>
            </a:r>
          </a:p>
        </p:txBody>
      </p:sp>
      <p:sp>
        <p:nvSpPr>
          <p:cNvPr id="13" name="Metin kutusu 12">
            <a:extLst>
              <a:ext uri="{FF2B5EF4-FFF2-40B4-BE49-F238E27FC236}">
                <a16:creationId xmlns:a16="http://schemas.microsoft.com/office/drawing/2014/main" id="{85071EBA-9E8E-FAFB-A88C-5E18031BF7F5}"/>
              </a:ext>
            </a:extLst>
          </p:cNvPr>
          <p:cNvSpPr txBox="1"/>
          <p:nvPr/>
        </p:nvSpPr>
        <p:spPr>
          <a:xfrm>
            <a:off x="1480068" y="4643163"/>
            <a:ext cx="9231864" cy="1461939"/>
          </a:xfrm>
          <a:prstGeom prst="rect">
            <a:avLst/>
          </a:prstGeom>
          <a:noFill/>
        </p:spPr>
        <p:txBody>
          <a:bodyPr wrap="square" rtlCol="0">
            <a:spAutoFit/>
          </a:bodyPr>
          <a:lstStyle/>
          <a:p>
            <a:pPr algn="ctr">
              <a:spcAft>
                <a:spcPts val="600"/>
              </a:spcAft>
            </a:pPr>
            <a:r>
              <a:rPr lang="tr-TR" sz="2800" dirty="0"/>
              <a:t>“Onlar, büyük günahlardan ve hayasızlıktan kaçınırlar; kızdıkları zaman da kusurları bağışlarlar.” </a:t>
            </a:r>
          </a:p>
          <a:p>
            <a:pPr algn="r">
              <a:spcAft>
                <a:spcPts val="600"/>
              </a:spcAft>
            </a:pPr>
            <a:r>
              <a:rPr lang="tr-TR" sz="2800" dirty="0"/>
              <a:t>(Şura suresi, 37. ayet)</a:t>
            </a:r>
          </a:p>
        </p:txBody>
      </p:sp>
      <p:pic>
        <p:nvPicPr>
          <p:cNvPr id="15" name="Resim 14" descr="ay, grafik içeren bir resim&#10;&#10;Açıklama otomatik olarak oluşturuldu">
            <a:extLst>
              <a:ext uri="{FF2B5EF4-FFF2-40B4-BE49-F238E27FC236}">
                <a16:creationId xmlns:a16="http://schemas.microsoft.com/office/drawing/2014/main" id="{590C1ED1-784D-04ED-C90D-A11491CC5623}"/>
              </a:ext>
            </a:extLst>
          </p:cNvPr>
          <p:cNvPicPr>
            <a:picLocks noChangeAspect="1"/>
          </p:cNvPicPr>
          <p:nvPr/>
        </p:nvPicPr>
        <p:blipFill rotWithShape="1">
          <a:blip r:embed="rId4">
            <a:extLst>
              <a:ext uri="{28A0092B-C50C-407E-A947-70E740481C1C}">
                <a14:useLocalDpi xmlns:a14="http://schemas.microsoft.com/office/drawing/2010/main" val="0"/>
              </a:ext>
            </a:extLst>
          </a:blip>
          <a:srcRect t="56104"/>
          <a:stretch/>
        </p:blipFill>
        <p:spPr>
          <a:xfrm>
            <a:off x="2257905" y="3052984"/>
            <a:ext cx="7676190" cy="1367042"/>
          </a:xfrm>
          <a:prstGeom prst="rect">
            <a:avLst/>
          </a:prstGeom>
        </p:spPr>
      </p:pic>
    </p:spTree>
    <p:extLst>
      <p:ext uri="{BB962C8B-B14F-4D97-AF65-F5344CB8AC3E}">
        <p14:creationId xmlns:p14="http://schemas.microsoft.com/office/powerpoint/2010/main" val="25038109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görüntüsü, grafik, tasarım içeren bir resim&#10;&#10;Açıklama otomatik olarak oluşturuldu">
            <a:extLst>
              <a:ext uri="{FF2B5EF4-FFF2-40B4-BE49-F238E27FC236}">
                <a16:creationId xmlns:a16="http://schemas.microsoft.com/office/drawing/2014/main" id="{2AE6B54B-4622-E131-1E0C-6B0EE9C1F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FF72F9B-1D96-E24A-7F06-4661FD164FFC}"/>
              </a:ext>
            </a:extLst>
          </p:cNvPr>
          <p:cNvSpPr txBox="1"/>
          <p:nvPr/>
        </p:nvSpPr>
        <p:spPr>
          <a:xfrm>
            <a:off x="10219198" y="199455"/>
            <a:ext cx="2049196" cy="307777"/>
          </a:xfrm>
          <a:prstGeom prst="rect">
            <a:avLst/>
          </a:prstGeom>
          <a:noFill/>
        </p:spPr>
        <p:txBody>
          <a:bodyPr wrap="square" rtlCol="0">
            <a:spAutoFit/>
          </a:bodyPr>
          <a:lstStyle/>
          <a:p>
            <a:pPr algn="ctr"/>
            <a:r>
              <a:rPr lang="tr-TR" sz="1400" b="1" dirty="0">
                <a:solidFill>
                  <a:schemeClr val="accent1">
                    <a:lumMod val="75000"/>
                  </a:schemeClr>
                </a:solidFill>
                <a:latin typeface="Arial" panose="020B0604020202020204" pitchFamily="34" charset="0"/>
                <a:cs typeface="Arial" panose="020B0604020202020204" pitchFamily="34" charset="0"/>
              </a:rPr>
              <a:t>mikailokumus</a:t>
            </a:r>
            <a:r>
              <a:rPr lang="tr-TR" sz="1400" b="1" dirty="0">
                <a:solidFill>
                  <a:schemeClr val="bg1"/>
                </a:solidFill>
                <a:latin typeface="Arial" panose="020B0604020202020204" pitchFamily="34" charset="0"/>
                <a:cs typeface="Arial" panose="020B0604020202020204" pitchFamily="34" charset="0"/>
              </a:rPr>
              <a:t>.com</a:t>
            </a:r>
          </a:p>
        </p:txBody>
      </p:sp>
      <p:sp>
        <p:nvSpPr>
          <p:cNvPr id="3" name="Metin kutusu 2">
            <a:extLst>
              <a:ext uri="{FF2B5EF4-FFF2-40B4-BE49-F238E27FC236}">
                <a16:creationId xmlns:a16="http://schemas.microsoft.com/office/drawing/2014/main" id="{538645B4-EA17-B838-78AD-A75ABA288841}"/>
              </a:ext>
            </a:extLst>
          </p:cNvPr>
          <p:cNvSpPr txBox="1"/>
          <p:nvPr/>
        </p:nvSpPr>
        <p:spPr>
          <a:xfrm>
            <a:off x="10181001" y="506075"/>
            <a:ext cx="2049196" cy="430887"/>
          </a:xfrm>
          <a:prstGeom prst="rect">
            <a:avLst/>
          </a:prstGeom>
          <a:noFill/>
        </p:spPr>
        <p:txBody>
          <a:bodyPr wrap="square" rtlCol="0">
            <a:spAutoFit/>
          </a:bodyPr>
          <a:lstStyle/>
          <a:p>
            <a:pPr algn="ctr"/>
            <a:r>
              <a:rPr lang="tr-TR" sz="1100" dirty="0">
                <a:solidFill>
                  <a:schemeClr val="bg1"/>
                </a:solidFill>
                <a:latin typeface="Arial" panose="020B0604020202020204" pitchFamily="34" charset="0"/>
                <a:cs typeface="Arial" panose="020B0604020202020204" pitchFamily="34" charset="0"/>
              </a:rPr>
              <a:t>Din Kültürü</a:t>
            </a:r>
          </a:p>
          <a:p>
            <a:pPr algn="ctr"/>
            <a:r>
              <a:rPr lang="tr-TR" sz="1100" dirty="0">
                <a:solidFill>
                  <a:schemeClr val="bg1"/>
                </a:solidFill>
                <a:latin typeface="Arial" panose="020B0604020202020204" pitchFamily="34" charset="0"/>
                <a:cs typeface="Arial" panose="020B0604020202020204" pitchFamily="34" charset="0"/>
              </a:rPr>
              <a:t>Doküman Dünyası</a:t>
            </a:r>
          </a:p>
        </p:txBody>
      </p:sp>
      <p:sp>
        <p:nvSpPr>
          <p:cNvPr id="4" name="Metin kutusu 3">
            <a:extLst>
              <a:ext uri="{FF2B5EF4-FFF2-40B4-BE49-F238E27FC236}">
                <a16:creationId xmlns:a16="http://schemas.microsoft.com/office/drawing/2014/main" id="{8AEEF534-696E-715E-059C-D0F4475047CE}"/>
              </a:ext>
            </a:extLst>
          </p:cNvPr>
          <p:cNvSpPr txBox="1"/>
          <p:nvPr/>
        </p:nvSpPr>
        <p:spPr>
          <a:xfrm>
            <a:off x="459772" y="60943"/>
            <a:ext cx="6695940" cy="369332"/>
          </a:xfrm>
          <a:prstGeom prst="rect">
            <a:avLst/>
          </a:prstGeom>
          <a:noFill/>
        </p:spPr>
        <p:txBody>
          <a:bodyPr wrap="square" rtlCol="0">
            <a:spAutoFit/>
          </a:bodyPr>
          <a:lstStyle/>
          <a:p>
            <a:r>
              <a:rPr lang="tr-TR" b="1" dirty="0">
                <a:solidFill>
                  <a:srgbClr val="F2FAFF"/>
                </a:solidFill>
                <a:latin typeface="Arial" panose="020B0604020202020204" pitchFamily="34" charset="0"/>
                <a:cs typeface="Arial" panose="020B0604020202020204" pitchFamily="34" charset="0"/>
              </a:rPr>
              <a:t>6</a:t>
            </a:r>
            <a:r>
              <a:rPr lang="en-US" sz="1800" b="1" dirty="0">
                <a:solidFill>
                  <a:srgbClr val="F2FAFF"/>
                </a:solidFill>
                <a:latin typeface="Arial" panose="020B0604020202020204" pitchFamily="34" charset="0"/>
                <a:cs typeface="Arial" panose="020B0604020202020204" pitchFamily="34" charset="0"/>
              </a:rPr>
              <a:t>. SINIF / 1. ÜNİTE: </a:t>
            </a:r>
            <a:r>
              <a:rPr lang="tr-TR" sz="1800" b="1" dirty="0">
                <a:solidFill>
                  <a:srgbClr val="F2FAFF"/>
                </a:solidFill>
                <a:latin typeface="Arial" panose="020B0604020202020204" pitchFamily="34" charset="0"/>
                <a:cs typeface="Arial" panose="020B0604020202020204" pitchFamily="34" charset="0"/>
              </a:rPr>
              <a:t>PEYGAMBER VE İLAHİ KİTAP</a:t>
            </a:r>
            <a:r>
              <a:rPr lang="en-US" sz="1800" b="1" dirty="0">
                <a:solidFill>
                  <a:srgbClr val="F2FAFF"/>
                </a:solidFill>
                <a:latin typeface="Arial" panose="020B0604020202020204" pitchFamily="34" charset="0"/>
                <a:cs typeface="Arial" panose="020B0604020202020204" pitchFamily="34" charset="0"/>
              </a:rPr>
              <a:t> İNANCI</a:t>
            </a:r>
          </a:p>
        </p:txBody>
      </p:sp>
      <p:sp>
        <p:nvSpPr>
          <p:cNvPr id="8" name="Metin kutusu 7">
            <a:extLst>
              <a:ext uri="{FF2B5EF4-FFF2-40B4-BE49-F238E27FC236}">
                <a16:creationId xmlns:a16="http://schemas.microsoft.com/office/drawing/2014/main" id="{6C1F888C-E71A-88CE-EE20-27A214962FBD}"/>
              </a:ext>
            </a:extLst>
          </p:cNvPr>
          <p:cNvSpPr txBox="1"/>
          <p:nvPr/>
        </p:nvSpPr>
        <p:spPr>
          <a:xfrm>
            <a:off x="459772" y="6322713"/>
            <a:ext cx="11910420" cy="452688"/>
          </a:xfrm>
          <a:prstGeom prst="rect">
            <a:avLst/>
          </a:prstGeom>
          <a:noFill/>
        </p:spPr>
        <p:txBody>
          <a:bodyPr wrap="square" rtlCol="0">
            <a:spAutoFit/>
          </a:bodyPr>
          <a:lstStyle/>
          <a:p>
            <a:pP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12" name="Resim 11" descr="ekran görüntüsü, grafik, daire, kırpıntı çizim içeren bir resim">
            <a:extLst>
              <a:ext uri="{FF2B5EF4-FFF2-40B4-BE49-F238E27FC236}">
                <a16:creationId xmlns:a16="http://schemas.microsoft.com/office/drawing/2014/main" id="{270906C9-F3EB-5E35-6294-B6AED9657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094" y="1116675"/>
            <a:ext cx="9337813" cy="4624651"/>
          </a:xfrm>
          <a:prstGeom prst="rect">
            <a:avLst/>
          </a:prstGeom>
        </p:spPr>
      </p:pic>
      <p:sp>
        <p:nvSpPr>
          <p:cNvPr id="6" name="Metin kutusu 5">
            <a:extLst>
              <a:ext uri="{FF2B5EF4-FFF2-40B4-BE49-F238E27FC236}">
                <a16:creationId xmlns:a16="http://schemas.microsoft.com/office/drawing/2014/main" id="{C3A6B053-D21F-D553-80FC-5493ED4ED9DC}"/>
              </a:ext>
            </a:extLst>
          </p:cNvPr>
          <p:cNvSpPr txBox="1"/>
          <p:nvPr/>
        </p:nvSpPr>
        <p:spPr>
          <a:xfrm>
            <a:off x="3856514" y="3044280"/>
            <a:ext cx="4478972" cy="769441"/>
          </a:xfrm>
          <a:prstGeom prst="rect">
            <a:avLst/>
          </a:prstGeom>
          <a:noFill/>
        </p:spPr>
        <p:txBody>
          <a:bodyPr wrap="square" rtlCol="0">
            <a:spAutoFit/>
          </a:bodyPr>
          <a:lstStyle/>
          <a:p>
            <a:pPr algn="ctr"/>
            <a:r>
              <a:rPr lang="tr-TR" sz="2200" b="1" dirty="0">
                <a:latin typeface="Arial" panose="020B0604020202020204" pitchFamily="34" charset="0"/>
              </a:rPr>
              <a:t>Peygamberlerin</a:t>
            </a:r>
          </a:p>
          <a:p>
            <a:pPr algn="ctr"/>
            <a:r>
              <a:rPr lang="tr-TR" sz="2200" b="1" dirty="0">
                <a:latin typeface="Arial" panose="020B0604020202020204" pitchFamily="34" charset="0"/>
              </a:rPr>
              <a:t>Görevleri</a:t>
            </a:r>
          </a:p>
        </p:txBody>
      </p:sp>
      <p:sp>
        <p:nvSpPr>
          <p:cNvPr id="13" name="Metin kutusu 12">
            <a:extLst>
              <a:ext uri="{FF2B5EF4-FFF2-40B4-BE49-F238E27FC236}">
                <a16:creationId xmlns:a16="http://schemas.microsoft.com/office/drawing/2014/main" id="{16F97E74-087F-B05E-F6DE-6B5521AD612E}"/>
              </a:ext>
            </a:extLst>
          </p:cNvPr>
          <p:cNvSpPr txBox="1"/>
          <p:nvPr/>
        </p:nvSpPr>
        <p:spPr>
          <a:xfrm>
            <a:off x="1110971" y="1179544"/>
            <a:ext cx="4178483" cy="1107996"/>
          </a:xfrm>
          <a:prstGeom prst="rect">
            <a:avLst/>
          </a:prstGeom>
          <a:noFill/>
        </p:spPr>
        <p:txBody>
          <a:bodyPr wrap="square" rtlCol="0">
            <a:spAutoFit/>
          </a:bodyPr>
          <a:lstStyle/>
          <a:p>
            <a:pPr algn="ctr"/>
            <a:r>
              <a:rPr lang="tr-TR" sz="2200" dirty="0">
                <a:latin typeface="Arial" panose="020B0604020202020204" pitchFamily="34" charset="0"/>
              </a:rPr>
              <a:t>Allah’ın (c.c.) emir ve yasaklarını,  mesajları duyurmak ve açıklamak</a:t>
            </a:r>
          </a:p>
        </p:txBody>
      </p:sp>
      <p:sp>
        <p:nvSpPr>
          <p:cNvPr id="14" name="Metin kutusu 13">
            <a:extLst>
              <a:ext uri="{FF2B5EF4-FFF2-40B4-BE49-F238E27FC236}">
                <a16:creationId xmlns:a16="http://schemas.microsoft.com/office/drawing/2014/main" id="{290C4786-6C23-09F9-5778-422C5E203EE3}"/>
              </a:ext>
            </a:extLst>
          </p:cNvPr>
          <p:cNvSpPr txBox="1"/>
          <p:nvPr/>
        </p:nvSpPr>
        <p:spPr>
          <a:xfrm>
            <a:off x="7226106" y="1193632"/>
            <a:ext cx="3479412" cy="1107996"/>
          </a:xfrm>
          <a:prstGeom prst="rect">
            <a:avLst/>
          </a:prstGeom>
          <a:noFill/>
        </p:spPr>
        <p:txBody>
          <a:bodyPr wrap="square" rtlCol="0">
            <a:spAutoFit/>
          </a:bodyPr>
          <a:lstStyle/>
          <a:p>
            <a:pPr algn="ctr"/>
            <a:r>
              <a:rPr lang="tr-TR" sz="2200" dirty="0">
                <a:latin typeface="Arial" panose="020B0604020202020204" pitchFamily="34" charset="0"/>
              </a:rPr>
              <a:t>İnsanları çeşitli konularda uyarmak ve onlara müjdeler vermek</a:t>
            </a:r>
          </a:p>
        </p:txBody>
      </p:sp>
      <p:sp>
        <p:nvSpPr>
          <p:cNvPr id="15" name="Metin kutusu 14">
            <a:extLst>
              <a:ext uri="{FF2B5EF4-FFF2-40B4-BE49-F238E27FC236}">
                <a16:creationId xmlns:a16="http://schemas.microsoft.com/office/drawing/2014/main" id="{92730563-D15F-5A2E-D3F7-944D020B4AF1}"/>
              </a:ext>
            </a:extLst>
          </p:cNvPr>
          <p:cNvSpPr txBox="1"/>
          <p:nvPr/>
        </p:nvSpPr>
        <p:spPr>
          <a:xfrm>
            <a:off x="1488642" y="4570441"/>
            <a:ext cx="3479412" cy="1107996"/>
          </a:xfrm>
          <a:prstGeom prst="rect">
            <a:avLst/>
          </a:prstGeom>
          <a:noFill/>
        </p:spPr>
        <p:txBody>
          <a:bodyPr wrap="square" rtlCol="0">
            <a:spAutoFit/>
          </a:bodyPr>
          <a:lstStyle/>
          <a:p>
            <a:pPr algn="ctr"/>
            <a:r>
              <a:rPr lang="tr-TR" sz="2200" dirty="0">
                <a:latin typeface="Arial" panose="020B0604020202020204" pitchFamily="34" charset="0"/>
              </a:rPr>
              <a:t>İnsanlara tevhit inancını anlatmak ve bu inanca yönlendirmek</a:t>
            </a:r>
          </a:p>
        </p:txBody>
      </p:sp>
      <p:sp>
        <p:nvSpPr>
          <p:cNvPr id="16" name="Metin kutusu 15">
            <a:extLst>
              <a:ext uri="{FF2B5EF4-FFF2-40B4-BE49-F238E27FC236}">
                <a16:creationId xmlns:a16="http://schemas.microsoft.com/office/drawing/2014/main" id="{4A93531C-1C86-EA0A-2A5A-AB11CAB6EB2E}"/>
              </a:ext>
            </a:extLst>
          </p:cNvPr>
          <p:cNvSpPr txBox="1"/>
          <p:nvPr/>
        </p:nvSpPr>
        <p:spPr>
          <a:xfrm>
            <a:off x="7220432" y="4570441"/>
            <a:ext cx="3479412" cy="1107996"/>
          </a:xfrm>
          <a:prstGeom prst="rect">
            <a:avLst/>
          </a:prstGeom>
          <a:noFill/>
        </p:spPr>
        <p:txBody>
          <a:bodyPr wrap="square" rtlCol="0">
            <a:spAutoFit/>
          </a:bodyPr>
          <a:lstStyle/>
          <a:p>
            <a:pPr algn="ctr"/>
            <a:r>
              <a:rPr lang="tr-TR" sz="2200" dirty="0">
                <a:latin typeface="Arial" panose="020B0604020202020204" pitchFamily="34" charset="0"/>
              </a:rPr>
              <a:t>İnsanları Yüce Allah’ a (c.c.) kulluk etmeye çağırmak</a:t>
            </a:r>
          </a:p>
        </p:txBody>
      </p:sp>
    </p:spTree>
    <p:extLst>
      <p:ext uri="{BB962C8B-B14F-4D97-AF65-F5344CB8AC3E}">
        <p14:creationId xmlns:p14="http://schemas.microsoft.com/office/powerpoint/2010/main" val="12651492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04353D-2724-4137-82E0-C59FEE7C4C26}">
  <we:reference id="wa104380518" version="3.5.0.0" store="tr-TR" storeType="OMEX"/>
  <we:alternateReferences>
    <we:reference id="WA104380518" version="3.5.0.0" store="WA10438051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517</TotalTime>
  <Words>1978</Words>
  <Application>Microsoft Office PowerPoint</Application>
  <PresentationFormat>Geniş ekran</PresentationFormat>
  <Paragraphs>298</Paragraphs>
  <Slides>25</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Balcı</cp:lastModifiedBy>
  <cp:revision>15</cp:revision>
  <dcterms:created xsi:type="dcterms:W3CDTF">2023-07-30T08:03:49Z</dcterms:created>
  <dcterms:modified xsi:type="dcterms:W3CDTF">2023-09-21T11:00:31Z</dcterms:modified>
</cp:coreProperties>
</file>