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rial" panose="020B0604020202020204" pitchFamily="34" charset="0"/>
      <p:regular r:id="rId26"/>
    </p:embeddedFont>
    <p:embeddedFont>
      <p:font typeface="Arial Bold" panose="020B0604020202020204" pitchFamily="34" charset="-94"/>
      <p:regular r:id="rId27"/>
    </p:embeddedFont>
    <p:embeddedFont>
      <p:font typeface="Arimo" panose="020B0604020202020204" charset="0"/>
      <p:regular r:id="rId28"/>
    </p:embeddedFont>
    <p:embeddedFont>
      <p:font typeface="Arimo Bold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F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5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sv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jpe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7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8.svg"/><Relationship Id="rId7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0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1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4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10" Type="http://schemas.openxmlformats.org/officeDocument/2006/relationships/image" Target="../media/image5.svg"/><Relationship Id="rId4" Type="http://schemas.openxmlformats.org/officeDocument/2006/relationships/image" Target="../media/image35.svg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5.svg"/><Relationship Id="rId4" Type="http://schemas.openxmlformats.org/officeDocument/2006/relationships/image" Target="../media/image33.sv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5.svg"/><Relationship Id="rId4" Type="http://schemas.openxmlformats.org/officeDocument/2006/relationships/image" Target="../media/image33.sv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2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10" Type="http://schemas.openxmlformats.org/officeDocument/2006/relationships/image" Target="../media/image5.svg"/><Relationship Id="rId4" Type="http://schemas.openxmlformats.org/officeDocument/2006/relationships/image" Target="../media/image33.svg"/><Relationship Id="rId9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3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7.sv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6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5.svg"/><Relationship Id="rId4" Type="http://schemas.openxmlformats.org/officeDocument/2006/relationships/image" Target="../media/image22.sv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224590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735296" y="216493"/>
            <a:ext cx="6256678" cy="625667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7D06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5280" y="376485"/>
            <a:ext cx="6256678" cy="625667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102607" y="216493"/>
            <a:ext cx="6162023" cy="6161998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303532" y="5516661"/>
            <a:ext cx="3760174" cy="3745486"/>
            <a:chOff x="0" y="0"/>
            <a:chExt cx="6502400" cy="6477000"/>
          </a:xfrm>
        </p:grpSpPr>
        <p:sp>
          <p:nvSpPr>
            <p:cNvPr id="11" name="Freeform 11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4"/>
              <a:stretch>
                <a:fillRect l="-18657" r="-18657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461085" y="6928687"/>
            <a:ext cx="5713832" cy="3141820"/>
            <a:chOff x="0" y="0"/>
            <a:chExt cx="7618442" cy="418909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381662" cy="4189093"/>
            </a:xfrm>
            <a:custGeom>
              <a:avLst/>
              <a:gdLst/>
              <a:ahLst/>
              <a:cxnLst/>
              <a:rect l="l" t="t" r="r" b="b"/>
              <a:pathLst>
                <a:path w="7381662" h="4189093">
                  <a:moveTo>
                    <a:pt x="0" y="0"/>
                  </a:moveTo>
                  <a:lnTo>
                    <a:pt x="7381662" y="0"/>
                  </a:lnTo>
                  <a:lnTo>
                    <a:pt x="7381662" y="4189093"/>
                  </a:lnTo>
                  <a:lnTo>
                    <a:pt x="0" y="41890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313614" y="1013415"/>
              <a:ext cx="7304829" cy="7465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410"/>
                </a:lnSpc>
              </a:pPr>
              <a:r>
                <a:rPr lang="en-US" sz="4546">
                  <a:solidFill>
                    <a:srgbClr val="365C7C"/>
                  </a:solidFill>
                  <a:latin typeface="Arimo Bold"/>
                </a:rPr>
                <a:t>mikailokumus</a:t>
              </a:r>
              <a:r>
                <a:rPr lang="en-US" sz="4546">
                  <a:solidFill>
                    <a:srgbClr val="FFFFFF"/>
                  </a:solidFill>
                  <a:latin typeface="Arimo Bold"/>
                </a:rPr>
                <a:t>.com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595661" y="2078236"/>
              <a:ext cx="5144858" cy="1239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Din Kültürü</a:t>
              </a:r>
            </a:p>
            <a:p>
              <a:pPr algn="ctr">
                <a:lnSpc>
                  <a:spcPts val="3547"/>
                </a:lnSpc>
              </a:pPr>
              <a:r>
                <a:rPr lang="en-US" sz="3254">
                  <a:solidFill>
                    <a:srgbClr val="F2FAFF"/>
                  </a:solidFill>
                  <a:latin typeface="Arimo"/>
                </a:rPr>
                <a:t>Doküman Dünyası</a:t>
              </a:r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5539218" y="6378491"/>
            <a:ext cx="3450824" cy="3437344"/>
            <a:chOff x="0" y="0"/>
            <a:chExt cx="6502400" cy="6477000"/>
          </a:xfrm>
        </p:grpSpPr>
        <p:sp>
          <p:nvSpPr>
            <p:cNvPr id="18" name="Freeform 18"/>
            <p:cNvSpPr/>
            <p:nvPr/>
          </p:nvSpPr>
          <p:spPr>
            <a:xfrm>
              <a:off x="-23042" y="119185"/>
              <a:ext cx="6542159" cy="6244242"/>
            </a:xfrm>
            <a:custGeom>
              <a:avLst/>
              <a:gdLst/>
              <a:ahLst/>
              <a:cxnLst/>
              <a:rect l="l" t="t" r="r" b="b"/>
              <a:pathLst>
                <a:path w="6542159" h="6244242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7"/>
              <a:stretch>
                <a:fillRect l="-24712" r="-24712"/>
              </a:stretch>
            </a:blipFill>
          </p:spPr>
          <p:txBody>
            <a:bodyPr/>
            <a:lstStyle/>
            <a:p>
              <a:endParaRPr lang="tr-TR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73038" y="66269"/>
              <a:ext cx="6350000" cy="6349987"/>
            </a:xfrm>
            <a:custGeom>
              <a:avLst/>
              <a:gdLst/>
              <a:ahLst/>
              <a:cxnLst/>
              <a:rect l="l" t="t" r="r" b="b"/>
              <a:pathLst>
                <a:path w="6350000" h="6349987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20" name="Freeform 20"/>
          <p:cNvSpPr/>
          <p:nvPr/>
        </p:nvSpPr>
        <p:spPr>
          <a:xfrm>
            <a:off x="7662869" y="146442"/>
            <a:ext cx="9596431" cy="4306398"/>
          </a:xfrm>
          <a:custGeom>
            <a:avLst/>
            <a:gdLst/>
            <a:ahLst/>
            <a:cxnLst/>
            <a:rect l="l" t="t" r="r" b="b"/>
            <a:pathLst>
              <a:path w="9596431" h="4306398">
                <a:moveTo>
                  <a:pt x="0" y="0"/>
                </a:moveTo>
                <a:lnTo>
                  <a:pt x="9596431" y="0"/>
                </a:lnTo>
                <a:lnTo>
                  <a:pt x="9596431" y="4306398"/>
                </a:lnTo>
                <a:lnTo>
                  <a:pt x="0" y="43063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>
            <a:off x="9388589" y="4693123"/>
            <a:ext cx="5430882" cy="1434658"/>
          </a:xfrm>
          <a:custGeom>
            <a:avLst/>
            <a:gdLst/>
            <a:ahLst/>
            <a:cxnLst/>
            <a:rect l="l" t="t" r="r" b="b"/>
            <a:pathLst>
              <a:path w="5430882" h="1434658">
                <a:moveTo>
                  <a:pt x="0" y="0"/>
                </a:moveTo>
                <a:lnTo>
                  <a:pt x="5430882" y="0"/>
                </a:lnTo>
                <a:lnTo>
                  <a:pt x="5430882" y="1434658"/>
                </a:lnTo>
                <a:lnTo>
                  <a:pt x="0" y="14346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TextBox 22"/>
          <p:cNvSpPr txBox="1"/>
          <p:nvPr/>
        </p:nvSpPr>
        <p:spPr>
          <a:xfrm>
            <a:off x="9254340" y="1213093"/>
            <a:ext cx="6413489" cy="18668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7"/>
              </a:lnSpc>
            </a:pPr>
            <a:r>
              <a:rPr lang="en-US" sz="5047">
                <a:solidFill>
                  <a:srgbClr val="365C7C"/>
                </a:solidFill>
                <a:latin typeface="Arial Bold"/>
              </a:rPr>
              <a:t>DİN KÜLTÜRÜ VE AHLAK BİLGİSİ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46978" y="366057"/>
            <a:ext cx="1883222" cy="646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6. SINIF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845380" y="3240057"/>
            <a:ext cx="5231409" cy="1244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1"/>
              </a:lnSpc>
            </a:pPr>
            <a:r>
              <a:rPr lang="en-US" sz="3365">
                <a:solidFill>
                  <a:srgbClr val="365C7C"/>
                </a:solidFill>
                <a:latin typeface="Arial Bold"/>
              </a:rPr>
              <a:t>1. ÜNİTE: PEYGAMBER VE İLAHİ KİTAP İNANCI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02358" y="4918255"/>
            <a:ext cx="3488538" cy="93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Allah'ın (c.c.) Elçileri:</a:t>
            </a:r>
          </a:p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Peygamberler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57701" y="4889680"/>
            <a:ext cx="1121017" cy="936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2"/>
              </a:lnSpc>
            </a:pPr>
            <a:r>
              <a:rPr lang="en-US" sz="2580">
                <a:solidFill>
                  <a:srgbClr val="365C7C"/>
                </a:solidFill>
                <a:latin typeface="Arial Bold"/>
              </a:rPr>
              <a:t>1. Konu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7884" y="2836944"/>
            <a:ext cx="16787908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vahyini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her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millete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ulaştıracak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uyarıcı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bulunur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9" name="TextBox 9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4994" y="5448300"/>
            <a:ext cx="16546860" cy="9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adaleti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tesis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etmek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gönderilmiştir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4994" y="7191375"/>
            <a:ext cx="17044250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Toplumlara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gelen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nebiler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seçtiği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özel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elçilerdir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95866" y="3068933"/>
            <a:ext cx="17481923" cy="6002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Arial"/>
              </a:rPr>
              <a:t>“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Şüphesiz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benimle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benden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önceki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peygamberlerin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durumu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şu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temsile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benzer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: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adam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ev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yaptırmış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onu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güzel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şekilde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tamamlamış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süslemiştir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Yalnız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evin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bir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köşesinde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bir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kerpiçlik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boş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yer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kalmıştır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. Bu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vaziyette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insanlar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binaya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girip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gezmeye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başlarlar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o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eksik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yeri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görüp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hayret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ederek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‘Aa,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keşke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şu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tek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kerpiç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de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yerine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konsaydı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!’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derler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İşte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ben, o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boş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bırakılan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yeri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dolduran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kerpiç</a:t>
            </a:r>
            <a:r>
              <a:rPr lang="en-US" sz="4800" dirty="0">
                <a:solidFill>
                  <a:srgbClr val="D81E88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D81E88"/>
                </a:solidFill>
                <a:latin typeface="Arial"/>
              </a:rPr>
              <a:t>gibiyim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; ben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peygamberlerin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Arial"/>
              </a:rPr>
              <a:t>sonuncusuyum</a:t>
            </a:r>
            <a:r>
              <a:rPr lang="en-US" sz="4800" dirty="0">
                <a:solidFill>
                  <a:srgbClr val="000000"/>
                </a:solidFill>
                <a:latin typeface="Arial"/>
              </a:rPr>
              <a:t>.”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833641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Hadis</a:t>
            </a:r>
          </a:p>
        </p:txBody>
      </p:sp>
      <p:sp>
        <p:nvSpPr>
          <p:cNvPr id="9" name="TextBox 9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  <p:sp>
        <p:nvSpPr>
          <p:cNvPr id="10" name="Freeform 10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TextBox 12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7884" y="2836944"/>
            <a:ext cx="16787908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Hz. Muhammed (s.a.v.)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vahiy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zincirinin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son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temsilcisidir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626063" y="1835801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Yorumu</a:t>
            </a:r>
          </a:p>
        </p:txBody>
      </p:sp>
      <p:sp>
        <p:nvSpPr>
          <p:cNvPr id="9" name="TextBox 9"/>
          <p:cNvSpPr txBox="1"/>
          <p:nvPr/>
        </p:nvSpPr>
        <p:spPr>
          <a:xfrm rot="-784458">
            <a:off x="7608267" y="983749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Hadisin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24994" y="4960088"/>
            <a:ext cx="17563006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vahyini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tamama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erdiren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Hz.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Muhammed’dir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(s.a.v.).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4994" y="7191375"/>
            <a:ext cx="17044250" cy="176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aynı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temel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ilkeleri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insanlara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tebliğ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etmiştir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999689" y="4244299"/>
            <a:ext cx="14288621" cy="469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000000"/>
                </a:solidFill>
                <a:latin typeface="Arial"/>
              </a:rPr>
              <a:t>Kur-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an'ı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Kerim'de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>
                <a:solidFill>
                  <a:srgbClr val="D81E88"/>
                </a:solidFill>
                <a:latin typeface="Arial Bold"/>
              </a:rPr>
              <a:t>Hz. Üzeyr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(a.s.), </a:t>
            </a:r>
          </a:p>
          <a:p>
            <a:pPr algn="ctr">
              <a:lnSpc>
                <a:spcPts val="7200"/>
              </a:lnSpc>
            </a:pPr>
            <a:r>
              <a:rPr lang="en-US" sz="6000" dirty="0">
                <a:solidFill>
                  <a:srgbClr val="D81E88"/>
                </a:solidFill>
                <a:latin typeface="Arial Bold"/>
              </a:rPr>
              <a:t>Hz. </a:t>
            </a:r>
            <a:r>
              <a:rPr lang="en-US" sz="6000" dirty="0" err="1">
                <a:solidFill>
                  <a:srgbClr val="D81E88"/>
                </a:solidFill>
                <a:latin typeface="Arial Bold"/>
              </a:rPr>
              <a:t>Lokman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>
                <a:solidFill>
                  <a:srgbClr val="D81E88"/>
                </a:solidFill>
                <a:latin typeface="Arial Bold"/>
              </a:rPr>
              <a:t>Hz. Zülkarneyn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isimleri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geçmektedir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Ancak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bu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kişilerin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peygamberliği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açık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kesin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Arial"/>
              </a:rPr>
              <a:t>değildir</a:t>
            </a:r>
            <a:r>
              <a:rPr lang="en-US" sz="6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6987756" y="843959"/>
            <a:ext cx="4312488" cy="2706086"/>
          </a:xfrm>
          <a:custGeom>
            <a:avLst/>
            <a:gdLst/>
            <a:ahLst/>
            <a:cxnLst/>
            <a:rect l="l" t="t" r="r" b="b"/>
            <a:pathLst>
              <a:path w="4312488" h="2706086">
                <a:moveTo>
                  <a:pt x="0" y="0"/>
                </a:moveTo>
                <a:lnTo>
                  <a:pt x="4312488" y="0"/>
                </a:lnTo>
                <a:lnTo>
                  <a:pt x="4312488" y="2706087"/>
                </a:lnTo>
                <a:lnTo>
                  <a:pt x="0" y="270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TextBox 8"/>
          <p:cNvSpPr txBox="1"/>
          <p:nvPr/>
        </p:nvSpPr>
        <p:spPr>
          <a:xfrm>
            <a:off x="5865466" y="2043564"/>
            <a:ext cx="6557069" cy="525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8"/>
              </a:lnSpc>
            </a:pPr>
            <a:r>
              <a:rPr lang="en-US" sz="3372">
                <a:solidFill>
                  <a:srgbClr val="105F69"/>
                </a:solidFill>
                <a:latin typeface="Arial Bold"/>
              </a:rPr>
              <a:t>Hatırlayalım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8733994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2" y="0"/>
                </a:lnTo>
                <a:lnTo>
                  <a:pt x="959892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8" name="Freeform 8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Metin kutusu 4">
            <a:extLst>
              <a:ext uri="{FF2B5EF4-FFF2-40B4-BE49-F238E27FC236}">
                <a16:creationId xmlns:a16="http://schemas.microsoft.com/office/drawing/2014/main" id="{6CDF05FA-0336-EB2F-A2FC-071BE890B33B}"/>
              </a:ext>
            </a:extLst>
          </p:cNvPr>
          <p:cNvSpPr txBox="1"/>
          <p:nvPr/>
        </p:nvSpPr>
        <p:spPr>
          <a:xfrm>
            <a:off x="1066800" y="5839004"/>
            <a:ext cx="15544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5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bilmecede bahsedilen peygamber için aşağıdakilerden hangisi söylenebilir?</a:t>
            </a:r>
          </a:p>
          <a:p>
            <a:pPr>
              <a:spcAft>
                <a:spcPts val="600"/>
              </a:spcAft>
            </a:pPr>
            <a:r>
              <a:rPr lang="tr-TR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Son peygamberdir.</a:t>
            </a:r>
          </a:p>
          <a:p>
            <a:pPr>
              <a:spcAft>
                <a:spcPts val="600"/>
              </a:spcAft>
            </a:pPr>
            <a:r>
              <a:rPr lang="tr-TR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Kur’an-ı Kerim’de ismi geçmemektedir.</a:t>
            </a:r>
          </a:p>
          <a:p>
            <a:pPr>
              <a:spcAft>
                <a:spcPts val="600"/>
              </a:spcAft>
            </a:pPr>
            <a:r>
              <a:rPr lang="tr-TR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Kendisine kutsal kitap gönderilmiştir.</a:t>
            </a:r>
          </a:p>
          <a:p>
            <a:pPr>
              <a:spcAft>
                <a:spcPts val="600"/>
              </a:spcAft>
            </a:pPr>
            <a:r>
              <a:rPr lang="tr-TR" sz="3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İlk insan ve ilk peygamberdir.</a:t>
            </a:r>
            <a:endParaRPr lang="en-US" sz="3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9">
            <a:extLst>
              <a:ext uri="{FF2B5EF4-FFF2-40B4-BE49-F238E27FC236}">
                <a16:creationId xmlns:a16="http://schemas.microsoft.com/office/drawing/2014/main" id="{F5084928-D8F6-C6F2-A760-C2C3553D616F}"/>
              </a:ext>
            </a:extLst>
          </p:cNvPr>
          <p:cNvSpPr txBox="1"/>
          <p:nvPr/>
        </p:nvSpPr>
        <p:spPr>
          <a:xfrm>
            <a:off x="0" y="889127"/>
            <a:ext cx="7620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1 / Soru 3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AC1F88F0-762A-A69B-F506-D05FC4477A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5000" y="1682604"/>
            <a:ext cx="4638962" cy="4239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6" name="Freeform 6"/>
          <p:cNvSpPr/>
          <p:nvPr/>
        </p:nvSpPr>
        <p:spPr>
          <a:xfrm>
            <a:off x="945109" y="81153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1" y="0"/>
                </a:lnTo>
                <a:lnTo>
                  <a:pt x="959891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2" name="Metin kutusu 4">
            <a:extLst>
              <a:ext uri="{FF2B5EF4-FFF2-40B4-BE49-F238E27FC236}">
                <a16:creationId xmlns:a16="http://schemas.microsoft.com/office/drawing/2014/main" id="{F6723EE6-29D4-CF41-8C9A-6737430ED8A7}"/>
              </a:ext>
            </a:extLst>
          </p:cNvPr>
          <p:cNvSpPr txBox="1"/>
          <p:nvPr/>
        </p:nvSpPr>
        <p:spPr>
          <a:xfrm>
            <a:off x="1066800" y="1622991"/>
            <a:ext cx="16535400" cy="743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Yüce Allah göndermiş olduğu peygamberlerden yirmi beş tanesinin ismini Kur’an-ı Kerim’de bildirmiştir. Ancak Kur’an-ı Kerim’de ismi geçen bazı kişilerin peygamberliği açık değildir.</a:t>
            </a:r>
          </a:p>
          <a:p>
            <a:pPr>
              <a:spcAft>
                <a:spcPts val="600"/>
              </a:spcAft>
            </a:pPr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Buna göre;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  Hz. Zülkifl (a.s.)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 Hz. Üzeyr (a.s.)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Hz. Lokman (a.s.)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IV. Hz. İlyas (a.s.)</a:t>
            </a:r>
          </a:p>
          <a:p>
            <a:pPr>
              <a:spcAft>
                <a:spcPts val="600"/>
              </a:spcAft>
            </a:pPr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numaralandırılarak verilen isimlerden hangilerinin peygamberliği açık </a:t>
            </a:r>
            <a:r>
              <a:rPr lang="tr-TR" sz="3600" b="1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değildir</a:t>
            </a:r>
            <a:r>
              <a:rPr lang="tr-TR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I ve II 						B) I ve IV</a:t>
            </a:r>
          </a:p>
          <a:p>
            <a:pPr>
              <a:spcAft>
                <a:spcPts val="600"/>
              </a:spcAft>
            </a:pPr>
            <a:r>
              <a:rPr lang="tr-TR" sz="3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II ve III 						D) III ve IV</a:t>
            </a:r>
            <a:endParaRPr lang="en-US"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etin kutusu 9">
            <a:extLst>
              <a:ext uri="{FF2B5EF4-FFF2-40B4-BE49-F238E27FC236}">
                <a16:creationId xmlns:a16="http://schemas.microsoft.com/office/drawing/2014/main" id="{2855EEA4-9D08-757B-0E79-AD3D8D419707}"/>
              </a:ext>
            </a:extLst>
          </p:cNvPr>
          <p:cNvSpPr txBox="1"/>
          <p:nvPr/>
        </p:nvSpPr>
        <p:spPr>
          <a:xfrm>
            <a:off x="0" y="889127"/>
            <a:ext cx="7620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1 / Soru 4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68909" y="6819900"/>
            <a:ext cx="959891" cy="829106"/>
          </a:xfrm>
          <a:custGeom>
            <a:avLst/>
            <a:gdLst/>
            <a:ahLst/>
            <a:cxnLst/>
            <a:rect l="l" t="t" r="r" b="b"/>
            <a:pathLst>
              <a:path w="959891" h="829106">
                <a:moveTo>
                  <a:pt x="0" y="0"/>
                </a:moveTo>
                <a:lnTo>
                  <a:pt x="959891" y="0"/>
                </a:lnTo>
                <a:lnTo>
                  <a:pt x="959891" y="829106"/>
                </a:lnTo>
                <a:lnTo>
                  <a:pt x="0" y="8291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Metin kutusu 4">
            <a:extLst>
              <a:ext uri="{FF2B5EF4-FFF2-40B4-BE49-F238E27FC236}">
                <a16:creationId xmlns:a16="http://schemas.microsoft.com/office/drawing/2014/main" id="{A464AE02-9CAB-D45B-EDEC-651B370660A8}"/>
              </a:ext>
            </a:extLst>
          </p:cNvPr>
          <p:cNvSpPr txBox="1"/>
          <p:nvPr/>
        </p:nvSpPr>
        <p:spPr>
          <a:xfrm>
            <a:off x="1066800" y="1622991"/>
            <a:ext cx="16702767" cy="78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Tarih boyunca insanlarda, bir insanın Allah’ın elçisi olamayacağı şeklinde yanlış bir kanaat mevcut 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olagelmiştir. Peygamberin kendileri gibi bir insan olması, yemek yemesi, hanımının ve çocuklarının olması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âdeta bir kusur gibi görülmüştür. Pek çok peygamber, gönderildiği insanlardan bu yönde bir itirazla karşılaşmıştır. Halbuki peygamberler olağanüstü niteliklere sahip gönderilseydi bu insanların örnek almalarını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daha da zorlaştırırdı. </a:t>
            </a:r>
          </a:p>
          <a:p>
            <a:pPr>
              <a:spcAft>
                <a:spcPts val="600"/>
              </a:spcAft>
            </a:pPr>
            <a:r>
              <a:rPr lang="tr-TR" sz="2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İnsanların bu itirazlarına aşağıdaki ayetlerden hangisi cevap niteliğindedir?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“</a:t>
            </a:r>
            <a:r>
              <a:rPr lang="tr-TR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Andolsun</a:t>
            </a: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kendilerine (peygamber) gönderilenlere soracağız ve onlara gönderilenlere (peygamberlere)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elbette soracağız.”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A’râf</a:t>
            </a: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suresi, 6. ayet)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“Allah’ın ayetlerini inkâr edenler, Peygamberleri haksız yere öldürenler, insanlardan adaleti emredenleri öldürenler var ya, onları elem dolu bir azap ile müjdele.”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(Âl-i İmrân suresi, 21. ayet)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“Biz onları (peygamberleri) yiyip içmeye ihtiyaç duymayan bir yapıda yaratmadık. (Onlar), ölümsüz de değillerdi.”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(Enbiya suresi, 8. ayet)</a:t>
            </a:r>
          </a:p>
          <a:p>
            <a:pPr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“… O (Muhammed), Allah’ın Resulü ve nebilerin sonuncusudur. Allah, her şeyi hakkıyla bilendir.”</a:t>
            </a:r>
          </a:p>
          <a:p>
            <a:pPr algn="r">
              <a:spcAft>
                <a:spcPts val="600"/>
              </a:spcAft>
            </a:pP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tr-TR" sz="26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Ahzab</a:t>
            </a:r>
            <a:r>
              <a:rPr lang="tr-TR" sz="2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suresi, 40. ayet)</a:t>
            </a:r>
            <a:endParaRPr lang="en-US" sz="2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8" name="Freeform 8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3" name="Metin kutusu 9">
            <a:extLst>
              <a:ext uri="{FF2B5EF4-FFF2-40B4-BE49-F238E27FC236}">
                <a16:creationId xmlns:a16="http://schemas.microsoft.com/office/drawing/2014/main" id="{E0B053D3-26C0-A7CC-A104-3A02852180AC}"/>
              </a:ext>
            </a:extLst>
          </p:cNvPr>
          <p:cNvSpPr txBox="1"/>
          <p:nvPr/>
        </p:nvSpPr>
        <p:spPr>
          <a:xfrm>
            <a:off x="0" y="889127"/>
            <a:ext cx="7620000" cy="49244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600" b="1" dirty="0">
                <a:latin typeface="Arial" panose="020B0604020202020204" pitchFamily="34" charset="0"/>
                <a:cs typeface="Arial" panose="020B0604020202020204" pitchFamily="34" charset="0"/>
              </a:rPr>
              <a:t>  Bumerang</a:t>
            </a:r>
            <a:r>
              <a:rPr lang="tr-TR" sz="2600" dirty="0">
                <a:latin typeface="Arial" panose="020B0604020202020204" pitchFamily="34" charset="0"/>
                <a:cs typeface="Arial" panose="020B0604020202020204" pitchFamily="34" charset="0"/>
              </a:rPr>
              <a:t> / 1. Ünite / Kavratan Testler 1 / Soru 6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TextBox 3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4" name="Freeform 4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TextBox 5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18999" y="2076733"/>
            <a:ext cx="17350569" cy="6463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Aşağıda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verilen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cümlelerdeki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noktalı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yerlere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uygun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kelimeleri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 Bold"/>
              </a:rPr>
              <a:t>yazınız</a:t>
            </a:r>
            <a:r>
              <a:rPr lang="en-US" sz="3999" dirty="0">
                <a:solidFill>
                  <a:srgbClr val="000000"/>
                </a:solidFill>
                <a:latin typeface="Arial Bold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 Bold"/>
            </a:endParaRPr>
          </a:p>
          <a:p>
            <a:pPr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Allah’tan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vahiy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almış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ancak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kendisine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ayrıca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ilahi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kitap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verilmemiş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kişiye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…………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mesajlarını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emirlerini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insanlara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ulaştıran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elçiye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…………….….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•Allah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tarafından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kendisine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vahiylerden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oluşan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kitap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gönderilen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peygambere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  ………….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denir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>
              <a:lnSpc>
                <a:spcPts val="1800"/>
              </a:lnSpc>
            </a:pPr>
            <a:endParaRPr lang="en-US" sz="3999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4799"/>
              </a:lnSpc>
            </a:pPr>
            <a:r>
              <a:rPr lang="en-US" sz="3999" dirty="0">
                <a:solidFill>
                  <a:srgbClr val="000000"/>
                </a:solidFill>
                <a:latin typeface="Arial"/>
              </a:rPr>
              <a:t>•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Allah’ın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gönderdiği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ilk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……..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…,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sonuncu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peygamber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/>
              </a:rPr>
              <a:t>ise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 ……………………….…</a:t>
            </a:r>
            <a:r>
              <a:rPr lang="tr-TR" sz="3999" dirty="0">
                <a:solidFill>
                  <a:srgbClr val="000000"/>
                </a:solidFill>
                <a:latin typeface="Arial"/>
              </a:rPr>
              <a:t>….</a:t>
            </a:r>
            <a:r>
              <a:rPr lang="en-US" sz="39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95400" y="3314700"/>
            <a:ext cx="2783131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nebi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03225" y="4692650"/>
            <a:ext cx="2710011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peygamber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19860" y="6134100"/>
            <a:ext cx="1214140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resul</a:t>
            </a:r>
            <a:endParaRPr lang="en-US" sz="3999" dirty="0">
              <a:solidFill>
                <a:srgbClr val="CC0005"/>
              </a:solidFill>
              <a:latin typeface="Arial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113700" y="7019382"/>
            <a:ext cx="4046850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CC0005"/>
                </a:solidFill>
                <a:latin typeface="Arial Bold"/>
              </a:rPr>
              <a:t>Hz. </a:t>
            </a:r>
            <a:r>
              <a:rPr lang="en-US" sz="3999" dirty="0" err="1">
                <a:solidFill>
                  <a:srgbClr val="CC0005"/>
                </a:solidFill>
                <a:latin typeface="Arial Bold"/>
              </a:rPr>
              <a:t>Adem</a:t>
            </a:r>
            <a:r>
              <a:rPr lang="en-US" sz="3999" dirty="0">
                <a:solidFill>
                  <a:srgbClr val="CC0005"/>
                </a:solidFill>
                <a:latin typeface="Arial Bold"/>
              </a:rPr>
              <a:t> (a.s.)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11843" y="7658100"/>
            <a:ext cx="5475982" cy="755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dirty="0">
                <a:solidFill>
                  <a:srgbClr val="CC0005"/>
                </a:solidFill>
                <a:latin typeface="Arial Bold"/>
              </a:rPr>
              <a:t>Hz. Muhammed (s.a.v.)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391111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91111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4808596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4808596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>
            <a:off x="9226082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9226082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0" y="0"/>
                </a:lnTo>
                <a:lnTo>
                  <a:pt x="4255560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3643567" y="2273951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3643567" y="5880742"/>
            <a:ext cx="4255561" cy="3407995"/>
          </a:xfrm>
          <a:custGeom>
            <a:avLst/>
            <a:gdLst/>
            <a:ahLst/>
            <a:cxnLst/>
            <a:rect l="l" t="t" r="r" b="b"/>
            <a:pathLst>
              <a:path w="4255561" h="3407995">
                <a:moveTo>
                  <a:pt x="0" y="0"/>
                </a:moveTo>
                <a:lnTo>
                  <a:pt x="4255561" y="0"/>
                </a:lnTo>
                <a:lnTo>
                  <a:pt x="4255561" y="3407994"/>
                </a:lnTo>
                <a:lnTo>
                  <a:pt x="0" y="34079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12" name="Freeform 12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Harfleri karışık olarak verilen kavramları tahmin edelim.</a:t>
            </a:r>
          </a:p>
        </p:txBody>
      </p:sp>
      <p:sp>
        <p:nvSpPr>
          <p:cNvPr id="15" name="Freeform 1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TextBox 17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9" name="Metin kutusu 18"/>
          <p:cNvSpPr txBox="1"/>
          <p:nvPr/>
        </p:nvSpPr>
        <p:spPr>
          <a:xfrm>
            <a:off x="1524000" y="3761119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NEBİ</a:t>
            </a:r>
          </a:p>
        </p:txBody>
      </p:sp>
      <p:sp>
        <p:nvSpPr>
          <p:cNvPr id="20" name="Metin kutusu 19"/>
          <p:cNvSpPr txBox="1"/>
          <p:nvPr/>
        </p:nvSpPr>
        <p:spPr>
          <a:xfrm>
            <a:off x="5943600" y="3761119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RESUL</a:t>
            </a:r>
          </a:p>
        </p:txBody>
      </p:sp>
      <p:sp>
        <p:nvSpPr>
          <p:cNvPr id="21" name="Metin kutusu 20"/>
          <p:cNvSpPr txBox="1"/>
          <p:nvPr/>
        </p:nvSpPr>
        <p:spPr>
          <a:xfrm>
            <a:off x="9801413" y="3858059"/>
            <a:ext cx="3533587" cy="646331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PEYGAMBER</a:t>
            </a:r>
          </a:p>
        </p:txBody>
      </p:sp>
      <p:sp>
        <p:nvSpPr>
          <p:cNvPr id="22" name="Metin kutusu 21"/>
          <p:cNvSpPr txBox="1"/>
          <p:nvPr/>
        </p:nvSpPr>
        <p:spPr>
          <a:xfrm>
            <a:off x="14630400" y="3750338"/>
            <a:ext cx="26670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ADEM</a:t>
            </a:r>
          </a:p>
        </p:txBody>
      </p:sp>
      <p:sp>
        <p:nvSpPr>
          <p:cNvPr id="23" name="Metin kutusu 22"/>
          <p:cNvSpPr txBox="1"/>
          <p:nvPr/>
        </p:nvSpPr>
        <p:spPr>
          <a:xfrm>
            <a:off x="1219200" y="7390171"/>
            <a:ext cx="3053708" cy="707886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NÜBÜVVET</a:t>
            </a:r>
          </a:p>
        </p:txBody>
      </p:sp>
      <p:sp>
        <p:nvSpPr>
          <p:cNvPr id="24" name="Metin kutusu 23"/>
          <p:cNvSpPr txBox="1"/>
          <p:nvPr/>
        </p:nvSpPr>
        <p:spPr>
          <a:xfrm>
            <a:off x="5715000" y="7353300"/>
            <a:ext cx="290935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RİSALET</a:t>
            </a:r>
          </a:p>
        </p:txBody>
      </p:sp>
      <p:sp>
        <p:nvSpPr>
          <p:cNvPr id="25" name="Metin kutusu 24"/>
          <p:cNvSpPr txBox="1"/>
          <p:nvPr/>
        </p:nvSpPr>
        <p:spPr>
          <a:xfrm>
            <a:off x="10449560" y="7379390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ELÇİ</a:t>
            </a:r>
          </a:p>
        </p:txBody>
      </p:sp>
      <p:sp>
        <p:nvSpPr>
          <p:cNvPr id="26" name="Metin kutusu 25"/>
          <p:cNvSpPr txBox="1"/>
          <p:nvPr/>
        </p:nvSpPr>
        <p:spPr>
          <a:xfrm>
            <a:off x="14329878" y="7379390"/>
            <a:ext cx="3196122" cy="784830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500" b="1" dirty="0">
                <a:latin typeface="Arial" panose="020B0604020202020204" pitchFamily="34" charset="0"/>
                <a:cs typeface="Arial" panose="020B0604020202020204" pitchFamily="34" charset="0"/>
              </a:rPr>
              <a:t>ÜMMET</a:t>
            </a:r>
          </a:p>
        </p:txBody>
      </p:sp>
      <p:sp>
        <p:nvSpPr>
          <p:cNvPr id="35" name="Metin kutusu 34"/>
          <p:cNvSpPr txBox="1"/>
          <p:nvPr/>
        </p:nvSpPr>
        <p:spPr>
          <a:xfrm>
            <a:off x="1518920" y="3761119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BEİN</a:t>
            </a:r>
          </a:p>
        </p:txBody>
      </p:sp>
      <p:sp>
        <p:nvSpPr>
          <p:cNvPr id="36" name="Metin kutusu 35"/>
          <p:cNvSpPr txBox="1"/>
          <p:nvPr/>
        </p:nvSpPr>
        <p:spPr>
          <a:xfrm>
            <a:off x="5938520" y="3761119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URLES</a:t>
            </a:r>
          </a:p>
        </p:txBody>
      </p:sp>
      <p:sp>
        <p:nvSpPr>
          <p:cNvPr id="37" name="Metin kutusu 36"/>
          <p:cNvSpPr txBox="1"/>
          <p:nvPr/>
        </p:nvSpPr>
        <p:spPr>
          <a:xfrm>
            <a:off x="9796333" y="3858059"/>
            <a:ext cx="3533587" cy="646331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>
                <a:latin typeface="Arial" panose="020B0604020202020204" pitchFamily="34" charset="0"/>
                <a:cs typeface="Arial" panose="020B0604020202020204" pitchFamily="34" charset="0"/>
              </a:rPr>
              <a:t>MAYPEBERG</a:t>
            </a:r>
          </a:p>
        </p:txBody>
      </p:sp>
      <p:sp>
        <p:nvSpPr>
          <p:cNvPr id="38" name="Metin kutusu 37"/>
          <p:cNvSpPr txBox="1"/>
          <p:nvPr/>
        </p:nvSpPr>
        <p:spPr>
          <a:xfrm>
            <a:off x="14625320" y="3750338"/>
            <a:ext cx="26670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MADE</a:t>
            </a:r>
          </a:p>
        </p:txBody>
      </p:sp>
      <p:sp>
        <p:nvSpPr>
          <p:cNvPr id="39" name="Metin kutusu 38"/>
          <p:cNvSpPr txBox="1"/>
          <p:nvPr/>
        </p:nvSpPr>
        <p:spPr>
          <a:xfrm>
            <a:off x="1214120" y="7390171"/>
            <a:ext cx="3053708" cy="707886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000" b="1" dirty="0">
                <a:latin typeface="Arial" panose="020B0604020202020204" pitchFamily="34" charset="0"/>
                <a:cs typeface="Arial" panose="020B0604020202020204" pitchFamily="34" charset="0"/>
              </a:rPr>
              <a:t>BÜTÜNEVV</a:t>
            </a:r>
          </a:p>
        </p:txBody>
      </p:sp>
      <p:sp>
        <p:nvSpPr>
          <p:cNvPr id="40" name="Metin kutusu 39"/>
          <p:cNvSpPr txBox="1"/>
          <p:nvPr/>
        </p:nvSpPr>
        <p:spPr>
          <a:xfrm>
            <a:off x="5709920" y="7353300"/>
            <a:ext cx="2909354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TERSALİ</a:t>
            </a:r>
          </a:p>
        </p:txBody>
      </p:sp>
      <p:sp>
        <p:nvSpPr>
          <p:cNvPr id="41" name="Metin kutusu 40"/>
          <p:cNvSpPr txBox="1"/>
          <p:nvPr/>
        </p:nvSpPr>
        <p:spPr>
          <a:xfrm>
            <a:off x="10444480" y="7379390"/>
            <a:ext cx="2438400" cy="861774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5000" b="1" dirty="0">
                <a:latin typeface="Arial" panose="020B0604020202020204" pitchFamily="34" charset="0"/>
                <a:cs typeface="Arial" panose="020B0604020202020204" pitchFamily="34" charset="0"/>
              </a:rPr>
              <a:t>ÇİLE</a:t>
            </a:r>
          </a:p>
        </p:txBody>
      </p:sp>
      <p:sp>
        <p:nvSpPr>
          <p:cNvPr id="42" name="Metin kutusu 41"/>
          <p:cNvSpPr txBox="1"/>
          <p:nvPr/>
        </p:nvSpPr>
        <p:spPr>
          <a:xfrm>
            <a:off x="14324798" y="7379390"/>
            <a:ext cx="3196122" cy="784830"/>
          </a:xfrm>
          <a:prstGeom prst="rect">
            <a:avLst/>
          </a:prstGeom>
          <a:solidFill>
            <a:srgbClr val="FC8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r-TR" sz="4500" b="1" dirty="0">
                <a:latin typeface="Arial" panose="020B0604020202020204" pitchFamily="34" charset="0"/>
                <a:cs typeface="Arial" panose="020B0604020202020204" pitchFamily="34" charset="0"/>
              </a:rPr>
              <a:t>METÜM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2428451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84828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Haydi kelime oyunu oynayalım.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483801"/>
            <a:ext cx="14654456" cy="287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Tanımdan yola çıkarak kavram tahmini yapıyoruz.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Almak istediğimiz her harf için bir defa tıklıyoruz.</a:t>
            </a:r>
          </a:p>
          <a:p>
            <a:pPr>
              <a:lnSpc>
                <a:spcPts val="2800"/>
              </a:lnSpc>
            </a:pPr>
            <a:endParaRPr lang="en-US" sz="3999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Arial"/>
              </a:rPr>
              <a:t>• Her bir kutu 10 puan değerindedir.</a:t>
            </a:r>
          </a:p>
        </p:txBody>
      </p:sp>
      <p:sp>
        <p:nvSpPr>
          <p:cNvPr id="9" name="Freeform 9"/>
          <p:cNvSpPr/>
          <p:nvPr/>
        </p:nvSpPr>
        <p:spPr>
          <a:xfrm>
            <a:off x="469548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6962090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922938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1496413" y="197559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3763706" y="195962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3647481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Freeform 15"/>
          <p:cNvSpPr/>
          <p:nvPr/>
        </p:nvSpPr>
        <p:spPr>
          <a:xfrm>
            <a:off x="591451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6" name="Freeform 16"/>
          <p:cNvSpPr/>
          <p:nvPr/>
        </p:nvSpPr>
        <p:spPr>
          <a:xfrm>
            <a:off x="8181120" y="4149242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7" name="Freeform 17"/>
          <p:cNvSpPr/>
          <p:nvPr/>
        </p:nvSpPr>
        <p:spPr>
          <a:xfrm>
            <a:off x="1044841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2715443" y="4165211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8"/>
                </a:lnTo>
                <a:lnTo>
                  <a:pt x="0" y="20006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3295100" y="2555757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599336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885210" y="2555757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61804" y="2555757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45816" y="2555757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667688" y="2555757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495601" y="4743761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818366" y="4743761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06762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334238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3601532" y="4743761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U</a:t>
            </a:r>
          </a:p>
        </p:txBody>
      </p:sp>
      <p:sp>
        <p:nvSpPr>
          <p:cNvPr id="30" name="Freeform 30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1" name="Freeform 31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2" name="TextBox 32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653910" y="2033271"/>
            <a:ext cx="4146972" cy="6220458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62570" r="-62570"/>
              </a:stretch>
            </a:blipFill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70078" y="1383887"/>
            <a:ext cx="11751081" cy="3956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• Peygamberler, Allah (c.c.) tarafından insanlar arasından seçilen ve Allah’ın mesajlarını insanlara ileten elçidir.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070078" y="5921375"/>
            <a:ext cx="12189222" cy="2984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Allah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göndermiş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olduğu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peygamberlerden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25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tanesinin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ismini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Kur’an-ı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Kerim’de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bildirmiştir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40 puan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138302"/>
            <a:ext cx="1324586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ALLAH’TAN VAHİY ALMIŞ VE KENDİSİNE İLAHİ BİR KİTAP VERİLMEMİŞ OLAN KİŞİ</a:t>
            </a:r>
          </a:p>
        </p:txBody>
      </p:sp>
      <p:sp>
        <p:nvSpPr>
          <p:cNvPr id="9" name="Freeform 9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904077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831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5757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B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870781" y="3299330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17" name="Freeform 17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8" name="Freeform 18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9" name="TextBox 1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319277"/>
            <a:ext cx="14844049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TOPLUM, MİLLET, HALK</a:t>
            </a:r>
          </a:p>
        </p:txBody>
      </p:sp>
      <p:sp>
        <p:nvSpPr>
          <p:cNvPr id="8" name="Freeform 8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50 puan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04077" y="33088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Ü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53470" y="3232655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20889" y="3232655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42343" y="328980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28091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</a:t>
            </a:r>
          </a:p>
        </p:txBody>
      </p:sp>
      <p:sp>
        <p:nvSpPr>
          <p:cNvPr id="19" name="Freeform 19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0" name="Freeform 20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TextBox 21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5248" y="5138302"/>
            <a:ext cx="13245869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HEKİMLİĞİ İLE MEŞHUR OLAN VE ADI KUR’AN’DA GEÇEN ŞAHSİYET</a:t>
            </a:r>
          </a:p>
        </p:txBody>
      </p:sp>
      <p:sp>
        <p:nvSpPr>
          <p:cNvPr id="7" name="Freeform 7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60 puan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40689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1627" y="3232655"/>
            <a:ext cx="51390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45757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K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87500" y="3232655"/>
            <a:ext cx="550218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991479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259306" y="3232655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N</a:t>
            </a:r>
          </a:p>
        </p:txBody>
      </p:sp>
      <p:sp>
        <p:nvSpPr>
          <p:cNvPr id="20" name="Freeform 20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1" name="Freeform 21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2" name="Freeform 22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3" name="TextBox 23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1028700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138302"/>
            <a:ext cx="14958500" cy="1915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rial"/>
              </a:rPr>
              <a:t>ALLAH (C.C.) İLE İNSANLAR ARASINDAKİ ELÇİLİK GÖREVİ</a:t>
            </a:r>
          </a:p>
        </p:txBody>
      </p:sp>
      <p:sp>
        <p:nvSpPr>
          <p:cNvPr id="8" name="Freeform 8"/>
          <p:cNvSpPr/>
          <p:nvPr/>
        </p:nvSpPr>
        <p:spPr>
          <a:xfrm>
            <a:off x="329572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556233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7829633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Freeform 11"/>
          <p:cNvSpPr/>
          <p:nvPr/>
        </p:nvSpPr>
        <p:spPr>
          <a:xfrm>
            <a:off x="10096662" y="2718545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4" y="0"/>
                </a:lnTo>
                <a:lnTo>
                  <a:pt x="2095844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2363956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Freeform 13"/>
          <p:cNvSpPr/>
          <p:nvPr/>
        </p:nvSpPr>
        <p:spPr>
          <a:xfrm>
            <a:off x="14631249" y="2702576"/>
            <a:ext cx="2095843" cy="2000657"/>
          </a:xfrm>
          <a:custGeom>
            <a:avLst/>
            <a:gdLst/>
            <a:ahLst/>
            <a:cxnLst/>
            <a:rect l="l" t="t" r="r" b="b"/>
            <a:pathLst>
              <a:path w="2095843" h="2000657">
                <a:moveTo>
                  <a:pt x="0" y="0"/>
                </a:moveTo>
                <a:lnTo>
                  <a:pt x="2095843" y="0"/>
                </a:lnTo>
                <a:lnTo>
                  <a:pt x="2095843" y="2000657"/>
                </a:lnTo>
                <a:lnTo>
                  <a:pt x="0" y="20006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681886" y="1100069"/>
            <a:ext cx="2789471" cy="1363354"/>
          </a:xfrm>
          <a:custGeom>
            <a:avLst/>
            <a:gdLst/>
            <a:ahLst/>
            <a:cxnLst/>
            <a:rect l="l" t="t" r="r" b="b"/>
            <a:pathLst>
              <a:path w="2789471" h="1363354">
                <a:moveTo>
                  <a:pt x="0" y="0"/>
                </a:moveTo>
                <a:lnTo>
                  <a:pt x="2789471" y="0"/>
                </a:lnTo>
                <a:lnTo>
                  <a:pt x="2789471" y="1363354"/>
                </a:lnTo>
                <a:lnTo>
                  <a:pt x="0" y="136335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028700" y="1246753"/>
            <a:ext cx="2442657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70 puan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904077" y="3304927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336752" y="3314452"/>
            <a:ext cx="183654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İ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47573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24186" y="3242180"/>
            <a:ext cx="476845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028091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L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277463" y="3232655"/>
            <a:ext cx="440531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565124" y="3232655"/>
            <a:ext cx="403622" cy="99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Arial Bold"/>
              </a:rPr>
              <a:t>T</a:t>
            </a:r>
          </a:p>
        </p:txBody>
      </p:sp>
      <p:sp>
        <p:nvSpPr>
          <p:cNvPr id="23" name="Freeform 2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4" name="Freeform 24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25" name="TextBox 25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5178907" y="2542153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5" name="Freeform 5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246753"/>
            <a:ext cx="17350569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99"/>
              </a:lnSpc>
            </a:pPr>
            <a:r>
              <a:rPr lang="en-US" sz="3999">
                <a:solidFill>
                  <a:srgbClr val="000000"/>
                </a:solidFill>
                <a:latin typeface="Arial Bold"/>
              </a:rPr>
              <a:t>HAZIRLAYANLAR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80363" y="3072795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Mikail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OKUMUŞ</a:t>
            </a:r>
          </a:p>
        </p:txBody>
      </p:sp>
      <p:sp>
        <p:nvSpPr>
          <p:cNvPr id="9" name="Freeform 9"/>
          <p:cNvSpPr/>
          <p:nvPr/>
        </p:nvSpPr>
        <p:spPr>
          <a:xfrm>
            <a:off x="5178907" y="4387085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Freeform 10"/>
          <p:cNvSpPr/>
          <p:nvPr/>
        </p:nvSpPr>
        <p:spPr>
          <a:xfrm>
            <a:off x="5178907" y="6235316"/>
            <a:ext cx="7315200" cy="1591056"/>
          </a:xfrm>
          <a:custGeom>
            <a:avLst/>
            <a:gdLst/>
            <a:ahLst/>
            <a:cxnLst/>
            <a:rect l="l" t="t" r="r" b="b"/>
            <a:pathLst>
              <a:path w="7315200" h="1591056">
                <a:moveTo>
                  <a:pt x="0" y="0"/>
                </a:moveTo>
                <a:lnTo>
                  <a:pt x="7315200" y="0"/>
                </a:lnTo>
                <a:lnTo>
                  <a:pt x="7315200" y="1591056"/>
                </a:lnTo>
                <a:lnTo>
                  <a:pt x="0" y="1591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1" name="TextBox 11"/>
          <p:cNvSpPr txBox="1"/>
          <p:nvPr/>
        </p:nvSpPr>
        <p:spPr>
          <a:xfrm>
            <a:off x="8080363" y="4849318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Arial"/>
              </a:rPr>
              <a:t>Adem</a:t>
            </a:r>
            <a:r>
              <a:rPr lang="en-US" sz="3500" dirty="0">
                <a:solidFill>
                  <a:srgbClr val="000000"/>
                </a:solidFill>
                <a:latin typeface="Arial"/>
              </a:rPr>
              <a:t> USTAOĞLU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80363" y="6692516"/>
            <a:ext cx="6425105" cy="67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Arial"/>
              </a:rPr>
              <a:t>Ekrem BALCI</a:t>
            </a:r>
          </a:p>
        </p:txBody>
      </p:sp>
      <p:sp>
        <p:nvSpPr>
          <p:cNvPr id="13" name="Freeform 13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4" name="Freeform 14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5" name="TextBox 15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grpSp>
        <p:nvGrpSpPr>
          <p:cNvPr id="17" name="Grup 16">
            <a:extLst>
              <a:ext uri="{FF2B5EF4-FFF2-40B4-BE49-F238E27FC236}">
                <a16:creationId xmlns:a16="http://schemas.microsoft.com/office/drawing/2014/main" id="{5ACE7D50-F859-CEFC-9023-D98A6AD244FF}"/>
              </a:ext>
            </a:extLst>
          </p:cNvPr>
          <p:cNvGrpSpPr/>
          <p:nvPr/>
        </p:nvGrpSpPr>
        <p:grpSpPr>
          <a:xfrm>
            <a:off x="0" y="7962903"/>
            <a:ext cx="18286486" cy="1388686"/>
            <a:chOff x="0" y="5372597"/>
            <a:chExt cx="12192000" cy="925867"/>
          </a:xfrm>
        </p:grpSpPr>
        <p:sp>
          <p:nvSpPr>
            <p:cNvPr id="18" name="Dikdörtgen 17">
              <a:extLst>
                <a:ext uri="{FF2B5EF4-FFF2-40B4-BE49-F238E27FC236}">
                  <a16:creationId xmlns:a16="http://schemas.microsoft.com/office/drawing/2014/main" id="{3963034F-1222-E1F5-24B4-6915C890E491}"/>
                </a:ext>
              </a:extLst>
            </p:cNvPr>
            <p:cNvSpPr/>
            <p:nvPr/>
          </p:nvSpPr>
          <p:spPr>
            <a:xfrm>
              <a:off x="0" y="5400838"/>
              <a:ext cx="12192000" cy="897626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9" name="Metin kutusu 18">
              <a:extLst>
                <a:ext uri="{FF2B5EF4-FFF2-40B4-BE49-F238E27FC236}">
                  <a16:creationId xmlns:a16="http://schemas.microsoft.com/office/drawing/2014/main" id="{44BBE371-178E-B453-0CEB-10C149B851C6}"/>
                </a:ext>
              </a:extLst>
            </p:cNvPr>
            <p:cNvSpPr txBox="1"/>
            <p:nvPr/>
          </p:nvSpPr>
          <p:spPr>
            <a:xfrm>
              <a:off x="1154628" y="5372597"/>
              <a:ext cx="9882744" cy="923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içerik öğretmen ve öğrencilerin ücretsiz olarak kullanımına sunulmuştur.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Dosyanın tamamının veya bir kısmının kopyalanması ve herhangi bir sitede yayınlanması kesinlikle yasaktır. </a:t>
              </a:r>
            </a:p>
            <a:p>
              <a:pPr algn="ctr"/>
              <a:r>
                <a:rPr lang="tr-TR" sz="2100" dirty="0">
                  <a:latin typeface="Arial" panose="020B0604020202020204" pitchFamily="34" charset="0"/>
                  <a:cs typeface="Arial" panose="020B0604020202020204" pitchFamily="34" charset="0"/>
                </a:rPr>
                <a:t>Bu kuralı ihlal eden şahıslara yönelik yasal işlem başlatılacaktır. </a:t>
              </a:r>
            </a:p>
            <a:p>
              <a:pPr algn="ctr"/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Bu dosyanın tüm hakları </a:t>
              </a:r>
              <a:r>
                <a:rPr lang="tr-TR" sz="21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mikailokumus.com'a</a:t>
              </a:r>
              <a:r>
                <a:rPr lang="tr-TR" sz="2100" b="1" dirty="0">
                  <a:latin typeface="Arial" panose="020B0604020202020204" pitchFamily="34" charset="0"/>
                  <a:cs typeface="Arial" panose="020B0604020202020204" pitchFamily="34" charset="0"/>
                </a:rPr>
                <a:t> aittir.</a:t>
              </a:r>
            </a:p>
          </p:txBody>
        </p:sp>
        <p:pic>
          <p:nvPicPr>
            <p:cNvPr id="20" name="Resim 19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8E775FCF-6367-C8DB-A33C-49DCEB637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6794" y="5471988"/>
              <a:ext cx="755784" cy="755784"/>
            </a:xfrm>
            <a:prstGeom prst="rect">
              <a:avLst/>
            </a:prstGeom>
          </p:spPr>
        </p:pic>
        <p:pic>
          <p:nvPicPr>
            <p:cNvPr id="21" name="Resim 20" descr="daire, ekran görüntüsü, grafik, yaratıcılık içeren bir resim&#10;&#10;Açıklama otomatik olarak oluşturuldu">
              <a:extLst>
                <a:ext uri="{FF2B5EF4-FFF2-40B4-BE49-F238E27FC236}">
                  <a16:creationId xmlns:a16="http://schemas.microsoft.com/office/drawing/2014/main" id="{F24E0CD7-CDF4-C10C-46F1-3FF9779E2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22" y="5471758"/>
              <a:ext cx="755784" cy="7557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 animBg="1"/>
      <p:bldP spid="10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TextBox 4"/>
          <p:cNvSpPr txBox="1"/>
          <p:nvPr/>
        </p:nvSpPr>
        <p:spPr>
          <a:xfrm>
            <a:off x="495866" y="753649"/>
            <a:ext cx="14913740" cy="201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000000"/>
                </a:solidFill>
                <a:latin typeface="Arial"/>
              </a:rPr>
              <a:t>•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Kur'an-ı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Kerim'de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Arial"/>
              </a:rPr>
              <a:t>resul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nebi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olarak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ifade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499" dirty="0" err="1">
                <a:solidFill>
                  <a:srgbClr val="000000"/>
                </a:solidFill>
                <a:latin typeface="Arial"/>
              </a:rPr>
              <a:t>edilmektedir</a:t>
            </a:r>
            <a:r>
              <a:rPr lang="en-US" sz="5499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5" name="Freeform 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Freeform 7"/>
          <p:cNvSpPr/>
          <p:nvPr/>
        </p:nvSpPr>
        <p:spPr>
          <a:xfrm flipH="1" flipV="1">
            <a:off x="681907" y="3003550"/>
            <a:ext cx="3524843" cy="1749203"/>
          </a:xfrm>
          <a:custGeom>
            <a:avLst/>
            <a:gdLst/>
            <a:ahLst/>
            <a:cxnLst/>
            <a:rect l="l" t="t" r="r" b="b"/>
            <a:pathLst>
              <a:path w="3524843" h="1749203">
                <a:moveTo>
                  <a:pt x="3524844" y="1749203"/>
                </a:moveTo>
                <a:lnTo>
                  <a:pt x="0" y="1749203"/>
                </a:lnTo>
                <a:lnTo>
                  <a:pt x="0" y="0"/>
                </a:lnTo>
                <a:lnTo>
                  <a:pt x="3524844" y="0"/>
                </a:lnTo>
                <a:lnTo>
                  <a:pt x="3524844" y="1749203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8" name="Freeform 8"/>
          <p:cNvSpPr/>
          <p:nvPr/>
        </p:nvSpPr>
        <p:spPr>
          <a:xfrm flipH="1" flipV="1">
            <a:off x="681907" y="6200553"/>
            <a:ext cx="3524843" cy="1749203"/>
          </a:xfrm>
          <a:custGeom>
            <a:avLst/>
            <a:gdLst/>
            <a:ahLst/>
            <a:cxnLst/>
            <a:rect l="l" t="t" r="r" b="b"/>
            <a:pathLst>
              <a:path w="3524843" h="1749203">
                <a:moveTo>
                  <a:pt x="3524844" y="1749204"/>
                </a:moveTo>
                <a:lnTo>
                  <a:pt x="0" y="1749204"/>
                </a:lnTo>
                <a:lnTo>
                  <a:pt x="0" y="0"/>
                </a:lnTo>
                <a:lnTo>
                  <a:pt x="3524844" y="0"/>
                </a:lnTo>
                <a:lnTo>
                  <a:pt x="3524844" y="1749204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9" name="Group 9"/>
          <p:cNvGrpSpPr/>
          <p:nvPr/>
        </p:nvGrpSpPr>
        <p:grpSpPr>
          <a:xfrm rot="-5400000">
            <a:off x="8544602" y="-2233461"/>
            <a:ext cx="1266079" cy="15201900"/>
            <a:chOff x="0" y="0"/>
            <a:chExt cx="333453" cy="40037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33453" cy="4003792"/>
            </a:xfrm>
            <a:custGeom>
              <a:avLst/>
              <a:gdLst/>
              <a:ahLst/>
              <a:cxnLst/>
              <a:rect l="l" t="t" r="r" b="b"/>
              <a:pathLst>
                <a:path w="333453" h="4003792">
                  <a:moveTo>
                    <a:pt x="333453" y="0"/>
                  </a:moveTo>
                  <a:lnTo>
                    <a:pt x="333453" y="3889492"/>
                  </a:lnTo>
                  <a:lnTo>
                    <a:pt x="166726" y="4003792"/>
                  </a:lnTo>
                  <a:lnTo>
                    <a:pt x="0" y="3889492"/>
                  </a:lnTo>
                  <a:lnTo>
                    <a:pt x="0" y="0"/>
                  </a:lnTo>
                  <a:lnTo>
                    <a:pt x="333453" y="0"/>
                  </a:lnTo>
                  <a:close/>
                </a:path>
              </a:pathLst>
            </a:custGeom>
            <a:solidFill>
              <a:srgbClr val="FF5A6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6350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76691" y="3295650"/>
            <a:ext cx="245806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Arial"/>
              </a:rPr>
              <a:t>Nebi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47569" y="3006725"/>
            <a:ext cx="1197935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rial"/>
              </a:rPr>
              <a:t>Allah'tan (c.c.) vahiy almış ancak kendisine ilahi bir kitap verilmemiş olan peygamberlerdir.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6691" y="6509481"/>
            <a:ext cx="2458067" cy="104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 err="1">
                <a:solidFill>
                  <a:srgbClr val="000000"/>
                </a:solidFill>
                <a:latin typeface="Arial"/>
              </a:rPr>
              <a:t>Resul</a:t>
            </a:r>
            <a:endParaRPr lang="en-US" sz="5499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47569" y="6160755"/>
            <a:ext cx="11979357" cy="1657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Arial"/>
              </a:rPr>
              <a:t>Allah (c.c.) tarafından kendisine vahiylerden oluşan bir kitap gönderilen peygamberlerdir.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41881" y="4905153"/>
            <a:ext cx="1445278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Arial"/>
              </a:rPr>
              <a:t>Hz.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Nuh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(a.s.), Hz.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Salih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Hz.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Yunus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 (a.s.)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gibi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...</a:t>
            </a:r>
          </a:p>
        </p:txBody>
      </p:sp>
      <p:grpSp>
        <p:nvGrpSpPr>
          <p:cNvPr id="21" name="Group 21"/>
          <p:cNvGrpSpPr/>
          <p:nvPr/>
        </p:nvGrpSpPr>
        <p:grpSpPr>
          <a:xfrm rot="-5400000">
            <a:off x="8547687" y="954328"/>
            <a:ext cx="1266079" cy="15208071"/>
            <a:chOff x="0" y="0"/>
            <a:chExt cx="333453" cy="400541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33453" cy="4005418"/>
            </a:xfrm>
            <a:custGeom>
              <a:avLst/>
              <a:gdLst/>
              <a:ahLst/>
              <a:cxnLst/>
              <a:rect l="l" t="t" r="r" b="b"/>
              <a:pathLst>
                <a:path w="333453" h="4005418">
                  <a:moveTo>
                    <a:pt x="333453" y="0"/>
                  </a:moveTo>
                  <a:lnTo>
                    <a:pt x="333453" y="3891118"/>
                  </a:lnTo>
                  <a:lnTo>
                    <a:pt x="166726" y="4005418"/>
                  </a:lnTo>
                  <a:lnTo>
                    <a:pt x="0" y="3891118"/>
                  </a:lnTo>
                  <a:lnTo>
                    <a:pt x="0" y="0"/>
                  </a:lnTo>
                  <a:lnTo>
                    <a:pt x="333453" y="0"/>
                  </a:lnTo>
                  <a:close/>
                </a:path>
              </a:pathLst>
            </a:custGeom>
            <a:solidFill>
              <a:srgbClr val="FF5A6B"/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9050"/>
              <a:ext cx="6350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841881" y="8105553"/>
            <a:ext cx="14048097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99"/>
              </a:lnSpc>
            </a:pPr>
            <a:r>
              <a:rPr lang="en-US" sz="4500" dirty="0">
                <a:solidFill>
                  <a:srgbClr val="000000"/>
                </a:solidFill>
                <a:latin typeface="Arial"/>
              </a:rPr>
              <a:t>Hz. Muhammed (s.a.v.), Hz. Musa (a.s.) </a:t>
            </a:r>
            <a:r>
              <a:rPr lang="en-US" sz="4500" dirty="0" err="1">
                <a:solidFill>
                  <a:srgbClr val="000000"/>
                </a:solidFill>
                <a:latin typeface="Arial"/>
              </a:rPr>
              <a:t>gibi</a:t>
            </a:r>
            <a:r>
              <a:rPr lang="en-US" sz="4500" dirty="0">
                <a:solidFill>
                  <a:srgbClr val="000000"/>
                </a:solidFill>
                <a:latin typeface="Arial"/>
              </a:rPr>
              <a:t>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>
            <a:off x="324320" y="1473195"/>
            <a:ext cx="17639360" cy="7452630"/>
          </a:xfrm>
          <a:custGeom>
            <a:avLst/>
            <a:gdLst/>
            <a:ahLst/>
            <a:cxnLst/>
            <a:rect l="l" t="t" r="r" b="b"/>
            <a:pathLst>
              <a:path w="17639360" h="7452630">
                <a:moveTo>
                  <a:pt x="0" y="0"/>
                </a:moveTo>
                <a:lnTo>
                  <a:pt x="17639360" y="0"/>
                </a:lnTo>
                <a:lnTo>
                  <a:pt x="17639360" y="7452630"/>
                </a:lnTo>
                <a:lnTo>
                  <a:pt x="0" y="74526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2993081" y="2526795"/>
            <a:ext cx="12879669" cy="5154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Arial"/>
              </a:rPr>
              <a:t>Nübüvvet ve risalet peygamberlik makamını ifade eden kavramlardır. Resul olan peygamberlerin yürüttükleri peygamberlik makamına risalet, nebi olan peygamberlerin yürüttükleri peygamberlik makamına ise nübüvvet denilmektedir.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1687571" y="1282603"/>
            <a:ext cx="5743085" cy="7721795"/>
          </a:xfrm>
          <a:custGeom>
            <a:avLst/>
            <a:gdLst/>
            <a:ahLst/>
            <a:cxnLst/>
            <a:rect l="l" t="t" r="r" b="b"/>
            <a:pathLst>
              <a:path w="5743085" h="7721795">
                <a:moveTo>
                  <a:pt x="5743085" y="0"/>
                </a:moveTo>
                <a:lnTo>
                  <a:pt x="0" y="0"/>
                </a:lnTo>
                <a:lnTo>
                  <a:pt x="0" y="7721794"/>
                </a:lnTo>
                <a:lnTo>
                  <a:pt x="5743085" y="7721794"/>
                </a:lnTo>
                <a:lnTo>
                  <a:pt x="57430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296900" y="3240784"/>
            <a:ext cx="8407036" cy="450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melek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olsaydı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gaybı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bilselerdi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insanüstü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güçlere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sahip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ölümsüz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olsalardı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ne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gibi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problemler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yaşanırdı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5866" y="-605590"/>
            <a:ext cx="17080499" cy="6447590"/>
          </a:xfrm>
          <a:custGeom>
            <a:avLst/>
            <a:gdLst/>
            <a:ahLst/>
            <a:cxnLst/>
            <a:rect l="l" t="t" r="r" b="b"/>
            <a:pathLst>
              <a:path w="17080499" h="6447590">
                <a:moveTo>
                  <a:pt x="0" y="0"/>
                </a:moveTo>
                <a:lnTo>
                  <a:pt x="17080499" y="0"/>
                </a:lnTo>
                <a:lnTo>
                  <a:pt x="17080499" y="6447590"/>
                </a:lnTo>
                <a:lnTo>
                  <a:pt x="0" y="64475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752" b="-3445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7" name="TextBox 7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02769" y="1422966"/>
            <a:ext cx="16056531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Eğer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insanüstü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özelliklere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sahip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olsalardı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insanlar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onları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örnek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alamaz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iletişim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problemleri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yaşanırdı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Vahyin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muhatabı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olduğu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için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yüce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Allah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insanlar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arasından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seçmiştir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02769" y="5641975"/>
            <a:ext cx="16056531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"De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ki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: '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Yeryüzünde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yerleşip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dolaşan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melekler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bulunsaydı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elbette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onlara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da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olarak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gökten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melek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gönderirdik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.' ”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(İsrâ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95.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Yuvarlatılmış Dikdörtgen 17"/>
          <p:cNvSpPr/>
          <p:nvPr/>
        </p:nvSpPr>
        <p:spPr>
          <a:xfrm>
            <a:off x="-457200" y="1067275"/>
            <a:ext cx="15544800" cy="4120184"/>
          </a:xfrm>
          <a:prstGeom prst="roundRect">
            <a:avLst/>
          </a:prstGeom>
          <a:solidFill>
            <a:srgbClr val="C1F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Freeform 6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495866" y="1337933"/>
            <a:ext cx="14094004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iman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İslam’ın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inanç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esaslarından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birisidir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Allah’a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(c.c.)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inanan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birinin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ayrım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yapmaksızın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bütün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inanması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gerekir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9" name="Yuvarlatılmış Dikdörtgen 18"/>
          <p:cNvSpPr/>
          <p:nvPr/>
        </p:nvSpPr>
        <p:spPr>
          <a:xfrm>
            <a:off x="4038600" y="5487226"/>
            <a:ext cx="15544800" cy="3616325"/>
          </a:xfrm>
          <a:prstGeom prst="roundRect">
            <a:avLst/>
          </a:prstGeom>
          <a:solidFill>
            <a:srgbClr val="C1F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14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73617" y="5930139"/>
            <a:ext cx="12585683" cy="273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0000"/>
                </a:solidFill>
                <a:latin typeface="Arial"/>
              </a:rPr>
              <a:t>Peygamberlerden ilki Hz. Âdem (a.s.), sonuncusu ise Hz. Muhammed (s.a.v.) olduğu Kur’an-ı Kerim’de haber verilmiştir.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/>
      <p:bldP spid="19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grpSp>
        <p:nvGrpSpPr>
          <p:cNvPr id="4" name="Group 4"/>
          <p:cNvGrpSpPr/>
          <p:nvPr/>
        </p:nvGrpSpPr>
        <p:grpSpPr>
          <a:xfrm>
            <a:off x="624049" y="2777712"/>
            <a:ext cx="17039902" cy="6480588"/>
            <a:chOff x="0" y="0"/>
            <a:chExt cx="4487876" cy="170682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487876" cy="1706822"/>
            </a:xfrm>
            <a:custGeom>
              <a:avLst/>
              <a:gdLst/>
              <a:ahLst/>
              <a:cxnLst/>
              <a:rect l="l" t="t" r="r" b="b"/>
              <a:pathLst>
                <a:path w="4487876" h="1706822">
                  <a:moveTo>
                    <a:pt x="23171" y="0"/>
                  </a:moveTo>
                  <a:lnTo>
                    <a:pt x="4464704" y="0"/>
                  </a:lnTo>
                  <a:cubicBezTo>
                    <a:pt x="4477502" y="0"/>
                    <a:pt x="4487876" y="10374"/>
                    <a:pt x="4487876" y="23171"/>
                  </a:cubicBezTo>
                  <a:lnTo>
                    <a:pt x="4487876" y="1683650"/>
                  </a:lnTo>
                  <a:cubicBezTo>
                    <a:pt x="4487876" y="1696447"/>
                    <a:pt x="4477502" y="1706822"/>
                    <a:pt x="4464704" y="1706822"/>
                  </a:cubicBezTo>
                  <a:lnTo>
                    <a:pt x="23171" y="1706822"/>
                  </a:lnTo>
                  <a:cubicBezTo>
                    <a:pt x="10374" y="1706822"/>
                    <a:pt x="0" y="1696447"/>
                    <a:pt x="0" y="1683650"/>
                  </a:cubicBezTo>
                  <a:lnTo>
                    <a:pt x="0" y="23171"/>
                  </a:lnTo>
                  <a:cubicBezTo>
                    <a:pt x="0" y="10374"/>
                    <a:pt x="10374" y="0"/>
                    <a:pt x="23171" y="0"/>
                  </a:cubicBezTo>
                  <a:close/>
                </a:path>
              </a:pathLst>
            </a:custGeom>
            <a:solidFill>
              <a:srgbClr val="00F8E2">
                <a:alpha val="40784"/>
              </a:srgbClr>
            </a:solidFill>
          </p:spPr>
          <p:txBody>
            <a:bodyPr/>
            <a:lstStyle/>
            <a:p>
              <a:endParaRPr lang="tr-T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43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943905" y="2984500"/>
            <a:ext cx="16400190" cy="627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Âdem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İdrîs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Nûh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Hûd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</a:p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Sâlih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Lût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İbrâhim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İsmâil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</a:p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İshâk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Ya'kub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Yûsuf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Şuayb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Hârûn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Mûsâ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Dâvûd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Süleymân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Eyyûb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Zülkifl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Yûnus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İlyâs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Elyesa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Zekeriyyâ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Yahyâ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(a.s.), </a:t>
            </a:r>
            <a:r>
              <a:rPr lang="en-US" sz="5000" dirty="0" err="1">
                <a:solidFill>
                  <a:srgbClr val="000000"/>
                </a:solidFill>
                <a:latin typeface="Arial Bold"/>
              </a:rPr>
              <a:t>Îsâ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(a.s.) </a:t>
            </a:r>
          </a:p>
          <a:p>
            <a:pPr algn="ctr">
              <a:lnSpc>
                <a:spcPts val="7000"/>
              </a:lnSpc>
            </a:pP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Hz. </a:t>
            </a:r>
            <a:r>
              <a:rPr lang="en-US" sz="5000" dirty="0">
                <a:solidFill>
                  <a:srgbClr val="000000"/>
                </a:solidFill>
                <a:latin typeface="Arial Bold"/>
              </a:rPr>
              <a:t>Muhammed 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(s.a.v.)</a:t>
            </a:r>
          </a:p>
        </p:txBody>
      </p:sp>
      <p:sp>
        <p:nvSpPr>
          <p:cNvPr id="8" name="Freeform 8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9" name="Freeform 9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0" name="TextBox 10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09577" y="933037"/>
            <a:ext cx="12961944" cy="184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err="1">
                <a:solidFill>
                  <a:srgbClr val="D81E88"/>
                </a:solidFill>
                <a:latin typeface="Arial Bold"/>
              </a:rPr>
              <a:t>Kur'an-ı</a:t>
            </a:r>
            <a:r>
              <a:rPr lang="en-US" sz="5000" dirty="0">
                <a:solidFill>
                  <a:srgbClr val="D81E88"/>
                </a:solidFill>
                <a:latin typeface="Arial Bold"/>
              </a:rPr>
              <a:t> </a:t>
            </a:r>
            <a:r>
              <a:rPr lang="en-US" sz="5000" dirty="0" err="1">
                <a:solidFill>
                  <a:srgbClr val="D81E88"/>
                </a:solidFill>
                <a:latin typeface="Arial Bold"/>
              </a:rPr>
              <a:t>Kerim'de</a:t>
            </a:r>
            <a:r>
              <a:rPr lang="en-US" sz="5000" dirty="0">
                <a:solidFill>
                  <a:srgbClr val="D81E88"/>
                </a:solidFill>
                <a:latin typeface="Arial Bold"/>
              </a:rPr>
              <a:t> 25 </a:t>
            </a:r>
            <a:r>
              <a:rPr lang="en-US" sz="5000" dirty="0" err="1">
                <a:solidFill>
                  <a:srgbClr val="D81E88"/>
                </a:solidFill>
                <a:latin typeface="Arial Bold"/>
              </a:rPr>
              <a:t>peygamberin</a:t>
            </a:r>
            <a:r>
              <a:rPr lang="en-US" sz="5000" dirty="0">
                <a:solidFill>
                  <a:srgbClr val="D81E88"/>
                </a:solidFill>
                <a:latin typeface="Arial Bold"/>
              </a:rPr>
              <a:t> </a:t>
            </a:r>
            <a:r>
              <a:rPr lang="en-US" sz="5000" dirty="0" err="1">
                <a:solidFill>
                  <a:srgbClr val="D81E88"/>
                </a:solidFill>
                <a:latin typeface="Arial Bold"/>
              </a:rPr>
              <a:t>ismi</a:t>
            </a:r>
            <a:r>
              <a:rPr lang="en-US" sz="5000" dirty="0">
                <a:solidFill>
                  <a:srgbClr val="D81E88"/>
                </a:solidFill>
                <a:latin typeface="Arial Bold"/>
              </a:rPr>
              <a:t> </a:t>
            </a:r>
            <a:r>
              <a:rPr lang="en-US" sz="5000" dirty="0" err="1">
                <a:solidFill>
                  <a:srgbClr val="D81E88"/>
                </a:solidFill>
                <a:latin typeface="Arial Bold"/>
              </a:rPr>
              <a:t>geçmektedir</a:t>
            </a:r>
            <a:r>
              <a:rPr lang="en-US" sz="5000" dirty="0">
                <a:solidFill>
                  <a:srgbClr val="D81E88"/>
                </a:solidFill>
                <a:latin typeface="Arial Bold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A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9560752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3" name="Freeform 3"/>
          <p:cNvSpPr/>
          <p:nvPr/>
        </p:nvSpPr>
        <p:spPr>
          <a:xfrm>
            <a:off x="7017844" y="6443744"/>
            <a:ext cx="4252313" cy="3380589"/>
          </a:xfrm>
          <a:custGeom>
            <a:avLst/>
            <a:gdLst/>
            <a:ahLst/>
            <a:cxnLst/>
            <a:rect l="l" t="t" r="r" b="b"/>
            <a:pathLst>
              <a:path w="4252313" h="3380589">
                <a:moveTo>
                  <a:pt x="0" y="0"/>
                </a:moveTo>
                <a:lnTo>
                  <a:pt x="4252312" y="0"/>
                </a:lnTo>
                <a:lnTo>
                  <a:pt x="4252312" y="3380589"/>
                </a:lnTo>
                <a:lnTo>
                  <a:pt x="0" y="3380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4" name="Freeform 4"/>
          <p:cNvSpPr/>
          <p:nvPr/>
        </p:nvSpPr>
        <p:spPr>
          <a:xfrm flipH="1">
            <a:off x="0" y="0"/>
            <a:ext cx="18288000" cy="726248"/>
          </a:xfrm>
          <a:custGeom>
            <a:avLst/>
            <a:gdLst/>
            <a:ahLst/>
            <a:cxnLst/>
            <a:rect l="l" t="t" r="r" b="b"/>
            <a:pathLst>
              <a:path w="18288000" h="726248">
                <a:moveTo>
                  <a:pt x="18288000" y="0"/>
                </a:moveTo>
                <a:lnTo>
                  <a:pt x="0" y="0"/>
                </a:lnTo>
                <a:lnTo>
                  <a:pt x="0" y="726248"/>
                </a:lnTo>
                <a:lnTo>
                  <a:pt x="18288000" y="726248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t="-1316457"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5" name="Freeform 5"/>
          <p:cNvSpPr/>
          <p:nvPr/>
        </p:nvSpPr>
        <p:spPr>
          <a:xfrm>
            <a:off x="7753057" y="850768"/>
            <a:ext cx="2781886" cy="1919501"/>
          </a:xfrm>
          <a:custGeom>
            <a:avLst/>
            <a:gdLst/>
            <a:ahLst/>
            <a:cxnLst/>
            <a:rect l="l" t="t" r="r" b="b"/>
            <a:pathLst>
              <a:path w="2781886" h="1919501">
                <a:moveTo>
                  <a:pt x="0" y="0"/>
                </a:moveTo>
                <a:lnTo>
                  <a:pt x="2781886" y="0"/>
                </a:lnTo>
                <a:lnTo>
                  <a:pt x="2781886" y="1919501"/>
                </a:lnTo>
                <a:lnTo>
                  <a:pt x="0" y="19195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6" name="TextBox 6"/>
          <p:cNvSpPr txBox="1"/>
          <p:nvPr/>
        </p:nvSpPr>
        <p:spPr>
          <a:xfrm>
            <a:off x="524023" y="2827419"/>
            <a:ext cx="17239954" cy="361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"Her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ümmetin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bir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vardır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Peygamberleri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geldiği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zaman,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aralarında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adaletle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hükmedilir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ve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onlara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asla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zulmedilmez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."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Arial"/>
              </a:rPr>
              <a:t>(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Yunus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Suresi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 47. </a:t>
            </a:r>
            <a:r>
              <a:rPr lang="en-US" sz="5000" dirty="0" err="1">
                <a:solidFill>
                  <a:srgbClr val="000000"/>
                </a:solidFill>
                <a:latin typeface="Arial"/>
              </a:rPr>
              <a:t>ayet</a:t>
            </a:r>
            <a:r>
              <a:rPr lang="en-US" sz="5000" dirty="0">
                <a:solidFill>
                  <a:srgbClr val="000000"/>
                </a:solidFill>
                <a:latin typeface="Arial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3093" y="55797"/>
            <a:ext cx="12902777" cy="57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48"/>
              </a:lnSpc>
            </a:pPr>
            <a:r>
              <a:rPr lang="tr-TR" sz="3391" dirty="0">
                <a:solidFill>
                  <a:srgbClr val="F2FAFF"/>
                </a:solidFill>
                <a:latin typeface="Arial Bold"/>
              </a:rPr>
              <a:t>6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. SINIF / 1. ÜNİTE: </a:t>
            </a:r>
            <a:r>
              <a:rPr lang="tr-TR" sz="3391" dirty="0">
                <a:solidFill>
                  <a:srgbClr val="F2FAFF"/>
                </a:solidFill>
                <a:latin typeface="Arial Bold"/>
              </a:rPr>
              <a:t>PEYGAMBER VE İLAHİ KİTAP</a:t>
            </a:r>
            <a:r>
              <a:rPr lang="en-US" sz="3391" dirty="0">
                <a:solidFill>
                  <a:srgbClr val="F2FAFF"/>
                </a:solidFill>
                <a:latin typeface="Arial Bold"/>
              </a:rPr>
              <a:t> İNANCI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5866" y="9729083"/>
            <a:ext cx="17296268" cy="436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6"/>
              </a:lnSpc>
            </a:pPr>
            <a:r>
              <a:rPr lang="en-US" sz="2297">
                <a:solidFill>
                  <a:srgbClr val="FFFFFF"/>
                </a:solidFill>
                <a:latin typeface="Arial"/>
              </a:rPr>
              <a:t>Bu içeriklerin daha fazlasına GÜNAY YAYINLARI Bumerang Konu Anlatımlı Din Kültürü ve Ahlak Bilgisi kitabından ulaşabilirsiniz.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900316" y="1748554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Ayet</a:t>
            </a:r>
          </a:p>
        </p:txBody>
      </p:sp>
      <p:sp>
        <p:nvSpPr>
          <p:cNvPr id="10" name="TextBox 10"/>
          <p:cNvSpPr txBox="1"/>
          <p:nvPr/>
        </p:nvSpPr>
        <p:spPr>
          <a:xfrm rot="-784458">
            <a:off x="7747329" y="926333"/>
            <a:ext cx="3455924" cy="89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19"/>
              </a:lnSpc>
            </a:pPr>
            <a:r>
              <a:rPr lang="en-US" sz="3999">
                <a:solidFill>
                  <a:srgbClr val="F2FAFF"/>
                </a:solidFill>
                <a:latin typeface="Arial"/>
              </a:rPr>
              <a:t>Örnek</a:t>
            </a:r>
          </a:p>
        </p:txBody>
      </p:sp>
      <p:sp>
        <p:nvSpPr>
          <p:cNvPr id="11" name="Freeform 11"/>
          <p:cNvSpPr/>
          <p:nvPr/>
        </p:nvSpPr>
        <p:spPr>
          <a:xfrm flipV="1">
            <a:off x="15703937" y="-343295"/>
            <a:ext cx="2723586" cy="2464845"/>
          </a:xfrm>
          <a:custGeom>
            <a:avLst/>
            <a:gdLst/>
            <a:ahLst/>
            <a:cxnLst/>
            <a:rect l="l" t="t" r="r" b="b"/>
            <a:pathLst>
              <a:path w="2723586" h="2464845">
                <a:moveTo>
                  <a:pt x="0" y="2464846"/>
                </a:moveTo>
                <a:lnTo>
                  <a:pt x="2723586" y="2464846"/>
                </a:lnTo>
                <a:lnTo>
                  <a:pt x="2723586" y="0"/>
                </a:lnTo>
                <a:lnTo>
                  <a:pt x="0" y="0"/>
                </a:lnTo>
                <a:lnTo>
                  <a:pt x="0" y="2464846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2" name="Freeform 12"/>
          <p:cNvSpPr/>
          <p:nvPr/>
        </p:nvSpPr>
        <p:spPr>
          <a:xfrm>
            <a:off x="15284457" y="78546"/>
            <a:ext cx="2721488" cy="1544445"/>
          </a:xfrm>
          <a:custGeom>
            <a:avLst/>
            <a:gdLst/>
            <a:ahLst/>
            <a:cxnLst/>
            <a:rect l="l" t="t" r="r" b="b"/>
            <a:pathLst>
              <a:path w="2721488" h="1544445">
                <a:moveTo>
                  <a:pt x="0" y="0"/>
                </a:moveTo>
                <a:lnTo>
                  <a:pt x="2721489" y="0"/>
                </a:lnTo>
                <a:lnTo>
                  <a:pt x="2721489" y="1544445"/>
                </a:lnTo>
                <a:lnTo>
                  <a:pt x="0" y="15444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r-TR"/>
          </a:p>
        </p:txBody>
      </p:sp>
      <p:sp>
        <p:nvSpPr>
          <p:cNvPr id="13" name="TextBox 13"/>
          <p:cNvSpPr txBox="1"/>
          <p:nvPr/>
        </p:nvSpPr>
        <p:spPr>
          <a:xfrm>
            <a:off x="15409606" y="465163"/>
            <a:ext cx="2693161" cy="28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76"/>
              </a:lnSpc>
            </a:pPr>
            <a:r>
              <a:rPr lang="en-US" sz="2235">
                <a:solidFill>
                  <a:srgbClr val="365C7C"/>
                </a:solidFill>
                <a:latin typeface="Arial Bold"/>
              </a:rPr>
              <a:t>mikailokumus</a:t>
            </a:r>
            <a:r>
              <a:rPr lang="en-US" sz="2235">
                <a:solidFill>
                  <a:srgbClr val="F2FAFF"/>
                </a:solidFill>
                <a:latin typeface="Arial Bold"/>
              </a:rPr>
              <a:t>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872749" y="850768"/>
            <a:ext cx="1896818" cy="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Din Kültürü</a:t>
            </a:r>
          </a:p>
          <a:p>
            <a:pPr algn="ctr">
              <a:lnSpc>
                <a:spcPts val="1743"/>
              </a:lnSpc>
            </a:pPr>
            <a:r>
              <a:rPr lang="en-US" sz="1599">
                <a:solidFill>
                  <a:srgbClr val="F2FAFF"/>
                </a:solidFill>
                <a:latin typeface="Arial"/>
              </a:rPr>
              <a:t>Doküman Dünyası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2215</Words>
  <Application>Microsoft Office PowerPoint</Application>
  <PresentationFormat>Özel</PresentationFormat>
  <Paragraphs>284</Paragraphs>
  <Slides>24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24</vt:i4>
      </vt:variant>
    </vt:vector>
  </HeadingPairs>
  <TitlesOfParts>
    <vt:vector size="30" baseType="lpstr">
      <vt:lpstr>Calibri</vt:lpstr>
      <vt:lpstr>Arial</vt:lpstr>
      <vt:lpstr>Arial Bold</vt:lpstr>
      <vt:lpstr>Arimo Bold</vt:lpstr>
      <vt:lpstr>Arimo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6.1.1.sunum.mikailokumus.com</dc:title>
  <cp:lastModifiedBy>Ekrem Balcı</cp:lastModifiedBy>
  <cp:revision>10</cp:revision>
  <dcterms:created xsi:type="dcterms:W3CDTF">2006-08-16T00:00:00Z</dcterms:created>
  <dcterms:modified xsi:type="dcterms:W3CDTF">2023-08-28T12:03:48Z</dcterms:modified>
  <dc:identifier>DAFph9uMMBs</dc:identifier>
</cp:coreProperties>
</file>