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3" r:id="rId4"/>
    <p:sldId id="296" r:id="rId5"/>
    <p:sldId id="297" r:id="rId6"/>
    <p:sldId id="298" r:id="rId7"/>
    <p:sldId id="299" r:id="rId8"/>
    <p:sldId id="266" r:id="rId9"/>
    <p:sldId id="267" r:id="rId10"/>
    <p:sldId id="288" r:id="rId11"/>
    <p:sldId id="289" r:id="rId12"/>
    <p:sldId id="274" r:id="rId13"/>
    <p:sldId id="270" r:id="rId14"/>
    <p:sldId id="271" r:id="rId15"/>
    <p:sldId id="286" r:id="rId16"/>
    <p:sldId id="290" r:id="rId17"/>
    <p:sldId id="275" r:id="rId18"/>
    <p:sldId id="276" r:id="rId19"/>
    <p:sldId id="277" r:id="rId20"/>
    <p:sldId id="282" r:id="rId21"/>
    <p:sldId id="283" r:id="rId22"/>
    <p:sldId id="284" r:id="rId23"/>
    <p:sldId id="281"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FF4343"/>
    <a:srgbClr val="FF33CC"/>
    <a:srgbClr val="FF3399"/>
    <a:srgbClr val="F2FAFF"/>
    <a:srgbClr val="FC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79A12-29A3-4184-9773-C0FB67176AC3}" v="566" dt="2023-08-02T14:50:25.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daire, tasarım içeren bir resim&#10;&#10;Açıklama otomatik olarak oluşturuldu">
            <a:extLst>
              <a:ext uri="{FF2B5EF4-FFF2-40B4-BE49-F238E27FC236}">
                <a16:creationId xmlns:a16="http://schemas.microsoft.com/office/drawing/2014/main" id="{67CBCEFC-4A4F-A2EC-A17B-E8F0119BD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6.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latin typeface="Arial" panose="020B0604020202020204" pitchFamily="34" charset="0"/>
                <a:cs typeface="Arial" panose="020B0604020202020204" pitchFamily="34" charset="0"/>
              </a:rPr>
              <a:t>DİN KÜLTÜRÜ VE </a:t>
            </a:r>
          </a:p>
          <a:p>
            <a:pPr algn="ctr"/>
            <a:r>
              <a:rPr lang="tr-TR" sz="4000" b="1" dirty="0">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PEYGAMBER VE İLAHİ KİTAP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6.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141001"/>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Bir Peygamber Tanıyorum: </a:t>
            </a:r>
          </a:p>
          <a:p>
            <a:pPr algn="ctr"/>
            <a:r>
              <a:rPr lang="tr-TR" b="1" dirty="0">
                <a:latin typeface="Arial" panose="020B0604020202020204" pitchFamily="34" charset="0"/>
                <a:cs typeface="Arial" panose="020B0604020202020204" pitchFamily="34" charset="0"/>
              </a:rPr>
              <a:t>Hz. Adem (a.s.)</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1">
                    <a:lumMod val="75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solidFill>
                  <a:schemeClr val="bg1"/>
                </a:solidFill>
                <a:latin typeface="Arial" panose="020B0604020202020204" pitchFamily="34" charset="0"/>
                <a:cs typeface="Arial" panose="020B0604020202020204" pitchFamily="34" charset="0"/>
              </a:rPr>
              <a:t>Din Kültürü </a:t>
            </a:r>
          </a:p>
          <a:p>
            <a:pPr algn="ctr"/>
            <a:r>
              <a:rPr lang="tr-TR" sz="23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308324"/>
          </a:xfrm>
          <a:prstGeom prst="rect">
            <a:avLst/>
          </a:prstGeom>
          <a:noFill/>
        </p:spPr>
        <p:txBody>
          <a:bodyPr wrap="square" rtlCol="0">
            <a:spAutoFit/>
          </a:bodyPr>
          <a:lstStyle/>
          <a:p>
            <a:pPr algn="ctr">
              <a:spcAft>
                <a:spcPts val="600"/>
              </a:spcAft>
            </a:pPr>
            <a:r>
              <a:rPr lang="en-US" sz="4800" dirty="0">
                <a:solidFill>
                  <a:srgbClr val="000000"/>
                </a:solidFill>
                <a:latin typeface="Arial" panose="020B0604020202020204" pitchFamily="34" charset="0"/>
                <a:cs typeface="Arial" panose="020B0604020202020204" pitchFamily="34" charset="0"/>
              </a:rPr>
              <a:t>“</a:t>
            </a:r>
            <a:r>
              <a:rPr lang="en-US" sz="4800" dirty="0" err="1">
                <a:solidFill>
                  <a:srgbClr val="000000"/>
                </a:solidFill>
                <a:latin typeface="Arial" panose="020B0604020202020204" pitchFamily="34" charset="0"/>
                <a:cs typeface="Arial" panose="020B0604020202020204" pitchFamily="34" charset="0"/>
              </a:rPr>
              <a:t>İnsanlar</a:t>
            </a:r>
            <a:r>
              <a:rPr lang="en-US" sz="4800" dirty="0">
                <a:solidFill>
                  <a:srgbClr val="000000"/>
                </a:solidFill>
                <a:latin typeface="Arial" panose="020B0604020202020204" pitchFamily="34" charset="0"/>
                <a:cs typeface="Arial" panose="020B0604020202020204" pitchFamily="34" charset="0"/>
              </a:rPr>
              <a:t> </a:t>
            </a:r>
            <a:r>
              <a:rPr lang="en-US" sz="4800" dirty="0" err="1">
                <a:solidFill>
                  <a:srgbClr val="000000"/>
                </a:solidFill>
                <a:latin typeface="Arial" panose="020B0604020202020204" pitchFamily="34" charset="0"/>
                <a:cs typeface="Arial" panose="020B0604020202020204" pitchFamily="34" charset="0"/>
              </a:rPr>
              <a:t>Âdem’in</a:t>
            </a:r>
            <a:r>
              <a:rPr lang="en-US" sz="4800" dirty="0">
                <a:solidFill>
                  <a:srgbClr val="000000"/>
                </a:solidFill>
                <a:latin typeface="Arial" panose="020B0604020202020204" pitchFamily="34" charset="0"/>
                <a:cs typeface="Arial" panose="020B0604020202020204" pitchFamily="34" charset="0"/>
              </a:rPr>
              <a:t> </a:t>
            </a:r>
            <a:r>
              <a:rPr lang="en-US" sz="4800" dirty="0" err="1">
                <a:solidFill>
                  <a:srgbClr val="000000"/>
                </a:solidFill>
                <a:latin typeface="Arial" panose="020B0604020202020204" pitchFamily="34" charset="0"/>
                <a:cs typeface="Arial" panose="020B0604020202020204" pitchFamily="34" charset="0"/>
              </a:rPr>
              <a:t>çocuklarıdır</a:t>
            </a:r>
            <a:r>
              <a:rPr lang="en-US" sz="4800" dirty="0">
                <a:solidFill>
                  <a:srgbClr val="000000"/>
                </a:solidFill>
                <a:latin typeface="Arial" panose="020B0604020202020204" pitchFamily="34" charset="0"/>
                <a:cs typeface="Arial" panose="020B0604020202020204" pitchFamily="34" charset="0"/>
              </a:rPr>
              <a:t>, </a:t>
            </a:r>
            <a:r>
              <a:rPr lang="en-US" sz="4800" dirty="0" err="1">
                <a:solidFill>
                  <a:srgbClr val="000000"/>
                </a:solidFill>
                <a:latin typeface="Arial" panose="020B0604020202020204" pitchFamily="34" charset="0"/>
                <a:cs typeface="Arial" panose="020B0604020202020204" pitchFamily="34" charset="0"/>
              </a:rPr>
              <a:t>Âdem</a:t>
            </a:r>
            <a:r>
              <a:rPr lang="en-US" sz="4800" dirty="0">
                <a:solidFill>
                  <a:srgbClr val="000000"/>
                </a:solidFill>
                <a:latin typeface="Arial" panose="020B0604020202020204" pitchFamily="34" charset="0"/>
                <a:cs typeface="Arial" panose="020B0604020202020204" pitchFamily="34" charset="0"/>
              </a:rPr>
              <a:t> </a:t>
            </a:r>
            <a:r>
              <a:rPr lang="en-US" sz="4800" dirty="0" err="1">
                <a:solidFill>
                  <a:srgbClr val="000000"/>
                </a:solidFill>
                <a:latin typeface="Arial" panose="020B0604020202020204" pitchFamily="34" charset="0"/>
                <a:cs typeface="Arial" panose="020B0604020202020204" pitchFamily="34" charset="0"/>
              </a:rPr>
              <a:t>ise</a:t>
            </a:r>
            <a:r>
              <a:rPr lang="en-US" sz="4800" dirty="0">
                <a:solidFill>
                  <a:srgbClr val="000000"/>
                </a:solidFill>
                <a:latin typeface="Arial" panose="020B0604020202020204" pitchFamily="34" charset="0"/>
                <a:cs typeface="Arial" panose="020B0604020202020204" pitchFamily="34" charset="0"/>
              </a:rPr>
              <a:t> </a:t>
            </a:r>
            <a:r>
              <a:rPr lang="en-US" sz="4800" dirty="0" err="1">
                <a:solidFill>
                  <a:srgbClr val="000000"/>
                </a:solidFill>
                <a:latin typeface="Arial" panose="020B0604020202020204" pitchFamily="34" charset="0"/>
                <a:cs typeface="Arial" panose="020B0604020202020204" pitchFamily="34" charset="0"/>
              </a:rPr>
              <a:t>topraktan</a:t>
            </a:r>
            <a:r>
              <a:rPr lang="en-US" sz="4800" dirty="0">
                <a:solidFill>
                  <a:srgbClr val="000000"/>
                </a:solidFill>
                <a:latin typeface="Arial" panose="020B0604020202020204" pitchFamily="34" charset="0"/>
                <a:cs typeface="Arial" panose="020B0604020202020204" pitchFamily="34" charset="0"/>
              </a:rPr>
              <a:t> </a:t>
            </a:r>
            <a:r>
              <a:rPr lang="en-US" sz="4800" dirty="0" err="1">
                <a:solidFill>
                  <a:srgbClr val="000000"/>
                </a:solidFill>
                <a:latin typeface="Arial" panose="020B0604020202020204" pitchFamily="34" charset="0"/>
                <a:cs typeface="Arial" panose="020B0604020202020204" pitchFamily="34" charset="0"/>
              </a:rPr>
              <a:t>yaratılmıştır</a:t>
            </a:r>
            <a:r>
              <a:rPr lang="en-US" sz="4800" dirty="0">
                <a:solidFill>
                  <a:srgbClr val="000000"/>
                </a:solidFill>
                <a:latin typeface="Arial" panose="020B0604020202020204" pitchFamily="34" charset="0"/>
                <a:cs typeface="Arial" panose="020B0604020202020204" pitchFamily="34" charset="0"/>
              </a:rPr>
              <a:t>.”</a:t>
            </a:r>
          </a:p>
        </p:txBody>
      </p:sp>
      <p:pic>
        <p:nvPicPr>
          <p:cNvPr id="7" name="Resim 6" descr="grafik, yazı tipi, grafik tasarım, logo içeren bir resim&#10;&#10;Açıklama otomatik olarak oluşturuldu">
            <a:extLst>
              <a:ext uri="{FF2B5EF4-FFF2-40B4-BE49-F238E27FC236}">
                <a16:creationId xmlns:a16="http://schemas.microsoft.com/office/drawing/2014/main" id="{A708B51E-9AA2-B653-D94C-433282E9B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992" y="4728245"/>
            <a:ext cx="1700016" cy="1525345"/>
          </a:xfrm>
          <a:prstGeom prst="rect">
            <a:avLst/>
          </a:prstGeom>
        </p:spPr>
      </p:pic>
    </p:spTree>
    <p:extLst>
      <p:ext uri="{BB962C8B-B14F-4D97-AF65-F5344CB8AC3E}">
        <p14:creationId xmlns:p14="http://schemas.microsoft.com/office/powerpoint/2010/main" val="886731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60644023-59B7-4E90-A778-A6D69D0F7D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7DC6023-DCD2-2781-F74F-0FA29C0DB5C0}"/>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B6E90D7E-2B25-96BA-209F-F91AD0B6DD42}"/>
              </a:ext>
            </a:extLst>
          </p:cNvPr>
          <p:cNvSpPr txBox="1"/>
          <p:nvPr/>
        </p:nvSpPr>
        <p:spPr>
          <a:xfrm>
            <a:off x="773405" y="1919653"/>
            <a:ext cx="9496009" cy="1077218"/>
          </a:xfrm>
          <a:prstGeom prst="rect">
            <a:avLst/>
          </a:prstGeom>
          <a:noFill/>
        </p:spPr>
        <p:txBody>
          <a:bodyPr wrap="square" rtlCol="0">
            <a:spAutoFit/>
          </a:bodyPr>
          <a:lstStyle/>
          <a:p>
            <a:pPr>
              <a:spcAft>
                <a:spcPts val="600"/>
              </a:spcAft>
            </a:pPr>
            <a:r>
              <a:rPr lang="tr-TR" sz="3200" dirty="0">
                <a:solidFill>
                  <a:srgbClr val="000000"/>
                </a:solidFill>
                <a:latin typeface="Arial" panose="020B0604020202020204" pitchFamily="34" charset="0"/>
                <a:cs typeface="Arial" panose="020B0604020202020204" pitchFamily="34" charset="0"/>
              </a:rPr>
              <a:t>• Toprağın canlıların yaşam kaynağı olması gibi Hz. Adem de insanların ilk kaynağıdır.</a:t>
            </a:r>
          </a:p>
        </p:txBody>
      </p:sp>
      <p:sp>
        <p:nvSpPr>
          <p:cNvPr id="15" name="Metin kutusu 14">
            <a:extLst>
              <a:ext uri="{FF2B5EF4-FFF2-40B4-BE49-F238E27FC236}">
                <a16:creationId xmlns:a16="http://schemas.microsoft.com/office/drawing/2014/main" id="{B802FD47-03DF-88E8-3FE0-DC6ABDFA0594}"/>
              </a:ext>
            </a:extLst>
          </p:cNvPr>
          <p:cNvSpPr txBox="1"/>
          <p:nvPr/>
        </p:nvSpPr>
        <p:spPr>
          <a:xfrm>
            <a:off x="773404" y="3217508"/>
            <a:ext cx="9496009" cy="1077218"/>
          </a:xfrm>
          <a:prstGeom prst="rect">
            <a:avLst/>
          </a:prstGeom>
          <a:noFill/>
        </p:spPr>
        <p:txBody>
          <a:bodyPr wrap="square" rtlCol="0">
            <a:spAutoFit/>
          </a:bodyPr>
          <a:lstStyle/>
          <a:p>
            <a:pPr>
              <a:spcAft>
                <a:spcPts val="600"/>
              </a:spcAft>
            </a:pPr>
            <a:r>
              <a:rPr lang="tr-TR" sz="3200" dirty="0">
                <a:solidFill>
                  <a:srgbClr val="000000"/>
                </a:solidFill>
                <a:latin typeface="Arial" panose="020B0604020202020204" pitchFamily="34" charset="0"/>
                <a:cs typeface="Arial" panose="020B0604020202020204" pitchFamily="34" charset="0"/>
              </a:rPr>
              <a:t>• İnsanların kökeni bellidir ve insan yaratılış ile var olmuştur.</a:t>
            </a:r>
          </a:p>
        </p:txBody>
      </p:sp>
      <p:sp>
        <p:nvSpPr>
          <p:cNvPr id="16" name="Metin kutusu 15">
            <a:extLst>
              <a:ext uri="{FF2B5EF4-FFF2-40B4-BE49-F238E27FC236}">
                <a16:creationId xmlns:a16="http://schemas.microsoft.com/office/drawing/2014/main" id="{C4C8A938-E644-7B85-BB23-F3E91BF4301A}"/>
              </a:ext>
            </a:extLst>
          </p:cNvPr>
          <p:cNvSpPr txBox="1"/>
          <p:nvPr/>
        </p:nvSpPr>
        <p:spPr>
          <a:xfrm>
            <a:off x="773404" y="4515363"/>
            <a:ext cx="9496009" cy="584775"/>
          </a:xfrm>
          <a:prstGeom prst="rect">
            <a:avLst/>
          </a:prstGeom>
          <a:noFill/>
        </p:spPr>
        <p:txBody>
          <a:bodyPr wrap="square" rtlCol="0">
            <a:spAutoFit/>
          </a:bodyPr>
          <a:lstStyle/>
          <a:p>
            <a:pPr>
              <a:spcAft>
                <a:spcPts val="600"/>
              </a:spcAft>
            </a:pPr>
            <a:r>
              <a:rPr lang="tr-TR" sz="3200" dirty="0">
                <a:solidFill>
                  <a:srgbClr val="000000"/>
                </a:solidFill>
                <a:latin typeface="Arial" panose="020B0604020202020204" pitchFamily="34" charset="0"/>
                <a:cs typeface="Arial" panose="020B0604020202020204" pitchFamily="34" charset="0"/>
              </a:rPr>
              <a:t>• Allah (c.c.) tüm insanları eşit olarak yaratmıştır.</a:t>
            </a:r>
          </a:p>
        </p:txBody>
      </p:sp>
    </p:spTree>
    <p:extLst>
      <p:ext uri="{BB962C8B-B14F-4D97-AF65-F5344CB8AC3E}">
        <p14:creationId xmlns:p14="http://schemas.microsoft.com/office/powerpoint/2010/main" val="4133309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1126462"/>
          </a:xfrm>
          <a:prstGeom prst="rect">
            <a:avLst/>
          </a:prstGeom>
          <a:noFill/>
        </p:spPr>
        <p:txBody>
          <a:bodyPr wrap="square" rtlCol="0">
            <a:spAutoFit/>
          </a:bodyPr>
          <a:lstStyle/>
          <a:p>
            <a:pPr marL="3175" algn="ctr" eaLnBrk="1" hangingPunct="1">
              <a:lnSpc>
                <a:spcPct val="80000"/>
              </a:lnSpc>
            </a:pPr>
            <a:r>
              <a:rPr lang="tr-TR" sz="2800" dirty="0">
                <a:latin typeface="Arial" panose="020B0604020202020204" pitchFamily="34" charset="0"/>
                <a:cs typeface="Arial" panose="020B0604020202020204" pitchFamily="34" charset="0"/>
              </a:rPr>
              <a:t>İlk insan olan Hz. Adem (a.s.) bilgili, görgülü ve medeniyet sahibi bir insandır. Ayrıca akıl ve iradesi sebebiyle üstün bir mertebeye sahiptir.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9" name="Metin kutusu 8">
            <a:extLst>
              <a:ext uri="{FF2B5EF4-FFF2-40B4-BE49-F238E27FC236}">
                <a16:creationId xmlns:a16="http://schemas.microsoft.com/office/drawing/2014/main" id="{40D22526-4D1D-99BE-8493-C2D71B0B91E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E7F82D59-90BB-8C2A-B695-1D8CE7404A0C}"/>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1" name="Metin kutusu 10">
            <a:extLst>
              <a:ext uri="{FF2B5EF4-FFF2-40B4-BE49-F238E27FC236}">
                <a16:creationId xmlns:a16="http://schemas.microsoft.com/office/drawing/2014/main" id="{84E544BE-8BFB-F6B4-6DA6-BBFCB887071F}"/>
              </a:ext>
            </a:extLst>
          </p:cNvPr>
          <p:cNvSpPr txBox="1"/>
          <p:nvPr/>
        </p:nvSpPr>
        <p:spPr>
          <a:xfrm>
            <a:off x="1162665" y="4653316"/>
            <a:ext cx="9866671" cy="437043"/>
          </a:xfrm>
          <a:prstGeom prst="rect">
            <a:avLst/>
          </a:prstGeom>
          <a:noFill/>
        </p:spPr>
        <p:txBody>
          <a:bodyPr wrap="square" rtlCol="0">
            <a:spAutoFit/>
          </a:bodyPr>
          <a:lstStyle/>
          <a:p>
            <a:pPr marL="3175" algn="ctr" eaLnBrk="1" hangingPunct="1">
              <a:lnSpc>
                <a:spcPct val="80000"/>
              </a:lnSpc>
            </a:pPr>
            <a:r>
              <a:rPr lang="tr-TR" sz="2800" dirty="0">
                <a:latin typeface="Arial" panose="020B0604020202020204" pitchFamily="34" charset="0"/>
                <a:cs typeface="Arial" panose="020B0604020202020204" pitchFamily="34" charset="0"/>
              </a:rPr>
              <a:t>İnsan, vahyin muhatabı ve ilahi emirlerin uygulayıcısıdır.</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724591" y="5688448"/>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0B66758F-432D-8D6F-225F-DFAFA03D5D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5A9EC5FA-B346-5E57-5787-1FE0334EB4F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6CDF05FA-0336-EB2F-A2FC-071BE890B33B}"/>
              </a:ext>
            </a:extLst>
          </p:cNvPr>
          <p:cNvSpPr txBox="1"/>
          <p:nvPr/>
        </p:nvSpPr>
        <p:spPr>
          <a:xfrm>
            <a:off x="811146" y="1132970"/>
            <a:ext cx="10958823" cy="509370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500" dirty="0">
                <a:solidFill>
                  <a:srgbClr val="000000"/>
                </a:solidFill>
                <a:latin typeface="Arial" panose="020B0604020202020204" pitchFamily="34" charset="0"/>
                <a:cs typeface="Arial" panose="020B0604020202020204" pitchFamily="34" charset="0"/>
              </a:rPr>
              <a:t>Hz. Âdem (a.s.) ile Hz. Havva dünyaya indirildikten sonra uzun bir </a:t>
            </a:r>
          </a:p>
          <a:p>
            <a:pPr>
              <a:spcAft>
                <a:spcPts val="600"/>
              </a:spcAft>
            </a:pPr>
            <a:r>
              <a:rPr lang="tr-TR" sz="2500" dirty="0">
                <a:solidFill>
                  <a:srgbClr val="000000"/>
                </a:solidFill>
                <a:latin typeface="Arial" panose="020B0604020202020204" pitchFamily="34" charset="0"/>
                <a:cs typeface="Arial" panose="020B0604020202020204" pitchFamily="34" charset="0"/>
              </a:rPr>
              <a:t>süre ayrı kaldılar. Allah tövbelerini kabul edip onları affetti ve birbirlerine kavuşturdu. Hz. Âdem (a.s.) ilk defa toprağı işledi, tarım ve hayvancılıkla uğraştı. Hz. Âdem’in (a.s.) oğullarından Kabil, Habil’i öldürerek yeryüzündeki ilk cinayeti işledi. Habil öldürüldükten sonra Allah Hz. Âdem (a.s.) ve Havva’ya </a:t>
            </a:r>
            <a:r>
              <a:rPr lang="tr-TR" sz="2500" dirty="0" err="1">
                <a:solidFill>
                  <a:srgbClr val="000000"/>
                </a:solidFill>
                <a:latin typeface="Arial" panose="020B0604020202020204" pitchFamily="34" charset="0"/>
                <a:cs typeface="Arial" panose="020B0604020202020204" pitchFamily="34" charset="0"/>
              </a:rPr>
              <a:t>salih</a:t>
            </a:r>
            <a:r>
              <a:rPr lang="tr-TR" sz="2500" dirty="0">
                <a:solidFill>
                  <a:srgbClr val="000000"/>
                </a:solidFill>
                <a:latin typeface="Arial" panose="020B0604020202020204" pitchFamily="34" charset="0"/>
                <a:cs typeface="Arial" panose="020B0604020202020204" pitchFamily="34" charset="0"/>
              </a:rPr>
              <a:t> evlat olarak Hz. </a:t>
            </a:r>
            <a:r>
              <a:rPr lang="tr-TR" sz="2500" dirty="0" err="1">
                <a:solidFill>
                  <a:srgbClr val="000000"/>
                </a:solidFill>
                <a:latin typeface="Arial" panose="020B0604020202020204" pitchFamily="34" charset="0"/>
                <a:cs typeface="Arial" panose="020B0604020202020204" pitchFamily="34" charset="0"/>
              </a:rPr>
              <a:t>Şit’i</a:t>
            </a:r>
            <a:r>
              <a:rPr lang="tr-TR" sz="2500" dirty="0">
                <a:solidFill>
                  <a:srgbClr val="000000"/>
                </a:solidFill>
                <a:latin typeface="Arial" panose="020B0604020202020204" pitchFamily="34" charset="0"/>
                <a:cs typeface="Arial" panose="020B0604020202020204" pitchFamily="34" charset="0"/>
              </a:rPr>
              <a:t> (a.s.) verdi. Hz. </a:t>
            </a:r>
            <a:r>
              <a:rPr lang="tr-TR" sz="2500" dirty="0" err="1">
                <a:solidFill>
                  <a:srgbClr val="000000"/>
                </a:solidFill>
                <a:latin typeface="Arial" panose="020B0604020202020204" pitchFamily="34" charset="0"/>
                <a:cs typeface="Arial" panose="020B0604020202020204" pitchFamily="34" charset="0"/>
              </a:rPr>
              <a:t>Şit’e</a:t>
            </a:r>
            <a:r>
              <a:rPr lang="tr-TR" sz="2500" dirty="0">
                <a:solidFill>
                  <a:srgbClr val="000000"/>
                </a:solidFill>
                <a:latin typeface="Arial" panose="020B0604020202020204" pitchFamily="34" charset="0"/>
                <a:cs typeface="Arial" panose="020B0604020202020204" pitchFamily="34" charset="0"/>
              </a:rPr>
              <a:t> 50 sayfa (</a:t>
            </a:r>
            <a:r>
              <a:rPr lang="tr-TR" sz="2500" dirty="0" err="1">
                <a:solidFill>
                  <a:srgbClr val="000000"/>
                </a:solidFill>
                <a:latin typeface="Arial" panose="020B0604020202020204" pitchFamily="34" charset="0"/>
                <a:cs typeface="Arial" panose="020B0604020202020204" pitchFamily="34" charset="0"/>
              </a:rPr>
              <a:t>suhuf</a:t>
            </a:r>
            <a:r>
              <a:rPr lang="tr-TR" sz="2500" dirty="0">
                <a:solidFill>
                  <a:srgbClr val="000000"/>
                </a:solidFill>
                <a:latin typeface="Arial" panose="020B0604020202020204" pitchFamily="34" charset="0"/>
                <a:cs typeface="Arial" panose="020B0604020202020204" pitchFamily="34" charset="0"/>
              </a:rPr>
              <a:t>) indirildi.</a:t>
            </a:r>
          </a:p>
          <a:p>
            <a:pPr>
              <a:spcAft>
                <a:spcPts val="600"/>
              </a:spcAft>
            </a:pPr>
            <a:r>
              <a:rPr lang="tr-TR" sz="2500" b="1" dirty="0">
                <a:solidFill>
                  <a:srgbClr val="000000"/>
                </a:solidFill>
                <a:latin typeface="Arial" panose="020B0604020202020204" pitchFamily="34" charset="0"/>
                <a:cs typeface="Arial" panose="020B0604020202020204" pitchFamily="34" charset="0"/>
              </a:rPr>
              <a:t>Bu parçada aşağıdaki sorulardan hangisinin cevabı yoktur?</a:t>
            </a:r>
          </a:p>
          <a:p>
            <a:pPr>
              <a:spcAft>
                <a:spcPts val="600"/>
              </a:spcAft>
            </a:pPr>
            <a:r>
              <a:rPr lang="tr-TR" sz="2500" dirty="0">
                <a:solidFill>
                  <a:srgbClr val="000000"/>
                </a:solidFill>
                <a:latin typeface="Arial" panose="020B0604020202020204" pitchFamily="34" charset="0"/>
                <a:cs typeface="Arial" panose="020B0604020202020204" pitchFamily="34" charset="0"/>
              </a:rPr>
              <a:t>A) Hz. Âdem’in mesleği nedir?</a:t>
            </a:r>
          </a:p>
          <a:p>
            <a:pPr>
              <a:spcAft>
                <a:spcPts val="600"/>
              </a:spcAft>
            </a:pPr>
            <a:r>
              <a:rPr lang="tr-TR" sz="2500" dirty="0">
                <a:solidFill>
                  <a:srgbClr val="000000"/>
                </a:solidFill>
                <a:latin typeface="Arial" panose="020B0604020202020204" pitchFamily="34" charset="0"/>
                <a:cs typeface="Arial" panose="020B0604020202020204" pitchFamily="34" charset="0"/>
              </a:rPr>
              <a:t>B) Hz. </a:t>
            </a:r>
            <a:r>
              <a:rPr lang="tr-TR" sz="2500" dirty="0" err="1">
                <a:solidFill>
                  <a:srgbClr val="000000"/>
                </a:solidFill>
                <a:latin typeface="Arial" panose="020B0604020202020204" pitchFamily="34" charset="0"/>
                <a:cs typeface="Arial" panose="020B0604020202020204" pitchFamily="34" charset="0"/>
              </a:rPr>
              <a:t>Şit’in</a:t>
            </a:r>
            <a:r>
              <a:rPr lang="tr-TR" sz="2500" dirty="0">
                <a:solidFill>
                  <a:srgbClr val="000000"/>
                </a:solidFill>
                <a:latin typeface="Arial" panose="020B0604020202020204" pitchFamily="34" charset="0"/>
                <a:cs typeface="Arial" panose="020B0604020202020204" pitchFamily="34" charset="0"/>
              </a:rPr>
              <a:t> anne ve babasının isimleri nelerdir?</a:t>
            </a:r>
          </a:p>
          <a:p>
            <a:pPr>
              <a:spcAft>
                <a:spcPts val="600"/>
              </a:spcAft>
            </a:pPr>
            <a:r>
              <a:rPr lang="tr-TR" sz="2500" dirty="0">
                <a:solidFill>
                  <a:srgbClr val="000000"/>
                </a:solidFill>
                <a:latin typeface="Arial" panose="020B0604020202020204" pitchFamily="34" charset="0"/>
                <a:cs typeface="Arial" panose="020B0604020202020204" pitchFamily="34" charset="0"/>
              </a:rPr>
              <a:t>C) Hz. Âdem ve Hz. Havva’yı Allah affetmiş midir?</a:t>
            </a:r>
          </a:p>
          <a:p>
            <a:pPr>
              <a:spcAft>
                <a:spcPts val="600"/>
              </a:spcAft>
            </a:pPr>
            <a:r>
              <a:rPr lang="tr-TR" sz="2500" dirty="0">
                <a:solidFill>
                  <a:srgbClr val="000000"/>
                </a:solidFill>
                <a:latin typeface="Arial" panose="020B0604020202020204" pitchFamily="34" charset="0"/>
                <a:cs typeface="Arial" panose="020B0604020202020204" pitchFamily="34" charset="0"/>
              </a:rPr>
              <a:t>D) Hz. </a:t>
            </a:r>
            <a:r>
              <a:rPr lang="tr-TR" sz="2500" dirty="0" err="1">
                <a:solidFill>
                  <a:srgbClr val="000000"/>
                </a:solidFill>
                <a:latin typeface="Arial" panose="020B0604020202020204" pitchFamily="34" charset="0"/>
                <a:cs typeface="Arial" panose="020B0604020202020204" pitchFamily="34" charset="0"/>
              </a:rPr>
              <a:t>Şit’in</a:t>
            </a:r>
            <a:r>
              <a:rPr lang="tr-TR" sz="2500" dirty="0">
                <a:solidFill>
                  <a:srgbClr val="000000"/>
                </a:solidFill>
                <a:latin typeface="Arial" panose="020B0604020202020204" pitchFamily="34" charset="0"/>
                <a:cs typeface="Arial" panose="020B0604020202020204" pitchFamily="34" charset="0"/>
              </a:rPr>
              <a:t> ismi Kur’an-ı Kerim’de geçmekte midir?</a:t>
            </a:r>
            <a:endParaRPr lang="en-US" sz="25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F5084928-D8F6-C6F2-A760-C2C3553D616F}"/>
              </a:ext>
            </a:extLst>
          </p:cNvPr>
          <p:cNvSpPr txBox="1"/>
          <p:nvPr/>
        </p:nvSpPr>
        <p:spPr>
          <a:xfrm>
            <a:off x="0" y="573458"/>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6 / Soru 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Freeform 6">
            <a:extLst>
              <a:ext uri="{FF2B5EF4-FFF2-40B4-BE49-F238E27FC236}">
                <a16:creationId xmlns:a16="http://schemas.microsoft.com/office/drawing/2014/main" id="{A4786D68-9F55-EBFD-A1DB-C3821E5AC33D}"/>
              </a:ext>
            </a:extLst>
          </p:cNvPr>
          <p:cNvSpPr/>
          <p:nvPr/>
        </p:nvSpPr>
        <p:spPr>
          <a:xfrm>
            <a:off x="709601" y="4327112"/>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B0C9EA46-BFFF-BA52-BA8A-B858B8B2677D}"/>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986ECD1-B653-58E4-F4EC-B52B4496214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8" name="Metin kutusu 4">
            <a:extLst>
              <a:ext uri="{FF2B5EF4-FFF2-40B4-BE49-F238E27FC236}">
                <a16:creationId xmlns:a16="http://schemas.microsoft.com/office/drawing/2014/main" id="{D8B85B5E-8B4B-E61D-0C67-952547A85D7E}"/>
              </a:ext>
            </a:extLst>
          </p:cNvPr>
          <p:cNvSpPr txBox="1"/>
          <p:nvPr/>
        </p:nvSpPr>
        <p:spPr>
          <a:xfrm>
            <a:off x="773405" y="1053997"/>
            <a:ext cx="10958823" cy="526297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r>
              <a:rPr lang="tr-TR" sz="2600" b="1" dirty="0">
                <a:solidFill>
                  <a:srgbClr val="000000"/>
                </a:solidFill>
                <a:latin typeface="Arial" panose="020B0604020202020204" pitchFamily="34" charset="0"/>
                <a:cs typeface="Arial" panose="020B0604020202020204" pitchFamily="34" charset="0"/>
              </a:rPr>
              <a:t>Aşağıdakilerden hangisinin sebebi tabloda </a:t>
            </a:r>
            <a:r>
              <a:rPr lang="tr-TR" sz="2600" b="1" u="sng" dirty="0">
                <a:solidFill>
                  <a:srgbClr val="000000"/>
                </a:solidFill>
                <a:latin typeface="Arial" panose="020B0604020202020204" pitchFamily="34" charset="0"/>
                <a:cs typeface="Arial" panose="020B0604020202020204" pitchFamily="34" charset="0"/>
              </a:rPr>
              <a:t>verilmemiştir</a:t>
            </a:r>
            <a:r>
              <a:rPr lang="tr-TR" sz="2600" b="1" dirty="0">
                <a:solidFill>
                  <a:srgbClr val="000000"/>
                </a:solidFill>
                <a:latin typeface="Arial" panose="020B0604020202020204" pitchFamily="34" charset="0"/>
                <a:cs typeface="Arial" panose="020B0604020202020204" pitchFamily="34" charset="0"/>
              </a:rPr>
              <a:t>?</a:t>
            </a:r>
          </a:p>
          <a:p>
            <a:pPr>
              <a:spcAft>
                <a:spcPts val="600"/>
              </a:spcAft>
            </a:pPr>
            <a:r>
              <a:rPr lang="tr-TR" sz="2600" dirty="0">
                <a:solidFill>
                  <a:srgbClr val="000000"/>
                </a:solidFill>
                <a:latin typeface="Arial" panose="020B0604020202020204" pitchFamily="34" charset="0"/>
                <a:cs typeface="Arial" panose="020B0604020202020204" pitchFamily="34" charset="0"/>
              </a:rPr>
              <a:t>A) Hz. Âdem’e (a.s.) </a:t>
            </a:r>
            <a:r>
              <a:rPr lang="tr-TR" sz="2600" dirty="0" err="1">
                <a:solidFill>
                  <a:srgbClr val="000000"/>
                </a:solidFill>
                <a:latin typeface="Arial" panose="020B0604020202020204" pitchFamily="34" charset="0"/>
                <a:cs typeface="Arial" panose="020B0604020202020204" pitchFamily="34" charset="0"/>
              </a:rPr>
              <a:t>suhuf</a:t>
            </a:r>
            <a:r>
              <a:rPr lang="tr-TR" sz="2600" dirty="0">
                <a:solidFill>
                  <a:srgbClr val="000000"/>
                </a:solidFill>
                <a:latin typeface="Arial" panose="020B0604020202020204" pitchFamily="34" charset="0"/>
                <a:cs typeface="Arial" panose="020B0604020202020204" pitchFamily="34" charset="0"/>
              </a:rPr>
              <a:t> gönderilmesi</a:t>
            </a:r>
          </a:p>
          <a:p>
            <a:pPr>
              <a:spcAft>
                <a:spcPts val="600"/>
              </a:spcAft>
            </a:pPr>
            <a:r>
              <a:rPr lang="tr-TR" sz="2600" dirty="0">
                <a:solidFill>
                  <a:srgbClr val="000000"/>
                </a:solidFill>
                <a:latin typeface="Arial" panose="020B0604020202020204" pitchFamily="34" charset="0"/>
                <a:cs typeface="Arial" panose="020B0604020202020204" pitchFamily="34" charset="0"/>
              </a:rPr>
              <a:t>B) Hz. Âdem’in (a.s.) yaratılışı</a:t>
            </a:r>
          </a:p>
          <a:p>
            <a:pPr>
              <a:spcAft>
                <a:spcPts val="600"/>
              </a:spcAft>
            </a:pPr>
            <a:r>
              <a:rPr lang="tr-TR" sz="2600" dirty="0">
                <a:solidFill>
                  <a:srgbClr val="000000"/>
                </a:solidFill>
                <a:latin typeface="Arial" panose="020B0604020202020204" pitchFamily="34" charset="0"/>
                <a:cs typeface="Arial" panose="020B0604020202020204" pitchFamily="34" charset="0"/>
              </a:rPr>
              <a:t>C) Şeytan’ın ilk insana secde etmemesi</a:t>
            </a:r>
          </a:p>
          <a:p>
            <a:pPr>
              <a:spcAft>
                <a:spcPts val="600"/>
              </a:spcAft>
            </a:pPr>
            <a:r>
              <a:rPr lang="tr-TR" sz="2600" dirty="0">
                <a:solidFill>
                  <a:srgbClr val="000000"/>
                </a:solidFill>
                <a:latin typeface="Arial" panose="020B0604020202020204" pitchFamily="34" charset="0"/>
                <a:cs typeface="Arial" panose="020B0604020202020204" pitchFamily="34" charset="0"/>
              </a:rPr>
              <a:t>D) Hz. Âdem (a.s.) ve eşinin yasak meyveden yemesi</a:t>
            </a:r>
            <a:endParaRPr lang="en-US" sz="26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E2BE6386-F772-BA13-5CE1-408731623B1E}"/>
              </a:ext>
            </a:extLst>
          </p:cNvPr>
          <p:cNvSpPr txBox="1"/>
          <p:nvPr/>
        </p:nvSpPr>
        <p:spPr>
          <a:xfrm>
            <a:off x="0" y="573458"/>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6 / Soru 2</a:t>
            </a: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1FB16F0-21DF-405E-59DD-5766D4F597F3}"/>
              </a:ext>
            </a:extLst>
          </p:cNvPr>
          <p:cNvSpPr/>
          <p:nvPr/>
        </p:nvSpPr>
        <p:spPr>
          <a:xfrm>
            <a:off x="1831049" y="1132970"/>
            <a:ext cx="2252762" cy="2252762"/>
          </a:xfrm>
          <a:prstGeom prst="ellipse">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KİBİR</a:t>
            </a:r>
          </a:p>
        </p:txBody>
      </p:sp>
      <p:sp>
        <p:nvSpPr>
          <p:cNvPr id="12" name="Oval 11">
            <a:extLst>
              <a:ext uri="{FF2B5EF4-FFF2-40B4-BE49-F238E27FC236}">
                <a16:creationId xmlns:a16="http://schemas.microsoft.com/office/drawing/2014/main" id="{A7EE2797-C3C6-BE55-5133-0A31EA413D5A}"/>
              </a:ext>
            </a:extLst>
          </p:cNvPr>
          <p:cNvSpPr/>
          <p:nvPr/>
        </p:nvSpPr>
        <p:spPr>
          <a:xfrm>
            <a:off x="5010902" y="832119"/>
            <a:ext cx="2940999" cy="294099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ALLAH’IN (C.C.)</a:t>
            </a:r>
          </a:p>
          <a:p>
            <a:pPr algn="ctr"/>
            <a:r>
              <a:rPr lang="tr-TR" sz="2000" b="1" dirty="0">
                <a:solidFill>
                  <a:schemeClr val="tx1"/>
                </a:solidFill>
              </a:rPr>
              <a:t>YERYÜZÜNDE</a:t>
            </a:r>
          </a:p>
          <a:p>
            <a:pPr algn="ctr"/>
            <a:r>
              <a:rPr lang="tr-TR" sz="2000" b="1" dirty="0">
                <a:solidFill>
                  <a:schemeClr val="tx1"/>
                </a:solidFill>
              </a:rPr>
              <a:t>HALİFE YARATMAK</a:t>
            </a:r>
          </a:p>
          <a:p>
            <a:pPr algn="ctr"/>
            <a:r>
              <a:rPr lang="tr-TR" sz="2000" b="1" dirty="0">
                <a:solidFill>
                  <a:schemeClr val="tx1"/>
                </a:solidFill>
              </a:rPr>
              <a:t>İSTEMESİ</a:t>
            </a:r>
          </a:p>
        </p:txBody>
      </p:sp>
      <p:sp>
        <p:nvSpPr>
          <p:cNvPr id="13" name="Oval 12">
            <a:extLst>
              <a:ext uri="{FF2B5EF4-FFF2-40B4-BE49-F238E27FC236}">
                <a16:creationId xmlns:a16="http://schemas.microsoft.com/office/drawing/2014/main" id="{BBFD1372-E04B-ADD6-2E20-7A449FC4C117}"/>
              </a:ext>
            </a:extLst>
          </p:cNvPr>
          <p:cNvSpPr/>
          <p:nvPr/>
        </p:nvSpPr>
        <p:spPr>
          <a:xfrm>
            <a:off x="3490402" y="1687799"/>
            <a:ext cx="2252762" cy="2252762"/>
          </a:xfrm>
          <a:prstGeom prst="ellipse">
            <a:avLst/>
          </a:prstGeom>
          <a:solidFill>
            <a:srgbClr val="00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KİBİR</a:t>
            </a: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Freeform 6">
            <a:extLst>
              <a:ext uri="{FF2B5EF4-FFF2-40B4-BE49-F238E27FC236}">
                <a16:creationId xmlns:a16="http://schemas.microsoft.com/office/drawing/2014/main" id="{7F0220EC-0EF5-A383-03CF-186912A72676}"/>
              </a:ext>
            </a:extLst>
          </p:cNvPr>
          <p:cNvSpPr/>
          <p:nvPr/>
        </p:nvSpPr>
        <p:spPr>
          <a:xfrm>
            <a:off x="6247264" y="5297159"/>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B6D7A2FA-9B4B-2573-F20B-0F15D6BF8F6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367D9401-55A4-A066-1551-39CD9E22C511}"/>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6C3580B9-27FF-5CF6-F3C9-37797FA860B5}"/>
              </a:ext>
            </a:extLst>
          </p:cNvPr>
          <p:cNvSpPr txBox="1"/>
          <p:nvPr/>
        </p:nvSpPr>
        <p:spPr>
          <a:xfrm>
            <a:off x="811146" y="1132970"/>
            <a:ext cx="10958823" cy="5201424"/>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600" dirty="0">
                <a:solidFill>
                  <a:srgbClr val="000000"/>
                </a:solidFill>
                <a:latin typeface="Arial" panose="020B0604020202020204" pitchFamily="34" charset="0"/>
                <a:cs typeface="Arial" panose="020B0604020202020204" pitchFamily="34" charset="0"/>
              </a:rPr>
              <a:t>Kur’an-ı Kerim’de Hz. Âdem’in (a.s.) çocukları olan Habil ve </a:t>
            </a:r>
          </a:p>
          <a:p>
            <a:pPr>
              <a:spcAft>
                <a:spcPts val="600"/>
              </a:spcAft>
            </a:pPr>
            <a:r>
              <a:rPr lang="tr-TR" sz="2600" dirty="0">
                <a:solidFill>
                  <a:srgbClr val="000000"/>
                </a:solidFill>
                <a:latin typeface="Arial" panose="020B0604020202020204" pitchFamily="34" charset="0"/>
                <a:cs typeface="Arial" panose="020B0604020202020204" pitchFamily="34" charset="0"/>
              </a:rPr>
              <a:t>Kabil’den de söz edilmektedir. Habil hayvanlarla ilgileniyor, Kabil ise tarımla uğraşıyordu. Hz. Âdem (a.s.) evlatlarından Allah’a (c.c.) kurban sunmalarını istedi. Habil, kendisine verilen nimetlerin en güzelini sundu. Kabil ise kurban ibadetini istemeyerek yerine getirdi. Ayrıca değersiz ürünleri Allah’a (c.c.) kurban olarak sundu. Allah (c.c.), Habil’in kurbanını kabul etti, Kabil’in kurbanını ise reddetti. Bu olay sonrasında Kabil’in içindeki ………...…………. zamanla kardeşini öldürmeye yöneltti.</a:t>
            </a:r>
          </a:p>
          <a:p>
            <a:pPr>
              <a:spcAft>
                <a:spcPts val="600"/>
              </a:spcAft>
            </a:pPr>
            <a:r>
              <a:rPr lang="tr-TR" sz="2600" b="1" dirty="0">
                <a:solidFill>
                  <a:srgbClr val="000000"/>
                </a:solidFill>
                <a:latin typeface="Arial" panose="020B0604020202020204" pitchFamily="34" charset="0"/>
                <a:cs typeface="Arial" panose="020B0604020202020204" pitchFamily="34" charset="0"/>
              </a:rPr>
              <a:t>Bu boşluğa aşağıdakilerden hangisinin getirilmesi daha uygundur?</a:t>
            </a:r>
          </a:p>
          <a:p>
            <a:pPr>
              <a:spcAft>
                <a:spcPts val="600"/>
              </a:spcAft>
            </a:pPr>
            <a:r>
              <a:rPr lang="tr-TR" sz="2600" dirty="0">
                <a:solidFill>
                  <a:srgbClr val="000000"/>
                </a:solidFill>
                <a:latin typeface="Arial" panose="020B0604020202020204" pitchFamily="34" charset="0"/>
                <a:cs typeface="Arial" panose="020B0604020202020204" pitchFamily="34" charset="0"/>
              </a:rPr>
              <a:t>A) halife 					B) İblis</a:t>
            </a:r>
          </a:p>
          <a:p>
            <a:pPr>
              <a:spcAft>
                <a:spcPts val="600"/>
              </a:spcAft>
            </a:pPr>
            <a:r>
              <a:rPr lang="tr-TR" sz="2600" dirty="0">
                <a:solidFill>
                  <a:srgbClr val="000000"/>
                </a:solidFill>
                <a:latin typeface="Arial" panose="020B0604020202020204" pitchFamily="34" charset="0"/>
                <a:cs typeface="Arial" panose="020B0604020202020204" pitchFamily="34" charset="0"/>
              </a:rPr>
              <a:t>C) sıdk 					D) kin</a:t>
            </a:r>
            <a:endParaRPr lang="en-US"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31554DE0-FCB9-FC68-BA2D-B608EB0F7A36}"/>
              </a:ext>
            </a:extLst>
          </p:cNvPr>
          <p:cNvSpPr txBox="1"/>
          <p:nvPr/>
        </p:nvSpPr>
        <p:spPr>
          <a:xfrm>
            <a:off x="0" y="573458"/>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6 / Soru 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99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5293757"/>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Hz. </a:t>
            </a:r>
            <a:r>
              <a:rPr lang="en-US" sz="2400" dirty="0" err="1">
                <a:solidFill>
                  <a:srgbClr val="000000"/>
                </a:solidFill>
                <a:latin typeface="Arial" panose="020B0604020202020204" pitchFamily="34" charset="0"/>
                <a:cs typeface="Arial" panose="020B0604020202020204" pitchFamily="34" charset="0"/>
              </a:rPr>
              <a:t>Adem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Kur’an</a:t>
            </a:r>
            <a:r>
              <a:rPr lang="en-US" sz="2400" dirty="0">
                <a:solidFill>
                  <a:srgbClr val="000000"/>
                </a:solidFill>
                <a:latin typeface="Arial" panose="020B0604020202020204" pitchFamily="34" charset="0"/>
                <a:cs typeface="Arial" panose="020B0604020202020204" pitchFamily="34" charset="0"/>
              </a:rPr>
              <a:t>-ı </a:t>
            </a:r>
            <a:r>
              <a:rPr lang="en-US" sz="2400" dirty="0" err="1">
                <a:solidFill>
                  <a:srgbClr val="000000"/>
                </a:solidFill>
                <a:latin typeface="Arial" panose="020B0604020202020204" pitchFamily="34" charset="0"/>
                <a:cs typeface="Arial" panose="020B0604020202020204" pitchFamily="34" charset="0"/>
              </a:rPr>
              <a:t>Kerim’e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göre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atası</a:t>
            </a:r>
            <a:r>
              <a:rPr lang="tr-TR"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t>
            </a: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ilkidir</a:t>
            </a:r>
            <a:r>
              <a:rPr lang="en-US" sz="2400" dirty="0">
                <a:solidFill>
                  <a:srgbClr val="000000"/>
                </a:solidFill>
                <a:latin typeface="Arial" panose="020B0604020202020204" pitchFamily="34" charset="0"/>
                <a:cs typeface="Arial" panose="020B0604020202020204" pitchFamily="34" charset="0"/>
              </a:rPr>
              <a:t>. </a:t>
            </a:r>
          </a:p>
          <a:p>
            <a:pPr>
              <a:spcAft>
                <a:spcPts val="1200"/>
              </a:spcAft>
            </a:pPr>
            <a:r>
              <a:rPr lang="en-US" sz="2400" dirty="0">
                <a:solidFill>
                  <a:srgbClr val="000000"/>
                </a:solidFill>
                <a:latin typeface="Arial" panose="020B0604020202020204" pitchFamily="34" charset="0"/>
                <a:cs typeface="Arial" panose="020B0604020202020204" pitchFamily="34" charset="0"/>
              </a:rPr>
              <a:t>Allah (c.c.) …………………, ‘Ben </a:t>
            </a:r>
            <a:r>
              <a:rPr lang="en-US" sz="2400" dirty="0" err="1">
                <a:solidFill>
                  <a:srgbClr val="000000"/>
                </a:solidFill>
                <a:latin typeface="Arial" panose="020B0604020202020204" pitchFamily="34" charset="0"/>
                <a:cs typeface="Arial" panose="020B0604020202020204" pitchFamily="34" charset="0"/>
              </a:rPr>
              <a:t>sizin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bilmediğinizi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bilirim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Ben </a:t>
            </a:r>
            <a:r>
              <a:rPr lang="en-US" sz="2400" dirty="0" err="1">
                <a:solidFill>
                  <a:srgbClr val="000000"/>
                </a:solidFill>
                <a:latin typeface="Arial" panose="020B0604020202020204" pitchFamily="34" charset="0"/>
                <a:cs typeface="Arial" panose="020B0604020202020204" pitchFamily="34" charset="0"/>
              </a:rPr>
              <a:t>yeryüzünde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yaratacağım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dedi</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Allah’ın</a:t>
            </a:r>
            <a:r>
              <a:rPr lang="tr-TR" sz="2400" dirty="0">
                <a:solidFill>
                  <a:srgbClr val="000000"/>
                </a:solidFill>
                <a:latin typeface="Arial" panose="020B0604020202020204" pitchFamily="34" charset="0"/>
                <a:cs typeface="Arial" panose="020B0604020202020204" pitchFamily="34" charset="0"/>
              </a:rPr>
              <a:t> (c.c.)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Âdem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saygı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eğilin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emrinden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kaçındı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büyüklük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tasladı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kâfirlerden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oldu</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Hz. </a:t>
            </a:r>
            <a:r>
              <a:rPr lang="en-US" sz="2400" dirty="0" err="1">
                <a:solidFill>
                  <a:srgbClr val="000000"/>
                </a:solidFill>
                <a:latin typeface="Arial" panose="020B0604020202020204" pitchFamily="34" charset="0"/>
                <a:cs typeface="Arial" panose="020B0604020202020204" pitchFamily="34" charset="0"/>
              </a:rPr>
              <a:t>Adem</a:t>
            </a:r>
            <a:r>
              <a:rPr lang="tr-TR" sz="2400" dirty="0">
                <a:solidFill>
                  <a:srgbClr val="000000"/>
                </a:solidFill>
                <a:latin typeface="Arial" panose="020B0604020202020204" pitchFamily="34" charset="0"/>
                <a:cs typeface="Arial" panose="020B0604020202020204" pitchFamily="34" charset="0"/>
              </a:rPr>
              <a:t> (a.s.)</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sebebiyle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diğer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üstün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mertebeye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sahiptir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Allah (c.c.), Hz. </a:t>
            </a:r>
            <a:r>
              <a:rPr lang="en-US" sz="2400" dirty="0" err="1">
                <a:solidFill>
                  <a:srgbClr val="000000"/>
                </a:solidFill>
                <a:latin typeface="Arial" panose="020B0604020202020204" pitchFamily="34" charset="0"/>
                <a:cs typeface="Arial" panose="020B0604020202020204" pitchFamily="34" charset="0"/>
              </a:rPr>
              <a:t>Âdem’i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yerleştirdi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olarak</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yarattı</a:t>
            </a:r>
            <a:endParaRPr lang="en-US" sz="2400" dirty="0">
              <a:solidFill>
                <a:srgbClr val="000000"/>
              </a:solidFill>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5F810D84-3B5C-91F6-E38D-86A00261590A}"/>
              </a:ext>
            </a:extLst>
          </p:cNvPr>
          <p:cNvSpPr txBox="1"/>
          <p:nvPr/>
        </p:nvSpPr>
        <p:spPr>
          <a:xfrm>
            <a:off x="5978762" y="1553931"/>
            <a:ext cx="1640441" cy="461665"/>
          </a:xfrm>
          <a:prstGeom prst="rect">
            <a:avLst/>
          </a:prstGeom>
          <a:noFill/>
        </p:spPr>
        <p:txBody>
          <a:bodyPr wrap="square" rtlCol="0">
            <a:spAutoFit/>
          </a:bodyPr>
          <a:lstStyle/>
          <a:p>
            <a:pPr algn="ctr"/>
            <a:r>
              <a:rPr lang="tr-TR" sz="2400" b="1" dirty="0">
                <a:solidFill>
                  <a:srgbClr val="FF0000"/>
                </a:solidFill>
              </a:rPr>
              <a:t>insanların</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8380938" y="1539862"/>
            <a:ext cx="2269746" cy="461665"/>
          </a:xfrm>
          <a:prstGeom prst="rect">
            <a:avLst/>
          </a:prstGeom>
          <a:noFill/>
        </p:spPr>
        <p:txBody>
          <a:bodyPr wrap="square" rtlCol="0">
            <a:spAutoFit/>
          </a:bodyPr>
          <a:lstStyle/>
          <a:p>
            <a:pPr algn="ctr"/>
            <a:r>
              <a:rPr lang="tr-TR" sz="2400" b="1" dirty="0">
                <a:solidFill>
                  <a:srgbClr val="FF0000"/>
                </a:solidFill>
              </a:rPr>
              <a:t>peygamberlerin</a:t>
            </a:r>
          </a:p>
        </p:txBody>
      </p:sp>
      <p:sp>
        <p:nvSpPr>
          <p:cNvPr id="9" name="Metin kutusu 8">
            <a:extLst>
              <a:ext uri="{FF2B5EF4-FFF2-40B4-BE49-F238E27FC236}">
                <a16:creationId xmlns:a16="http://schemas.microsoft.com/office/drawing/2014/main" id="{87F2EA34-6B23-C03A-A01F-484433B09B8B}"/>
              </a:ext>
            </a:extLst>
          </p:cNvPr>
          <p:cNvSpPr txBox="1"/>
          <p:nvPr/>
        </p:nvSpPr>
        <p:spPr>
          <a:xfrm>
            <a:off x="773405" y="3331454"/>
            <a:ext cx="1503525" cy="461665"/>
          </a:xfrm>
          <a:prstGeom prst="rect">
            <a:avLst/>
          </a:prstGeom>
          <a:noFill/>
        </p:spPr>
        <p:txBody>
          <a:bodyPr wrap="square" rtlCol="0">
            <a:spAutoFit/>
          </a:bodyPr>
          <a:lstStyle/>
          <a:p>
            <a:pPr algn="ctr"/>
            <a:r>
              <a:rPr lang="tr-TR" sz="2400" b="1" dirty="0">
                <a:solidFill>
                  <a:srgbClr val="FF0000"/>
                </a:solidFill>
              </a:rPr>
              <a:t>İblis</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3197068" y="4187672"/>
            <a:ext cx="1503525" cy="461665"/>
          </a:xfrm>
          <a:prstGeom prst="rect">
            <a:avLst/>
          </a:prstGeom>
          <a:noFill/>
        </p:spPr>
        <p:txBody>
          <a:bodyPr wrap="square" rtlCol="0">
            <a:spAutoFit/>
          </a:bodyPr>
          <a:lstStyle/>
          <a:p>
            <a:pPr algn="ctr"/>
            <a:r>
              <a:rPr lang="tr-TR" sz="2400" b="1" dirty="0">
                <a:solidFill>
                  <a:srgbClr val="FF0000"/>
                </a:solidFill>
              </a:rPr>
              <a:t>akıl</a:t>
            </a:r>
          </a:p>
        </p:txBody>
      </p:sp>
      <p:sp>
        <p:nvSpPr>
          <p:cNvPr id="11" name="Metin kutusu 10">
            <a:extLst>
              <a:ext uri="{FF2B5EF4-FFF2-40B4-BE49-F238E27FC236}">
                <a16:creationId xmlns:a16="http://schemas.microsoft.com/office/drawing/2014/main" id="{56F09A7C-CC73-354B-D13E-A23EC037570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126F83A0-036B-7880-C9D4-E43DF5B707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7" name="Metin kutusu 6">
            <a:extLst>
              <a:ext uri="{FF2B5EF4-FFF2-40B4-BE49-F238E27FC236}">
                <a16:creationId xmlns:a16="http://schemas.microsoft.com/office/drawing/2014/main" id="{CD04A9BE-EAC7-BF74-2C85-73071765924D}"/>
              </a:ext>
            </a:extLst>
          </p:cNvPr>
          <p:cNvSpPr txBox="1"/>
          <p:nvPr/>
        </p:nvSpPr>
        <p:spPr>
          <a:xfrm>
            <a:off x="2715149" y="2442096"/>
            <a:ext cx="1503525" cy="461665"/>
          </a:xfrm>
          <a:prstGeom prst="rect">
            <a:avLst/>
          </a:prstGeom>
          <a:noFill/>
        </p:spPr>
        <p:txBody>
          <a:bodyPr wrap="square" rtlCol="0">
            <a:spAutoFit/>
          </a:bodyPr>
          <a:lstStyle/>
          <a:p>
            <a:pPr algn="ctr"/>
            <a:r>
              <a:rPr lang="tr-TR" sz="2400" b="1" dirty="0">
                <a:solidFill>
                  <a:srgbClr val="FF0000"/>
                </a:solidFill>
              </a:rPr>
              <a:t>meleklere</a:t>
            </a:r>
          </a:p>
        </p:txBody>
      </p:sp>
      <p:sp>
        <p:nvSpPr>
          <p:cNvPr id="13" name="Metin kutusu 12">
            <a:extLst>
              <a:ext uri="{FF2B5EF4-FFF2-40B4-BE49-F238E27FC236}">
                <a16:creationId xmlns:a16="http://schemas.microsoft.com/office/drawing/2014/main" id="{0915BD9C-41FC-D260-CC51-EE2F26AD3A00}"/>
              </a:ext>
            </a:extLst>
          </p:cNvPr>
          <p:cNvSpPr txBox="1"/>
          <p:nvPr/>
        </p:nvSpPr>
        <p:spPr>
          <a:xfrm>
            <a:off x="2985639" y="2791036"/>
            <a:ext cx="1503525" cy="461665"/>
          </a:xfrm>
          <a:prstGeom prst="rect">
            <a:avLst/>
          </a:prstGeom>
          <a:noFill/>
        </p:spPr>
        <p:txBody>
          <a:bodyPr wrap="square" rtlCol="0">
            <a:spAutoFit/>
          </a:bodyPr>
          <a:lstStyle/>
          <a:p>
            <a:pPr algn="ctr"/>
            <a:r>
              <a:rPr lang="tr-TR" sz="2400" b="1" dirty="0">
                <a:solidFill>
                  <a:srgbClr val="FF0000"/>
                </a:solidFill>
              </a:rPr>
              <a:t>halife</a:t>
            </a:r>
          </a:p>
        </p:txBody>
      </p:sp>
      <p:sp>
        <p:nvSpPr>
          <p:cNvPr id="14" name="Metin kutusu 13">
            <a:extLst>
              <a:ext uri="{FF2B5EF4-FFF2-40B4-BE49-F238E27FC236}">
                <a16:creationId xmlns:a16="http://schemas.microsoft.com/office/drawing/2014/main" id="{2BE3E170-5E5D-BB89-E1D9-D0841DEBF349}"/>
              </a:ext>
            </a:extLst>
          </p:cNvPr>
          <p:cNvSpPr txBox="1"/>
          <p:nvPr/>
        </p:nvSpPr>
        <p:spPr>
          <a:xfrm>
            <a:off x="5545194" y="4187672"/>
            <a:ext cx="1503525" cy="461665"/>
          </a:xfrm>
          <a:prstGeom prst="rect">
            <a:avLst/>
          </a:prstGeom>
          <a:noFill/>
        </p:spPr>
        <p:txBody>
          <a:bodyPr wrap="square" rtlCol="0">
            <a:spAutoFit/>
          </a:bodyPr>
          <a:lstStyle/>
          <a:p>
            <a:pPr algn="ctr"/>
            <a:r>
              <a:rPr lang="tr-TR" sz="2400" b="1" dirty="0">
                <a:solidFill>
                  <a:srgbClr val="FF0000"/>
                </a:solidFill>
              </a:rPr>
              <a:t>irade</a:t>
            </a:r>
          </a:p>
        </p:txBody>
      </p:sp>
      <p:sp>
        <p:nvSpPr>
          <p:cNvPr id="15" name="Metin kutusu 14">
            <a:extLst>
              <a:ext uri="{FF2B5EF4-FFF2-40B4-BE49-F238E27FC236}">
                <a16:creationId xmlns:a16="http://schemas.microsoft.com/office/drawing/2014/main" id="{FD9CCE28-4B4B-9655-41B0-F9B853B6EC01}"/>
              </a:ext>
            </a:extLst>
          </p:cNvPr>
          <p:cNvSpPr txBox="1"/>
          <p:nvPr/>
        </p:nvSpPr>
        <p:spPr>
          <a:xfrm>
            <a:off x="1014127" y="5440794"/>
            <a:ext cx="2793615" cy="461665"/>
          </a:xfrm>
          <a:prstGeom prst="rect">
            <a:avLst/>
          </a:prstGeom>
          <a:noFill/>
        </p:spPr>
        <p:txBody>
          <a:bodyPr wrap="square" rtlCol="0">
            <a:spAutoFit/>
          </a:bodyPr>
          <a:lstStyle/>
          <a:p>
            <a:pPr algn="ctr"/>
            <a:r>
              <a:rPr lang="tr-TR" sz="2400" b="1" dirty="0">
                <a:solidFill>
                  <a:srgbClr val="FF0000"/>
                </a:solidFill>
              </a:rPr>
              <a:t>Hz. Havva’yı (a.s.)</a:t>
            </a:r>
          </a:p>
        </p:txBody>
      </p:sp>
      <p:sp>
        <p:nvSpPr>
          <p:cNvPr id="16" name="Metin kutusu 15">
            <a:extLst>
              <a:ext uri="{FF2B5EF4-FFF2-40B4-BE49-F238E27FC236}">
                <a16:creationId xmlns:a16="http://schemas.microsoft.com/office/drawing/2014/main" id="{B270E98E-3900-B10C-003D-134FEE9FEFF6}"/>
              </a:ext>
            </a:extLst>
          </p:cNvPr>
          <p:cNvSpPr txBox="1"/>
          <p:nvPr/>
        </p:nvSpPr>
        <p:spPr>
          <a:xfrm>
            <a:off x="5055852" y="5075839"/>
            <a:ext cx="1503525" cy="461665"/>
          </a:xfrm>
          <a:prstGeom prst="rect">
            <a:avLst/>
          </a:prstGeom>
          <a:noFill/>
        </p:spPr>
        <p:txBody>
          <a:bodyPr wrap="square" rtlCol="0">
            <a:spAutoFit/>
          </a:bodyPr>
          <a:lstStyle/>
          <a:p>
            <a:pPr algn="ctr"/>
            <a:r>
              <a:rPr lang="tr-TR" sz="2400" b="1" dirty="0">
                <a:solidFill>
                  <a:srgbClr val="FF0000"/>
                </a:solidFill>
              </a:rPr>
              <a:t>cennete</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7"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İBLİS</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ADEM</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CENNET</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YASAK</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492443"/>
          </a:xfrm>
          <a:prstGeom prst="rect">
            <a:avLst/>
          </a:prstGeom>
          <a:solidFill>
            <a:srgbClr val="FC8F00"/>
          </a:solidFill>
        </p:spPr>
        <p:txBody>
          <a:bodyPr wrap="square" rtlCol="0">
            <a:spAutoFit/>
          </a:bodyPr>
          <a:lstStyle/>
          <a:p>
            <a:pPr algn="ctr"/>
            <a:r>
              <a:rPr lang="tr-TR" sz="2600" b="1" dirty="0">
                <a:latin typeface="Arial" panose="020B0604020202020204" pitchFamily="34" charset="0"/>
                <a:cs typeface="Arial" panose="020B0604020202020204" pitchFamily="34" charset="0"/>
              </a:rPr>
              <a:t>YARATILIŞ</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İMTİHAN</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HALİFE</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MELEK</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İSLİB</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DAME</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TENCEN</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KAYSA</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492443"/>
          </a:xfrm>
          <a:prstGeom prst="rect">
            <a:avLst/>
          </a:prstGeom>
          <a:solidFill>
            <a:srgbClr val="FC8F00"/>
          </a:solidFill>
        </p:spPr>
        <p:txBody>
          <a:bodyPr wrap="square" rtlCol="0">
            <a:spAutoFit/>
          </a:bodyPr>
          <a:lstStyle/>
          <a:p>
            <a:pPr algn="ctr"/>
            <a:r>
              <a:rPr lang="tr-TR" sz="2600" b="1" dirty="0">
                <a:latin typeface="Arial" panose="020B0604020202020204" pitchFamily="34" charset="0"/>
                <a:cs typeface="Arial" panose="020B0604020202020204" pitchFamily="34" charset="0"/>
              </a:rPr>
              <a:t>TALAŞYIRI</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HAMİTİN</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FELAHİ</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KELEM</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08941B5B-0F5F-E321-5387-645C651721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60A9EB6B-6B13-4DFC-932D-FA5591E4B2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4EDD47E4-23A5-8AB6-4819-4D1CBF550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FB735685-4441-8630-9B73-80763342EBC4}"/>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7" name="Metin kutusu 6">
            <a:extLst>
              <a:ext uri="{FF2B5EF4-FFF2-40B4-BE49-F238E27FC236}">
                <a16:creationId xmlns:a16="http://schemas.microsoft.com/office/drawing/2014/main" id="{5EC06345-3939-158D-EBE4-7FB3766DD7B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0BF5863A-7A2C-DBFA-4E29-AC098FE6FD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İnsanlığın atası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006494"/>
            <a:ext cx="8581066" cy="1077218"/>
          </a:xfrm>
          <a:prstGeom prst="rect">
            <a:avLst/>
          </a:prstGeom>
          <a:noFill/>
        </p:spPr>
        <p:txBody>
          <a:bodyPr wrap="square" rtlCol="0">
            <a:spAutoFit/>
          </a:bodyPr>
          <a:lstStyle/>
          <a:p>
            <a:r>
              <a:rPr lang="tr-TR" sz="3200" dirty="0">
                <a:latin typeface="Arial" panose="020B0604020202020204" pitchFamily="34" charset="0"/>
              </a:rPr>
              <a:t>• Hz. Adem (a.s.) Kur’an-ı Kerim’e göre insanların atasıdır ve peygamberlerin ilkidir. </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3516921" y="2731614"/>
            <a:ext cx="8215307"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Hz. Adem (a.s.), yaratılış hikâyesi Kur’an-ı Kerim’de anlatılan bir peygamberdir.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3516921" y="4456734"/>
            <a:ext cx="8215307" cy="1569660"/>
          </a:xfrm>
          <a:prstGeom prst="rect">
            <a:avLst/>
          </a:prstGeom>
          <a:noFill/>
        </p:spPr>
        <p:txBody>
          <a:bodyPr wrap="square" rtlCol="0">
            <a:spAutoFit/>
          </a:bodyPr>
          <a:lstStyle/>
          <a:p>
            <a:pPr marL="3175" eaLnBrk="1" hangingPunct="1"/>
            <a:r>
              <a:rPr lang="tr-TR" sz="3200" dirty="0">
                <a:latin typeface="Arial" panose="020B0604020202020204" pitchFamily="34" charset="0"/>
                <a:cs typeface="Arial" panose="020B0604020202020204" pitchFamily="34" charset="0"/>
              </a:rPr>
              <a:t>• Yüce Allah insanların yeryüzündeki yaşam </a:t>
            </a:r>
            <a:r>
              <a:rPr lang="tr-TR" sz="3200" dirty="0" err="1">
                <a:latin typeface="Arial" panose="020B0604020202020204" pitchFamily="34" charset="0"/>
                <a:cs typeface="Arial" panose="020B0604020202020204" pitchFamily="34" charset="0"/>
              </a:rPr>
              <a:t>öyksünü</a:t>
            </a:r>
            <a:r>
              <a:rPr lang="tr-TR" sz="3200" dirty="0">
                <a:latin typeface="Arial" panose="020B0604020202020204" pitchFamily="34" charset="0"/>
                <a:cs typeface="Arial" panose="020B0604020202020204" pitchFamily="34" charset="0"/>
              </a:rPr>
              <a:t> Hz. Adem (a.s.) ile başlatmış, yaratılış hakkında örnekler sunmuştur.</a:t>
            </a:r>
          </a:p>
        </p:txBody>
      </p:sp>
      <p:pic>
        <p:nvPicPr>
          <p:cNvPr id="4" name="Resim 3" descr="çim, bitki, dış mekan, yeşil içeren bir resim&#10;&#10;Açıklama otomatik olarak oluşturuldu">
            <a:extLst>
              <a:ext uri="{FF2B5EF4-FFF2-40B4-BE49-F238E27FC236}">
                <a16:creationId xmlns:a16="http://schemas.microsoft.com/office/drawing/2014/main" id="{FCFE3BCF-7355-3797-701F-DC2F80D50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26" y="1078177"/>
            <a:ext cx="3238095" cy="4857143"/>
          </a:xfrm>
          <a:prstGeom prst="rect">
            <a:avLst/>
          </a:prstGeom>
        </p:spPr>
      </p:pic>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7" name="Metin kutusu 6">
            <a:extLst>
              <a:ext uri="{FF2B5EF4-FFF2-40B4-BE49-F238E27FC236}">
                <a16:creationId xmlns:a16="http://schemas.microsoft.com/office/drawing/2014/main" id="{9D4ED11B-62C7-C05F-07C4-9131EC9E27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A55A661E-9956-0847-232F-7656C6E7232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Kibirli, nankör, inatçı, asi varlık</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7" name="Metin kutusu 6">
            <a:extLst>
              <a:ext uri="{FF2B5EF4-FFF2-40B4-BE49-F238E27FC236}">
                <a16:creationId xmlns:a16="http://schemas.microsoft.com/office/drawing/2014/main" id="{AA8E5784-08AD-D4A0-9CD8-C47D148512F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F0FB8C20-C4CF-2386-9246-829EB8183D75}"/>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Yeryüzünde Allah’ın (c.c.) temsilcisi, ilk insanın sıfatı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7" name="Metin kutusu 6">
            <a:extLst>
              <a:ext uri="{FF2B5EF4-FFF2-40B4-BE49-F238E27FC236}">
                <a16:creationId xmlns:a16="http://schemas.microsoft.com/office/drawing/2014/main" id="{B03D7057-86F9-47C5-5002-F487AE235E4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D2D2C248-D8B2-D41C-DE92-62D7C34B7A7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Deneme, sınav, sınama</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16682FE3-DCE7-0DA6-E177-F761A791F550}"/>
              </a:ext>
            </a:extLst>
          </p:cNvPr>
          <p:cNvSpPr/>
          <p:nvPr/>
        </p:nvSpPr>
        <p:spPr>
          <a:xfrm>
            <a:off x="3114655" y="2008049"/>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8" name="Freeform 6">
            <a:extLst>
              <a:ext uri="{FF2B5EF4-FFF2-40B4-BE49-F238E27FC236}">
                <a16:creationId xmlns:a16="http://schemas.microsoft.com/office/drawing/2014/main" id="{AE48F51D-61F9-7F87-CDEA-EF3651F041A6}"/>
              </a:ext>
            </a:extLst>
          </p:cNvPr>
          <p:cNvSpPr/>
          <p:nvPr/>
        </p:nvSpPr>
        <p:spPr>
          <a:xfrm>
            <a:off x="3114655" y="3165626"/>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0" name="Freeform 6">
            <a:extLst>
              <a:ext uri="{FF2B5EF4-FFF2-40B4-BE49-F238E27FC236}">
                <a16:creationId xmlns:a16="http://schemas.microsoft.com/office/drawing/2014/main" id="{7FACBAAC-DCE6-51A3-7899-CB777055BD0A}"/>
              </a:ext>
            </a:extLst>
          </p:cNvPr>
          <p:cNvSpPr/>
          <p:nvPr/>
        </p:nvSpPr>
        <p:spPr>
          <a:xfrm>
            <a:off x="3114655" y="4323203"/>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grpSp>
        <p:nvGrpSpPr>
          <p:cNvPr id="14" name="Grup 13">
            <a:extLst>
              <a:ext uri="{FF2B5EF4-FFF2-40B4-BE49-F238E27FC236}">
                <a16:creationId xmlns:a16="http://schemas.microsoft.com/office/drawing/2014/main" id="{68E3A362-AEDB-AD03-2217-5F41253EB0F9}"/>
              </a:ext>
            </a:extLst>
          </p:cNvPr>
          <p:cNvGrpSpPr/>
          <p:nvPr/>
        </p:nvGrpSpPr>
        <p:grpSpPr>
          <a:xfrm>
            <a:off x="0" y="5365366"/>
            <a:ext cx="12192000" cy="954107"/>
            <a:chOff x="0" y="5372597"/>
            <a:chExt cx="12192000" cy="954107"/>
          </a:xfrm>
        </p:grpSpPr>
        <p:sp>
          <p:nvSpPr>
            <p:cNvPr id="15" name="Dikdörtgen 1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6"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7" name="Resim 16"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8" name="Resim 17"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Dikdörtgen: Köşeleri Yuvarlatılmış 5">
            <a:extLst>
              <a:ext uri="{FF2B5EF4-FFF2-40B4-BE49-F238E27FC236}">
                <a16:creationId xmlns:a16="http://schemas.microsoft.com/office/drawing/2014/main" id="{858DC6C0-B444-B0A4-761A-E7984CB20582}"/>
              </a:ext>
            </a:extLst>
          </p:cNvPr>
          <p:cNvSpPr/>
          <p:nvPr/>
        </p:nvSpPr>
        <p:spPr>
          <a:xfrm>
            <a:off x="370448" y="2135141"/>
            <a:ext cx="3629465" cy="362946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EA978C87-ACEC-86E8-15C1-7AFDAD84A833}"/>
              </a:ext>
            </a:extLst>
          </p:cNvPr>
          <p:cNvSpPr/>
          <p:nvPr/>
        </p:nvSpPr>
        <p:spPr>
          <a:xfrm>
            <a:off x="4281268" y="2135141"/>
            <a:ext cx="3629465" cy="362946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8520E845-E661-390F-24AD-1E3F6E69B2E8}"/>
              </a:ext>
            </a:extLst>
          </p:cNvPr>
          <p:cNvSpPr/>
          <p:nvPr/>
        </p:nvSpPr>
        <p:spPr>
          <a:xfrm>
            <a:off x="8192087" y="2135141"/>
            <a:ext cx="3629465" cy="362946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descr="harita, Dünya, gezegen, dünya içeren bir resim&#10;&#10;Açıklama otomatik olarak oluşturuldu">
            <a:extLst>
              <a:ext uri="{FF2B5EF4-FFF2-40B4-BE49-F238E27FC236}">
                <a16:creationId xmlns:a16="http://schemas.microsoft.com/office/drawing/2014/main" id="{0B0A7093-7CDA-6C74-C998-6194192D8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327" y="1002188"/>
            <a:ext cx="1440000" cy="1440000"/>
          </a:xfrm>
          <a:prstGeom prst="rect">
            <a:avLst/>
          </a:prstGeom>
        </p:spPr>
      </p:pic>
      <p:sp>
        <p:nvSpPr>
          <p:cNvPr id="11" name="Metin kutusu 10">
            <a:extLst>
              <a:ext uri="{FF2B5EF4-FFF2-40B4-BE49-F238E27FC236}">
                <a16:creationId xmlns:a16="http://schemas.microsoft.com/office/drawing/2014/main" id="{093BA7E3-771A-318C-973C-C0EC0D98220C}"/>
              </a:ext>
            </a:extLst>
          </p:cNvPr>
          <p:cNvSpPr txBox="1"/>
          <p:nvPr/>
        </p:nvSpPr>
        <p:spPr>
          <a:xfrm>
            <a:off x="459772" y="2426379"/>
            <a:ext cx="3451048" cy="3108543"/>
          </a:xfrm>
          <a:prstGeom prst="rect">
            <a:avLst/>
          </a:prstGeom>
          <a:noFill/>
        </p:spPr>
        <p:txBody>
          <a:bodyPr wrap="square" rtlCol="0">
            <a:spAutoFit/>
          </a:bodyPr>
          <a:lstStyle/>
          <a:p>
            <a:pPr algn="ctr"/>
            <a:r>
              <a:rPr lang="tr-TR" sz="2800" dirty="0">
                <a:latin typeface="Arial" panose="020B0604020202020204" pitchFamily="34" charset="0"/>
              </a:rPr>
              <a:t>Yüce Allah (c.c.) meleklere, ‘Ben sizin bilmediğinizi bilirim ve Ben yeryüzünde bir halife yaratacağım.’ demişti.</a:t>
            </a:r>
          </a:p>
        </p:txBody>
      </p:sp>
      <p:sp>
        <p:nvSpPr>
          <p:cNvPr id="12" name="Metin kutusu 11">
            <a:extLst>
              <a:ext uri="{FF2B5EF4-FFF2-40B4-BE49-F238E27FC236}">
                <a16:creationId xmlns:a16="http://schemas.microsoft.com/office/drawing/2014/main" id="{FE594940-5C4A-C620-29B6-B74885BB490C}"/>
              </a:ext>
            </a:extLst>
          </p:cNvPr>
          <p:cNvSpPr txBox="1"/>
          <p:nvPr/>
        </p:nvSpPr>
        <p:spPr>
          <a:xfrm>
            <a:off x="4370476" y="2395601"/>
            <a:ext cx="3451048" cy="3416320"/>
          </a:xfrm>
          <a:prstGeom prst="rect">
            <a:avLst/>
          </a:prstGeom>
          <a:noFill/>
        </p:spPr>
        <p:txBody>
          <a:bodyPr wrap="square" rtlCol="0">
            <a:spAutoFit/>
          </a:bodyPr>
          <a:lstStyle/>
          <a:p>
            <a:pPr algn="ctr"/>
            <a:r>
              <a:rPr lang="tr-TR" sz="2700" dirty="0">
                <a:latin typeface="Arial" panose="020B0604020202020204" pitchFamily="34" charset="0"/>
              </a:rPr>
              <a:t>Allah, Hz. Âdem’e bütün varlıkların isimlerini öğretti. Sonra o varlıkları meleklere göstererek bunların isimlerini bildirmelerini buyurdu.</a:t>
            </a:r>
          </a:p>
        </p:txBody>
      </p:sp>
      <p:sp>
        <p:nvSpPr>
          <p:cNvPr id="18" name="Metin kutusu 17">
            <a:extLst>
              <a:ext uri="{FF2B5EF4-FFF2-40B4-BE49-F238E27FC236}">
                <a16:creationId xmlns:a16="http://schemas.microsoft.com/office/drawing/2014/main" id="{337461F8-5B53-D023-43EB-DE68BBAE579B}"/>
              </a:ext>
            </a:extLst>
          </p:cNvPr>
          <p:cNvSpPr txBox="1"/>
          <p:nvPr/>
        </p:nvSpPr>
        <p:spPr>
          <a:xfrm>
            <a:off x="8281180" y="2857265"/>
            <a:ext cx="3451048" cy="2246769"/>
          </a:xfrm>
          <a:prstGeom prst="rect">
            <a:avLst/>
          </a:prstGeom>
          <a:noFill/>
        </p:spPr>
        <p:txBody>
          <a:bodyPr wrap="square" rtlCol="0">
            <a:spAutoFit/>
          </a:bodyPr>
          <a:lstStyle/>
          <a:p>
            <a:pPr algn="ctr"/>
            <a:r>
              <a:rPr lang="tr-TR" sz="2800" dirty="0">
                <a:latin typeface="Arial" panose="020B0604020202020204" pitchFamily="34" charset="0"/>
              </a:rPr>
              <a:t>Melekler, ‘Senin bize öğrettiklerinden başka bizim hiçbir bilgimiz yoktur’ dediler.</a:t>
            </a:r>
          </a:p>
        </p:txBody>
      </p:sp>
      <p:pic>
        <p:nvPicPr>
          <p:cNvPr id="26" name="Resim 25" descr="uzay, boşluk, mekan, dış mekan, dış uzay, Astronomi nesnesi, evren, kainat içeren bir resim&#10;&#10;Açıklama otomatik olarak oluşturuldu">
            <a:extLst>
              <a:ext uri="{FF2B5EF4-FFF2-40B4-BE49-F238E27FC236}">
                <a16:creationId xmlns:a16="http://schemas.microsoft.com/office/drawing/2014/main" id="{55031A43-C020-82A0-0563-B298810A1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147" y="1001321"/>
            <a:ext cx="1440000" cy="1440000"/>
          </a:xfrm>
          <a:prstGeom prst="rect">
            <a:avLst/>
          </a:prstGeom>
        </p:spPr>
      </p:pic>
      <p:pic>
        <p:nvPicPr>
          <p:cNvPr id="30" name="Resim 29" descr="kitap, kağıt, metin, doküman, belge içeren bir resim&#10;&#10;Açıklama otomatik olarak oluşturuldu">
            <a:extLst>
              <a:ext uri="{FF2B5EF4-FFF2-40B4-BE49-F238E27FC236}">
                <a16:creationId xmlns:a16="http://schemas.microsoft.com/office/drawing/2014/main" id="{91C3682C-DC70-6B71-57D6-CC4AE8BE2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2673" y="1001321"/>
            <a:ext cx="1440000" cy="1440000"/>
          </a:xfrm>
          <a:prstGeom prst="rect">
            <a:avLst/>
          </a:prstGeom>
        </p:spPr>
      </p:pic>
      <p:pic>
        <p:nvPicPr>
          <p:cNvPr id="32" name="Resim 31" descr="grafik, ekran görüntüsü, renklilik, kırmızı içeren bir resim&#10;&#10;Açıklama otomatik olarak oluşturuldu">
            <a:extLst>
              <a:ext uri="{FF2B5EF4-FFF2-40B4-BE49-F238E27FC236}">
                <a16:creationId xmlns:a16="http://schemas.microsoft.com/office/drawing/2014/main" id="{809587C6-D713-35B0-F4E0-5EBAA9197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3858" y="1323078"/>
            <a:ext cx="975319" cy="794885"/>
          </a:xfrm>
          <a:prstGeom prst="rect">
            <a:avLst/>
          </a:prstGeom>
        </p:spPr>
      </p:pic>
      <p:pic>
        <p:nvPicPr>
          <p:cNvPr id="33" name="Resim 32" descr="grafik, ekran görüntüsü, renklilik, kırmızı içeren bir resim&#10;&#10;Açıklama otomatik olarak oluşturuldu">
            <a:extLst>
              <a:ext uri="{FF2B5EF4-FFF2-40B4-BE49-F238E27FC236}">
                <a16:creationId xmlns:a16="http://schemas.microsoft.com/office/drawing/2014/main" id="{D1B08502-F784-D409-01A6-8343EB1655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6134" y="1321662"/>
            <a:ext cx="975319" cy="794885"/>
          </a:xfrm>
          <a:prstGeom prst="rect">
            <a:avLst/>
          </a:prstGeom>
        </p:spPr>
      </p:pic>
    </p:spTree>
    <p:extLst>
      <p:ext uri="{BB962C8B-B14F-4D97-AF65-F5344CB8AC3E}">
        <p14:creationId xmlns:p14="http://schemas.microsoft.com/office/powerpoint/2010/main" val="33971883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P spid="1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Dikdörtgen: Köşeleri Yuvarlatılmış 5">
            <a:extLst>
              <a:ext uri="{FF2B5EF4-FFF2-40B4-BE49-F238E27FC236}">
                <a16:creationId xmlns:a16="http://schemas.microsoft.com/office/drawing/2014/main" id="{858DC6C0-B444-B0A4-761A-E7984CB20582}"/>
              </a:ext>
            </a:extLst>
          </p:cNvPr>
          <p:cNvSpPr/>
          <p:nvPr/>
        </p:nvSpPr>
        <p:spPr>
          <a:xfrm>
            <a:off x="370448" y="2135141"/>
            <a:ext cx="3629465" cy="3629465"/>
          </a:xfrm>
          <a:prstGeom prst="roundRect">
            <a:avLst/>
          </a:prstGeom>
          <a:solidFill>
            <a:srgbClr val="FF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EA978C87-ACEC-86E8-15C1-7AFDAD84A833}"/>
              </a:ext>
            </a:extLst>
          </p:cNvPr>
          <p:cNvSpPr/>
          <p:nvPr/>
        </p:nvSpPr>
        <p:spPr>
          <a:xfrm>
            <a:off x="4281268" y="2135141"/>
            <a:ext cx="3629465" cy="3629465"/>
          </a:xfrm>
          <a:prstGeom prst="round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8520E845-E661-390F-24AD-1E3F6E69B2E8}"/>
              </a:ext>
            </a:extLst>
          </p:cNvPr>
          <p:cNvSpPr/>
          <p:nvPr/>
        </p:nvSpPr>
        <p:spPr>
          <a:xfrm>
            <a:off x="8192087" y="2135141"/>
            <a:ext cx="3629465" cy="3629465"/>
          </a:xfrm>
          <a:prstGeom prst="roundRect">
            <a:avLst/>
          </a:prstGeom>
          <a:solidFill>
            <a:srgbClr val="FF4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093BA7E3-771A-318C-973C-C0EC0D98220C}"/>
              </a:ext>
            </a:extLst>
          </p:cNvPr>
          <p:cNvSpPr txBox="1"/>
          <p:nvPr/>
        </p:nvSpPr>
        <p:spPr>
          <a:xfrm>
            <a:off x="459772" y="2426379"/>
            <a:ext cx="3451048" cy="3108543"/>
          </a:xfrm>
          <a:prstGeom prst="rect">
            <a:avLst/>
          </a:prstGeom>
          <a:noFill/>
        </p:spPr>
        <p:txBody>
          <a:bodyPr wrap="square" rtlCol="0">
            <a:spAutoFit/>
          </a:bodyPr>
          <a:lstStyle/>
          <a:p>
            <a:pPr algn="ctr"/>
            <a:r>
              <a:rPr lang="tr-TR" sz="2800" dirty="0">
                <a:latin typeface="Arial" panose="020B0604020202020204" pitchFamily="34" charset="0"/>
              </a:rPr>
              <a:t>Hz. Âdem, meleklere o varlıkların isimlerini bildirince Yüce Allah (c.c.) meleklere, ‘Âdem için saygı ile eğilin!’ emrini verdi.</a:t>
            </a:r>
          </a:p>
        </p:txBody>
      </p:sp>
      <p:sp>
        <p:nvSpPr>
          <p:cNvPr id="12" name="Metin kutusu 11">
            <a:extLst>
              <a:ext uri="{FF2B5EF4-FFF2-40B4-BE49-F238E27FC236}">
                <a16:creationId xmlns:a16="http://schemas.microsoft.com/office/drawing/2014/main" id="{FE594940-5C4A-C620-29B6-B74885BB490C}"/>
              </a:ext>
            </a:extLst>
          </p:cNvPr>
          <p:cNvSpPr txBox="1"/>
          <p:nvPr/>
        </p:nvSpPr>
        <p:spPr>
          <a:xfrm>
            <a:off x="4370361" y="3280459"/>
            <a:ext cx="3451048" cy="1338828"/>
          </a:xfrm>
          <a:prstGeom prst="rect">
            <a:avLst/>
          </a:prstGeom>
          <a:noFill/>
        </p:spPr>
        <p:txBody>
          <a:bodyPr wrap="square" rtlCol="0">
            <a:spAutoFit/>
          </a:bodyPr>
          <a:lstStyle/>
          <a:p>
            <a:pPr algn="ctr"/>
            <a:r>
              <a:rPr lang="tr-TR" sz="2700" dirty="0">
                <a:latin typeface="Arial" panose="020B0604020202020204" pitchFamily="34" charset="0"/>
              </a:rPr>
              <a:t>Melekler hemen saygı ile eğilip derhal secde ettiler.</a:t>
            </a:r>
          </a:p>
        </p:txBody>
      </p:sp>
      <p:sp>
        <p:nvSpPr>
          <p:cNvPr id="18" name="Metin kutusu 17">
            <a:extLst>
              <a:ext uri="{FF2B5EF4-FFF2-40B4-BE49-F238E27FC236}">
                <a16:creationId xmlns:a16="http://schemas.microsoft.com/office/drawing/2014/main" id="{337461F8-5B53-D023-43EB-DE68BBAE579B}"/>
              </a:ext>
            </a:extLst>
          </p:cNvPr>
          <p:cNvSpPr txBox="1"/>
          <p:nvPr/>
        </p:nvSpPr>
        <p:spPr>
          <a:xfrm>
            <a:off x="8281180" y="3041932"/>
            <a:ext cx="3451048" cy="1815882"/>
          </a:xfrm>
          <a:prstGeom prst="rect">
            <a:avLst/>
          </a:prstGeom>
          <a:noFill/>
        </p:spPr>
        <p:txBody>
          <a:bodyPr wrap="square" rtlCol="0">
            <a:spAutoFit/>
          </a:bodyPr>
          <a:lstStyle/>
          <a:p>
            <a:pPr algn="ctr"/>
            <a:r>
              <a:rPr lang="tr-TR" sz="2800" dirty="0">
                <a:latin typeface="Arial" panose="020B0604020202020204" pitchFamily="34" charset="0"/>
              </a:rPr>
              <a:t>Ancak İblis bu emirden kaçındı, büyüklük tasladı ve kâfirlerden oldu. </a:t>
            </a:r>
          </a:p>
        </p:txBody>
      </p:sp>
      <p:pic>
        <p:nvPicPr>
          <p:cNvPr id="13" name="Resim 12" descr="daire, tasarım içeren bir resim&#10;&#10;Açıklama otomatik olarak oluşturuldu">
            <a:extLst>
              <a:ext uri="{FF2B5EF4-FFF2-40B4-BE49-F238E27FC236}">
                <a16:creationId xmlns:a16="http://schemas.microsoft.com/office/drawing/2014/main" id="{6B015AA9-3854-CBBB-2FA0-62232E8CEC02}"/>
              </a:ext>
            </a:extLst>
          </p:cNvPr>
          <p:cNvPicPr>
            <a:picLocks noChangeAspect="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1465180" y="1001321"/>
            <a:ext cx="1440000" cy="1440000"/>
          </a:xfrm>
          <a:prstGeom prst="rect">
            <a:avLst/>
          </a:prstGeom>
        </p:spPr>
      </p:pic>
      <p:pic>
        <p:nvPicPr>
          <p:cNvPr id="15" name="Resim 14" descr="durağan yaşam fotoğrafçılığı, aydınlatma, el feneri, kehribar içeren bir resim&#10;&#10;Açıklama otomatik olarak oluşturuldu">
            <a:extLst>
              <a:ext uri="{FF2B5EF4-FFF2-40B4-BE49-F238E27FC236}">
                <a16:creationId xmlns:a16="http://schemas.microsoft.com/office/drawing/2014/main" id="{DEF5605C-E8E3-F491-2C69-492148640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000" y="1001321"/>
            <a:ext cx="1440000" cy="1440000"/>
          </a:xfrm>
          <a:prstGeom prst="rect">
            <a:avLst/>
          </a:prstGeom>
        </p:spPr>
      </p:pic>
      <p:pic>
        <p:nvPicPr>
          <p:cNvPr id="17" name="Resim 16" descr="ateş, yangın, ısı, alev, duman, tütsü içeren bir resim&#10;&#10;Açıklama otomatik olarak oluşturuldu">
            <a:extLst>
              <a:ext uri="{FF2B5EF4-FFF2-40B4-BE49-F238E27FC236}">
                <a16:creationId xmlns:a16="http://schemas.microsoft.com/office/drawing/2014/main" id="{FE268F48-144E-66BB-E8A6-3EFB31150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6704" y="1001321"/>
            <a:ext cx="1440000" cy="1440000"/>
          </a:xfrm>
          <a:prstGeom prst="rect">
            <a:avLst/>
          </a:prstGeom>
        </p:spPr>
      </p:pic>
      <p:pic>
        <p:nvPicPr>
          <p:cNvPr id="19" name="Resim 18" descr="grafik, ekran görüntüsü, renklilik, kırmızı içeren bir resim&#10;&#10;Açıklama otomatik olarak oluşturuldu">
            <a:extLst>
              <a:ext uri="{FF2B5EF4-FFF2-40B4-BE49-F238E27FC236}">
                <a16:creationId xmlns:a16="http://schemas.microsoft.com/office/drawing/2014/main" id="{371F0A06-571D-DCF8-67F8-EF47CC30E4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858" y="1323078"/>
            <a:ext cx="975319" cy="794885"/>
          </a:xfrm>
          <a:prstGeom prst="rect">
            <a:avLst/>
          </a:prstGeom>
        </p:spPr>
      </p:pic>
      <p:pic>
        <p:nvPicPr>
          <p:cNvPr id="20" name="Resim 19" descr="grafik, ekran görüntüsü, renklilik, kırmızı içeren bir resim&#10;&#10;Açıklama otomatik olarak oluşturuldu">
            <a:extLst>
              <a:ext uri="{FF2B5EF4-FFF2-40B4-BE49-F238E27FC236}">
                <a16:creationId xmlns:a16="http://schemas.microsoft.com/office/drawing/2014/main" id="{13EC99C4-30AD-576F-DEDF-24F9A63A60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134" y="1321662"/>
            <a:ext cx="975319" cy="794885"/>
          </a:xfrm>
          <a:prstGeom prst="rect">
            <a:avLst/>
          </a:prstGeom>
        </p:spPr>
      </p:pic>
    </p:spTree>
    <p:extLst>
      <p:ext uri="{BB962C8B-B14F-4D97-AF65-F5344CB8AC3E}">
        <p14:creationId xmlns:p14="http://schemas.microsoft.com/office/powerpoint/2010/main" val="42223331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P spid="1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090902"/>
            <a:ext cx="8581066" cy="2062103"/>
          </a:xfrm>
          <a:prstGeom prst="rect">
            <a:avLst/>
          </a:prstGeom>
          <a:noFill/>
        </p:spPr>
        <p:txBody>
          <a:bodyPr wrap="square" rtlCol="0">
            <a:spAutoFit/>
          </a:bodyPr>
          <a:lstStyle/>
          <a:p>
            <a:r>
              <a:rPr lang="tr-TR" sz="3200" dirty="0">
                <a:latin typeface="Arial" panose="020B0604020202020204" pitchFamily="34" charset="0"/>
              </a:rPr>
              <a:t>• Allah (c.c.), Hz. Âdem’i (a.s.) cennetine yerleştirdi, ona eş olarak Hz. Havva’yı yarattı ve onları şeytana karşı uyardı. Hz. Âdem (a.s.) ile eşini imtihana tabi tuttu.</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3516921" y="3333642"/>
            <a:ext cx="8215307"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Cennette diledikleri gibi bol bol yiyebilir, ama bir ağaca yaklaşmayacaklardı.</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3516921" y="4591497"/>
            <a:ext cx="8215307"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İblis onları kandırdı ve Hz. Âdem (a.s.) ile eşi yasaklı ağaçtan yediler.</a:t>
            </a:r>
          </a:p>
        </p:txBody>
      </p:sp>
      <p:pic>
        <p:nvPicPr>
          <p:cNvPr id="4" name="Resim 3" descr="bulut, su, gökyüzü, ağaç içeren bir resim&#10;&#10;Açıklama otomatik olarak oluşturuldu">
            <a:extLst>
              <a:ext uri="{FF2B5EF4-FFF2-40B4-BE49-F238E27FC236}">
                <a16:creationId xmlns:a16="http://schemas.microsoft.com/office/drawing/2014/main" id="{CF36DB72-40C3-9EBC-8500-704CCF3E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41" y="958883"/>
            <a:ext cx="3238095" cy="4857143"/>
          </a:xfrm>
          <a:prstGeom prst="rect">
            <a:avLst/>
          </a:prstGeom>
        </p:spPr>
      </p:pic>
    </p:spTree>
    <p:extLst>
      <p:ext uri="{BB962C8B-B14F-4D97-AF65-F5344CB8AC3E}">
        <p14:creationId xmlns:p14="http://schemas.microsoft.com/office/powerpoint/2010/main" val="6059050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436983"/>
            <a:ext cx="8581066" cy="1569660"/>
          </a:xfrm>
          <a:prstGeom prst="rect">
            <a:avLst/>
          </a:prstGeom>
          <a:noFill/>
        </p:spPr>
        <p:txBody>
          <a:bodyPr wrap="square" rtlCol="0">
            <a:spAutoFit/>
          </a:bodyPr>
          <a:lstStyle/>
          <a:p>
            <a:r>
              <a:rPr lang="tr-TR" sz="3200" dirty="0">
                <a:latin typeface="Arial" panose="020B0604020202020204" pitchFamily="34" charset="0"/>
              </a:rPr>
              <a:t>• Hz. Âdem (a.s.) ve eşi yaptıklarından hemen pişman oldular. Yüce Allah onların tövbesini kabul etti.</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3516920" y="3229082"/>
            <a:ext cx="8215307"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Onlara yeryüzünde yerleşme ve yararlanma imkânı tanıdı.</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3516920" y="4528739"/>
            <a:ext cx="8215307"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Hz. Âdem (a.s.) ve eşi Hz. Havva yeryüzünde hayata başlayıp aile kurdular.</a:t>
            </a:r>
          </a:p>
        </p:txBody>
      </p:sp>
      <p:pic>
        <p:nvPicPr>
          <p:cNvPr id="8" name="Resim 7" descr="çim, dış mekan, gökyüzü, manzara içeren bir resim&#10;&#10;Açıklama otomatik olarak oluşturuldu">
            <a:extLst>
              <a:ext uri="{FF2B5EF4-FFF2-40B4-BE49-F238E27FC236}">
                <a16:creationId xmlns:a16="http://schemas.microsoft.com/office/drawing/2014/main" id="{44160CD2-A247-AFC9-6FBE-73B7D7140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13" y="958882"/>
            <a:ext cx="3238095" cy="4857143"/>
          </a:xfrm>
          <a:prstGeom prst="rect">
            <a:avLst/>
          </a:prstGeom>
        </p:spPr>
      </p:pic>
    </p:spTree>
    <p:extLst>
      <p:ext uri="{BB962C8B-B14F-4D97-AF65-F5344CB8AC3E}">
        <p14:creationId xmlns:p14="http://schemas.microsoft.com/office/powerpoint/2010/main" val="141183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436983"/>
            <a:ext cx="8581066" cy="2062103"/>
          </a:xfrm>
          <a:prstGeom prst="rect">
            <a:avLst/>
          </a:prstGeom>
          <a:noFill/>
        </p:spPr>
        <p:txBody>
          <a:bodyPr wrap="square" rtlCol="0">
            <a:spAutoFit/>
          </a:bodyPr>
          <a:lstStyle/>
          <a:p>
            <a:r>
              <a:rPr lang="tr-TR" sz="3200" dirty="0">
                <a:latin typeface="Arial" panose="020B0604020202020204" pitchFamily="34" charset="0"/>
              </a:rPr>
              <a:t>• Yüce Allah (c.c.), Hz. Âdem’i (a.s.) uzun yıllar sonra peygamber olarak görevlendirdi. O da kendisine verilen peygamberlik görevini en iyi şekilde yapmak için çalıştı. </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3516921" y="3760589"/>
            <a:ext cx="8215307" cy="1569660"/>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Bu uzun süre zarfında insanları Allah’a (c.c.) inanıp ibadet etmeye, güzel davranışlar sergilemeye çağırdı.</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4" name="Resim 3" descr="çim, sis, gökyüzü, dış mekan içeren bir resim&#10;&#10;Açıklama otomatik olarak oluşturuldu">
            <a:extLst>
              <a:ext uri="{FF2B5EF4-FFF2-40B4-BE49-F238E27FC236}">
                <a16:creationId xmlns:a16="http://schemas.microsoft.com/office/drawing/2014/main" id="{0997A0C0-3BD1-972F-7A96-E4FAC1EB3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13" y="936962"/>
            <a:ext cx="3238095" cy="4857143"/>
          </a:xfrm>
          <a:prstGeom prst="rect">
            <a:avLst/>
          </a:prstGeom>
        </p:spPr>
      </p:pic>
    </p:spTree>
    <p:extLst>
      <p:ext uri="{BB962C8B-B14F-4D97-AF65-F5344CB8AC3E}">
        <p14:creationId xmlns:p14="http://schemas.microsoft.com/office/powerpoint/2010/main" val="308600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515929" y="1863384"/>
            <a:ext cx="11160142" cy="2631490"/>
          </a:xfrm>
          <a:prstGeom prst="rect">
            <a:avLst/>
          </a:prstGeom>
          <a:noFill/>
        </p:spPr>
        <p:txBody>
          <a:bodyPr wrap="square" rtlCol="0">
            <a:spAutoFit/>
          </a:bodyPr>
          <a:lstStyle/>
          <a:p>
            <a:pPr algn="ctr">
              <a:spcAft>
                <a:spcPts val="600"/>
              </a:spcAft>
            </a:pPr>
            <a:r>
              <a:rPr lang="en-US" sz="3200" dirty="0">
                <a:solidFill>
                  <a:srgbClr val="000000"/>
                </a:solidFill>
                <a:latin typeface="Arial" panose="020B0604020202020204" pitchFamily="34" charset="0"/>
                <a:cs typeface="Arial" panose="020B0604020202020204" pitchFamily="34" charset="0"/>
              </a:rPr>
              <a:t>“</a:t>
            </a:r>
            <a:r>
              <a:rPr lang="en-US" sz="3200" dirty="0" err="1">
                <a:solidFill>
                  <a:srgbClr val="000000"/>
                </a:solidFill>
                <a:latin typeface="Arial" panose="020B0604020202020204" pitchFamily="34" charset="0"/>
                <a:cs typeface="Arial" panose="020B0604020202020204" pitchFamily="34" charset="0"/>
              </a:rPr>
              <a:t>Tarafımdan</a:t>
            </a:r>
            <a:r>
              <a:rPr lang="en-US" sz="3200" dirty="0">
                <a:solidFill>
                  <a:srgbClr val="000000"/>
                </a:solidFill>
                <a:latin typeface="Arial" panose="020B0604020202020204" pitchFamily="34" charset="0"/>
                <a:cs typeface="Arial" panose="020B0604020202020204" pitchFamily="34" charset="0"/>
              </a:rPr>
              <a:t> size </a:t>
            </a:r>
            <a:r>
              <a:rPr lang="en-US" sz="3200" dirty="0" err="1">
                <a:solidFill>
                  <a:srgbClr val="000000"/>
                </a:solidFill>
                <a:latin typeface="Arial" panose="020B0604020202020204" pitchFamily="34" charset="0"/>
                <a:cs typeface="Arial" panose="020B0604020202020204" pitchFamily="34" charset="0"/>
              </a:rPr>
              <a:t>bir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yol</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gösterici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gelir</a:t>
            </a:r>
            <a:r>
              <a:rPr lang="en-US" sz="3200" dirty="0">
                <a:solidFill>
                  <a:srgbClr val="000000"/>
                </a:solidFill>
                <a:latin typeface="Arial" panose="020B0604020202020204" pitchFamily="34" charset="0"/>
                <a:cs typeface="Arial" panose="020B0604020202020204" pitchFamily="34" charset="0"/>
              </a:rPr>
              <a:t> de </a:t>
            </a:r>
            <a:r>
              <a:rPr lang="en-US" sz="3200" dirty="0" err="1">
                <a:solidFill>
                  <a:srgbClr val="000000"/>
                </a:solidFill>
                <a:latin typeface="Arial" panose="020B0604020202020204" pitchFamily="34" charset="0"/>
                <a:cs typeface="Arial" panose="020B0604020202020204" pitchFamily="34" charset="0"/>
              </a:rPr>
              <a:t>kim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uyarsa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onlar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için</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herhangi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bir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korku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yoktur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onlar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üzülmeyeceklerdir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İnkâr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edenler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ve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ayetlerimizi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yalanlayanlara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gelince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işte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bunlar</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cehennemliktir</a:t>
            </a:r>
            <a:r>
              <a:rPr lang="en-US" sz="3200" dirty="0">
                <a:solidFill>
                  <a:srgbClr val="000000"/>
                </a:solidFill>
                <a:latin typeface="Arial" panose="020B0604020202020204" pitchFamily="34" charset="0"/>
                <a:cs typeface="Arial" panose="020B0604020202020204" pitchFamily="34" charset="0"/>
              </a:rPr>
              <a:t>.”</a:t>
            </a:r>
          </a:p>
          <a:p>
            <a:pPr algn="ctr">
              <a:spcAft>
                <a:spcPts val="600"/>
              </a:spcAft>
            </a:pPr>
            <a:r>
              <a:rPr lang="en-US" sz="3200" dirty="0">
                <a:solidFill>
                  <a:srgbClr val="000000"/>
                </a:solidFill>
                <a:latin typeface="Arial" panose="020B0604020202020204" pitchFamily="34" charset="0"/>
                <a:cs typeface="Arial" panose="020B0604020202020204" pitchFamily="34" charset="0"/>
              </a:rPr>
              <a:t>Bakara </a:t>
            </a:r>
            <a:r>
              <a:rPr lang="en-US" sz="3200" dirty="0" err="1">
                <a:solidFill>
                  <a:srgbClr val="000000"/>
                </a:solidFill>
                <a:latin typeface="Arial" panose="020B0604020202020204" pitchFamily="34" charset="0"/>
                <a:cs typeface="Arial" panose="020B0604020202020204" pitchFamily="34" charset="0"/>
              </a:rPr>
              <a:t>suresi</a:t>
            </a:r>
            <a:r>
              <a:rPr lang="en-US" sz="3200" dirty="0">
                <a:solidFill>
                  <a:srgbClr val="000000"/>
                </a:solidFill>
                <a:latin typeface="Arial" panose="020B0604020202020204" pitchFamily="34" charset="0"/>
                <a:cs typeface="Arial" panose="020B0604020202020204" pitchFamily="34" charset="0"/>
              </a:rPr>
              <a:t>, 38-39. </a:t>
            </a:r>
            <a:r>
              <a:rPr lang="en-US" sz="3200" dirty="0" err="1">
                <a:solidFill>
                  <a:srgbClr val="000000"/>
                </a:solidFill>
                <a:latin typeface="Arial" panose="020B0604020202020204" pitchFamily="34" charset="0"/>
                <a:cs typeface="Arial" panose="020B0604020202020204" pitchFamily="34" charset="0"/>
              </a:rPr>
              <a:t>ayetler</a:t>
            </a: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584775"/>
          </a:xfrm>
          <a:prstGeom prst="rect">
            <a:avLst/>
          </a:prstGeom>
          <a:noFill/>
        </p:spPr>
        <p:txBody>
          <a:bodyPr wrap="square" rtlCol="0">
            <a:spAutoFit/>
          </a:bodyPr>
          <a:lstStyle/>
          <a:p>
            <a:pPr>
              <a:spcAft>
                <a:spcPts val="600"/>
              </a:spcAft>
            </a:pPr>
            <a:r>
              <a:rPr lang="tr-TR" sz="3200" dirty="0">
                <a:solidFill>
                  <a:srgbClr val="000000"/>
                </a:solidFill>
                <a:latin typeface="Arial" panose="020B0604020202020204" pitchFamily="34" charset="0"/>
                <a:cs typeface="Arial" panose="020B0604020202020204" pitchFamily="34" charset="0"/>
              </a:rPr>
              <a:t>• Peygamberlerin yolundan gidenler mutlu olurlar.</a:t>
            </a: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916588"/>
            <a:ext cx="9496009" cy="1077218"/>
          </a:xfrm>
          <a:prstGeom prst="rect">
            <a:avLst/>
          </a:prstGeom>
          <a:noFill/>
        </p:spPr>
        <p:txBody>
          <a:bodyPr wrap="square" rtlCol="0">
            <a:spAutoFit/>
          </a:bodyPr>
          <a:lstStyle/>
          <a:p>
            <a:pPr>
              <a:spcAft>
                <a:spcPts val="600"/>
              </a:spcAft>
            </a:pPr>
            <a:r>
              <a:rPr lang="tr-TR" sz="3200" dirty="0">
                <a:solidFill>
                  <a:srgbClr val="000000"/>
                </a:solidFill>
                <a:latin typeface="Arial" panose="020B0604020202020204" pitchFamily="34" charset="0"/>
                <a:cs typeface="Arial" panose="020B0604020202020204" pitchFamily="34" charset="0"/>
              </a:rPr>
              <a:t>• Allah (c.c.) insanları dünya hayatında başıboş bırakmamıştır.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4294726"/>
            <a:ext cx="9496009" cy="1077218"/>
          </a:xfrm>
          <a:prstGeom prst="rect">
            <a:avLst/>
          </a:prstGeom>
          <a:noFill/>
        </p:spPr>
        <p:txBody>
          <a:bodyPr wrap="square" rtlCol="0">
            <a:spAutoFit/>
          </a:bodyPr>
          <a:lstStyle/>
          <a:p>
            <a:pPr>
              <a:spcAft>
                <a:spcPts val="600"/>
              </a:spcAft>
            </a:pPr>
            <a:r>
              <a:rPr lang="tr-TR" sz="3200" dirty="0">
                <a:solidFill>
                  <a:srgbClr val="000000"/>
                </a:solidFill>
                <a:latin typeface="Arial" panose="020B0604020202020204" pitchFamily="34" charset="0"/>
                <a:cs typeface="Arial" panose="020B0604020202020204" pitchFamily="34" charset="0"/>
              </a:rPr>
              <a:t>• Allah’ın (c.c.) ayetlerini yalanlayanlar cezaya uğrayacaktır.</a:t>
            </a:r>
          </a:p>
        </p:txBody>
      </p:sp>
      <p:sp>
        <p:nvSpPr>
          <p:cNvPr id="14" name="Metin kutusu 13">
            <a:extLst>
              <a:ext uri="{FF2B5EF4-FFF2-40B4-BE49-F238E27FC236}">
                <a16:creationId xmlns:a16="http://schemas.microsoft.com/office/drawing/2014/main" id="{197CBAC1-8EEC-2179-4BAB-96327624B2E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137D083B-D2FE-B8B5-1268-F8FC11A4C2C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638</TotalTime>
  <Words>2063</Words>
  <Application>Microsoft Office PowerPoint</Application>
  <PresentationFormat>Geniş ekran</PresentationFormat>
  <Paragraphs>276</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15</cp:revision>
  <dcterms:created xsi:type="dcterms:W3CDTF">2023-07-30T08:03:49Z</dcterms:created>
  <dcterms:modified xsi:type="dcterms:W3CDTF">2023-08-28T12:07:23Z</dcterms:modified>
</cp:coreProperties>
</file>