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3" r:id="rId3"/>
    <p:sldId id="257" r:id="rId4"/>
    <p:sldId id="291" r:id="rId5"/>
    <p:sldId id="292" r:id="rId6"/>
    <p:sldId id="293" r:id="rId7"/>
    <p:sldId id="294" r:id="rId8"/>
    <p:sldId id="295" r:id="rId9"/>
    <p:sldId id="266" r:id="rId10"/>
    <p:sldId id="267" r:id="rId11"/>
    <p:sldId id="288" r:id="rId12"/>
    <p:sldId id="289" r:id="rId13"/>
    <p:sldId id="274" r:id="rId14"/>
    <p:sldId id="270" r:id="rId15"/>
    <p:sldId id="271" r:id="rId16"/>
    <p:sldId id="290" r:id="rId17"/>
    <p:sldId id="275" r:id="rId18"/>
    <p:sldId id="276" r:id="rId19"/>
    <p:sldId id="277" r:id="rId20"/>
    <p:sldId id="282" r:id="rId21"/>
    <p:sldId id="283" r:id="rId22"/>
    <p:sldId id="281"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3399"/>
    <a:srgbClr val="FF0066"/>
    <a:srgbClr val="F2FAFF"/>
    <a:srgbClr val="FC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A8663-030D-405C-978E-E0745D3CC975}" v="418" dt="2023-07-31T15:25:20.665"/>
    <p1510:client id="{25AFC0AF-46CC-4F63-B030-7B93FEBF13E5}" v="152" dt="2023-07-30T19:35:14.613"/>
    <p1510:client id="{71F9DD90-7973-437E-A76F-F7FAE97EFF7E}" v="32" dt="2023-07-31T12:13:48.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28.08.2023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28.08.2023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daire, tasarım içeren bir resim&#10;&#10;Açıklama otomatik olarak oluşturuldu">
            <a:extLst>
              <a:ext uri="{FF2B5EF4-FFF2-40B4-BE49-F238E27FC236}">
                <a16:creationId xmlns:a16="http://schemas.microsoft.com/office/drawing/2014/main" id="{67CBCEFC-4A4F-A2EC-A17B-E8F0119BD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6.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latin typeface="Arial" panose="020B0604020202020204" pitchFamily="34" charset="0"/>
                <a:cs typeface="Arial" panose="020B0604020202020204" pitchFamily="34" charset="0"/>
              </a:rPr>
              <a:t>DİN KÜLTÜRÜ VE </a:t>
            </a:r>
          </a:p>
          <a:p>
            <a:pPr algn="ctr"/>
            <a:r>
              <a:rPr lang="tr-TR" sz="4000" b="1" dirty="0">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PEYGAMBER VE İLAHİ KİTAP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3.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141001"/>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Peygamberler İnsanlar İçin En Güzel Örnektir</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1">
                    <a:lumMod val="75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solidFill>
                  <a:schemeClr val="bg1"/>
                </a:solidFill>
                <a:latin typeface="Arial" panose="020B0604020202020204" pitchFamily="34" charset="0"/>
                <a:cs typeface="Arial" panose="020B0604020202020204" pitchFamily="34" charset="0"/>
              </a:rPr>
              <a:t>Din Kültürü </a:t>
            </a:r>
          </a:p>
          <a:p>
            <a:pPr algn="ctr"/>
            <a:r>
              <a:rPr lang="tr-TR" sz="23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cs typeface="Arial" panose="020B0604020202020204" pitchFamily="34" charset="0"/>
              </a:rPr>
              <a:t>Kur’an insanlara rehber ve yol göstericidir. </a:t>
            </a:r>
            <a:endParaRPr lang="tr-TR" sz="2400" dirty="0">
              <a:solidFill>
                <a:srgbClr val="000000"/>
              </a:solidFill>
              <a:latin typeface="Arial" panose="020B0604020202020204" pitchFamily="34" charset="0"/>
              <a:cs typeface="Arial" panose="020B0604020202020204" pitchFamily="34" charset="0"/>
            </a:endParaRP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683066"/>
            <a:ext cx="9496009" cy="461665"/>
          </a:xfrm>
          <a:prstGeom prst="rect">
            <a:avLst/>
          </a:prstGeom>
          <a:noFill/>
        </p:spPr>
        <p:txBody>
          <a:bodyPr wrap="square" rtlCol="0">
            <a:spAutoFit/>
          </a:bodyPr>
          <a:lstStyle/>
          <a:p>
            <a:pPr lvl="0">
              <a:spcBef>
                <a:spcPct val="20000"/>
              </a:spcBef>
              <a:defRPr/>
            </a:pPr>
            <a:r>
              <a:rPr lang="tr-TR" sz="2400" dirty="0">
                <a:latin typeface="Arial" pitchFamily="34" charset="0"/>
                <a:cs typeface="Arial" pitchFamily="34" charset="0"/>
              </a:rPr>
              <a:t>• Peygamberlerin hayatları dersler ile doludur.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3446479"/>
            <a:ext cx="9496009" cy="461665"/>
          </a:xfrm>
          <a:prstGeom prst="rect">
            <a:avLst/>
          </a:prstGeom>
          <a:noFill/>
        </p:spPr>
        <p:txBody>
          <a:bodyPr wrap="square" rtlCol="0">
            <a:spAutoFit/>
          </a:bodyPr>
          <a:lstStyle/>
          <a:p>
            <a:pPr>
              <a:spcAft>
                <a:spcPts val="600"/>
              </a:spcAft>
            </a:pPr>
            <a:r>
              <a:rPr lang="tr-TR" sz="2400" dirty="0">
                <a:latin typeface="Arial" pitchFamily="34" charset="0"/>
                <a:cs typeface="Arial" pitchFamily="34" charset="0"/>
              </a:rPr>
              <a:t>• Peygamberler toplumlara örnek olmuştur.</a:t>
            </a:r>
            <a:endParaRPr lang="tr-TR" sz="2400" dirty="0">
              <a:solidFill>
                <a:srgbClr val="000000"/>
              </a:solidFill>
              <a:latin typeface="Arial" panose="020B0604020202020204" pitchFamily="34" charset="0"/>
              <a:cs typeface="Arial" panose="020B0604020202020204" pitchFamily="34" charset="0"/>
            </a:endParaRPr>
          </a:p>
        </p:txBody>
      </p:sp>
      <p:sp>
        <p:nvSpPr>
          <p:cNvPr id="14" name="Metin kutusu 13">
            <a:extLst>
              <a:ext uri="{FF2B5EF4-FFF2-40B4-BE49-F238E27FC236}">
                <a16:creationId xmlns:a16="http://schemas.microsoft.com/office/drawing/2014/main" id="{197CBAC1-8EEC-2179-4BAB-96327624B2E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137D083B-D2FE-B8B5-1268-F8FC11A4C2C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1200329"/>
          </a:xfrm>
          <a:prstGeom prst="rect">
            <a:avLst/>
          </a:prstGeom>
          <a:noFill/>
        </p:spPr>
        <p:txBody>
          <a:bodyPr wrap="square" rtlCol="0">
            <a:spAutoFit/>
          </a:bodyPr>
          <a:lstStyle/>
          <a:p>
            <a:pPr algn="ct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Hıristiyanların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Meryem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oğlu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İsa’yı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övmekte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aşırı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gittikleri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gibi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siz</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beni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övmede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aşırılık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göstermeyin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Şüphesiz</a:t>
            </a:r>
            <a:r>
              <a:rPr lang="en-US" sz="2400" dirty="0">
                <a:solidFill>
                  <a:srgbClr val="000000"/>
                </a:solidFill>
                <a:latin typeface="Arial" panose="020B0604020202020204" pitchFamily="34" charset="0"/>
                <a:cs typeface="Arial" panose="020B0604020202020204" pitchFamily="34" charset="0"/>
              </a:rPr>
              <a:t> ki ben </a:t>
            </a:r>
            <a:r>
              <a:rPr lang="en-US" sz="2400" dirty="0" err="1">
                <a:solidFill>
                  <a:srgbClr val="000000"/>
                </a:solidFill>
                <a:latin typeface="Arial" panose="020B0604020202020204" pitchFamily="34" charset="0"/>
                <a:cs typeface="Arial" panose="020B0604020202020204" pitchFamily="34" charset="0"/>
              </a:rPr>
              <a:t>Allah’ın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kuluyum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Onun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Allah’ın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kulu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resulü</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deyin</a:t>
            </a:r>
            <a:r>
              <a:rPr lang="en-US" sz="2400" dirty="0">
                <a:solidFill>
                  <a:srgbClr val="000000"/>
                </a:solidFill>
                <a:latin typeface="Arial" panose="020B0604020202020204" pitchFamily="34" charset="0"/>
                <a:cs typeface="Arial" panose="020B0604020202020204" pitchFamily="34" charset="0"/>
              </a:rPr>
              <a:t>.”</a:t>
            </a:r>
          </a:p>
        </p:txBody>
      </p:sp>
      <p:pic>
        <p:nvPicPr>
          <p:cNvPr id="7" name="Resim 6" descr="grafik, yazı tipi, grafik tasarım, logo içeren bir resim&#10;&#10;Açıklama otomatik olarak oluşturuldu">
            <a:extLst>
              <a:ext uri="{FF2B5EF4-FFF2-40B4-BE49-F238E27FC236}">
                <a16:creationId xmlns:a16="http://schemas.microsoft.com/office/drawing/2014/main" id="{A708B51E-9AA2-B653-D94C-433282E9B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992" y="4728245"/>
            <a:ext cx="1700016" cy="1525345"/>
          </a:xfrm>
          <a:prstGeom prst="rect">
            <a:avLst/>
          </a:prstGeom>
        </p:spPr>
      </p:pic>
    </p:spTree>
    <p:extLst>
      <p:ext uri="{BB962C8B-B14F-4D97-AF65-F5344CB8AC3E}">
        <p14:creationId xmlns:p14="http://schemas.microsoft.com/office/powerpoint/2010/main" val="886731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Hz. Muhammed (s.a.v.) diğer insanlar gibi beşeri özelliklere sahiptir.</a:t>
            </a: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683066"/>
            <a:ext cx="9496009" cy="830997"/>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Allah’ın (c.c.) kulu ve elçisi olmak Hz. Muhammed’in (s.a.v.) temel özelliğidir.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3821721"/>
            <a:ext cx="9496009" cy="461665"/>
          </a:xfrm>
          <a:prstGeom prst="rect">
            <a:avLst/>
          </a:prstGeom>
          <a:noFill/>
        </p:spPr>
        <p:txBody>
          <a:bodyPr wrap="square" rtlCol="0">
            <a:spAutoFit/>
          </a:bodyPr>
          <a:lstStyle/>
          <a:p>
            <a:pPr lvl="0">
              <a:spcBef>
                <a:spcPct val="20000"/>
              </a:spcBef>
              <a:defRPr/>
            </a:pPr>
            <a:r>
              <a:rPr lang="tr-TR" sz="2400" dirty="0">
                <a:latin typeface="Arial" pitchFamily="34" charset="0"/>
                <a:cs typeface="Arial" pitchFamily="34" charset="0"/>
              </a:rPr>
              <a:t>• Peygamberler insanlara örnek olmaları için gönderilmiştir.</a:t>
            </a:r>
          </a:p>
        </p:txBody>
      </p:sp>
      <p:sp>
        <p:nvSpPr>
          <p:cNvPr id="6" name="Metin kutusu 5">
            <a:extLst>
              <a:ext uri="{FF2B5EF4-FFF2-40B4-BE49-F238E27FC236}">
                <a16:creationId xmlns:a16="http://schemas.microsoft.com/office/drawing/2014/main" id="{60644023-59B7-4E90-A778-A6D69D0F7D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7DC6023-DCD2-2781-F74F-0FA29C0DB5C0}"/>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33309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1892826"/>
          </a:xfrm>
          <a:prstGeom prst="rect">
            <a:avLst/>
          </a:prstGeom>
          <a:noFill/>
        </p:spPr>
        <p:txBody>
          <a:bodyPr wrap="square" rtlCol="0">
            <a:spAutoFit/>
          </a:bodyPr>
          <a:lstStyle/>
          <a:p>
            <a:pPr marL="274320" indent="-274320" algn="ctr" fontAlgn="auto">
              <a:spcAft>
                <a:spcPts val="600"/>
              </a:spcAft>
              <a:buNone/>
              <a:defRPr/>
            </a:pPr>
            <a:r>
              <a:rPr lang="tr-TR" sz="2800" dirty="0"/>
              <a:t>Peygamberimiz (s.a.v.) doğruluğu, dürüstlüğü, merhameti, adaleti, yardımseverliği vb. özellikleriyle en güzel örnektir.</a:t>
            </a:r>
          </a:p>
          <a:p>
            <a:pPr marL="274320" indent="-274320" algn="ctr" fontAlgn="auto">
              <a:spcAft>
                <a:spcPts val="0"/>
              </a:spcAft>
              <a:buNone/>
              <a:defRPr/>
            </a:pPr>
            <a:r>
              <a:rPr lang="tr-TR" sz="2800" dirty="0"/>
              <a:t>Bu sebeple onun için İslam kültüründe </a:t>
            </a:r>
            <a:r>
              <a:rPr lang="tr-TR" sz="2800" b="1" dirty="0">
                <a:solidFill>
                  <a:srgbClr val="FF0000"/>
                </a:solidFill>
              </a:rPr>
              <a:t>“</a:t>
            </a:r>
            <a:r>
              <a:rPr lang="tr-TR" sz="2800" b="1" dirty="0" err="1">
                <a:solidFill>
                  <a:srgbClr val="FF0000"/>
                </a:solidFill>
              </a:rPr>
              <a:t>üsve</a:t>
            </a:r>
            <a:r>
              <a:rPr lang="tr-TR" sz="2800" b="1" dirty="0">
                <a:solidFill>
                  <a:srgbClr val="FF0000"/>
                </a:solidFill>
              </a:rPr>
              <a:t>-i </a:t>
            </a:r>
            <a:r>
              <a:rPr lang="tr-TR" sz="2800" b="1" dirty="0" err="1">
                <a:solidFill>
                  <a:srgbClr val="FF0000"/>
                </a:solidFill>
              </a:rPr>
              <a:t>hasene</a:t>
            </a:r>
            <a:r>
              <a:rPr lang="tr-TR" sz="2800" b="1" dirty="0">
                <a:solidFill>
                  <a:srgbClr val="FF0000"/>
                </a:solidFill>
              </a:rPr>
              <a:t>”</a:t>
            </a:r>
            <a:r>
              <a:rPr lang="tr-TR" sz="2800" dirty="0"/>
              <a:t> yani </a:t>
            </a:r>
            <a:r>
              <a:rPr lang="tr-TR" sz="2800" b="1" dirty="0">
                <a:solidFill>
                  <a:srgbClr val="FF0000"/>
                </a:solidFill>
              </a:rPr>
              <a:t>“en güzel örnek”</a:t>
            </a:r>
            <a:r>
              <a:rPr lang="tr-TR" sz="2800" dirty="0"/>
              <a:t> ifadesi kullanılır.</a:t>
            </a:r>
            <a:endParaRPr lang="tr-TR" sz="2400" b="1" dirty="0">
              <a:solidFill>
                <a:srgbClr val="0070C0"/>
              </a:solidFill>
              <a:latin typeface="Arial" pitchFamily="34" charset="0"/>
              <a:cs typeface="Arial" pitchFamily="34" charset="0"/>
            </a:endParaRP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9" name="Metin kutusu 8">
            <a:extLst>
              <a:ext uri="{FF2B5EF4-FFF2-40B4-BE49-F238E27FC236}">
                <a16:creationId xmlns:a16="http://schemas.microsoft.com/office/drawing/2014/main" id="{40D22526-4D1D-99BE-8493-C2D71B0B91E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E7F82D59-90BB-8C2A-B695-1D8CE7404A0C}"/>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3452799" y="5250967"/>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0B66758F-432D-8D6F-225F-DFAFA03D5D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5A9EC5FA-B346-5E57-5787-1FE0334EB4F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6CDF05FA-0336-EB2F-A2FC-071BE890B33B}"/>
              </a:ext>
            </a:extLst>
          </p:cNvPr>
          <p:cNvSpPr txBox="1"/>
          <p:nvPr/>
        </p:nvSpPr>
        <p:spPr>
          <a:xfrm>
            <a:off x="811146" y="1118336"/>
            <a:ext cx="10958823" cy="4801314"/>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600" dirty="0">
                <a:solidFill>
                  <a:srgbClr val="000000"/>
                </a:solidFill>
                <a:latin typeface="Arial" panose="020B0604020202020204" pitchFamily="34" charset="0"/>
                <a:cs typeface="Arial" panose="020B0604020202020204" pitchFamily="34" charset="0"/>
              </a:rPr>
              <a:t>(I) Hz. Peygamber’in (s.a.v.) hayatında da bizler için örnek </a:t>
            </a:r>
          </a:p>
          <a:p>
            <a:pPr>
              <a:spcAft>
                <a:spcPts val="600"/>
              </a:spcAft>
            </a:pPr>
            <a:r>
              <a:rPr lang="tr-TR" sz="2600" dirty="0">
                <a:solidFill>
                  <a:srgbClr val="000000"/>
                </a:solidFill>
                <a:latin typeface="Arial" panose="020B0604020202020204" pitchFamily="34" charset="0"/>
                <a:cs typeface="Arial" panose="020B0604020202020204" pitchFamily="34" charset="0"/>
              </a:rPr>
              <a:t>davranışlar vardır. (II) Zorluklara karşı gösterdiği sabır, azim ve kararlılık; ailesine, dostlarına ve mazlumlara karşı olan merhameti, haksızlığa ve adaletsizliğe karşı oluşu gibi daha birçok güzel davranışları onun hayatında görebiliriz. (III) Bizler sadece Hz. Muhammed’i (s.a.v.) kendimize örnek edinip hayatımızı onun gösterdiği şekilde devam ettirmeliyiz. (IV) Ancak bu şekilde Yüce Allah’ın istediği gibi bir insan</a:t>
            </a:r>
          </a:p>
          <a:p>
            <a:pPr>
              <a:spcAft>
                <a:spcPts val="600"/>
              </a:spcAft>
            </a:pPr>
            <a:r>
              <a:rPr lang="tr-TR" sz="2600" dirty="0">
                <a:solidFill>
                  <a:srgbClr val="000000"/>
                </a:solidFill>
                <a:latin typeface="Arial" panose="020B0604020202020204" pitchFamily="34" charset="0"/>
                <a:cs typeface="Arial" panose="020B0604020202020204" pitchFamily="34" charset="0"/>
              </a:rPr>
              <a:t>olabileceğimizin farkında olmalıyız.</a:t>
            </a:r>
          </a:p>
          <a:p>
            <a:pPr>
              <a:spcAft>
                <a:spcPts val="600"/>
              </a:spcAft>
            </a:pPr>
            <a:r>
              <a:rPr lang="tr-TR" sz="2600" b="1" dirty="0">
                <a:solidFill>
                  <a:srgbClr val="000000"/>
                </a:solidFill>
                <a:latin typeface="Arial" panose="020B0604020202020204" pitchFamily="34" charset="0"/>
                <a:cs typeface="Arial" panose="020B0604020202020204" pitchFamily="34" charset="0"/>
              </a:rPr>
              <a:t>Bu parçada numaralandırılmış cümlelerden hangisinde bilgi yanlışlığı vardır?</a:t>
            </a:r>
          </a:p>
          <a:p>
            <a:pPr>
              <a:spcAft>
                <a:spcPts val="600"/>
              </a:spcAft>
            </a:pPr>
            <a:r>
              <a:rPr lang="tr-TR" sz="2600" dirty="0">
                <a:solidFill>
                  <a:srgbClr val="000000"/>
                </a:solidFill>
                <a:latin typeface="Arial" panose="020B0604020202020204" pitchFamily="34" charset="0"/>
                <a:cs typeface="Arial" panose="020B0604020202020204" pitchFamily="34" charset="0"/>
              </a:rPr>
              <a:t>A) I 			B) II 			C) III 			D) IV</a:t>
            </a:r>
            <a:endParaRPr lang="en-US" sz="26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F5084928-D8F6-C6F2-A760-C2C3553D616F}"/>
              </a:ext>
            </a:extLst>
          </p:cNvPr>
          <p:cNvSpPr txBox="1"/>
          <p:nvPr/>
        </p:nvSpPr>
        <p:spPr>
          <a:xfrm>
            <a:off x="0" y="558824"/>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3 / Soru 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Freeform 6">
            <a:extLst>
              <a:ext uri="{FF2B5EF4-FFF2-40B4-BE49-F238E27FC236}">
                <a16:creationId xmlns:a16="http://schemas.microsoft.com/office/drawing/2014/main" id="{BF03A70C-56EB-109B-01CC-9235FF49B6AF}"/>
              </a:ext>
            </a:extLst>
          </p:cNvPr>
          <p:cNvSpPr/>
          <p:nvPr/>
        </p:nvSpPr>
        <p:spPr>
          <a:xfrm>
            <a:off x="679621" y="4938713"/>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B0C9EA46-BFFF-BA52-BA8A-B858B8B2677D}"/>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986ECD1-B653-58E4-F4EC-B52B4496214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8" name="Metin kutusu 4">
            <a:extLst>
              <a:ext uri="{FF2B5EF4-FFF2-40B4-BE49-F238E27FC236}">
                <a16:creationId xmlns:a16="http://schemas.microsoft.com/office/drawing/2014/main" id="{F8183E6A-9685-BA4A-2502-FC79D566A923}"/>
              </a:ext>
            </a:extLst>
          </p:cNvPr>
          <p:cNvSpPr txBox="1"/>
          <p:nvPr/>
        </p:nvSpPr>
        <p:spPr>
          <a:xfrm>
            <a:off x="811146" y="1118336"/>
            <a:ext cx="10958823" cy="504753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dirty="0">
                <a:solidFill>
                  <a:srgbClr val="000000"/>
                </a:solidFill>
                <a:latin typeface="Arial" panose="020B0604020202020204" pitchFamily="34" charset="0"/>
                <a:cs typeface="Arial" panose="020B0604020202020204" pitchFamily="34" charset="0"/>
              </a:rPr>
              <a:t>Peygamberler insanlar arasından seçilmiştir çünkü onların  görevlerinden biri, insanlara örnek olmaktır. </a:t>
            </a:r>
          </a:p>
          <a:p>
            <a:r>
              <a:rPr lang="tr-TR" sz="1600" dirty="0">
                <a:solidFill>
                  <a:srgbClr val="000000"/>
                </a:solidFill>
                <a:latin typeface="Arial" panose="020B0604020202020204" pitchFamily="34" charset="0"/>
                <a:cs typeface="Arial" panose="020B0604020202020204" pitchFamily="34" charset="0"/>
              </a:rPr>
              <a:t>Peygamberler, dinin emir ve yasaklarını öncelikle kendileri uygulamışlardır. Dinin isteklerini hayata geçirmenin zor olmadığını açıkça ortaya koymuşlardır. Eğer peygamberler insan değil de melek olsaydı onların örnek olma özelliği taşımaları mümkün olmazdı.</a:t>
            </a:r>
          </a:p>
          <a:p>
            <a:pPr>
              <a:spcAft>
                <a:spcPts val="600"/>
              </a:spcAft>
            </a:pPr>
            <a:r>
              <a:rPr lang="tr-TR" sz="1600" b="1" dirty="0">
                <a:solidFill>
                  <a:srgbClr val="000000"/>
                </a:solidFill>
                <a:latin typeface="Arial" panose="020B0604020202020204" pitchFamily="34" charset="0"/>
                <a:cs typeface="Arial" panose="020B0604020202020204" pitchFamily="34" charset="0"/>
              </a:rPr>
              <a:t>Bu parçada verilmek istenen mesajı aşağıdaki ayetlerden hangisi destekler?</a:t>
            </a:r>
          </a:p>
          <a:p>
            <a:pPr>
              <a:spcAft>
                <a:spcPts val="600"/>
              </a:spcAft>
            </a:pPr>
            <a:r>
              <a:rPr lang="tr-TR" sz="1600" dirty="0">
                <a:solidFill>
                  <a:srgbClr val="000000"/>
                </a:solidFill>
                <a:latin typeface="Arial" panose="020B0604020202020204" pitchFamily="34" charset="0"/>
                <a:cs typeface="Arial" panose="020B0604020202020204" pitchFamily="34" charset="0"/>
              </a:rPr>
              <a:t>A) “Bu Kur’an; kendisiyle uyarılsınlar, Allah’ın ancak tek ilah olduğunu bilsinler ve akıl sahipleri düşünüp öğüt alsınlar diye insanlara bir bildiridir.”</a:t>
            </a:r>
          </a:p>
          <a:p>
            <a:pPr algn="r">
              <a:spcAft>
                <a:spcPts val="600"/>
              </a:spcAft>
            </a:pPr>
            <a:r>
              <a:rPr lang="tr-TR" sz="1600" dirty="0">
                <a:solidFill>
                  <a:srgbClr val="000000"/>
                </a:solidFill>
                <a:latin typeface="Arial" panose="020B0604020202020204" pitchFamily="34" charset="0"/>
                <a:cs typeface="Arial" panose="020B0604020202020204" pitchFamily="34" charset="0"/>
              </a:rPr>
              <a:t>(İbrahim suresi, 52. ayet)</a:t>
            </a:r>
          </a:p>
          <a:p>
            <a:pPr>
              <a:spcAft>
                <a:spcPts val="600"/>
              </a:spcAft>
            </a:pPr>
            <a:r>
              <a:rPr lang="tr-TR" sz="1600" dirty="0">
                <a:solidFill>
                  <a:srgbClr val="000000"/>
                </a:solidFill>
                <a:latin typeface="Arial" panose="020B0604020202020204" pitchFamily="34" charset="0"/>
                <a:cs typeface="Arial" panose="020B0604020202020204" pitchFamily="34" charset="0"/>
              </a:rPr>
              <a:t>B) “En büyük korku bile onları tasalandırmaz ve melekler onları, “İşte bu, size </a:t>
            </a:r>
            <a:r>
              <a:rPr lang="tr-TR" sz="1600" dirty="0" err="1">
                <a:solidFill>
                  <a:srgbClr val="000000"/>
                </a:solidFill>
                <a:latin typeface="Arial" panose="020B0604020202020204" pitchFamily="34" charset="0"/>
                <a:cs typeface="Arial" panose="020B0604020202020204" pitchFamily="34" charset="0"/>
              </a:rPr>
              <a:t>vaad</a:t>
            </a:r>
            <a:r>
              <a:rPr lang="tr-TR" sz="1600" dirty="0">
                <a:solidFill>
                  <a:srgbClr val="000000"/>
                </a:solidFill>
                <a:latin typeface="Arial" panose="020B0604020202020204" pitchFamily="34" charset="0"/>
                <a:cs typeface="Arial" panose="020B0604020202020204" pitchFamily="34" charset="0"/>
              </a:rPr>
              <a:t> edilen (mutlu) gününüzdür.” diyerek karşılarlar.”</a:t>
            </a:r>
          </a:p>
          <a:p>
            <a:pPr algn="r">
              <a:spcAft>
                <a:spcPts val="600"/>
              </a:spcAft>
            </a:pPr>
            <a:r>
              <a:rPr lang="tr-TR" sz="1600" dirty="0">
                <a:solidFill>
                  <a:srgbClr val="000000"/>
                </a:solidFill>
                <a:latin typeface="Arial" panose="020B0604020202020204" pitchFamily="34" charset="0"/>
                <a:cs typeface="Arial" panose="020B0604020202020204" pitchFamily="34" charset="0"/>
              </a:rPr>
              <a:t>(Enbiya suresi, 103. ayet)</a:t>
            </a:r>
          </a:p>
          <a:p>
            <a:pPr>
              <a:spcAft>
                <a:spcPts val="600"/>
              </a:spcAft>
            </a:pPr>
            <a:r>
              <a:rPr lang="tr-TR" sz="1600" dirty="0">
                <a:solidFill>
                  <a:srgbClr val="000000"/>
                </a:solidFill>
                <a:latin typeface="Arial" panose="020B0604020202020204" pitchFamily="34" charset="0"/>
                <a:cs typeface="Arial" panose="020B0604020202020204" pitchFamily="34" charset="0"/>
              </a:rPr>
              <a:t>C) “Onlar bollukta ve darlıkta Allah yolunda harcayanlar, öfkelerini yenenler, insanları affedenlerdir. Allah, iyilik edenleri sever.”</a:t>
            </a:r>
          </a:p>
          <a:p>
            <a:pPr algn="r">
              <a:spcAft>
                <a:spcPts val="600"/>
              </a:spcAft>
            </a:pPr>
            <a:r>
              <a:rPr lang="tr-TR" sz="1600" dirty="0">
                <a:solidFill>
                  <a:srgbClr val="000000"/>
                </a:solidFill>
                <a:latin typeface="Arial" panose="020B0604020202020204" pitchFamily="34" charset="0"/>
                <a:cs typeface="Arial" panose="020B0604020202020204" pitchFamily="34" charset="0"/>
              </a:rPr>
              <a:t>(Âl-i İmrân suresi, 134. ayet)</a:t>
            </a:r>
          </a:p>
          <a:p>
            <a:pPr>
              <a:spcAft>
                <a:spcPts val="600"/>
              </a:spcAft>
            </a:pPr>
            <a:r>
              <a:rPr lang="tr-TR" sz="1600" dirty="0">
                <a:solidFill>
                  <a:srgbClr val="000000"/>
                </a:solidFill>
                <a:latin typeface="Arial" panose="020B0604020202020204" pitchFamily="34" charset="0"/>
                <a:cs typeface="Arial" panose="020B0604020202020204" pitchFamily="34" charset="0"/>
              </a:rPr>
              <a:t>D) “Şunu söyle: Eğer yeryüzünde yerleşmiş gezip dolaşan melekler olsaydı elbette onlara gökten, peygamber olarak bir melek gönderirdik.”</a:t>
            </a:r>
          </a:p>
          <a:p>
            <a:pPr algn="r">
              <a:spcAft>
                <a:spcPts val="600"/>
              </a:spcAft>
            </a:pPr>
            <a:r>
              <a:rPr lang="tr-TR" sz="1600" dirty="0">
                <a:solidFill>
                  <a:srgbClr val="000000"/>
                </a:solidFill>
                <a:latin typeface="Arial" panose="020B0604020202020204" pitchFamily="34" charset="0"/>
                <a:cs typeface="Arial" panose="020B0604020202020204" pitchFamily="34" charset="0"/>
              </a:rPr>
              <a:t>(İsrâ suresi, 95. ayet)</a:t>
            </a:r>
            <a:endParaRPr lang="en-US" sz="16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DA27D1C5-8575-1414-D5A4-E913043AAA8D}"/>
              </a:ext>
            </a:extLst>
          </p:cNvPr>
          <p:cNvSpPr txBox="1"/>
          <p:nvPr/>
        </p:nvSpPr>
        <p:spPr>
          <a:xfrm>
            <a:off x="0" y="558824"/>
            <a:ext cx="5404429" cy="369332"/>
          </a:xfrm>
          <a:prstGeom prst="rect">
            <a:avLst/>
          </a:prstGeom>
          <a:solidFill>
            <a:srgbClr val="FFFF00"/>
          </a:solid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3 / Soru 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Peygamberler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insanlara</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olabilmeleri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onların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arasından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seçilmiştir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Peygamberlerin </a:t>
            </a:r>
            <a:r>
              <a:rPr lang="en-US" sz="2400" dirty="0" err="1">
                <a:solidFill>
                  <a:srgbClr val="000000"/>
                </a:solidFill>
                <a:latin typeface="Arial" panose="020B0604020202020204" pitchFamily="34" charset="0"/>
                <a:cs typeface="Arial" panose="020B0604020202020204" pitchFamily="34" charset="0"/>
              </a:rPr>
              <a:t>insanlar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arasından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seçilmesinin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sebeplerinden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onların</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ileri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sürmemeleri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içindir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Akıl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yoluyla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tevhit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inancına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ulaşmış</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peygamber</a:t>
            </a:r>
            <a:r>
              <a:rPr lang="en-US" sz="2400" dirty="0">
                <a:solidFill>
                  <a:srgbClr val="000000"/>
                </a:solidFill>
                <a:latin typeface="Arial" panose="020B0604020202020204" pitchFamily="34" charset="0"/>
                <a:cs typeface="Arial" panose="020B0604020202020204" pitchFamily="34" charset="0"/>
              </a:rPr>
              <a:t> …………………..……. dir.</a:t>
            </a:r>
          </a:p>
          <a:p>
            <a:pPr>
              <a:spcAft>
                <a:spcPts val="1200"/>
              </a:spcAft>
            </a:pPr>
            <a:r>
              <a:rPr lang="en-US" sz="2400" dirty="0" err="1">
                <a:solidFill>
                  <a:srgbClr val="000000"/>
                </a:solidFill>
                <a:latin typeface="Arial" panose="020B0604020202020204" pitchFamily="34" charset="0"/>
                <a:cs typeface="Arial" panose="020B0604020202020204" pitchFamily="34" charset="0"/>
              </a:rPr>
              <a:t>Peygamberimiz</a:t>
            </a:r>
            <a:r>
              <a:rPr lang="en-US" sz="2400" dirty="0">
                <a:solidFill>
                  <a:srgbClr val="000000"/>
                </a:solidFill>
                <a:latin typeface="Arial" panose="020B0604020202020204" pitchFamily="34" charset="0"/>
                <a:cs typeface="Arial" panose="020B0604020202020204" pitchFamily="34" charset="0"/>
              </a:rPr>
              <a:t> (s.a.v.) </a:t>
            </a:r>
            <a:r>
              <a:rPr lang="en-US" sz="2400" dirty="0" err="1">
                <a:solidFill>
                  <a:srgbClr val="000000"/>
                </a:solidFill>
                <a:latin typeface="Arial" panose="020B0604020202020204" pitchFamily="34" charset="0"/>
                <a:cs typeface="Arial" panose="020B0604020202020204" pitchFamily="34" charset="0"/>
              </a:rPr>
              <a:t>üstün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özelliklerinden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ötürü</a:t>
            </a:r>
            <a:r>
              <a:rPr lang="en-US" sz="2400" dirty="0">
                <a:solidFill>
                  <a:srgbClr val="000000"/>
                </a:solidFill>
                <a:latin typeface="Arial" panose="020B0604020202020204" pitchFamily="34" charset="0"/>
                <a:cs typeface="Arial" panose="020B0604020202020204" pitchFamily="34" charset="0"/>
              </a:rPr>
              <a:t> İslam </a:t>
            </a:r>
            <a:r>
              <a:rPr lang="en-US" sz="2400" dirty="0" err="1">
                <a:solidFill>
                  <a:srgbClr val="000000"/>
                </a:solidFill>
                <a:latin typeface="Arial" panose="020B0604020202020204" pitchFamily="34" charset="0"/>
                <a:cs typeface="Arial" panose="020B0604020202020204" pitchFamily="34" charset="0"/>
              </a:rPr>
              <a:t>kültüründe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4294704" y="1553931"/>
            <a:ext cx="1045535" cy="461665"/>
          </a:xfrm>
          <a:prstGeom prst="rect">
            <a:avLst/>
          </a:prstGeom>
          <a:noFill/>
        </p:spPr>
        <p:txBody>
          <a:bodyPr wrap="square" rtlCol="0">
            <a:spAutoFit/>
          </a:bodyPr>
          <a:lstStyle/>
          <a:p>
            <a:pPr algn="ctr"/>
            <a:r>
              <a:rPr lang="tr-TR" sz="2400" b="1" dirty="0">
                <a:solidFill>
                  <a:srgbClr val="FF0000"/>
                </a:solidFill>
              </a:rPr>
              <a:t>örnek</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993959" y="2804494"/>
            <a:ext cx="1503525" cy="461665"/>
          </a:xfrm>
          <a:prstGeom prst="rect">
            <a:avLst/>
          </a:prstGeom>
          <a:noFill/>
        </p:spPr>
        <p:txBody>
          <a:bodyPr wrap="square" rtlCol="0">
            <a:spAutoFit/>
          </a:bodyPr>
          <a:lstStyle/>
          <a:p>
            <a:pPr algn="ctr"/>
            <a:r>
              <a:rPr lang="tr-TR" sz="2400" b="1" dirty="0">
                <a:solidFill>
                  <a:srgbClr val="FF0000"/>
                </a:solidFill>
              </a:rPr>
              <a:t>bahane</a:t>
            </a:r>
          </a:p>
        </p:txBody>
      </p:sp>
      <p:sp>
        <p:nvSpPr>
          <p:cNvPr id="9" name="Metin kutusu 8">
            <a:extLst>
              <a:ext uri="{FF2B5EF4-FFF2-40B4-BE49-F238E27FC236}">
                <a16:creationId xmlns:a16="http://schemas.microsoft.com/office/drawing/2014/main" id="{87F2EA34-6B23-C03A-A01F-484433B09B8B}"/>
              </a:ext>
            </a:extLst>
          </p:cNvPr>
          <p:cNvSpPr txBox="1"/>
          <p:nvPr/>
        </p:nvSpPr>
        <p:spPr>
          <a:xfrm>
            <a:off x="7990453" y="3321319"/>
            <a:ext cx="2767327" cy="461665"/>
          </a:xfrm>
          <a:prstGeom prst="rect">
            <a:avLst/>
          </a:prstGeom>
          <a:noFill/>
        </p:spPr>
        <p:txBody>
          <a:bodyPr wrap="square" rtlCol="0">
            <a:spAutoFit/>
          </a:bodyPr>
          <a:lstStyle/>
          <a:p>
            <a:pPr algn="ctr"/>
            <a:r>
              <a:rPr lang="tr-TR" sz="2400" b="1" dirty="0">
                <a:solidFill>
                  <a:srgbClr val="FF0000"/>
                </a:solidFill>
              </a:rPr>
              <a:t>Hz. İbrahim (a.s.)</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1316031" y="4564569"/>
            <a:ext cx="2046147" cy="461665"/>
          </a:xfrm>
          <a:prstGeom prst="rect">
            <a:avLst/>
          </a:prstGeom>
          <a:noFill/>
        </p:spPr>
        <p:txBody>
          <a:bodyPr wrap="square" rtlCol="0">
            <a:spAutoFit/>
          </a:bodyPr>
          <a:lstStyle/>
          <a:p>
            <a:pPr algn="ctr"/>
            <a:r>
              <a:rPr lang="tr-TR" sz="2400" b="1" dirty="0" err="1">
                <a:solidFill>
                  <a:srgbClr val="FF0000"/>
                </a:solidFill>
              </a:rPr>
              <a:t>üsve</a:t>
            </a:r>
            <a:r>
              <a:rPr lang="tr-TR" sz="2400" b="1" dirty="0">
                <a:solidFill>
                  <a:srgbClr val="FF0000"/>
                </a:solidFill>
              </a:rPr>
              <a:t>-i </a:t>
            </a:r>
            <a:r>
              <a:rPr lang="tr-TR" sz="2400" b="1" dirty="0" err="1">
                <a:solidFill>
                  <a:srgbClr val="FF0000"/>
                </a:solidFill>
              </a:rPr>
              <a:t>hasene</a:t>
            </a:r>
            <a:endParaRPr lang="tr-TR" sz="2400" b="1" dirty="0">
              <a:solidFill>
                <a:srgbClr val="FF0000"/>
              </a:solidFill>
            </a:endParaRPr>
          </a:p>
        </p:txBody>
      </p:sp>
      <p:sp>
        <p:nvSpPr>
          <p:cNvPr id="11" name="Metin kutusu 10">
            <a:extLst>
              <a:ext uri="{FF2B5EF4-FFF2-40B4-BE49-F238E27FC236}">
                <a16:creationId xmlns:a16="http://schemas.microsoft.com/office/drawing/2014/main" id="{56F09A7C-CC73-354B-D13E-A23EC037570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126F83A0-036B-7880-C9D4-E43DF5B707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ÖRNEK</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İNSAN</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415498"/>
          </a:xfrm>
          <a:prstGeom prst="rect">
            <a:avLst/>
          </a:prstGeom>
          <a:solidFill>
            <a:srgbClr val="FC8F00"/>
          </a:solidFill>
        </p:spPr>
        <p:txBody>
          <a:bodyPr wrap="square" rtlCol="0">
            <a:spAutoFit/>
          </a:bodyPr>
          <a:lstStyle/>
          <a:p>
            <a:pPr algn="ctr"/>
            <a:r>
              <a:rPr lang="tr-TR" sz="2100" b="1" dirty="0">
                <a:latin typeface="Arial" panose="020B0604020202020204" pitchFamily="34" charset="0"/>
                <a:cs typeface="Arial" panose="020B0604020202020204" pitchFamily="34" charset="0"/>
              </a:rPr>
              <a:t>PEYGAMBER</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EYÜP</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ŞUAYB</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YUSUF</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MUSA</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BAHANE</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KÖREN</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NİSAN</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415498"/>
          </a:xfrm>
          <a:prstGeom prst="rect">
            <a:avLst/>
          </a:prstGeom>
          <a:solidFill>
            <a:srgbClr val="FC8F00"/>
          </a:solidFill>
        </p:spPr>
        <p:txBody>
          <a:bodyPr wrap="square" rtlCol="0">
            <a:spAutoFit/>
          </a:bodyPr>
          <a:lstStyle/>
          <a:p>
            <a:pPr algn="ctr"/>
            <a:r>
              <a:rPr lang="tr-TR" sz="2100" b="1" dirty="0">
                <a:latin typeface="Arial" panose="020B0604020202020204" pitchFamily="34" charset="0"/>
                <a:cs typeface="Arial" panose="020B0604020202020204" pitchFamily="34" charset="0"/>
              </a:rPr>
              <a:t>RAMBEYPEG</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PÜYE</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BUYAŞ</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FUSYU</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ASUM</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HANEBA</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08941B5B-0F5F-E321-5387-645C651721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60A9EB6B-6B13-4DFC-932D-FA5591E4B2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4EDD47E4-23A5-8AB6-4819-4D1CBF550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FB735685-4441-8630-9B73-80763342EBC4}"/>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7" name="Metin kutusu 6">
            <a:extLst>
              <a:ext uri="{FF2B5EF4-FFF2-40B4-BE49-F238E27FC236}">
                <a16:creationId xmlns:a16="http://schemas.microsoft.com/office/drawing/2014/main" id="{5EC06345-3939-158D-EBE4-7FB3766DD7B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0BF5863A-7A2C-DBFA-4E29-AC098FE6FD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Mısır’da firavun ile mücadele eden resul</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4" name="Metin kutusu 13">
            <a:extLst>
              <a:ext uri="{FF2B5EF4-FFF2-40B4-BE49-F238E27FC236}">
                <a16:creationId xmlns:a16="http://schemas.microsoft.com/office/drawing/2014/main" id="{35870EB3-F8B8-28D8-7F2C-A79AFCA094B3}"/>
              </a:ext>
            </a:extLst>
          </p:cNvPr>
          <p:cNvSpPr txBox="1"/>
          <p:nvPr/>
        </p:nvSpPr>
        <p:spPr>
          <a:xfrm>
            <a:off x="4025119" y="2911384"/>
            <a:ext cx="4141763" cy="461665"/>
          </a:xfrm>
          <a:custGeom>
            <a:avLst/>
            <a:gdLst>
              <a:gd name="connsiteX0" fmla="*/ 0 w 4141763"/>
              <a:gd name="connsiteY0" fmla="*/ 0 h 461665"/>
              <a:gd name="connsiteX1" fmla="*/ 550263 w 4141763"/>
              <a:gd name="connsiteY1" fmla="*/ 0 h 461665"/>
              <a:gd name="connsiteX2" fmla="*/ 1017690 w 4141763"/>
              <a:gd name="connsiteY2" fmla="*/ 0 h 461665"/>
              <a:gd name="connsiteX3" fmla="*/ 1692206 w 4141763"/>
              <a:gd name="connsiteY3" fmla="*/ 0 h 461665"/>
              <a:gd name="connsiteX4" fmla="*/ 2242469 w 4141763"/>
              <a:gd name="connsiteY4" fmla="*/ 0 h 461665"/>
              <a:gd name="connsiteX5" fmla="*/ 2751314 w 4141763"/>
              <a:gd name="connsiteY5" fmla="*/ 0 h 461665"/>
              <a:gd name="connsiteX6" fmla="*/ 3425830 w 4141763"/>
              <a:gd name="connsiteY6" fmla="*/ 0 h 461665"/>
              <a:gd name="connsiteX7" fmla="*/ 4141763 w 4141763"/>
              <a:gd name="connsiteY7" fmla="*/ 0 h 461665"/>
              <a:gd name="connsiteX8" fmla="*/ 4141763 w 4141763"/>
              <a:gd name="connsiteY8" fmla="*/ 461665 h 461665"/>
              <a:gd name="connsiteX9" fmla="*/ 3550083 w 4141763"/>
              <a:gd name="connsiteY9" fmla="*/ 461665 h 461665"/>
              <a:gd name="connsiteX10" fmla="*/ 2958402 w 4141763"/>
              <a:gd name="connsiteY10" fmla="*/ 461665 h 461665"/>
              <a:gd name="connsiteX11" fmla="*/ 2325304 w 4141763"/>
              <a:gd name="connsiteY11" fmla="*/ 461665 h 461665"/>
              <a:gd name="connsiteX12" fmla="*/ 1816459 w 4141763"/>
              <a:gd name="connsiteY12" fmla="*/ 461665 h 461665"/>
              <a:gd name="connsiteX13" fmla="*/ 1224778 w 4141763"/>
              <a:gd name="connsiteY13" fmla="*/ 461665 h 461665"/>
              <a:gd name="connsiteX14" fmla="*/ 633098 w 4141763"/>
              <a:gd name="connsiteY14" fmla="*/ 461665 h 461665"/>
              <a:gd name="connsiteX15" fmla="*/ 0 w 4141763"/>
              <a:gd name="connsiteY15" fmla="*/ 461665 h 461665"/>
              <a:gd name="connsiteX16" fmla="*/ 0 w 4141763"/>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1763" h="461665" fill="none" extrusionOk="0">
                <a:moveTo>
                  <a:pt x="0" y="0"/>
                </a:moveTo>
                <a:cubicBezTo>
                  <a:pt x="166361" y="-7746"/>
                  <a:pt x="366659" y="12577"/>
                  <a:pt x="550263" y="0"/>
                </a:cubicBezTo>
                <a:cubicBezTo>
                  <a:pt x="733867" y="-12577"/>
                  <a:pt x="872293" y="30978"/>
                  <a:pt x="1017690" y="0"/>
                </a:cubicBezTo>
                <a:cubicBezTo>
                  <a:pt x="1163087" y="-30978"/>
                  <a:pt x="1488567" y="57313"/>
                  <a:pt x="1692206" y="0"/>
                </a:cubicBezTo>
                <a:cubicBezTo>
                  <a:pt x="1895845" y="-57313"/>
                  <a:pt x="2019644" y="22563"/>
                  <a:pt x="2242469" y="0"/>
                </a:cubicBezTo>
                <a:cubicBezTo>
                  <a:pt x="2465294" y="-22563"/>
                  <a:pt x="2589723" y="31943"/>
                  <a:pt x="2751314" y="0"/>
                </a:cubicBezTo>
                <a:cubicBezTo>
                  <a:pt x="2912905" y="-31943"/>
                  <a:pt x="3122988" y="20958"/>
                  <a:pt x="3425830" y="0"/>
                </a:cubicBezTo>
                <a:cubicBezTo>
                  <a:pt x="3728672" y="-20958"/>
                  <a:pt x="3925029" y="43206"/>
                  <a:pt x="4141763" y="0"/>
                </a:cubicBezTo>
                <a:cubicBezTo>
                  <a:pt x="4147252" y="185184"/>
                  <a:pt x="4131164" y="312649"/>
                  <a:pt x="4141763" y="461665"/>
                </a:cubicBezTo>
                <a:cubicBezTo>
                  <a:pt x="3934561" y="510373"/>
                  <a:pt x="3803034" y="439714"/>
                  <a:pt x="3550083" y="461665"/>
                </a:cubicBezTo>
                <a:cubicBezTo>
                  <a:pt x="3297132" y="483616"/>
                  <a:pt x="3150057" y="396075"/>
                  <a:pt x="2958402" y="461665"/>
                </a:cubicBezTo>
                <a:cubicBezTo>
                  <a:pt x="2766747" y="527255"/>
                  <a:pt x="2560111" y="415531"/>
                  <a:pt x="2325304" y="461665"/>
                </a:cubicBezTo>
                <a:cubicBezTo>
                  <a:pt x="2090497" y="507799"/>
                  <a:pt x="1988055" y="421908"/>
                  <a:pt x="1816459" y="461665"/>
                </a:cubicBezTo>
                <a:cubicBezTo>
                  <a:pt x="1644864" y="501422"/>
                  <a:pt x="1478736" y="427369"/>
                  <a:pt x="1224778" y="461665"/>
                </a:cubicBezTo>
                <a:cubicBezTo>
                  <a:pt x="970820" y="495961"/>
                  <a:pt x="773101" y="410568"/>
                  <a:pt x="633098" y="461665"/>
                </a:cubicBezTo>
                <a:cubicBezTo>
                  <a:pt x="493095" y="512762"/>
                  <a:pt x="152703" y="432527"/>
                  <a:pt x="0" y="461665"/>
                </a:cubicBezTo>
                <a:cubicBezTo>
                  <a:pt x="-52240" y="319674"/>
                  <a:pt x="37630" y="122281"/>
                  <a:pt x="0" y="0"/>
                </a:cubicBezTo>
                <a:close/>
              </a:path>
              <a:path w="4141763" h="461665" stroke="0" extrusionOk="0">
                <a:moveTo>
                  <a:pt x="0" y="0"/>
                </a:moveTo>
                <a:cubicBezTo>
                  <a:pt x="179230" y="-42"/>
                  <a:pt x="271006" y="16851"/>
                  <a:pt x="467428" y="0"/>
                </a:cubicBezTo>
                <a:cubicBezTo>
                  <a:pt x="663850" y="-16851"/>
                  <a:pt x="807503" y="25902"/>
                  <a:pt x="934855" y="0"/>
                </a:cubicBezTo>
                <a:cubicBezTo>
                  <a:pt x="1062207" y="-25902"/>
                  <a:pt x="1276890" y="16883"/>
                  <a:pt x="1567953" y="0"/>
                </a:cubicBezTo>
                <a:cubicBezTo>
                  <a:pt x="1859016" y="-16883"/>
                  <a:pt x="1916510" y="12739"/>
                  <a:pt x="2201051" y="0"/>
                </a:cubicBezTo>
                <a:cubicBezTo>
                  <a:pt x="2485592" y="-12739"/>
                  <a:pt x="2534996" y="49817"/>
                  <a:pt x="2834149" y="0"/>
                </a:cubicBezTo>
                <a:cubicBezTo>
                  <a:pt x="3133302" y="-49817"/>
                  <a:pt x="3140728" y="9071"/>
                  <a:pt x="3384412" y="0"/>
                </a:cubicBezTo>
                <a:cubicBezTo>
                  <a:pt x="3628096" y="-9071"/>
                  <a:pt x="3937871" y="297"/>
                  <a:pt x="4141763" y="0"/>
                </a:cubicBezTo>
                <a:cubicBezTo>
                  <a:pt x="4189042" y="119184"/>
                  <a:pt x="4104151" y="344087"/>
                  <a:pt x="4141763" y="461665"/>
                </a:cubicBezTo>
                <a:cubicBezTo>
                  <a:pt x="3919825" y="526526"/>
                  <a:pt x="3664138" y="455461"/>
                  <a:pt x="3467247" y="461665"/>
                </a:cubicBezTo>
                <a:cubicBezTo>
                  <a:pt x="3270356" y="467869"/>
                  <a:pt x="3104639" y="401593"/>
                  <a:pt x="2875567" y="461665"/>
                </a:cubicBezTo>
                <a:cubicBezTo>
                  <a:pt x="2646495" y="521737"/>
                  <a:pt x="2462112" y="416420"/>
                  <a:pt x="2283886" y="461665"/>
                </a:cubicBezTo>
                <a:cubicBezTo>
                  <a:pt x="2105660" y="506910"/>
                  <a:pt x="1963744" y="455383"/>
                  <a:pt x="1816459" y="461665"/>
                </a:cubicBezTo>
                <a:cubicBezTo>
                  <a:pt x="1669174" y="467947"/>
                  <a:pt x="1466639" y="437186"/>
                  <a:pt x="1224778" y="461665"/>
                </a:cubicBezTo>
                <a:cubicBezTo>
                  <a:pt x="982917" y="486144"/>
                  <a:pt x="990905" y="442173"/>
                  <a:pt x="757351" y="461665"/>
                </a:cubicBezTo>
                <a:cubicBezTo>
                  <a:pt x="523797" y="481157"/>
                  <a:pt x="248831" y="408327"/>
                  <a:pt x="0" y="461665"/>
                </a:cubicBezTo>
                <a:cubicBezTo>
                  <a:pt x="-50609" y="366076"/>
                  <a:pt x="55124" y="144053"/>
                  <a:pt x="0" y="0"/>
                </a:cubicBezTo>
                <a:close/>
              </a:path>
            </a:pathLst>
          </a:custGeom>
          <a:solidFill>
            <a:srgbClr val="00B0F0"/>
          </a:solidFill>
          <a:ln>
            <a:solidFill>
              <a:schemeClr val="tx1"/>
            </a:solidFill>
            <a:extLst>
              <a:ext uri="{C807C97D-BFC1-408E-A445-0C87EB9F89A2}">
                <ask:lineSketchStyleProps xmlns:ask="http://schemas.microsoft.com/office/drawing/2018/sketchyshapes" sd="1362873227">
                  <a:prstGeom prst="rect">
                    <a:avLst/>
                  </a:prstGeom>
                  <ask:type>
                    <ask:lineSketchScribble/>
                  </ask:type>
                </ask:lineSketchStyleProps>
              </a:ext>
            </a:extLst>
          </a:ln>
        </p:spPr>
        <p:txBody>
          <a:bodyPr wrap="square" rtlCol="0">
            <a:spAutoFit/>
          </a:bodyPr>
          <a:lstStyle/>
          <a:p>
            <a:pPr algn="ctr"/>
            <a:r>
              <a:rPr lang="tr-TR" sz="2400" dirty="0">
                <a:latin typeface="Arial" panose="020B0604020202020204" pitchFamily="34" charset="0"/>
                <a:cs typeface="Arial" panose="020B0604020202020204" pitchFamily="34" charset="0"/>
              </a:rPr>
              <a:t>İnsanlara örnek olabilmek</a:t>
            </a:r>
          </a:p>
        </p:txBody>
      </p:sp>
      <p:pic>
        <p:nvPicPr>
          <p:cNvPr id="7" name="Resim 6" descr="sarı, kağıt ürünü, sabit, değişmeyen, muayyen, zarf içeren bir resim&#10;&#10;Açıklama otomatik olarak oluşturuldu">
            <a:extLst>
              <a:ext uri="{FF2B5EF4-FFF2-40B4-BE49-F238E27FC236}">
                <a16:creationId xmlns:a16="http://schemas.microsoft.com/office/drawing/2014/main" id="{29AE3380-118D-5090-3890-8EC214FCA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399823" y="561955"/>
            <a:ext cx="5392355" cy="2076057"/>
          </a:xfrm>
          <a:prstGeom prst="rect">
            <a:avLst/>
          </a:prstGeom>
        </p:spPr>
      </p:pic>
      <p:sp>
        <p:nvSpPr>
          <p:cNvPr id="20" name="Metin kutusu 19">
            <a:extLst>
              <a:ext uri="{FF2B5EF4-FFF2-40B4-BE49-F238E27FC236}">
                <a16:creationId xmlns:a16="http://schemas.microsoft.com/office/drawing/2014/main" id="{70C158B8-7EA3-A263-A49B-FC59563A770D}"/>
              </a:ext>
            </a:extLst>
          </p:cNvPr>
          <p:cNvSpPr txBox="1"/>
          <p:nvPr/>
        </p:nvSpPr>
        <p:spPr>
          <a:xfrm>
            <a:off x="3681170" y="908258"/>
            <a:ext cx="4829660" cy="830997"/>
          </a:xfrm>
          <a:prstGeom prst="rect">
            <a:avLst/>
          </a:prstGeom>
          <a:noFill/>
        </p:spPr>
        <p:txBody>
          <a:bodyPr wrap="square" rtlCol="0">
            <a:spAutoFit/>
          </a:bodyPr>
          <a:lstStyle/>
          <a:p>
            <a:pPr algn="ctr"/>
            <a:r>
              <a:rPr lang="tr-TR" sz="2400" b="1" dirty="0">
                <a:latin typeface="Arial" panose="020B0604020202020204" pitchFamily="34" charset="0"/>
              </a:rPr>
              <a:t>Peygamberlerin İnsanlardan seçilmesinin Nedenleri</a:t>
            </a:r>
          </a:p>
        </p:txBody>
      </p:sp>
      <p:sp>
        <p:nvSpPr>
          <p:cNvPr id="9" name="Metin kutusu 8">
            <a:extLst>
              <a:ext uri="{FF2B5EF4-FFF2-40B4-BE49-F238E27FC236}">
                <a16:creationId xmlns:a16="http://schemas.microsoft.com/office/drawing/2014/main" id="{631C786D-CE90-2567-DB1A-5C20BAB83A5C}"/>
              </a:ext>
            </a:extLst>
          </p:cNvPr>
          <p:cNvSpPr txBox="1"/>
          <p:nvPr/>
        </p:nvSpPr>
        <p:spPr>
          <a:xfrm>
            <a:off x="4025119" y="3653311"/>
            <a:ext cx="4141763" cy="461665"/>
          </a:xfrm>
          <a:custGeom>
            <a:avLst/>
            <a:gdLst>
              <a:gd name="connsiteX0" fmla="*/ 0 w 4141763"/>
              <a:gd name="connsiteY0" fmla="*/ 0 h 461665"/>
              <a:gd name="connsiteX1" fmla="*/ 550263 w 4141763"/>
              <a:gd name="connsiteY1" fmla="*/ 0 h 461665"/>
              <a:gd name="connsiteX2" fmla="*/ 1017690 w 4141763"/>
              <a:gd name="connsiteY2" fmla="*/ 0 h 461665"/>
              <a:gd name="connsiteX3" fmla="*/ 1692206 w 4141763"/>
              <a:gd name="connsiteY3" fmla="*/ 0 h 461665"/>
              <a:gd name="connsiteX4" fmla="*/ 2242469 w 4141763"/>
              <a:gd name="connsiteY4" fmla="*/ 0 h 461665"/>
              <a:gd name="connsiteX5" fmla="*/ 2751314 w 4141763"/>
              <a:gd name="connsiteY5" fmla="*/ 0 h 461665"/>
              <a:gd name="connsiteX6" fmla="*/ 3425830 w 4141763"/>
              <a:gd name="connsiteY6" fmla="*/ 0 h 461665"/>
              <a:gd name="connsiteX7" fmla="*/ 4141763 w 4141763"/>
              <a:gd name="connsiteY7" fmla="*/ 0 h 461665"/>
              <a:gd name="connsiteX8" fmla="*/ 4141763 w 4141763"/>
              <a:gd name="connsiteY8" fmla="*/ 461665 h 461665"/>
              <a:gd name="connsiteX9" fmla="*/ 3550083 w 4141763"/>
              <a:gd name="connsiteY9" fmla="*/ 461665 h 461665"/>
              <a:gd name="connsiteX10" fmla="*/ 2958402 w 4141763"/>
              <a:gd name="connsiteY10" fmla="*/ 461665 h 461665"/>
              <a:gd name="connsiteX11" fmla="*/ 2325304 w 4141763"/>
              <a:gd name="connsiteY11" fmla="*/ 461665 h 461665"/>
              <a:gd name="connsiteX12" fmla="*/ 1816459 w 4141763"/>
              <a:gd name="connsiteY12" fmla="*/ 461665 h 461665"/>
              <a:gd name="connsiteX13" fmla="*/ 1224778 w 4141763"/>
              <a:gd name="connsiteY13" fmla="*/ 461665 h 461665"/>
              <a:gd name="connsiteX14" fmla="*/ 633098 w 4141763"/>
              <a:gd name="connsiteY14" fmla="*/ 461665 h 461665"/>
              <a:gd name="connsiteX15" fmla="*/ 0 w 4141763"/>
              <a:gd name="connsiteY15" fmla="*/ 461665 h 461665"/>
              <a:gd name="connsiteX16" fmla="*/ 0 w 4141763"/>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1763" h="461665" fill="none" extrusionOk="0">
                <a:moveTo>
                  <a:pt x="0" y="0"/>
                </a:moveTo>
                <a:cubicBezTo>
                  <a:pt x="166361" y="-7746"/>
                  <a:pt x="366659" y="12577"/>
                  <a:pt x="550263" y="0"/>
                </a:cubicBezTo>
                <a:cubicBezTo>
                  <a:pt x="733867" y="-12577"/>
                  <a:pt x="872293" y="30978"/>
                  <a:pt x="1017690" y="0"/>
                </a:cubicBezTo>
                <a:cubicBezTo>
                  <a:pt x="1163087" y="-30978"/>
                  <a:pt x="1488567" y="57313"/>
                  <a:pt x="1692206" y="0"/>
                </a:cubicBezTo>
                <a:cubicBezTo>
                  <a:pt x="1895845" y="-57313"/>
                  <a:pt x="2019644" y="22563"/>
                  <a:pt x="2242469" y="0"/>
                </a:cubicBezTo>
                <a:cubicBezTo>
                  <a:pt x="2465294" y="-22563"/>
                  <a:pt x="2589723" y="31943"/>
                  <a:pt x="2751314" y="0"/>
                </a:cubicBezTo>
                <a:cubicBezTo>
                  <a:pt x="2912905" y="-31943"/>
                  <a:pt x="3122988" y="20958"/>
                  <a:pt x="3425830" y="0"/>
                </a:cubicBezTo>
                <a:cubicBezTo>
                  <a:pt x="3728672" y="-20958"/>
                  <a:pt x="3925029" y="43206"/>
                  <a:pt x="4141763" y="0"/>
                </a:cubicBezTo>
                <a:cubicBezTo>
                  <a:pt x="4147252" y="185184"/>
                  <a:pt x="4131164" y="312649"/>
                  <a:pt x="4141763" y="461665"/>
                </a:cubicBezTo>
                <a:cubicBezTo>
                  <a:pt x="3934561" y="510373"/>
                  <a:pt x="3803034" y="439714"/>
                  <a:pt x="3550083" y="461665"/>
                </a:cubicBezTo>
                <a:cubicBezTo>
                  <a:pt x="3297132" y="483616"/>
                  <a:pt x="3150057" y="396075"/>
                  <a:pt x="2958402" y="461665"/>
                </a:cubicBezTo>
                <a:cubicBezTo>
                  <a:pt x="2766747" y="527255"/>
                  <a:pt x="2560111" y="415531"/>
                  <a:pt x="2325304" y="461665"/>
                </a:cubicBezTo>
                <a:cubicBezTo>
                  <a:pt x="2090497" y="507799"/>
                  <a:pt x="1988055" y="421908"/>
                  <a:pt x="1816459" y="461665"/>
                </a:cubicBezTo>
                <a:cubicBezTo>
                  <a:pt x="1644864" y="501422"/>
                  <a:pt x="1478736" y="427369"/>
                  <a:pt x="1224778" y="461665"/>
                </a:cubicBezTo>
                <a:cubicBezTo>
                  <a:pt x="970820" y="495961"/>
                  <a:pt x="773101" y="410568"/>
                  <a:pt x="633098" y="461665"/>
                </a:cubicBezTo>
                <a:cubicBezTo>
                  <a:pt x="493095" y="512762"/>
                  <a:pt x="152703" y="432527"/>
                  <a:pt x="0" y="461665"/>
                </a:cubicBezTo>
                <a:cubicBezTo>
                  <a:pt x="-52240" y="319674"/>
                  <a:pt x="37630" y="122281"/>
                  <a:pt x="0" y="0"/>
                </a:cubicBezTo>
                <a:close/>
              </a:path>
              <a:path w="4141763" h="461665" stroke="0" extrusionOk="0">
                <a:moveTo>
                  <a:pt x="0" y="0"/>
                </a:moveTo>
                <a:cubicBezTo>
                  <a:pt x="179230" y="-42"/>
                  <a:pt x="271006" y="16851"/>
                  <a:pt x="467428" y="0"/>
                </a:cubicBezTo>
                <a:cubicBezTo>
                  <a:pt x="663850" y="-16851"/>
                  <a:pt x="807503" y="25902"/>
                  <a:pt x="934855" y="0"/>
                </a:cubicBezTo>
                <a:cubicBezTo>
                  <a:pt x="1062207" y="-25902"/>
                  <a:pt x="1276890" y="16883"/>
                  <a:pt x="1567953" y="0"/>
                </a:cubicBezTo>
                <a:cubicBezTo>
                  <a:pt x="1859016" y="-16883"/>
                  <a:pt x="1916510" y="12739"/>
                  <a:pt x="2201051" y="0"/>
                </a:cubicBezTo>
                <a:cubicBezTo>
                  <a:pt x="2485592" y="-12739"/>
                  <a:pt x="2534996" y="49817"/>
                  <a:pt x="2834149" y="0"/>
                </a:cubicBezTo>
                <a:cubicBezTo>
                  <a:pt x="3133302" y="-49817"/>
                  <a:pt x="3140728" y="9071"/>
                  <a:pt x="3384412" y="0"/>
                </a:cubicBezTo>
                <a:cubicBezTo>
                  <a:pt x="3628096" y="-9071"/>
                  <a:pt x="3937871" y="297"/>
                  <a:pt x="4141763" y="0"/>
                </a:cubicBezTo>
                <a:cubicBezTo>
                  <a:pt x="4189042" y="119184"/>
                  <a:pt x="4104151" y="344087"/>
                  <a:pt x="4141763" y="461665"/>
                </a:cubicBezTo>
                <a:cubicBezTo>
                  <a:pt x="3919825" y="526526"/>
                  <a:pt x="3664138" y="455461"/>
                  <a:pt x="3467247" y="461665"/>
                </a:cubicBezTo>
                <a:cubicBezTo>
                  <a:pt x="3270356" y="467869"/>
                  <a:pt x="3104639" y="401593"/>
                  <a:pt x="2875567" y="461665"/>
                </a:cubicBezTo>
                <a:cubicBezTo>
                  <a:pt x="2646495" y="521737"/>
                  <a:pt x="2462112" y="416420"/>
                  <a:pt x="2283886" y="461665"/>
                </a:cubicBezTo>
                <a:cubicBezTo>
                  <a:pt x="2105660" y="506910"/>
                  <a:pt x="1963744" y="455383"/>
                  <a:pt x="1816459" y="461665"/>
                </a:cubicBezTo>
                <a:cubicBezTo>
                  <a:pt x="1669174" y="467947"/>
                  <a:pt x="1466639" y="437186"/>
                  <a:pt x="1224778" y="461665"/>
                </a:cubicBezTo>
                <a:cubicBezTo>
                  <a:pt x="982917" y="486144"/>
                  <a:pt x="990905" y="442173"/>
                  <a:pt x="757351" y="461665"/>
                </a:cubicBezTo>
                <a:cubicBezTo>
                  <a:pt x="523797" y="481157"/>
                  <a:pt x="248831" y="408327"/>
                  <a:pt x="0" y="461665"/>
                </a:cubicBezTo>
                <a:cubicBezTo>
                  <a:pt x="-50609" y="366076"/>
                  <a:pt x="55124" y="144053"/>
                  <a:pt x="0" y="0"/>
                </a:cubicBezTo>
                <a:close/>
              </a:path>
            </a:pathLst>
          </a:custGeom>
          <a:solidFill>
            <a:srgbClr val="FFFF00"/>
          </a:solidFill>
          <a:ln>
            <a:solidFill>
              <a:schemeClr val="tx1"/>
            </a:solidFill>
            <a:extLst>
              <a:ext uri="{C807C97D-BFC1-408E-A445-0C87EB9F89A2}">
                <ask:lineSketchStyleProps xmlns:ask="http://schemas.microsoft.com/office/drawing/2018/sketchyshapes" sd="1362873227">
                  <a:prstGeom prst="rect">
                    <a:avLst/>
                  </a:prstGeom>
                  <ask:type>
                    <ask:lineSketchScribble/>
                  </ask:type>
                </ask:lineSketchStyleProps>
              </a:ext>
            </a:extLst>
          </a:ln>
        </p:spPr>
        <p:txBody>
          <a:bodyPr wrap="square" rtlCol="0">
            <a:spAutoFit/>
          </a:bodyPr>
          <a:lstStyle/>
          <a:p>
            <a:pPr algn="ctr"/>
            <a:r>
              <a:rPr lang="tr-TR" sz="2400" dirty="0">
                <a:latin typeface="Arial" panose="020B0604020202020204" pitchFamily="34" charset="0"/>
                <a:cs typeface="Arial" panose="020B0604020202020204" pitchFamily="34" charset="0"/>
              </a:rPr>
              <a:t>İnsanlara liderlik edebilmek</a:t>
            </a:r>
          </a:p>
        </p:txBody>
      </p:sp>
      <p:sp>
        <p:nvSpPr>
          <p:cNvPr id="11" name="Metin kutusu 10">
            <a:extLst>
              <a:ext uri="{FF2B5EF4-FFF2-40B4-BE49-F238E27FC236}">
                <a16:creationId xmlns:a16="http://schemas.microsoft.com/office/drawing/2014/main" id="{313D1C5D-B288-6551-87EA-5355A31B0783}"/>
              </a:ext>
            </a:extLst>
          </p:cNvPr>
          <p:cNvSpPr txBox="1"/>
          <p:nvPr/>
        </p:nvSpPr>
        <p:spPr>
          <a:xfrm>
            <a:off x="2748030" y="4395238"/>
            <a:ext cx="6695941" cy="461665"/>
          </a:xfrm>
          <a:custGeom>
            <a:avLst/>
            <a:gdLst>
              <a:gd name="connsiteX0" fmla="*/ 0 w 6695941"/>
              <a:gd name="connsiteY0" fmla="*/ 0 h 461665"/>
              <a:gd name="connsiteX1" fmla="*/ 424076 w 6695941"/>
              <a:gd name="connsiteY1" fmla="*/ 0 h 461665"/>
              <a:gd name="connsiteX2" fmla="*/ 1115990 w 6695941"/>
              <a:gd name="connsiteY2" fmla="*/ 0 h 461665"/>
              <a:gd name="connsiteX3" fmla="*/ 1740945 w 6695941"/>
              <a:gd name="connsiteY3" fmla="*/ 0 h 461665"/>
              <a:gd name="connsiteX4" fmla="*/ 2298940 w 6695941"/>
              <a:gd name="connsiteY4" fmla="*/ 0 h 461665"/>
              <a:gd name="connsiteX5" fmla="*/ 2789975 w 6695941"/>
              <a:gd name="connsiteY5" fmla="*/ 0 h 461665"/>
              <a:gd name="connsiteX6" fmla="*/ 3281011 w 6695941"/>
              <a:gd name="connsiteY6" fmla="*/ 0 h 461665"/>
              <a:gd name="connsiteX7" fmla="*/ 3772047 w 6695941"/>
              <a:gd name="connsiteY7" fmla="*/ 0 h 461665"/>
              <a:gd name="connsiteX8" fmla="*/ 4129164 w 6695941"/>
              <a:gd name="connsiteY8" fmla="*/ 0 h 461665"/>
              <a:gd name="connsiteX9" fmla="*/ 4821078 w 6695941"/>
              <a:gd name="connsiteY9" fmla="*/ 0 h 461665"/>
              <a:gd name="connsiteX10" fmla="*/ 5379073 w 6695941"/>
              <a:gd name="connsiteY10" fmla="*/ 0 h 461665"/>
              <a:gd name="connsiteX11" fmla="*/ 5870108 w 6695941"/>
              <a:gd name="connsiteY11" fmla="*/ 0 h 461665"/>
              <a:gd name="connsiteX12" fmla="*/ 6695941 w 6695941"/>
              <a:gd name="connsiteY12" fmla="*/ 0 h 461665"/>
              <a:gd name="connsiteX13" fmla="*/ 6695941 w 6695941"/>
              <a:gd name="connsiteY13" fmla="*/ 461665 h 461665"/>
              <a:gd name="connsiteX14" fmla="*/ 6204905 w 6695941"/>
              <a:gd name="connsiteY14" fmla="*/ 461665 h 461665"/>
              <a:gd name="connsiteX15" fmla="*/ 5579951 w 6695941"/>
              <a:gd name="connsiteY15" fmla="*/ 461665 h 461665"/>
              <a:gd name="connsiteX16" fmla="*/ 5088915 w 6695941"/>
              <a:gd name="connsiteY16" fmla="*/ 461665 h 461665"/>
              <a:gd name="connsiteX17" fmla="*/ 4731798 w 6695941"/>
              <a:gd name="connsiteY17" fmla="*/ 461665 h 461665"/>
              <a:gd name="connsiteX18" fmla="*/ 4240763 w 6695941"/>
              <a:gd name="connsiteY18" fmla="*/ 461665 h 461665"/>
              <a:gd name="connsiteX19" fmla="*/ 3883646 w 6695941"/>
              <a:gd name="connsiteY19" fmla="*/ 461665 h 461665"/>
              <a:gd name="connsiteX20" fmla="*/ 3191732 w 6695941"/>
              <a:gd name="connsiteY20" fmla="*/ 461665 h 461665"/>
              <a:gd name="connsiteX21" fmla="*/ 2499818 w 6695941"/>
              <a:gd name="connsiteY21" fmla="*/ 461665 h 461665"/>
              <a:gd name="connsiteX22" fmla="*/ 1807904 w 6695941"/>
              <a:gd name="connsiteY22" fmla="*/ 461665 h 461665"/>
              <a:gd name="connsiteX23" fmla="*/ 1383828 w 6695941"/>
              <a:gd name="connsiteY23" fmla="*/ 461665 h 461665"/>
              <a:gd name="connsiteX24" fmla="*/ 825833 w 6695941"/>
              <a:gd name="connsiteY24" fmla="*/ 461665 h 461665"/>
              <a:gd name="connsiteX25" fmla="*/ 0 w 6695941"/>
              <a:gd name="connsiteY25" fmla="*/ 461665 h 461665"/>
              <a:gd name="connsiteX26" fmla="*/ 0 w 6695941"/>
              <a:gd name="connsiteY2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95941" h="461665" fill="none" extrusionOk="0">
                <a:moveTo>
                  <a:pt x="0" y="0"/>
                </a:moveTo>
                <a:cubicBezTo>
                  <a:pt x="211547" y="-39370"/>
                  <a:pt x="273522" y="47347"/>
                  <a:pt x="424076" y="0"/>
                </a:cubicBezTo>
                <a:cubicBezTo>
                  <a:pt x="574630" y="-47347"/>
                  <a:pt x="874703" y="9159"/>
                  <a:pt x="1115990" y="0"/>
                </a:cubicBezTo>
                <a:cubicBezTo>
                  <a:pt x="1357277" y="-9159"/>
                  <a:pt x="1538475" y="71201"/>
                  <a:pt x="1740945" y="0"/>
                </a:cubicBezTo>
                <a:cubicBezTo>
                  <a:pt x="1943416" y="-71201"/>
                  <a:pt x="2062758" y="10740"/>
                  <a:pt x="2298940" y="0"/>
                </a:cubicBezTo>
                <a:cubicBezTo>
                  <a:pt x="2535122" y="-10740"/>
                  <a:pt x="2607653" y="54069"/>
                  <a:pt x="2789975" y="0"/>
                </a:cubicBezTo>
                <a:cubicBezTo>
                  <a:pt x="2972297" y="-54069"/>
                  <a:pt x="3076514" y="25823"/>
                  <a:pt x="3281011" y="0"/>
                </a:cubicBezTo>
                <a:cubicBezTo>
                  <a:pt x="3485508" y="-25823"/>
                  <a:pt x="3564756" y="2075"/>
                  <a:pt x="3772047" y="0"/>
                </a:cubicBezTo>
                <a:cubicBezTo>
                  <a:pt x="3979338" y="-2075"/>
                  <a:pt x="3994049" y="22032"/>
                  <a:pt x="4129164" y="0"/>
                </a:cubicBezTo>
                <a:cubicBezTo>
                  <a:pt x="4264279" y="-22032"/>
                  <a:pt x="4648464" y="1949"/>
                  <a:pt x="4821078" y="0"/>
                </a:cubicBezTo>
                <a:cubicBezTo>
                  <a:pt x="4993692" y="-1949"/>
                  <a:pt x="5221461" y="25009"/>
                  <a:pt x="5379073" y="0"/>
                </a:cubicBezTo>
                <a:cubicBezTo>
                  <a:pt x="5536686" y="-25009"/>
                  <a:pt x="5627690" y="50934"/>
                  <a:pt x="5870108" y="0"/>
                </a:cubicBezTo>
                <a:cubicBezTo>
                  <a:pt x="6112527" y="-50934"/>
                  <a:pt x="6482924" y="27305"/>
                  <a:pt x="6695941" y="0"/>
                </a:cubicBezTo>
                <a:cubicBezTo>
                  <a:pt x="6701987" y="221779"/>
                  <a:pt x="6687648" y="335156"/>
                  <a:pt x="6695941" y="461665"/>
                </a:cubicBezTo>
                <a:cubicBezTo>
                  <a:pt x="6530593" y="493071"/>
                  <a:pt x="6368520" y="410488"/>
                  <a:pt x="6204905" y="461665"/>
                </a:cubicBezTo>
                <a:cubicBezTo>
                  <a:pt x="6041290" y="512842"/>
                  <a:pt x="5835927" y="434908"/>
                  <a:pt x="5579951" y="461665"/>
                </a:cubicBezTo>
                <a:cubicBezTo>
                  <a:pt x="5323975" y="488422"/>
                  <a:pt x="5254789" y="417141"/>
                  <a:pt x="5088915" y="461665"/>
                </a:cubicBezTo>
                <a:cubicBezTo>
                  <a:pt x="4923041" y="506189"/>
                  <a:pt x="4890032" y="458046"/>
                  <a:pt x="4731798" y="461665"/>
                </a:cubicBezTo>
                <a:cubicBezTo>
                  <a:pt x="4573564" y="465284"/>
                  <a:pt x="4347724" y="456309"/>
                  <a:pt x="4240763" y="461665"/>
                </a:cubicBezTo>
                <a:cubicBezTo>
                  <a:pt x="4133803" y="467021"/>
                  <a:pt x="3990217" y="422862"/>
                  <a:pt x="3883646" y="461665"/>
                </a:cubicBezTo>
                <a:cubicBezTo>
                  <a:pt x="3777075" y="500468"/>
                  <a:pt x="3531650" y="454407"/>
                  <a:pt x="3191732" y="461665"/>
                </a:cubicBezTo>
                <a:cubicBezTo>
                  <a:pt x="2851814" y="468923"/>
                  <a:pt x="2650897" y="444602"/>
                  <a:pt x="2499818" y="461665"/>
                </a:cubicBezTo>
                <a:cubicBezTo>
                  <a:pt x="2348739" y="478728"/>
                  <a:pt x="1972231" y="443498"/>
                  <a:pt x="1807904" y="461665"/>
                </a:cubicBezTo>
                <a:cubicBezTo>
                  <a:pt x="1643577" y="479832"/>
                  <a:pt x="1479339" y="448638"/>
                  <a:pt x="1383828" y="461665"/>
                </a:cubicBezTo>
                <a:cubicBezTo>
                  <a:pt x="1288317" y="474692"/>
                  <a:pt x="954892" y="439966"/>
                  <a:pt x="825833" y="461665"/>
                </a:cubicBezTo>
                <a:cubicBezTo>
                  <a:pt x="696774" y="483364"/>
                  <a:pt x="255925" y="461145"/>
                  <a:pt x="0" y="461665"/>
                </a:cubicBezTo>
                <a:cubicBezTo>
                  <a:pt x="-43603" y="266029"/>
                  <a:pt x="12438" y="182765"/>
                  <a:pt x="0" y="0"/>
                </a:cubicBezTo>
                <a:close/>
              </a:path>
              <a:path w="6695941" h="461665" stroke="0" extrusionOk="0">
                <a:moveTo>
                  <a:pt x="0" y="0"/>
                </a:moveTo>
                <a:cubicBezTo>
                  <a:pt x="162083" y="-1306"/>
                  <a:pt x="238565" y="1081"/>
                  <a:pt x="357117" y="0"/>
                </a:cubicBezTo>
                <a:cubicBezTo>
                  <a:pt x="475669" y="-1081"/>
                  <a:pt x="637223" y="33400"/>
                  <a:pt x="714234" y="0"/>
                </a:cubicBezTo>
                <a:cubicBezTo>
                  <a:pt x="791245" y="-33400"/>
                  <a:pt x="1155449" y="31270"/>
                  <a:pt x="1339188" y="0"/>
                </a:cubicBezTo>
                <a:cubicBezTo>
                  <a:pt x="1522927" y="-31270"/>
                  <a:pt x="1797333" y="69913"/>
                  <a:pt x="1964143" y="0"/>
                </a:cubicBezTo>
                <a:cubicBezTo>
                  <a:pt x="2130953" y="-69913"/>
                  <a:pt x="2323843" y="49358"/>
                  <a:pt x="2589097" y="0"/>
                </a:cubicBezTo>
                <a:cubicBezTo>
                  <a:pt x="2854351" y="-49358"/>
                  <a:pt x="2914777" y="8768"/>
                  <a:pt x="3080133" y="0"/>
                </a:cubicBezTo>
                <a:cubicBezTo>
                  <a:pt x="3245489" y="-8768"/>
                  <a:pt x="3564522" y="33404"/>
                  <a:pt x="3772047" y="0"/>
                </a:cubicBezTo>
                <a:cubicBezTo>
                  <a:pt x="3979572" y="-33404"/>
                  <a:pt x="4162821" y="2940"/>
                  <a:pt x="4463961" y="0"/>
                </a:cubicBezTo>
                <a:cubicBezTo>
                  <a:pt x="4765101" y="-2940"/>
                  <a:pt x="4727888" y="27377"/>
                  <a:pt x="4888037" y="0"/>
                </a:cubicBezTo>
                <a:cubicBezTo>
                  <a:pt x="5048186" y="-27377"/>
                  <a:pt x="5234749" y="34369"/>
                  <a:pt x="5379073" y="0"/>
                </a:cubicBezTo>
                <a:cubicBezTo>
                  <a:pt x="5523397" y="-34369"/>
                  <a:pt x="5665736" y="21598"/>
                  <a:pt x="5803149" y="0"/>
                </a:cubicBezTo>
                <a:cubicBezTo>
                  <a:pt x="5940562" y="-21598"/>
                  <a:pt x="6310806" y="22753"/>
                  <a:pt x="6695941" y="0"/>
                </a:cubicBezTo>
                <a:cubicBezTo>
                  <a:pt x="6749547" y="177897"/>
                  <a:pt x="6663860" y="330808"/>
                  <a:pt x="6695941" y="461665"/>
                </a:cubicBezTo>
                <a:cubicBezTo>
                  <a:pt x="6411525" y="500803"/>
                  <a:pt x="6310985" y="406195"/>
                  <a:pt x="6070987" y="461665"/>
                </a:cubicBezTo>
                <a:cubicBezTo>
                  <a:pt x="5830989" y="517135"/>
                  <a:pt x="5745535" y="413736"/>
                  <a:pt x="5646910" y="461665"/>
                </a:cubicBezTo>
                <a:cubicBezTo>
                  <a:pt x="5548285" y="509594"/>
                  <a:pt x="5392071" y="442590"/>
                  <a:pt x="5289793" y="461665"/>
                </a:cubicBezTo>
                <a:cubicBezTo>
                  <a:pt x="5187515" y="480740"/>
                  <a:pt x="5034519" y="411493"/>
                  <a:pt x="4865717" y="461665"/>
                </a:cubicBezTo>
                <a:cubicBezTo>
                  <a:pt x="4696915" y="511837"/>
                  <a:pt x="4462693" y="419246"/>
                  <a:pt x="4173803" y="461665"/>
                </a:cubicBezTo>
                <a:cubicBezTo>
                  <a:pt x="3884913" y="504084"/>
                  <a:pt x="3871318" y="458201"/>
                  <a:pt x="3682768" y="461665"/>
                </a:cubicBezTo>
                <a:cubicBezTo>
                  <a:pt x="3494218" y="465129"/>
                  <a:pt x="3406510" y="454511"/>
                  <a:pt x="3325651" y="461665"/>
                </a:cubicBezTo>
                <a:cubicBezTo>
                  <a:pt x="3244792" y="468819"/>
                  <a:pt x="2906350" y="444012"/>
                  <a:pt x="2767656" y="461665"/>
                </a:cubicBezTo>
                <a:cubicBezTo>
                  <a:pt x="2628962" y="479318"/>
                  <a:pt x="2399602" y="380250"/>
                  <a:pt x="2075742" y="461665"/>
                </a:cubicBezTo>
                <a:cubicBezTo>
                  <a:pt x="1751882" y="543080"/>
                  <a:pt x="1565776" y="444850"/>
                  <a:pt x="1383828" y="461665"/>
                </a:cubicBezTo>
                <a:cubicBezTo>
                  <a:pt x="1201880" y="478480"/>
                  <a:pt x="1008526" y="455366"/>
                  <a:pt x="825833" y="461665"/>
                </a:cubicBezTo>
                <a:cubicBezTo>
                  <a:pt x="643141" y="467964"/>
                  <a:pt x="288335" y="440796"/>
                  <a:pt x="0" y="461665"/>
                </a:cubicBezTo>
                <a:cubicBezTo>
                  <a:pt x="-44800" y="287516"/>
                  <a:pt x="47732" y="150662"/>
                  <a:pt x="0" y="0"/>
                </a:cubicBezTo>
                <a:close/>
              </a:path>
            </a:pathLst>
          </a:custGeom>
          <a:solidFill>
            <a:srgbClr val="FF3399"/>
          </a:solidFill>
          <a:ln>
            <a:solidFill>
              <a:schemeClr val="tx1"/>
            </a:solidFill>
            <a:extLst>
              <a:ext uri="{C807C97D-BFC1-408E-A445-0C87EB9F89A2}">
                <ask:lineSketchStyleProps xmlns:ask="http://schemas.microsoft.com/office/drawing/2018/sketchyshapes" sd="1362873227">
                  <a:prstGeom prst="rect">
                    <a:avLst/>
                  </a:prstGeom>
                  <ask:type>
                    <ask:lineSketchScribble/>
                  </ask:type>
                </ask:lineSketchStyleProps>
              </a:ext>
            </a:extLst>
          </a:ln>
        </p:spPr>
        <p:txBody>
          <a:bodyPr wrap="square" rtlCol="0">
            <a:spAutoFit/>
          </a:bodyPr>
          <a:lstStyle/>
          <a:p>
            <a:pPr algn="ctr"/>
            <a:r>
              <a:rPr lang="tr-TR" sz="2400" dirty="0">
                <a:latin typeface="Arial" panose="020B0604020202020204" pitchFamily="34" charset="0"/>
                <a:cs typeface="Arial" panose="020B0604020202020204" pitchFamily="34" charset="0"/>
              </a:rPr>
              <a:t>İnsanların olası bahanelerini ortadan kaldırmak</a:t>
            </a:r>
          </a:p>
        </p:txBody>
      </p:sp>
      <p:sp>
        <p:nvSpPr>
          <p:cNvPr id="12" name="Metin kutusu 11">
            <a:extLst>
              <a:ext uri="{FF2B5EF4-FFF2-40B4-BE49-F238E27FC236}">
                <a16:creationId xmlns:a16="http://schemas.microsoft.com/office/drawing/2014/main" id="{919694CB-EEA5-11D1-4983-5000D6E4DBFD}"/>
              </a:ext>
            </a:extLst>
          </p:cNvPr>
          <p:cNvSpPr txBox="1"/>
          <p:nvPr/>
        </p:nvSpPr>
        <p:spPr>
          <a:xfrm>
            <a:off x="3453646" y="5137165"/>
            <a:ext cx="5284709" cy="461665"/>
          </a:xfrm>
          <a:custGeom>
            <a:avLst/>
            <a:gdLst>
              <a:gd name="connsiteX0" fmla="*/ 0 w 5284709"/>
              <a:gd name="connsiteY0" fmla="*/ 0 h 461665"/>
              <a:gd name="connsiteX1" fmla="*/ 692884 w 5284709"/>
              <a:gd name="connsiteY1" fmla="*/ 0 h 461665"/>
              <a:gd name="connsiteX2" fmla="*/ 1280074 w 5284709"/>
              <a:gd name="connsiteY2" fmla="*/ 0 h 461665"/>
              <a:gd name="connsiteX3" fmla="*/ 1761570 w 5284709"/>
              <a:gd name="connsiteY3" fmla="*/ 0 h 461665"/>
              <a:gd name="connsiteX4" fmla="*/ 2348760 w 5284709"/>
              <a:gd name="connsiteY4" fmla="*/ 0 h 461665"/>
              <a:gd name="connsiteX5" fmla="*/ 2988797 w 5284709"/>
              <a:gd name="connsiteY5" fmla="*/ 0 h 461665"/>
              <a:gd name="connsiteX6" fmla="*/ 3470292 w 5284709"/>
              <a:gd name="connsiteY6" fmla="*/ 0 h 461665"/>
              <a:gd name="connsiteX7" fmla="*/ 4163176 w 5284709"/>
              <a:gd name="connsiteY7" fmla="*/ 0 h 461665"/>
              <a:gd name="connsiteX8" fmla="*/ 5284709 w 5284709"/>
              <a:gd name="connsiteY8" fmla="*/ 0 h 461665"/>
              <a:gd name="connsiteX9" fmla="*/ 5284709 w 5284709"/>
              <a:gd name="connsiteY9" fmla="*/ 461665 h 461665"/>
              <a:gd name="connsiteX10" fmla="*/ 4856060 w 5284709"/>
              <a:gd name="connsiteY10" fmla="*/ 461665 h 461665"/>
              <a:gd name="connsiteX11" fmla="*/ 4321718 w 5284709"/>
              <a:gd name="connsiteY11" fmla="*/ 461665 h 461665"/>
              <a:gd name="connsiteX12" fmla="*/ 3840222 w 5284709"/>
              <a:gd name="connsiteY12" fmla="*/ 461665 h 461665"/>
              <a:gd name="connsiteX13" fmla="*/ 3200185 w 5284709"/>
              <a:gd name="connsiteY13" fmla="*/ 461665 h 461665"/>
              <a:gd name="connsiteX14" fmla="*/ 2665842 w 5284709"/>
              <a:gd name="connsiteY14" fmla="*/ 461665 h 461665"/>
              <a:gd name="connsiteX15" fmla="*/ 2025805 w 5284709"/>
              <a:gd name="connsiteY15" fmla="*/ 461665 h 461665"/>
              <a:gd name="connsiteX16" fmla="*/ 1544309 w 5284709"/>
              <a:gd name="connsiteY16" fmla="*/ 461665 h 461665"/>
              <a:gd name="connsiteX17" fmla="*/ 904272 w 5284709"/>
              <a:gd name="connsiteY17" fmla="*/ 461665 h 461665"/>
              <a:gd name="connsiteX18" fmla="*/ 0 w 5284709"/>
              <a:gd name="connsiteY18" fmla="*/ 461665 h 461665"/>
              <a:gd name="connsiteX19" fmla="*/ 0 w 5284709"/>
              <a:gd name="connsiteY1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4709" h="461665" fill="none" extrusionOk="0">
                <a:moveTo>
                  <a:pt x="0" y="0"/>
                </a:moveTo>
                <a:cubicBezTo>
                  <a:pt x="216947" y="-32656"/>
                  <a:pt x="522462" y="47796"/>
                  <a:pt x="692884" y="0"/>
                </a:cubicBezTo>
                <a:cubicBezTo>
                  <a:pt x="863306" y="-47796"/>
                  <a:pt x="1032823" y="28999"/>
                  <a:pt x="1280074" y="0"/>
                </a:cubicBezTo>
                <a:cubicBezTo>
                  <a:pt x="1527325" y="-28999"/>
                  <a:pt x="1525463" y="27719"/>
                  <a:pt x="1761570" y="0"/>
                </a:cubicBezTo>
                <a:cubicBezTo>
                  <a:pt x="1997677" y="-27719"/>
                  <a:pt x="2089867" y="3734"/>
                  <a:pt x="2348760" y="0"/>
                </a:cubicBezTo>
                <a:cubicBezTo>
                  <a:pt x="2607653" y="-3734"/>
                  <a:pt x="2804055" y="74513"/>
                  <a:pt x="2988797" y="0"/>
                </a:cubicBezTo>
                <a:cubicBezTo>
                  <a:pt x="3173539" y="-74513"/>
                  <a:pt x="3324356" y="56134"/>
                  <a:pt x="3470292" y="0"/>
                </a:cubicBezTo>
                <a:cubicBezTo>
                  <a:pt x="3616228" y="-56134"/>
                  <a:pt x="3854998" y="11803"/>
                  <a:pt x="4163176" y="0"/>
                </a:cubicBezTo>
                <a:cubicBezTo>
                  <a:pt x="4471354" y="-11803"/>
                  <a:pt x="4724732" y="108040"/>
                  <a:pt x="5284709" y="0"/>
                </a:cubicBezTo>
                <a:cubicBezTo>
                  <a:pt x="5335863" y="215091"/>
                  <a:pt x="5249564" y="238962"/>
                  <a:pt x="5284709" y="461665"/>
                </a:cubicBezTo>
                <a:cubicBezTo>
                  <a:pt x="5088254" y="474557"/>
                  <a:pt x="4967935" y="412750"/>
                  <a:pt x="4856060" y="461665"/>
                </a:cubicBezTo>
                <a:cubicBezTo>
                  <a:pt x="4744185" y="510580"/>
                  <a:pt x="4557676" y="412213"/>
                  <a:pt x="4321718" y="461665"/>
                </a:cubicBezTo>
                <a:cubicBezTo>
                  <a:pt x="4085760" y="511117"/>
                  <a:pt x="3936709" y="439838"/>
                  <a:pt x="3840222" y="461665"/>
                </a:cubicBezTo>
                <a:cubicBezTo>
                  <a:pt x="3743735" y="483492"/>
                  <a:pt x="3474600" y="403422"/>
                  <a:pt x="3200185" y="461665"/>
                </a:cubicBezTo>
                <a:cubicBezTo>
                  <a:pt x="2925770" y="519908"/>
                  <a:pt x="2923057" y="447593"/>
                  <a:pt x="2665842" y="461665"/>
                </a:cubicBezTo>
                <a:cubicBezTo>
                  <a:pt x="2408627" y="475737"/>
                  <a:pt x="2226560" y="395221"/>
                  <a:pt x="2025805" y="461665"/>
                </a:cubicBezTo>
                <a:cubicBezTo>
                  <a:pt x="1825050" y="528109"/>
                  <a:pt x="1734324" y="443029"/>
                  <a:pt x="1544309" y="461665"/>
                </a:cubicBezTo>
                <a:cubicBezTo>
                  <a:pt x="1354294" y="480301"/>
                  <a:pt x="1099407" y="433254"/>
                  <a:pt x="904272" y="461665"/>
                </a:cubicBezTo>
                <a:cubicBezTo>
                  <a:pt x="709137" y="490076"/>
                  <a:pt x="420412" y="386887"/>
                  <a:pt x="0" y="461665"/>
                </a:cubicBezTo>
                <a:cubicBezTo>
                  <a:pt x="-50160" y="339689"/>
                  <a:pt x="55173" y="143544"/>
                  <a:pt x="0" y="0"/>
                </a:cubicBezTo>
                <a:close/>
              </a:path>
              <a:path w="5284709" h="461665" stroke="0" extrusionOk="0">
                <a:moveTo>
                  <a:pt x="0" y="0"/>
                </a:moveTo>
                <a:cubicBezTo>
                  <a:pt x="175236" y="-15904"/>
                  <a:pt x="266205" y="25403"/>
                  <a:pt x="428649" y="0"/>
                </a:cubicBezTo>
                <a:cubicBezTo>
                  <a:pt x="591093" y="-25403"/>
                  <a:pt x="768811" y="7735"/>
                  <a:pt x="857297" y="0"/>
                </a:cubicBezTo>
                <a:cubicBezTo>
                  <a:pt x="945783" y="-7735"/>
                  <a:pt x="1320475" y="43490"/>
                  <a:pt x="1497334" y="0"/>
                </a:cubicBezTo>
                <a:cubicBezTo>
                  <a:pt x="1674193" y="-43490"/>
                  <a:pt x="2008964" y="54840"/>
                  <a:pt x="2137371" y="0"/>
                </a:cubicBezTo>
                <a:cubicBezTo>
                  <a:pt x="2265778" y="-54840"/>
                  <a:pt x="2522182" y="36184"/>
                  <a:pt x="2777408" y="0"/>
                </a:cubicBezTo>
                <a:cubicBezTo>
                  <a:pt x="3032634" y="-36184"/>
                  <a:pt x="3144670" y="6338"/>
                  <a:pt x="3311751" y="0"/>
                </a:cubicBezTo>
                <a:cubicBezTo>
                  <a:pt x="3478832" y="-6338"/>
                  <a:pt x="3698840" y="74571"/>
                  <a:pt x="4004635" y="0"/>
                </a:cubicBezTo>
                <a:cubicBezTo>
                  <a:pt x="4310430" y="-74571"/>
                  <a:pt x="4505699" y="43602"/>
                  <a:pt x="4697519" y="0"/>
                </a:cubicBezTo>
                <a:cubicBezTo>
                  <a:pt x="4889339" y="-43602"/>
                  <a:pt x="5071429" y="64047"/>
                  <a:pt x="5284709" y="0"/>
                </a:cubicBezTo>
                <a:cubicBezTo>
                  <a:pt x="5300909" y="100372"/>
                  <a:pt x="5240523" y="336396"/>
                  <a:pt x="5284709" y="461665"/>
                </a:cubicBezTo>
                <a:cubicBezTo>
                  <a:pt x="5127838" y="509513"/>
                  <a:pt x="4942307" y="428398"/>
                  <a:pt x="4856060" y="461665"/>
                </a:cubicBezTo>
                <a:cubicBezTo>
                  <a:pt x="4769813" y="494932"/>
                  <a:pt x="4539882" y="412371"/>
                  <a:pt x="4427412" y="461665"/>
                </a:cubicBezTo>
                <a:cubicBezTo>
                  <a:pt x="4314942" y="510959"/>
                  <a:pt x="4086753" y="427135"/>
                  <a:pt x="3840222" y="461665"/>
                </a:cubicBezTo>
                <a:cubicBezTo>
                  <a:pt x="3593691" y="496195"/>
                  <a:pt x="3565988" y="414644"/>
                  <a:pt x="3411573" y="461665"/>
                </a:cubicBezTo>
                <a:cubicBezTo>
                  <a:pt x="3257158" y="508686"/>
                  <a:pt x="3137367" y="460528"/>
                  <a:pt x="2930078" y="461665"/>
                </a:cubicBezTo>
                <a:cubicBezTo>
                  <a:pt x="2722789" y="462802"/>
                  <a:pt x="2624369" y="426605"/>
                  <a:pt x="2501429" y="461665"/>
                </a:cubicBezTo>
                <a:cubicBezTo>
                  <a:pt x="2378489" y="496725"/>
                  <a:pt x="2166471" y="407684"/>
                  <a:pt x="2019933" y="461665"/>
                </a:cubicBezTo>
                <a:cubicBezTo>
                  <a:pt x="1873395" y="515646"/>
                  <a:pt x="1568239" y="387849"/>
                  <a:pt x="1327049" y="461665"/>
                </a:cubicBezTo>
                <a:cubicBezTo>
                  <a:pt x="1085859" y="535481"/>
                  <a:pt x="976974" y="431904"/>
                  <a:pt x="792706" y="461665"/>
                </a:cubicBezTo>
                <a:cubicBezTo>
                  <a:pt x="608438" y="491426"/>
                  <a:pt x="229632" y="368588"/>
                  <a:pt x="0" y="461665"/>
                </a:cubicBezTo>
                <a:cubicBezTo>
                  <a:pt x="-46407" y="337063"/>
                  <a:pt x="25007" y="226306"/>
                  <a:pt x="0" y="0"/>
                </a:cubicBezTo>
                <a:close/>
              </a:path>
            </a:pathLst>
          </a:custGeom>
          <a:solidFill>
            <a:srgbClr val="66FF66"/>
          </a:solidFill>
          <a:ln>
            <a:solidFill>
              <a:schemeClr val="tx1"/>
            </a:solidFill>
            <a:extLst>
              <a:ext uri="{C807C97D-BFC1-408E-A445-0C87EB9F89A2}">
                <ask:lineSketchStyleProps xmlns:ask="http://schemas.microsoft.com/office/drawing/2018/sketchyshapes" sd="1362873227">
                  <a:prstGeom prst="rect">
                    <a:avLst/>
                  </a:prstGeom>
                  <ask:type>
                    <ask:lineSketchScribble/>
                  </ask:type>
                </ask:lineSketchStyleProps>
              </a:ext>
            </a:extLst>
          </a:ln>
        </p:spPr>
        <p:txBody>
          <a:bodyPr wrap="square" rtlCol="0">
            <a:spAutoFit/>
          </a:bodyPr>
          <a:lstStyle/>
          <a:p>
            <a:pPr algn="ctr"/>
            <a:r>
              <a:rPr lang="tr-TR" sz="2400" dirty="0">
                <a:latin typeface="Arial" panose="020B0604020202020204" pitchFamily="34" charset="0"/>
                <a:cs typeface="Arial" panose="020B0604020202020204" pitchFamily="34" charset="0"/>
              </a:rPr>
              <a:t>Vahyin muhatabının insanlar olması</a:t>
            </a:r>
          </a:p>
        </p:txBody>
      </p:sp>
    </p:spTree>
    <p:extLst>
      <p:ext uri="{BB962C8B-B14F-4D97-AF65-F5344CB8AC3E}">
        <p14:creationId xmlns:p14="http://schemas.microsoft.com/office/powerpoint/2010/main" val="33971883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V</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7" name="Metin kutusu 6">
            <a:extLst>
              <a:ext uri="{FF2B5EF4-FFF2-40B4-BE49-F238E27FC236}">
                <a16:creationId xmlns:a16="http://schemas.microsoft.com/office/drawing/2014/main" id="{9D4ED11B-62C7-C05F-07C4-9131EC9E27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A55A661E-9956-0847-232F-7656C6E7232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Halkının başına kral olup hükümdarlık yapan peygamber</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H</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7" name="Metin kutusu 6">
            <a:extLst>
              <a:ext uri="{FF2B5EF4-FFF2-40B4-BE49-F238E27FC236}">
                <a16:creationId xmlns:a16="http://schemas.microsoft.com/office/drawing/2014/main" id="{AA8E5784-08AD-D4A0-9CD8-C47D148512F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F0FB8C20-C4CF-2386-9246-829EB8183D75}"/>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En güzel örnek anlamındaki </a:t>
            </a:r>
            <a:r>
              <a:rPr lang="tr-TR" sz="2400" dirty="0" err="1">
                <a:solidFill>
                  <a:srgbClr val="000000"/>
                </a:solidFill>
                <a:latin typeface="Arial" panose="020B0604020202020204" pitchFamily="34" charset="0"/>
                <a:cs typeface="Arial" panose="020B0604020202020204" pitchFamily="34" charset="0"/>
              </a:rPr>
              <a:t>üsve</a:t>
            </a:r>
            <a:r>
              <a:rPr lang="tr-TR" sz="2400" dirty="0">
                <a:solidFill>
                  <a:srgbClr val="000000"/>
                </a:solidFill>
                <a:latin typeface="Arial" panose="020B0604020202020204" pitchFamily="34" charset="0"/>
                <a:cs typeface="Arial" panose="020B0604020202020204" pitchFamily="34" charset="0"/>
              </a:rPr>
              <a:t>-i ………….. ifadesi </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16682FE3-DCE7-0DA6-E177-F761A791F550}"/>
              </a:ext>
            </a:extLst>
          </p:cNvPr>
          <p:cNvSpPr/>
          <p:nvPr/>
        </p:nvSpPr>
        <p:spPr>
          <a:xfrm>
            <a:off x="3114655" y="2008049"/>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8" name="Freeform 6">
            <a:extLst>
              <a:ext uri="{FF2B5EF4-FFF2-40B4-BE49-F238E27FC236}">
                <a16:creationId xmlns:a16="http://schemas.microsoft.com/office/drawing/2014/main" id="{AE48F51D-61F9-7F87-CDEA-EF3651F041A6}"/>
              </a:ext>
            </a:extLst>
          </p:cNvPr>
          <p:cNvSpPr/>
          <p:nvPr/>
        </p:nvSpPr>
        <p:spPr>
          <a:xfrm>
            <a:off x="3114655" y="3165626"/>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0" name="Freeform 6">
            <a:extLst>
              <a:ext uri="{FF2B5EF4-FFF2-40B4-BE49-F238E27FC236}">
                <a16:creationId xmlns:a16="http://schemas.microsoft.com/office/drawing/2014/main" id="{7FACBAAC-DCE6-51A3-7899-CB777055BD0A}"/>
              </a:ext>
            </a:extLst>
          </p:cNvPr>
          <p:cNvSpPr/>
          <p:nvPr/>
        </p:nvSpPr>
        <p:spPr>
          <a:xfrm>
            <a:off x="3114655" y="4323203"/>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grpSp>
        <p:nvGrpSpPr>
          <p:cNvPr id="14" name="Grup 13">
            <a:extLst>
              <a:ext uri="{FF2B5EF4-FFF2-40B4-BE49-F238E27FC236}">
                <a16:creationId xmlns:a16="http://schemas.microsoft.com/office/drawing/2014/main" id="{68E3A362-AEDB-AD03-2217-5F41253EB0F9}"/>
              </a:ext>
            </a:extLst>
          </p:cNvPr>
          <p:cNvGrpSpPr/>
          <p:nvPr/>
        </p:nvGrpSpPr>
        <p:grpSpPr>
          <a:xfrm>
            <a:off x="0" y="5350377"/>
            <a:ext cx="12192000" cy="954107"/>
            <a:chOff x="0" y="5372597"/>
            <a:chExt cx="12192000" cy="954107"/>
          </a:xfrm>
        </p:grpSpPr>
        <p:sp>
          <p:nvSpPr>
            <p:cNvPr id="15" name="Dikdörtgen 14">
              <a:extLst>
                <a:ext uri="{FF2B5EF4-FFF2-40B4-BE49-F238E27FC236}">
                  <a16:creationId xmlns:a16="http://schemas.microsoft.com/office/drawing/2014/main" id="{D39A1BF3-2659-5011-B0AD-BF02DBD1AFDD}"/>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
          <p:nvSpPr>
            <p:cNvPr id="16" name="Metin kutusu 9">
              <a:extLst>
                <a:ext uri="{FF2B5EF4-FFF2-40B4-BE49-F238E27FC236}">
                  <a16:creationId xmlns:a16="http://schemas.microsoft.com/office/drawing/2014/main" id="{94FF7D3A-7C95-A0DB-8262-89C48E38A27A}"/>
                </a:ext>
              </a:extLst>
            </p:cNvPr>
            <p:cNvSpPr txBox="1"/>
            <p:nvPr/>
          </p:nvSpPr>
          <p:spPr>
            <a:xfrm>
              <a:off x="1154628" y="5372597"/>
              <a:ext cx="9882744" cy="954107"/>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17" name="Resim 16" descr="daire, ekran görüntüsü, grafik, yaratıcılık içeren bir resim&#10;&#10;Açıklama otomatik olarak oluşturuldu">
              <a:extLst>
                <a:ext uri="{FF2B5EF4-FFF2-40B4-BE49-F238E27FC236}">
                  <a16:creationId xmlns:a16="http://schemas.microsoft.com/office/drawing/2014/main" id="{1024586F-D879-86EB-1F86-8EB09AFA2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18" name="Resim 17" descr="daire, ekran görüntüsü, grafik, yaratıcılık içeren bir resim&#10;&#10;Açıklama otomatik olarak oluşturuldu">
              <a:extLst>
                <a:ext uri="{FF2B5EF4-FFF2-40B4-BE49-F238E27FC236}">
                  <a16:creationId xmlns:a16="http://schemas.microsoft.com/office/drawing/2014/main" id="{52A1B320-868C-2B14-9CEB-B96C72EC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477153"/>
            <a:ext cx="6695941" cy="1077218"/>
          </a:xfrm>
          <a:prstGeom prst="rect">
            <a:avLst/>
          </a:prstGeom>
          <a:noFill/>
        </p:spPr>
        <p:txBody>
          <a:bodyPr wrap="square" rtlCol="0">
            <a:spAutoFit/>
          </a:bodyPr>
          <a:lstStyle/>
          <a:p>
            <a:r>
              <a:rPr lang="tr-TR" sz="3200" dirty="0">
                <a:latin typeface="Arial" panose="020B0604020202020204" pitchFamily="34" charset="0"/>
              </a:rPr>
              <a:t>• Ölçü ve tartıda dürüstlük için mücadele etmiştir.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565546" y="2854625"/>
            <a:ext cx="6695941"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Hitabet yeteneğinden ötürü “</a:t>
            </a:r>
            <a:r>
              <a:rPr lang="tr-TR" sz="3200" dirty="0" err="1">
                <a:solidFill>
                  <a:srgbClr val="FF0000"/>
                </a:solidFill>
                <a:latin typeface="Arial" panose="020B0604020202020204" pitchFamily="34" charset="0"/>
                <a:cs typeface="Arial" panose="020B0604020202020204" pitchFamily="34" charset="0"/>
              </a:rPr>
              <a:t>Hatibü’l</a:t>
            </a:r>
            <a:r>
              <a:rPr lang="tr-TR" sz="3200" dirty="0">
                <a:solidFill>
                  <a:srgbClr val="FF0000"/>
                </a:solidFill>
                <a:latin typeface="Arial" panose="020B0604020202020204" pitchFamily="34" charset="0"/>
                <a:cs typeface="Arial" panose="020B0604020202020204" pitchFamily="34" charset="0"/>
              </a:rPr>
              <a:t>- Enbiya</a:t>
            </a:r>
            <a:r>
              <a:rPr lang="tr-TR" sz="3200" dirty="0">
                <a:latin typeface="Arial" panose="020B0604020202020204" pitchFamily="34" charset="0"/>
                <a:cs typeface="Arial" panose="020B0604020202020204" pitchFamily="34" charset="0"/>
              </a:rPr>
              <a:t>” olarak anılmıştır.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Hz. Şuayb (a.s.)</a:t>
            </a:r>
          </a:p>
        </p:txBody>
      </p:sp>
      <p:pic>
        <p:nvPicPr>
          <p:cNvPr id="9" name="Resim 8" descr="bulut, gökyüzü, dış mekan, Çorak arazi içeren bir resim&#10;&#10;Açıklama otomatik olarak oluşturuldu">
            <a:extLst>
              <a:ext uri="{FF2B5EF4-FFF2-40B4-BE49-F238E27FC236}">
                <a16:creationId xmlns:a16="http://schemas.microsoft.com/office/drawing/2014/main" id="{3EEB2463-5589-9AC0-D20B-8BF402EDF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47" y="2379890"/>
            <a:ext cx="2876246" cy="3860224"/>
          </a:xfrm>
          <a:prstGeom prst="rect">
            <a:avLst/>
          </a:prstGeom>
        </p:spPr>
      </p:pic>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364609"/>
            <a:ext cx="6695941" cy="1569660"/>
          </a:xfrm>
          <a:prstGeom prst="rect">
            <a:avLst/>
          </a:prstGeom>
          <a:noFill/>
        </p:spPr>
        <p:txBody>
          <a:bodyPr wrap="square" rtlCol="0">
            <a:spAutoFit/>
          </a:bodyPr>
          <a:lstStyle/>
          <a:p>
            <a:r>
              <a:rPr lang="tr-TR" sz="3200" dirty="0">
                <a:latin typeface="Arial" panose="020B0604020202020204" pitchFamily="34" charset="0"/>
              </a:rPr>
              <a:t>• Kötülüğe iyilikle karşılık vermek ve </a:t>
            </a:r>
            <a:r>
              <a:rPr lang="tr-TR" sz="3200" dirty="0">
                <a:solidFill>
                  <a:srgbClr val="FF0000"/>
                </a:solidFill>
                <a:latin typeface="Arial" panose="020B0604020202020204" pitchFamily="34" charset="0"/>
              </a:rPr>
              <a:t>affedici </a:t>
            </a:r>
            <a:r>
              <a:rPr lang="tr-TR" sz="3200" dirty="0">
                <a:latin typeface="Arial" panose="020B0604020202020204" pitchFamily="34" charset="0"/>
              </a:rPr>
              <a:t>olmak konularında örnek olmuştur.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565546" y="2742081"/>
            <a:ext cx="6695941"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İffet</a:t>
            </a:r>
            <a:r>
              <a:rPr lang="tr-TR" sz="3200" dirty="0">
                <a:latin typeface="Arial" panose="020B0604020202020204" pitchFamily="34" charset="0"/>
                <a:cs typeface="Arial" panose="020B0604020202020204" pitchFamily="34" charset="0"/>
              </a:rPr>
              <a:t>i ve güzel </a:t>
            </a:r>
            <a:r>
              <a:rPr lang="tr-TR" sz="3200" dirty="0">
                <a:solidFill>
                  <a:srgbClr val="FF0000"/>
                </a:solidFill>
                <a:latin typeface="Arial" panose="020B0604020202020204" pitchFamily="34" charset="0"/>
                <a:cs typeface="Arial" panose="020B0604020202020204" pitchFamily="34" charset="0"/>
              </a:rPr>
              <a:t>ahlak</a:t>
            </a:r>
            <a:r>
              <a:rPr lang="tr-TR" sz="3200" dirty="0">
                <a:latin typeface="Arial" panose="020B0604020202020204" pitchFamily="34" charset="0"/>
                <a:cs typeface="Arial" panose="020B0604020202020204" pitchFamily="34" charset="0"/>
              </a:rPr>
              <a:t>ıyla bizlere örnek olmuştur. </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Hz. Yusuf (a.s.)</a:t>
            </a:r>
          </a:p>
        </p:txBody>
      </p:sp>
      <p:pic>
        <p:nvPicPr>
          <p:cNvPr id="8" name="Resim 7" descr="çim, dış mekan, ağaç, bitki içeren bir resim&#10;&#10;Açıklama otomatik olarak oluşturuldu">
            <a:extLst>
              <a:ext uri="{FF2B5EF4-FFF2-40B4-BE49-F238E27FC236}">
                <a16:creationId xmlns:a16="http://schemas.microsoft.com/office/drawing/2014/main" id="{314360A0-698D-7FB9-E5D6-2F6DB15F1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48" y="2379890"/>
            <a:ext cx="2876246" cy="3860225"/>
          </a:xfrm>
          <a:prstGeom prst="rect">
            <a:avLst/>
          </a:prstGeom>
        </p:spPr>
      </p:pic>
    </p:spTree>
    <p:extLst>
      <p:ext uri="{BB962C8B-B14F-4D97-AF65-F5344CB8AC3E}">
        <p14:creationId xmlns:p14="http://schemas.microsoft.com/office/powerpoint/2010/main" val="305919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477153"/>
            <a:ext cx="6695941" cy="1077218"/>
          </a:xfrm>
          <a:prstGeom prst="rect">
            <a:avLst/>
          </a:prstGeom>
          <a:noFill/>
        </p:spPr>
        <p:txBody>
          <a:bodyPr wrap="square" rtlCol="0">
            <a:spAutoFit/>
          </a:bodyPr>
          <a:lstStyle/>
          <a:p>
            <a:r>
              <a:rPr lang="tr-TR" sz="3200" dirty="0">
                <a:latin typeface="Arial" panose="020B0604020202020204" pitchFamily="34" charset="0"/>
              </a:rPr>
              <a:t>• </a:t>
            </a:r>
            <a:r>
              <a:rPr lang="tr-TR" sz="3200" dirty="0">
                <a:solidFill>
                  <a:srgbClr val="FF0000"/>
                </a:solidFill>
                <a:latin typeface="Arial" panose="020B0604020202020204" pitchFamily="34" charset="0"/>
              </a:rPr>
              <a:t>Mısır</a:t>
            </a:r>
            <a:r>
              <a:rPr lang="tr-TR" sz="3200" dirty="0">
                <a:latin typeface="Arial" panose="020B0604020202020204" pitchFamily="34" charset="0"/>
              </a:rPr>
              <a:t>’da uzun yıllar tevhit inancını tebliğ etmiştir.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565546" y="2854625"/>
            <a:ext cx="6695941"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Kur’an’da mücadelesinden </a:t>
            </a:r>
            <a:r>
              <a:rPr lang="tr-TR" sz="3200" dirty="0">
                <a:solidFill>
                  <a:srgbClr val="FF0000"/>
                </a:solidFill>
                <a:latin typeface="Arial" panose="020B0604020202020204" pitchFamily="34" charset="0"/>
                <a:cs typeface="Arial" panose="020B0604020202020204" pitchFamily="34" charset="0"/>
              </a:rPr>
              <a:t>en çok bahsedilen</a:t>
            </a:r>
            <a:r>
              <a:rPr lang="tr-TR" sz="3200" dirty="0">
                <a:latin typeface="Arial" panose="020B0604020202020204" pitchFamily="34" charset="0"/>
                <a:cs typeface="Arial" panose="020B0604020202020204" pitchFamily="34" charset="0"/>
              </a:rPr>
              <a:t> peygamberdir.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Hz. Musa (a.s.)</a:t>
            </a:r>
          </a:p>
        </p:txBody>
      </p:sp>
      <p:pic>
        <p:nvPicPr>
          <p:cNvPr id="8" name="Resim 7">
            <a:extLst>
              <a:ext uri="{FF2B5EF4-FFF2-40B4-BE49-F238E27FC236}">
                <a16:creationId xmlns:a16="http://schemas.microsoft.com/office/drawing/2014/main" id="{1FAFB550-5FEB-866F-7075-F874C149A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47" y="2379890"/>
            <a:ext cx="2875483" cy="3859200"/>
          </a:xfrm>
          <a:prstGeom prst="rect">
            <a:avLst/>
          </a:prstGeom>
        </p:spPr>
      </p:pic>
    </p:spTree>
    <p:extLst>
      <p:ext uri="{BB962C8B-B14F-4D97-AF65-F5344CB8AC3E}">
        <p14:creationId xmlns:p14="http://schemas.microsoft.com/office/powerpoint/2010/main" val="3785936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139526"/>
            <a:ext cx="6695941" cy="1077218"/>
          </a:xfrm>
          <a:prstGeom prst="rect">
            <a:avLst/>
          </a:prstGeom>
          <a:noFill/>
        </p:spPr>
        <p:txBody>
          <a:bodyPr wrap="square" rtlCol="0">
            <a:spAutoFit/>
          </a:bodyPr>
          <a:lstStyle/>
          <a:p>
            <a:r>
              <a:rPr lang="tr-TR" sz="3200" dirty="0">
                <a:latin typeface="Arial" panose="020B0604020202020204" pitchFamily="34" charset="0"/>
              </a:rPr>
              <a:t>• Halkının başına </a:t>
            </a:r>
            <a:r>
              <a:rPr lang="tr-TR" sz="3200" dirty="0">
                <a:solidFill>
                  <a:srgbClr val="FF0000"/>
                </a:solidFill>
                <a:latin typeface="Arial" panose="020B0604020202020204" pitchFamily="34" charset="0"/>
              </a:rPr>
              <a:t>kral</a:t>
            </a:r>
            <a:r>
              <a:rPr lang="tr-TR" sz="3200" dirty="0">
                <a:latin typeface="Arial" panose="020B0604020202020204" pitchFamily="34" charset="0"/>
              </a:rPr>
              <a:t> olmuş ve </a:t>
            </a:r>
            <a:r>
              <a:rPr lang="tr-TR" sz="3200" dirty="0">
                <a:solidFill>
                  <a:srgbClr val="FF0000"/>
                </a:solidFill>
                <a:latin typeface="Arial" panose="020B0604020202020204" pitchFamily="34" charset="0"/>
              </a:rPr>
              <a:t>hükümdarlık</a:t>
            </a:r>
            <a:r>
              <a:rPr lang="tr-TR" sz="3200" dirty="0">
                <a:latin typeface="Arial" panose="020B0604020202020204" pitchFamily="34" charset="0"/>
              </a:rPr>
              <a:t> yapmıştır.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565546" y="3206318"/>
            <a:ext cx="6695941" cy="584775"/>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Bir </a:t>
            </a:r>
            <a:r>
              <a:rPr lang="tr-TR" sz="3200" dirty="0">
                <a:solidFill>
                  <a:srgbClr val="FF0000"/>
                </a:solidFill>
                <a:latin typeface="Arial" panose="020B0604020202020204" pitchFamily="34" charset="0"/>
                <a:cs typeface="Arial" panose="020B0604020202020204" pitchFamily="34" charset="0"/>
              </a:rPr>
              <a:t>asker</a:t>
            </a:r>
            <a:r>
              <a:rPr lang="tr-TR" sz="3200" dirty="0">
                <a:latin typeface="Arial" panose="020B0604020202020204" pitchFamily="34" charset="0"/>
                <a:cs typeface="Arial" panose="020B0604020202020204" pitchFamily="34" charset="0"/>
              </a:rPr>
              <a:t> olarak savaşmıştır.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Hz. Davud (a.s.)</a:t>
            </a:r>
          </a:p>
        </p:txBody>
      </p:sp>
      <p:pic>
        <p:nvPicPr>
          <p:cNvPr id="8" name="Resim 7" descr="gökyüzü, çim, bulut, dış mekan içeren bir resim&#10;&#10;Açıklama otomatik olarak oluşturuldu">
            <a:extLst>
              <a:ext uri="{FF2B5EF4-FFF2-40B4-BE49-F238E27FC236}">
                <a16:creationId xmlns:a16="http://schemas.microsoft.com/office/drawing/2014/main" id="{2AFD03C5-BBF4-B41B-BB7B-592BB99A3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10" y="2379890"/>
            <a:ext cx="2875483" cy="3859200"/>
          </a:xfrm>
          <a:prstGeom prst="rect">
            <a:avLst/>
          </a:prstGeom>
        </p:spPr>
      </p:pic>
    </p:spTree>
    <p:extLst>
      <p:ext uri="{BB962C8B-B14F-4D97-AF65-F5344CB8AC3E}">
        <p14:creationId xmlns:p14="http://schemas.microsoft.com/office/powerpoint/2010/main" val="28449617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716308"/>
            <a:ext cx="6695941" cy="584775"/>
          </a:xfrm>
          <a:prstGeom prst="rect">
            <a:avLst/>
          </a:prstGeom>
          <a:noFill/>
        </p:spPr>
        <p:txBody>
          <a:bodyPr wrap="square" rtlCol="0">
            <a:spAutoFit/>
          </a:bodyPr>
          <a:lstStyle/>
          <a:p>
            <a:r>
              <a:rPr lang="tr-TR" sz="3200" dirty="0">
                <a:latin typeface="Arial" panose="020B0604020202020204" pitchFamily="34" charset="0"/>
              </a:rPr>
              <a:t>• </a:t>
            </a:r>
            <a:r>
              <a:rPr lang="tr-TR" sz="3200" dirty="0">
                <a:solidFill>
                  <a:srgbClr val="FF0000"/>
                </a:solidFill>
                <a:latin typeface="Arial" panose="020B0604020202020204" pitchFamily="34" charset="0"/>
              </a:rPr>
              <a:t>Sabrı</a:t>
            </a:r>
            <a:r>
              <a:rPr lang="tr-TR" sz="3200" dirty="0">
                <a:latin typeface="Arial" panose="020B0604020202020204" pitchFamily="34" charset="0"/>
              </a:rPr>
              <a:t>yla sembol olmuştur. </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565546" y="3093780"/>
            <a:ext cx="6695941" cy="1077218"/>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Ağır bir hastalık geçirmiştir; Malını, mülkünü kaybetmiştir.</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774373" y="1264049"/>
            <a:ext cx="2275967" cy="461665"/>
          </a:xfrm>
          <a:prstGeom prst="rect">
            <a:avLst/>
          </a:prstGeom>
          <a:noFill/>
        </p:spPr>
        <p:txBody>
          <a:bodyPr wrap="square" rtlCol="0">
            <a:spAutoFit/>
          </a:bodyPr>
          <a:lstStyle/>
          <a:p>
            <a:pPr algn="ctr"/>
            <a:r>
              <a:rPr lang="tr-TR" sz="2400" b="1" dirty="0">
                <a:solidFill>
                  <a:schemeClr val="bg1"/>
                </a:solidFill>
              </a:rPr>
              <a:t>Hz. Eyyüb (a.s.)</a:t>
            </a:r>
          </a:p>
        </p:txBody>
      </p:sp>
      <p:pic>
        <p:nvPicPr>
          <p:cNvPr id="8" name="Resim 7" descr="sandglass, pembe, kırmızı içeren bir resim&#10;&#10;Açıklama otomatik olarak oluşturuldu">
            <a:extLst>
              <a:ext uri="{FF2B5EF4-FFF2-40B4-BE49-F238E27FC236}">
                <a16:creationId xmlns:a16="http://schemas.microsoft.com/office/drawing/2014/main" id="{005EC142-C70F-6CEF-81AA-5D581C355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10" y="2379890"/>
            <a:ext cx="2875483" cy="3859200"/>
          </a:xfrm>
          <a:prstGeom prst="rect">
            <a:avLst/>
          </a:prstGeom>
        </p:spPr>
      </p:pic>
    </p:spTree>
    <p:extLst>
      <p:ext uri="{BB962C8B-B14F-4D97-AF65-F5344CB8AC3E}">
        <p14:creationId xmlns:p14="http://schemas.microsoft.com/office/powerpoint/2010/main" val="700781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4565546" y="4702239"/>
            <a:ext cx="6695941" cy="1077218"/>
          </a:xfrm>
          <a:prstGeom prst="rect">
            <a:avLst/>
          </a:prstGeom>
          <a:noFill/>
        </p:spPr>
        <p:txBody>
          <a:bodyPr wrap="square" rtlCol="0">
            <a:spAutoFit/>
          </a:bodyPr>
          <a:lstStyle/>
          <a:p>
            <a:r>
              <a:rPr lang="tr-TR" sz="3200" dirty="0">
                <a:latin typeface="Arial" panose="020B0604020202020204" pitchFamily="34" charset="0"/>
              </a:rPr>
              <a:t>• Merhameti ve affedici bir kişiliği ile insanlara önderlik etmiştir.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4565546" y="2827053"/>
            <a:ext cx="6941826" cy="1569660"/>
          </a:xfrm>
          <a:prstGeom prst="rect">
            <a:avLst/>
          </a:prstGeom>
          <a:noFill/>
        </p:spPr>
        <p:txBody>
          <a:bodyPr wrap="square" rtlCol="0">
            <a:spAutoFit/>
          </a:bodyPr>
          <a:lstStyle/>
          <a:p>
            <a:pPr marL="3175"/>
            <a:r>
              <a:rPr lang="tr-TR" sz="3200" dirty="0">
                <a:latin typeface="Arial" panose="020B0604020202020204" pitchFamily="34" charset="0"/>
                <a:cs typeface="Arial" panose="020B0604020202020204" pitchFamily="34" charset="0"/>
              </a:rPr>
              <a:t>• Ticaretteki </a:t>
            </a:r>
            <a:r>
              <a:rPr lang="tr-TR" sz="3200" dirty="0">
                <a:solidFill>
                  <a:srgbClr val="FF0000"/>
                </a:solidFill>
                <a:latin typeface="Arial" panose="020B0604020202020204" pitchFamily="34" charset="0"/>
                <a:cs typeface="Arial" panose="020B0604020202020204" pitchFamily="34" charset="0"/>
              </a:rPr>
              <a:t>dürüst</a:t>
            </a:r>
            <a:r>
              <a:rPr lang="tr-TR" sz="3200" dirty="0">
                <a:latin typeface="Arial" panose="020B0604020202020204" pitchFamily="34" charset="0"/>
                <a:cs typeface="Arial" panose="020B0604020202020204" pitchFamily="34" charset="0"/>
              </a:rPr>
              <a:t>lüğü ve yaşamında </a:t>
            </a:r>
            <a:r>
              <a:rPr lang="tr-TR" sz="3200" dirty="0">
                <a:solidFill>
                  <a:srgbClr val="FF0000"/>
                </a:solidFill>
                <a:latin typeface="Arial" panose="020B0604020202020204" pitchFamily="34" charset="0"/>
                <a:cs typeface="Arial" panose="020B0604020202020204" pitchFamily="34" charset="0"/>
              </a:rPr>
              <a:t>güvenilir</a:t>
            </a:r>
            <a:r>
              <a:rPr lang="tr-TR" sz="3200" dirty="0">
                <a:latin typeface="Arial" panose="020B0604020202020204" pitchFamily="34" charset="0"/>
                <a:cs typeface="Arial" panose="020B0604020202020204" pitchFamily="34" charset="0"/>
              </a:rPr>
              <a:t> olmasıyla bizlere örnek olmuştur. </a:t>
            </a:r>
          </a:p>
        </p:txBody>
      </p:sp>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pic>
        <p:nvPicPr>
          <p:cNvPr id="3" name="Resim 2" descr="grafik, grafik tasarım, macenta, renklilik içeren bir resim&#10;&#10;Açıklama otomatik olarak oluşturuldu">
            <a:extLst>
              <a:ext uri="{FF2B5EF4-FFF2-40B4-BE49-F238E27FC236}">
                <a16:creationId xmlns:a16="http://schemas.microsoft.com/office/drawing/2014/main" id="{2B8B6442-4039-5FAF-BB4A-BB37EA9B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4" name="Metin kutusu 3">
            <a:extLst>
              <a:ext uri="{FF2B5EF4-FFF2-40B4-BE49-F238E27FC236}">
                <a16:creationId xmlns:a16="http://schemas.microsoft.com/office/drawing/2014/main" id="{AAB08B6F-E4F4-2669-B268-6E1E69EFC335}"/>
              </a:ext>
            </a:extLst>
          </p:cNvPr>
          <p:cNvSpPr txBox="1"/>
          <p:nvPr/>
        </p:nvSpPr>
        <p:spPr>
          <a:xfrm>
            <a:off x="1647762" y="1278117"/>
            <a:ext cx="2650496" cy="400110"/>
          </a:xfrm>
          <a:prstGeom prst="rect">
            <a:avLst/>
          </a:prstGeom>
          <a:noFill/>
        </p:spPr>
        <p:txBody>
          <a:bodyPr wrap="square" rtlCol="0">
            <a:spAutoFit/>
          </a:bodyPr>
          <a:lstStyle/>
          <a:p>
            <a:pPr algn="ctr"/>
            <a:r>
              <a:rPr lang="tr-TR" sz="2000" b="1" dirty="0">
                <a:solidFill>
                  <a:schemeClr val="bg1"/>
                </a:solidFill>
              </a:rPr>
              <a:t>Hz. Muhammed (s.a.v)</a:t>
            </a:r>
          </a:p>
        </p:txBody>
      </p:sp>
      <p:pic>
        <p:nvPicPr>
          <p:cNvPr id="8" name="Resim 7" descr="resim, palmiye ağacı, ağaç, Areka bitkileri içeren bir resim&#10;&#10;Açıklama otomatik olarak oluşturuldu">
            <a:extLst>
              <a:ext uri="{FF2B5EF4-FFF2-40B4-BE49-F238E27FC236}">
                <a16:creationId xmlns:a16="http://schemas.microsoft.com/office/drawing/2014/main" id="{F52D6AAD-DE49-75CA-DC32-A5838B506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10" y="2379890"/>
            <a:ext cx="2875483" cy="3859200"/>
          </a:xfrm>
          <a:prstGeom prst="rect">
            <a:avLst/>
          </a:prstGeom>
        </p:spPr>
      </p:pic>
    </p:spTree>
    <p:extLst>
      <p:ext uri="{BB962C8B-B14F-4D97-AF65-F5344CB8AC3E}">
        <p14:creationId xmlns:p14="http://schemas.microsoft.com/office/powerpoint/2010/main" val="4031437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2015936"/>
          </a:xfrm>
          <a:prstGeom prst="rect">
            <a:avLst/>
          </a:prstGeom>
          <a:noFill/>
        </p:spPr>
        <p:txBody>
          <a:bodyPr wrap="square" rtlCol="0">
            <a:spAutoFit/>
          </a:bodyPr>
          <a:lstStyle/>
          <a:p>
            <a:pPr algn="ct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Andolsun</a:t>
            </a:r>
            <a:r>
              <a:rPr lang="en-US" sz="2400" dirty="0">
                <a:solidFill>
                  <a:srgbClr val="000000"/>
                </a:solidFill>
                <a:latin typeface="Arial" panose="020B0604020202020204" pitchFamily="34" charset="0"/>
                <a:cs typeface="Arial" panose="020B0604020202020204" pitchFamily="34" charset="0"/>
              </a:rPr>
              <a:t> ki </a:t>
            </a:r>
            <a:r>
              <a:rPr lang="en-US" sz="2400" dirty="0" err="1">
                <a:solidFill>
                  <a:srgbClr val="000000"/>
                </a:solidFill>
                <a:latin typeface="Arial" panose="020B0604020202020204" pitchFamily="34" charset="0"/>
                <a:cs typeface="Arial" panose="020B0604020202020204" pitchFamily="34" charset="0"/>
              </a:rPr>
              <a:t>onların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kıssalarında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akıl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sahipleri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ibret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vardır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Kur’an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uydurulabilecek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söz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değildir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Fakat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kendinden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öncekileri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tasdik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eden</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şeyi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ayrı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ayrı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açıklayan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inanan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toplum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de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gösterici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rahmettir</a:t>
            </a:r>
            <a:r>
              <a:rPr lang="en-US" sz="2400" dirty="0">
                <a:solidFill>
                  <a:srgbClr val="000000"/>
                </a:solidFill>
                <a:latin typeface="Arial" panose="020B0604020202020204" pitchFamily="34" charset="0"/>
                <a:cs typeface="Arial" panose="020B0604020202020204" pitchFamily="34" charset="0"/>
              </a:rPr>
              <a:t>.”</a:t>
            </a:r>
          </a:p>
          <a:p>
            <a:pPr algn="ctr">
              <a:spcAft>
                <a:spcPts val="600"/>
              </a:spcAft>
            </a:pP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Yusuf </a:t>
            </a:r>
            <a:r>
              <a:rPr lang="en-US" sz="2400" dirty="0" err="1">
                <a:solidFill>
                  <a:srgbClr val="000000"/>
                </a:solidFill>
                <a:latin typeface="Arial" panose="020B0604020202020204" pitchFamily="34" charset="0"/>
                <a:cs typeface="Arial" panose="020B0604020202020204" pitchFamily="34" charset="0"/>
              </a:rPr>
              <a:t>suresi</a:t>
            </a:r>
            <a:r>
              <a:rPr lang="en-US" sz="2400" dirty="0">
                <a:solidFill>
                  <a:srgbClr val="000000"/>
                </a:solidFill>
                <a:latin typeface="Arial" panose="020B0604020202020204" pitchFamily="34" charset="0"/>
                <a:cs typeface="Arial" panose="020B0604020202020204" pitchFamily="34" charset="0"/>
              </a:rPr>
              <a:t>, 111. </a:t>
            </a:r>
            <a:r>
              <a:rPr lang="en-US" sz="2400" dirty="0" err="1">
                <a:solidFill>
                  <a:srgbClr val="000000"/>
                </a:solidFill>
                <a:latin typeface="Arial" panose="020B0604020202020204" pitchFamily="34" charset="0"/>
                <a:cs typeface="Arial" panose="020B0604020202020204" pitchFamily="34" charset="0"/>
              </a:rPr>
              <a:t>ayet</a:t>
            </a:r>
            <a:r>
              <a:rPr lang="tr-TR" sz="2400" dirty="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604</TotalTime>
  <Words>1764</Words>
  <Application>Microsoft Office PowerPoint</Application>
  <PresentationFormat>Geniş ekran</PresentationFormat>
  <Paragraphs>247</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14</cp:revision>
  <dcterms:created xsi:type="dcterms:W3CDTF">2023-07-30T08:03:49Z</dcterms:created>
  <dcterms:modified xsi:type="dcterms:W3CDTF">2023-08-28T12:05:17Z</dcterms:modified>
</cp:coreProperties>
</file>