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3" r:id="rId4"/>
    <p:sldId id="296" r:id="rId5"/>
    <p:sldId id="295" r:id="rId6"/>
    <p:sldId id="297" r:id="rId7"/>
    <p:sldId id="264" r:id="rId8"/>
    <p:sldId id="298" r:id="rId9"/>
    <p:sldId id="270" r:id="rId10"/>
    <p:sldId id="271" r:id="rId11"/>
    <p:sldId id="274" r:id="rId12"/>
    <p:sldId id="290" r:id="rId13"/>
    <p:sldId id="275" r:id="rId14"/>
    <p:sldId id="276" r:id="rId15"/>
    <p:sldId id="277" r:id="rId16"/>
    <p:sldId id="282" r:id="rId17"/>
    <p:sldId id="283" r:id="rId18"/>
    <p:sldId id="284" r:id="rId19"/>
    <p:sldId id="281"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AFF"/>
    <a:srgbClr val="FC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1290E-ED01-48AE-A956-0161D15D946B}" v="252" dt="2023-08-02T19:24:37.110"/>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daire, tasarım içeren bir resim&#10;&#10;Açıklama otomatik olarak oluşturuldu">
            <a:extLst>
              <a:ext uri="{FF2B5EF4-FFF2-40B4-BE49-F238E27FC236}">
                <a16:creationId xmlns:a16="http://schemas.microsoft.com/office/drawing/2014/main" id="{67CBCEFC-4A4F-A2EC-A17B-E8F0119BD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6.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latin typeface="Arial" panose="020B0604020202020204" pitchFamily="34" charset="0"/>
                <a:cs typeface="Arial" panose="020B0604020202020204" pitchFamily="34" charset="0"/>
              </a:rPr>
              <a:t>DİN KÜLTÜRÜ VE </a:t>
            </a:r>
          </a:p>
          <a:p>
            <a:pPr algn="ctr"/>
            <a:r>
              <a:rPr lang="tr-TR" sz="4000" b="1" dirty="0">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PEYGAMBER VE İLAHİ KİTAP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7.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52589" y="3141001"/>
            <a:ext cx="2393999" cy="923330"/>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Bir Dua Tanıyorum: Kunut Duaları ve Anlamları</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1">
                    <a:lumMod val="75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solidFill>
                  <a:schemeClr val="bg1"/>
                </a:solidFill>
                <a:latin typeface="Arial" panose="020B0604020202020204" pitchFamily="34" charset="0"/>
                <a:cs typeface="Arial" panose="020B0604020202020204" pitchFamily="34" charset="0"/>
              </a:rPr>
              <a:t>Din Kültürü </a:t>
            </a:r>
          </a:p>
          <a:p>
            <a:pPr algn="ctr"/>
            <a:r>
              <a:rPr lang="tr-TR" sz="23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9" name="Freeform 6">
            <a:extLst>
              <a:ext uri="{FF2B5EF4-FFF2-40B4-BE49-F238E27FC236}">
                <a16:creationId xmlns:a16="http://schemas.microsoft.com/office/drawing/2014/main" id="{264C4539-4FF2-0927-4D26-5AD74D3C2562}"/>
              </a:ext>
            </a:extLst>
          </p:cNvPr>
          <p:cNvSpPr/>
          <p:nvPr/>
        </p:nvSpPr>
        <p:spPr>
          <a:xfrm>
            <a:off x="6230597" y="4508868"/>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B0C9EA46-BFFF-BA52-BA8A-B858B8B2677D}"/>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986ECD1-B653-58E4-F4EC-B52B4496214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8" name="Metin kutusu 4">
            <a:extLst>
              <a:ext uri="{FF2B5EF4-FFF2-40B4-BE49-F238E27FC236}">
                <a16:creationId xmlns:a16="http://schemas.microsoft.com/office/drawing/2014/main" id="{6EA0C196-4B70-859C-ABA4-DD791D2A8F26}"/>
              </a:ext>
            </a:extLst>
          </p:cNvPr>
          <p:cNvSpPr txBox="1"/>
          <p:nvPr/>
        </p:nvSpPr>
        <p:spPr>
          <a:xfrm>
            <a:off x="811146" y="1136893"/>
            <a:ext cx="10958823" cy="543225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600" dirty="0">
                <a:solidFill>
                  <a:srgbClr val="000000"/>
                </a:solidFill>
                <a:latin typeface="Arial" panose="020B0604020202020204" pitchFamily="34" charset="0"/>
                <a:cs typeface="Arial" panose="020B0604020202020204" pitchFamily="34" charset="0"/>
              </a:rPr>
              <a:t>Allah’ım! Senden yardım isteriz, günahlarımızı bağışlamanı isteriz, </a:t>
            </a:r>
          </a:p>
          <a:p>
            <a:pPr>
              <a:spcAft>
                <a:spcPts val="600"/>
              </a:spcAft>
            </a:pPr>
            <a:r>
              <a:rPr lang="tr-TR" sz="2600" dirty="0">
                <a:solidFill>
                  <a:srgbClr val="000000"/>
                </a:solidFill>
                <a:latin typeface="Arial" panose="020B0604020202020204" pitchFamily="34" charset="0"/>
                <a:cs typeface="Arial" panose="020B0604020202020204" pitchFamily="34" charset="0"/>
              </a:rPr>
              <a:t>razı olduğun şeylere hidayet etmeni isteriz. Sana inanırız, sana tövbe ederiz. Sana güveniriz. Bize verdiğin bütün nimetleri bilerek seni hayır ile överiz. Sana şükrederiz. Hiçbir nimetini inkâr etmez ve onları başkasından bilmeyiz. Nimetlerini inkâr eden ve sana karşı geleni bırakırız.</a:t>
            </a:r>
          </a:p>
          <a:p>
            <a:pPr>
              <a:spcAft>
                <a:spcPts val="600"/>
              </a:spcAft>
            </a:pPr>
            <a:r>
              <a:rPr lang="tr-TR" sz="2600" b="1" dirty="0">
                <a:solidFill>
                  <a:srgbClr val="000000"/>
                </a:solidFill>
                <a:latin typeface="Arial" panose="020B0604020202020204" pitchFamily="34" charset="0"/>
                <a:cs typeface="Arial" panose="020B0604020202020204" pitchFamily="34" charset="0"/>
              </a:rPr>
              <a:t>Bir bölümü verilen bu dua aşağıdaki namazlardan</a:t>
            </a:r>
          </a:p>
          <a:p>
            <a:pPr>
              <a:spcAft>
                <a:spcPts val="600"/>
              </a:spcAft>
            </a:pPr>
            <a:r>
              <a:rPr lang="tr-TR" sz="2600" b="1" dirty="0">
                <a:solidFill>
                  <a:srgbClr val="000000"/>
                </a:solidFill>
                <a:latin typeface="Arial" panose="020B0604020202020204" pitchFamily="34" charset="0"/>
                <a:cs typeface="Arial" panose="020B0604020202020204" pitchFamily="34" charset="0"/>
              </a:rPr>
              <a:t>hangisinde okunmaktadır?</a:t>
            </a:r>
          </a:p>
          <a:p>
            <a:pPr>
              <a:spcAft>
                <a:spcPts val="600"/>
              </a:spcAft>
            </a:pPr>
            <a:r>
              <a:rPr lang="tr-TR" sz="2600" dirty="0">
                <a:solidFill>
                  <a:srgbClr val="000000"/>
                </a:solidFill>
                <a:latin typeface="Arial" panose="020B0604020202020204" pitchFamily="34" charset="0"/>
                <a:cs typeface="Arial" panose="020B0604020202020204" pitchFamily="34" charset="0"/>
              </a:rPr>
              <a:t>A) Cuma					B) Vitir</a:t>
            </a:r>
          </a:p>
          <a:p>
            <a:pPr>
              <a:spcAft>
                <a:spcPts val="600"/>
              </a:spcAft>
            </a:pPr>
            <a:r>
              <a:rPr lang="tr-TR" sz="2600" dirty="0">
                <a:solidFill>
                  <a:srgbClr val="000000"/>
                </a:solidFill>
                <a:latin typeface="Arial" panose="020B0604020202020204" pitchFamily="34" charset="0"/>
                <a:cs typeface="Arial" panose="020B0604020202020204" pitchFamily="34" charset="0"/>
              </a:rPr>
              <a:t>C) Bayram					D) Öğle</a:t>
            </a: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en-US" sz="26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44270712-5F8C-657D-B9CF-D1E92D7D2129}"/>
              </a:ext>
            </a:extLst>
          </p:cNvPr>
          <p:cNvSpPr txBox="1"/>
          <p:nvPr/>
        </p:nvSpPr>
        <p:spPr>
          <a:xfrm>
            <a:off x="0" y="577381"/>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7 / Soru 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162665" y="3062506"/>
            <a:ext cx="9866671" cy="1717393"/>
          </a:xfrm>
          <a:prstGeom prst="rect">
            <a:avLst/>
          </a:prstGeom>
          <a:noFill/>
        </p:spPr>
        <p:txBody>
          <a:bodyPr wrap="square" rtlCol="0">
            <a:spAutoFit/>
          </a:bodyPr>
          <a:lstStyle/>
          <a:p>
            <a:pPr marL="3175" algn="ctr" eaLnBrk="1" hangingPunct="1">
              <a:lnSpc>
                <a:spcPct val="80000"/>
              </a:lnSpc>
            </a:pPr>
            <a:r>
              <a:rPr lang="tr-TR" sz="4400" dirty="0">
                <a:solidFill>
                  <a:srgbClr val="FF0000"/>
                </a:solidFill>
                <a:latin typeface="Arial" panose="020B0604020202020204" pitchFamily="34" charset="0"/>
                <a:cs typeface="Arial" panose="020B0604020202020204" pitchFamily="34" charset="0"/>
              </a:rPr>
              <a:t>Vitir namazı</a:t>
            </a:r>
            <a:r>
              <a:rPr lang="tr-TR" sz="4400" dirty="0">
                <a:latin typeface="Arial" panose="020B0604020202020204" pitchFamily="34" charset="0"/>
                <a:cs typeface="Arial" panose="020B0604020202020204" pitchFamily="34" charset="0"/>
              </a:rPr>
              <a:t>nın son rekâtında Fâtiha ve sureden sonra tekbir alınır ve Kunut duaları okunur.</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HATIRLAYALIM</a:t>
            </a:r>
          </a:p>
        </p:txBody>
      </p:sp>
      <p:sp>
        <p:nvSpPr>
          <p:cNvPr id="9" name="Metin kutusu 8">
            <a:extLst>
              <a:ext uri="{FF2B5EF4-FFF2-40B4-BE49-F238E27FC236}">
                <a16:creationId xmlns:a16="http://schemas.microsoft.com/office/drawing/2014/main" id="{40D22526-4D1D-99BE-8493-C2D71B0B91E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E7F82D59-90BB-8C2A-B695-1D8CE7404A0C}"/>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9774142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555093"/>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Kunut </a:t>
            </a:r>
            <a:r>
              <a:rPr lang="en-US" sz="2400" dirty="0" err="1">
                <a:solidFill>
                  <a:srgbClr val="000000"/>
                </a:solidFill>
                <a:latin typeface="Arial" panose="020B0604020202020204" pitchFamily="34" charset="0"/>
                <a:cs typeface="Arial" panose="020B0604020202020204" pitchFamily="34" charset="0"/>
              </a:rPr>
              <a:t>Duaları</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öğrendiğimiz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dualardan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ikisidir</a:t>
            </a:r>
            <a:r>
              <a:rPr lang="en-US" sz="2400" dirty="0">
                <a:solidFill>
                  <a:srgbClr val="000000"/>
                </a:solidFill>
                <a:latin typeface="Arial" panose="020B0604020202020204" pitchFamily="34" charset="0"/>
                <a:cs typeface="Arial" panose="020B0604020202020204" pitchFamily="34" charset="0"/>
              </a:rPr>
              <a:t>. </a:t>
            </a:r>
          </a:p>
          <a:p>
            <a:pPr>
              <a:spcAft>
                <a:spcPts val="1200"/>
              </a:spcAft>
            </a:pPr>
            <a:r>
              <a:rPr lang="en-US" sz="2400" dirty="0" err="1">
                <a:solidFill>
                  <a:srgbClr val="000000"/>
                </a:solidFill>
                <a:latin typeface="Arial" panose="020B0604020202020204" pitchFamily="34" charset="0"/>
                <a:cs typeface="Arial" panose="020B0604020202020204" pitchFamily="34" charset="0"/>
              </a:rPr>
              <a:t>Kunutun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sözlük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anlamları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ibadet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etme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eğme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saygı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duyma</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etme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huşu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duymadır</a:t>
            </a:r>
            <a:r>
              <a:rPr lang="en-US" sz="2400" dirty="0">
                <a:solidFill>
                  <a:srgbClr val="000000"/>
                </a:solidFill>
                <a:latin typeface="Arial" panose="020B0604020202020204" pitchFamily="34" charset="0"/>
                <a:cs typeface="Arial" panose="020B0604020202020204" pitchFamily="34" charset="0"/>
              </a:rPr>
              <a:t>. </a:t>
            </a:r>
          </a:p>
          <a:p>
            <a:pPr>
              <a:spcAft>
                <a:spcPts val="1200"/>
              </a:spcAft>
            </a:pPr>
            <a:r>
              <a:rPr lang="en-US" sz="2400" dirty="0">
                <a:solidFill>
                  <a:srgbClr val="000000"/>
                </a:solidFill>
                <a:latin typeface="Arial" panose="020B0604020202020204" pitchFamily="34" charset="0"/>
                <a:cs typeface="Arial" panose="020B0604020202020204" pitchFamily="34" charset="0"/>
              </a:rPr>
              <a:t>Kunut </a:t>
            </a:r>
            <a:r>
              <a:rPr lang="en-US" sz="2400" dirty="0" err="1">
                <a:solidFill>
                  <a:srgbClr val="000000"/>
                </a:solidFill>
                <a:latin typeface="Arial" panose="020B0604020202020204" pitchFamily="34" charset="0"/>
                <a:cs typeface="Arial" panose="020B0604020202020204" pitchFamily="34" charset="0"/>
              </a:rPr>
              <a:t>duaları</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namazının</a:t>
            </a:r>
            <a:r>
              <a:rPr lang="en-US" sz="2400" dirty="0">
                <a:solidFill>
                  <a:srgbClr val="000000"/>
                </a:solidFill>
                <a:latin typeface="Arial" panose="020B0604020202020204" pitchFamily="34" charset="0"/>
                <a:cs typeface="Arial" panose="020B0604020202020204" pitchFamily="34" charset="0"/>
              </a:rPr>
              <a:t> son </a:t>
            </a:r>
            <a:r>
              <a:rPr lang="en-US" sz="2400" dirty="0" err="1">
                <a:solidFill>
                  <a:srgbClr val="000000"/>
                </a:solidFill>
                <a:latin typeface="Arial" panose="020B0604020202020204" pitchFamily="34" charset="0"/>
                <a:cs typeface="Arial" panose="020B0604020202020204" pitchFamily="34" charset="0"/>
              </a:rPr>
              <a:t>rekâtında</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suresinden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sonra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tekbir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alınıp</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okunur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Yüce</a:t>
            </a:r>
            <a:r>
              <a:rPr lang="en-US" sz="2400" dirty="0">
                <a:solidFill>
                  <a:srgbClr val="000000"/>
                </a:solidFill>
                <a:latin typeface="Arial" panose="020B0604020202020204" pitchFamily="34" charset="0"/>
                <a:cs typeface="Arial" panose="020B0604020202020204" pitchFamily="34" charset="0"/>
              </a:rPr>
              <a:t> Allah (c.c.) </a:t>
            </a:r>
            <a:r>
              <a:rPr lang="en-US" sz="2400" dirty="0" err="1">
                <a:solidFill>
                  <a:srgbClr val="000000"/>
                </a:solidFill>
                <a:latin typeface="Arial" panose="020B0604020202020204" pitchFamily="34" charset="0"/>
                <a:cs typeface="Arial" panose="020B0604020202020204" pitchFamily="34" charset="0"/>
              </a:rPr>
              <a:t>ile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arasındaki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iletişim</a:t>
            </a:r>
            <a:r>
              <a:rPr lang="en-US" sz="2400" dirty="0">
                <a:solidFill>
                  <a:srgbClr val="000000"/>
                </a:solidFill>
                <a:latin typeface="Arial" panose="020B0604020202020204" pitchFamily="34" charset="0"/>
                <a:cs typeface="Arial" panose="020B0604020202020204" pitchFamily="34" charset="0"/>
              </a:rPr>
              <a:t> Kunut </a:t>
            </a:r>
            <a:r>
              <a:rPr lang="en-US" sz="2400" dirty="0" err="1">
                <a:solidFill>
                  <a:srgbClr val="000000"/>
                </a:solidFill>
                <a:latin typeface="Arial" panose="020B0604020202020204" pitchFamily="34" charset="0"/>
                <a:cs typeface="Arial" panose="020B0604020202020204" pitchFamily="34" charset="0"/>
              </a:rPr>
              <a:t>dualarının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temel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konularından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biridir</a:t>
            </a:r>
            <a:r>
              <a:rPr lang="en-US" sz="2400"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2859218" y="1553931"/>
            <a:ext cx="4214682" cy="461665"/>
          </a:xfrm>
          <a:prstGeom prst="rect">
            <a:avLst/>
          </a:prstGeom>
          <a:noFill/>
        </p:spPr>
        <p:txBody>
          <a:bodyPr wrap="square" rtlCol="0">
            <a:spAutoFit/>
          </a:bodyPr>
          <a:lstStyle/>
          <a:p>
            <a:pPr algn="ctr"/>
            <a:r>
              <a:rPr lang="tr-TR" sz="2400" b="1" dirty="0">
                <a:solidFill>
                  <a:srgbClr val="FF0000"/>
                </a:solidFill>
              </a:rPr>
              <a:t>Hz. Muhammed’den (s.a.v.)</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6213659" y="2447462"/>
            <a:ext cx="1503525" cy="461665"/>
          </a:xfrm>
          <a:prstGeom prst="rect">
            <a:avLst/>
          </a:prstGeom>
          <a:noFill/>
        </p:spPr>
        <p:txBody>
          <a:bodyPr wrap="square" rtlCol="0">
            <a:spAutoFit/>
          </a:bodyPr>
          <a:lstStyle/>
          <a:p>
            <a:pPr algn="ctr"/>
            <a:r>
              <a:rPr lang="tr-TR" sz="2400" b="1" dirty="0">
                <a:solidFill>
                  <a:srgbClr val="FF0000"/>
                </a:solidFill>
              </a:rPr>
              <a:t>boyun</a:t>
            </a:r>
          </a:p>
        </p:txBody>
      </p:sp>
      <p:sp>
        <p:nvSpPr>
          <p:cNvPr id="9" name="Metin kutusu 8">
            <a:extLst>
              <a:ext uri="{FF2B5EF4-FFF2-40B4-BE49-F238E27FC236}">
                <a16:creationId xmlns:a16="http://schemas.microsoft.com/office/drawing/2014/main" id="{87F2EA34-6B23-C03A-A01F-484433B09B8B}"/>
              </a:ext>
            </a:extLst>
          </p:cNvPr>
          <p:cNvSpPr txBox="1"/>
          <p:nvPr/>
        </p:nvSpPr>
        <p:spPr>
          <a:xfrm>
            <a:off x="2986218" y="3314918"/>
            <a:ext cx="1503525" cy="461665"/>
          </a:xfrm>
          <a:prstGeom prst="rect">
            <a:avLst/>
          </a:prstGeom>
          <a:noFill/>
        </p:spPr>
        <p:txBody>
          <a:bodyPr wrap="square" rtlCol="0">
            <a:spAutoFit/>
          </a:bodyPr>
          <a:lstStyle/>
          <a:p>
            <a:pPr algn="ctr"/>
            <a:r>
              <a:rPr lang="tr-TR" sz="2400" b="1" dirty="0">
                <a:solidFill>
                  <a:srgbClr val="FF0000"/>
                </a:solidFill>
              </a:rPr>
              <a:t>vitir</a:t>
            </a:r>
          </a:p>
        </p:txBody>
      </p:sp>
      <p:sp>
        <p:nvSpPr>
          <p:cNvPr id="10" name="Metin kutusu 9">
            <a:extLst>
              <a:ext uri="{FF2B5EF4-FFF2-40B4-BE49-F238E27FC236}">
                <a16:creationId xmlns:a16="http://schemas.microsoft.com/office/drawing/2014/main" id="{286865E6-0D8C-A4D4-48DD-F87E28D1414A}"/>
              </a:ext>
            </a:extLst>
          </p:cNvPr>
          <p:cNvSpPr txBox="1"/>
          <p:nvPr/>
        </p:nvSpPr>
        <p:spPr>
          <a:xfrm>
            <a:off x="3232168" y="4206150"/>
            <a:ext cx="1503525" cy="461665"/>
          </a:xfrm>
          <a:prstGeom prst="rect">
            <a:avLst/>
          </a:prstGeom>
          <a:noFill/>
        </p:spPr>
        <p:txBody>
          <a:bodyPr wrap="square" rtlCol="0">
            <a:spAutoFit/>
          </a:bodyPr>
          <a:lstStyle/>
          <a:p>
            <a:pPr algn="ctr"/>
            <a:r>
              <a:rPr lang="tr-TR" sz="2400" b="1" dirty="0">
                <a:solidFill>
                  <a:srgbClr val="FF0000"/>
                </a:solidFill>
              </a:rPr>
              <a:t>kul</a:t>
            </a:r>
          </a:p>
        </p:txBody>
      </p:sp>
      <p:sp>
        <p:nvSpPr>
          <p:cNvPr id="11" name="Metin kutusu 10">
            <a:extLst>
              <a:ext uri="{FF2B5EF4-FFF2-40B4-BE49-F238E27FC236}">
                <a16:creationId xmlns:a16="http://schemas.microsoft.com/office/drawing/2014/main" id="{56F09A7C-CC73-354B-D13E-A23EC037570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126F83A0-036B-7880-C9D4-E43DF5B707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7" name="Metin kutusu 6">
            <a:extLst>
              <a:ext uri="{FF2B5EF4-FFF2-40B4-BE49-F238E27FC236}">
                <a16:creationId xmlns:a16="http://schemas.microsoft.com/office/drawing/2014/main" id="{CD1ECFA2-E851-10C6-887F-352E3F29D3BE}"/>
              </a:ext>
            </a:extLst>
          </p:cNvPr>
          <p:cNvSpPr txBox="1"/>
          <p:nvPr/>
        </p:nvSpPr>
        <p:spPr>
          <a:xfrm>
            <a:off x="781181" y="2796013"/>
            <a:ext cx="1503525" cy="461665"/>
          </a:xfrm>
          <a:prstGeom prst="rect">
            <a:avLst/>
          </a:prstGeom>
          <a:noFill/>
        </p:spPr>
        <p:txBody>
          <a:bodyPr wrap="square" rtlCol="0">
            <a:spAutoFit/>
          </a:bodyPr>
          <a:lstStyle/>
          <a:p>
            <a:pPr algn="ctr"/>
            <a:r>
              <a:rPr lang="tr-TR" sz="2400" b="1" dirty="0">
                <a:solidFill>
                  <a:srgbClr val="FF0000"/>
                </a:solidFill>
              </a:rPr>
              <a:t>dua</a:t>
            </a:r>
          </a:p>
        </p:txBody>
      </p:sp>
      <p:sp>
        <p:nvSpPr>
          <p:cNvPr id="13" name="Metin kutusu 12">
            <a:extLst>
              <a:ext uri="{FF2B5EF4-FFF2-40B4-BE49-F238E27FC236}">
                <a16:creationId xmlns:a16="http://schemas.microsoft.com/office/drawing/2014/main" id="{F4274686-A66D-870F-FD59-9C989BBEF0B7}"/>
              </a:ext>
            </a:extLst>
          </p:cNvPr>
          <p:cNvSpPr txBox="1"/>
          <p:nvPr/>
        </p:nvSpPr>
        <p:spPr>
          <a:xfrm>
            <a:off x="8449405" y="3313929"/>
            <a:ext cx="1503525" cy="461665"/>
          </a:xfrm>
          <a:prstGeom prst="rect">
            <a:avLst/>
          </a:prstGeom>
          <a:noFill/>
        </p:spPr>
        <p:txBody>
          <a:bodyPr wrap="square" rtlCol="0">
            <a:spAutoFit/>
          </a:bodyPr>
          <a:lstStyle/>
          <a:p>
            <a:pPr algn="ctr"/>
            <a:r>
              <a:rPr lang="tr-TR" sz="2400" b="1" dirty="0">
                <a:solidFill>
                  <a:srgbClr val="FF0000"/>
                </a:solidFill>
              </a:rPr>
              <a:t>Fatiha</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KUNUT</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VİTİR</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HİDAYET</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DUA</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HUŞU</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SAYGI</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İTAAT</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TÖVBE</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NUTUK</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RİTİV</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HADİTEY</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UDA</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ŞUUH</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GIYAS</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TATİA</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VÖBET</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08941B5B-0F5F-E321-5387-645C651721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60A9EB6B-6B13-4DFC-932D-FA5591E4B2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4EDD47E4-23A5-8AB6-4819-4D1CBF550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FB735685-4441-8630-9B73-80763342EBC4}"/>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7" name="Metin kutusu 6">
            <a:extLst>
              <a:ext uri="{FF2B5EF4-FFF2-40B4-BE49-F238E27FC236}">
                <a16:creationId xmlns:a16="http://schemas.microsoft.com/office/drawing/2014/main" id="{5EC06345-3939-158D-EBE4-7FB3766DD7B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0BF5863A-7A2C-DBFA-4E29-AC098FE6FD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Allah’ın (c.c.) isimlerinden biri, düzenleyen, terbiye eden</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7" name="Metin kutusu 6">
            <a:extLst>
              <a:ext uri="{FF2B5EF4-FFF2-40B4-BE49-F238E27FC236}">
                <a16:creationId xmlns:a16="http://schemas.microsoft.com/office/drawing/2014/main" id="{9D4ED11B-62C7-C05F-07C4-9131EC9E27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A55A661E-9956-0847-232F-7656C6E7232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Vitir namazının son rekâtında okunan dua</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F</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7" name="Metin kutusu 6">
            <a:extLst>
              <a:ext uri="{FF2B5EF4-FFF2-40B4-BE49-F238E27FC236}">
                <a16:creationId xmlns:a16="http://schemas.microsoft.com/office/drawing/2014/main" id="{AA8E5784-08AD-D4A0-9CD8-C47D148512F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F0FB8C20-C4CF-2386-9246-829EB8183D75}"/>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Her namazda okunan sure, Kur’an’ın ilk suresi</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7" name="Metin kutusu 6">
            <a:extLst>
              <a:ext uri="{FF2B5EF4-FFF2-40B4-BE49-F238E27FC236}">
                <a16:creationId xmlns:a16="http://schemas.microsoft.com/office/drawing/2014/main" id="{B03D7057-86F9-47C5-5002-F487AE235E4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D2D2C248-D8B2-D41C-DE92-62D7C34B7A7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Dosdoğru yolda olma, kurtuluşa erme, kurtuluş yolu</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16682FE3-DCE7-0DA6-E177-F761A791F550}"/>
              </a:ext>
            </a:extLst>
          </p:cNvPr>
          <p:cNvSpPr/>
          <p:nvPr/>
        </p:nvSpPr>
        <p:spPr>
          <a:xfrm>
            <a:off x="3114655" y="2008049"/>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8" name="Freeform 6">
            <a:extLst>
              <a:ext uri="{FF2B5EF4-FFF2-40B4-BE49-F238E27FC236}">
                <a16:creationId xmlns:a16="http://schemas.microsoft.com/office/drawing/2014/main" id="{AE48F51D-61F9-7F87-CDEA-EF3651F041A6}"/>
              </a:ext>
            </a:extLst>
          </p:cNvPr>
          <p:cNvSpPr/>
          <p:nvPr/>
        </p:nvSpPr>
        <p:spPr>
          <a:xfrm>
            <a:off x="3114655" y="3165626"/>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0" name="Freeform 6">
            <a:extLst>
              <a:ext uri="{FF2B5EF4-FFF2-40B4-BE49-F238E27FC236}">
                <a16:creationId xmlns:a16="http://schemas.microsoft.com/office/drawing/2014/main" id="{7FACBAAC-DCE6-51A3-7899-CB777055BD0A}"/>
              </a:ext>
            </a:extLst>
          </p:cNvPr>
          <p:cNvSpPr/>
          <p:nvPr/>
        </p:nvSpPr>
        <p:spPr>
          <a:xfrm>
            <a:off x="3114655" y="4323203"/>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grpSp>
        <p:nvGrpSpPr>
          <p:cNvPr id="14" name="Grup 13">
            <a:extLst>
              <a:ext uri="{FF2B5EF4-FFF2-40B4-BE49-F238E27FC236}">
                <a16:creationId xmlns:a16="http://schemas.microsoft.com/office/drawing/2014/main" id="{68E3A362-AEDB-AD03-2217-5F41253EB0F9}"/>
              </a:ext>
            </a:extLst>
          </p:cNvPr>
          <p:cNvGrpSpPr/>
          <p:nvPr/>
        </p:nvGrpSpPr>
        <p:grpSpPr>
          <a:xfrm>
            <a:off x="0" y="5365359"/>
            <a:ext cx="12192000" cy="954107"/>
            <a:chOff x="0" y="5372597"/>
            <a:chExt cx="12192000" cy="954107"/>
          </a:xfrm>
        </p:grpSpPr>
        <p:sp>
          <p:nvSpPr>
            <p:cNvPr id="15" name="Dikdörtgen 14">
              <a:extLst>
                <a:ext uri="{FF2B5EF4-FFF2-40B4-BE49-F238E27FC236}">
                  <a16:creationId xmlns:a16="http://schemas.microsoft.com/office/drawing/2014/main" id="{D39A1BF3-2659-5011-B0AD-BF02DBD1AFDD}"/>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6" name="Metin kutusu 9">
              <a:extLst>
                <a:ext uri="{FF2B5EF4-FFF2-40B4-BE49-F238E27FC236}">
                  <a16:creationId xmlns:a16="http://schemas.microsoft.com/office/drawing/2014/main" id="{94FF7D3A-7C95-A0DB-8262-89C48E38A27A}"/>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7" name="Resim 16"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8" name="Resim 17"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3516921" y="1527002"/>
            <a:ext cx="8581066" cy="1569660"/>
          </a:xfrm>
          <a:prstGeom prst="rect">
            <a:avLst/>
          </a:prstGeom>
          <a:noFill/>
        </p:spPr>
        <p:txBody>
          <a:bodyPr wrap="square" rtlCol="0">
            <a:spAutoFit/>
          </a:bodyPr>
          <a:lstStyle/>
          <a:p>
            <a:r>
              <a:rPr lang="tr-TR" sz="3200" dirty="0">
                <a:latin typeface="Arial" panose="020B0604020202020204" pitchFamily="34" charset="0"/>
              </a:rPr>
              <a:t>• Kunut Duaları Kur’an-ı Kerim’de </a:t>
            </a:r>
          </a:p>
          <a:p>
            <a:r>
              <a:rPr lang="tr-TR" sz="3200" dirty="0">
                <a:latin typeface="Arial" panose="020B0604020202020204" pitchFamily="34" charset="0"/>
              </a:rPr>
              <a:t>yer almayan ve Hz. Muhammed’den (s.a.v.) öğrendiğimiz dualardandır.</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3516921" y="3252122"/>
            <a:ext cx="8215307" cy="2062103"/>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Halk arasında</a:t>
            </a:r>
          </a:p>
          <a:p>
            <a:pPr marL="3175"/>
            <a:r>
              <a:rPr lang="tr-TR" sz="3200" dirty="0">
                <a:solidFill>
                  <a:srgbClr val="FF0000"/>
                </a:solidFill>
                <a:latin typeface="Arial" panose="020B0604020202020204" pitchFamily="34" charset="0"/>
                <a:cs typeface="Arial" panose="020B0604020202020204" pitchFamily="34" charset="0"/>
              </a:rPr>
              <a:t>Allâhümme </a:t>
            </a:r>
            <a:r>
              <a:rPr lang="tr-TR" sz="3200" dirty="0" err="1">
                <a:solidFill>
                  <a:srgbClr val="FF0000"/>
                </a:solidFill>
                <a:latin typeface="Arial" panose="020B0604020202020204" pitchFamily="34" charset="0"/>
                <a:cs typeface="Arial" panose="020B0604020202020204" pitchFamily="34" charset="0"/>
              </a:rPr>
              <a:t>innâ</a:t>
            </a:r>
            <a:r>
              <a:rPr lang="tr-TR" sz="3200" dirty="0">
                <a:solidFill>
                  <a:srgbClr val="FF0000"/>
                </a:solidFill>
                <a:latin typeface="Arial" panose="020B0604020202020204" pitchFamily="34" charset="0"/>
                <a:cs typeface="Arial" panose="020B0604020202020204" pitchFamily="34" charset="0"/>
              </a:rPr>
              <a:t> </a:t>
            </a:r>
            <a:r>
              <a:rPr lang="tr-TR" sz="3200" dirty="0" err="1">
                <a:solidFill>
                  <a:srgbClr val="FF0000"/>
                </a:solidFill>
                <a:latin typeface="Arial" panose="020B0604020202020204" pitchFamily="34" charset="0"/>
                <a:cs typeface="Arial" panose="020B0604020202020204" pitchFamily="34" charset="0"/>
              </a:rPr>
              <a:t>nesteînüke</a:t>
            </a:r>
            <a:r>
              <a:rPr lang="tr-TR" sz="3200" dirty="0">
                <a:solidFill>
                  <a:srgbClr val="FF0000"/>
                </a:solidFill>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ve </a:t>
            </a:r>
          </a:p>
          <a:p>
            <a:pPr marL="3175"/>
            <a:r>
              <a:rPr lang="tr-TR" sz="3200" dirty="0">
                <a:solidFill>
                  <a:srgbClr val="FF0000"/>
                </a:solidFill>
                <a:latin typeface="Arial" panose="020B0604020202020204" pitchFamily="34" charset="0"/>
                <a:cs typeface="Arial" panose="020B0604020202020204" pitchFamily="34" charset="0"/>
              </a:rPr>
              <a:t>Allâhümme </a:t>
            </a:r>
            <a:r>
              <a:rPr lang="tr-TR" sz="3200" dirty="0" err="1">
                <a:solidFill>
                  <a:srgbClr val="FF0000"/>
                </a:solidFill>
                <a:latin typeface="Arial" panose="020B0604020202020204" pitchFamily="34" charset="0"/>
                <a:cs typeface="Arial" panose="020B0604020202020204" pitchFamily="34" charset="0"/>
              </a:rPr>
              <a:t>iyyâke</a:t>
            </a:r>
            <a:r>
              <a:rPr lang="tr-TR" sz="3200" dirty="0">
                <a:solidFill>
                  <a:srgbClr val="FF0000"/>
                </a:solidFill>
                <a:latin typeface="Arial" panose="020B0604020202020204" pitchFamily="34" charset="0"/>
                <a:cs typeface="Arial" panose="020B0604020202020204" pitchFamily="34" charset="0"/>
              </a:rPr>
              <a:t> </a:t>
            </a:r>
            <a:r>
              <a:rPr lang="tr-TR" sz="3200" dirty="0" err="1">
                <a:solidFill>
                  <a:srgbClr val="FF0000"/>
                </a:solidFill>
                <a:latin typeface="Arial" panose="020B0604020202020204" pitchFamily="34" charset="0"/>
                <a:cs typeface="Arial" panose="020B0604020202020204" pitchFamily="34" charset="0"/>
              </a:rPr>
              <a:t>na’büdü</a:t>
            </a:r>
            <a:r>
              <a:rPr lang="tr-TR" sz="3200" dirty="0">
                <a:solidFill>
                  <a:srgbClr val="FF0000"/>
                </a:solidFill>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duaları diye de ifade edilir.</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4" name="Resim 3" descr="sanat, bina, el yazısı, metin içeren bir resim&#10;&#10;Açıklama otomatik olarak oluşturuldu">
            <a:extLst>
              <a:ext uri="{FF2B5EF4-FFF2-40B4-BE49-F238E27FC236}">
                <a16:creationId xmlns:a16="http://schemas.microsoft.com/office/drawing/2014/main" id="{12BDC209-3BAD-B2F8-1891-1CF116997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58" y="947922"/>
            <a:ext cx="3238095" cy="4857143"/>
          </a:xfrm>
          <a:prstGeom prst="rect">
            <a:avLst/>
          </a:prstGeom>
        </p:spPr>
      </p:pic>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24" name="Resim 23" descr="el yazısı, siyah, metin, yazı tipi içeren bir resim&#10;&#10;Açıklama otomatik olarak oluşturuldu">
            <a:extLst>
              <a:ext uri="{FF2B5EF4-FFF2-40B4-BE49-F238E27FC236}">
                <a16:creationId xmlns:a16="http://schemas.microsoft.com/office/drawing/2014/main" id="{97EF0AD6-7CE4-07A3-7156-4617C950C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37" y="675718"/>
            <a:ext cx="7658527" cy="3384000"/>
          </a:xfrm>
          <a:prstGeom prst="rect">
            <a:avLst/>
          </a:prstGeom>
        </p:spPr>
      </p:pic>
      <p:sp>
        <p:nvSpPr>
          <p:cNvPr id="25" name="Metin kutusu 24">
            <a:extLst>
              <a:ext uri="{FF2B5EF4-FFF2-40B4-BE49-F238E27FC236}">
                <a16:creationId xmlns:a16="http://schemas.microsoft.com/office/drawing/2014/main" id="{65CDFBF4-7DA5-7B39-BCBE-F4119F516325}"/>
              </a:ext>
            </a:extLst>
          </p:cNvPr>
          <p:cNvSpPr txBox="1"/>
          <p:nvPr/>
        </p:nvSpPr>
        <p:spPr>
          <a:xfrm>
            <a:off x="743243" y="4138568"/>
            <a:ext cx="10705514" cy="2062103"/>
          </a:xfrm>
          <a:prstGeom prst="rect">
            <a:avLst/>
          </a:prstGeom>
          <a:noFill/>
        </p:spPr>
        <p:txBody>
          <a:bodyPr wrap="square" rtlCol="0">
            <a:spAutoFit/>
          </a:bodyPr>
          <a:lstStyle/>
          <a:p>
            <a:pPr algn="ctr"/>
            <a:r>
              <a:rPr lang="tr-TR" sz="3200" dirty="0">
                <a:latin typeface="Arial" panose="020B0604020202020204" pitchFamily="34" charset="0"/>
              </a:rPr>
              <a:t>Allâhümme </a:t>
            </a:r>
            <a:r>
              <a:rPr lang="tr-TR" sz="3200" dirty="0" err="1">
                <a:latin typeface="Arial" panose="020B0604020202020204" pitchFamily="34" charset="0"/>
              </a:rPr>
              <a:t>innâ</a:t>
            </a:r>
            <a:r>
              <a:rPr lang="tr-TR" sz="3200" dirty="0">
                <a:latin typeface="Arial" panose="020B0604020202020204" pitchFamily="34" charset="0"/>
              </a:rPr>
              <a:t> </a:t>
            </a:r>
            <a:r>
              <a:rPr lang="tr-TR" sz="3200" dirty="0" err="1">
                <a:latin typeface="Arial" panose="020B0604020202020204" pitchFamily="34" charset="0"/>
              </a:rPr>
              <a:t>nesteînüke</a:t>
            </a:r>
            <a:r>
              <a:rPr lang="tr-TR" sz="3200" dirty="0">
                <a:latin typeface="Arial" panose="020B0604020202020204" pitchFamily="34" charset="0"/>
              </a:rPr>
              <a:t> ve </a:t>
            </a:r>
            <a:r>
              <a:rPr lang="tr-TR" sz="3200" dirty="0" err="1">
                <a:latin typeface="Arial" panose="020B0604020202020204" pitchFamily="34" charset="0"/>
              </a:rPr>
              <a:t>nestağfirüke</a:t>
            </a:r>
            <a:r>
              <a:rPr lang="tr-TR" sz="3200" dirty="0">
                <a:latin typeface="Arial" panose="020B0604020202020204" pitchFamily="34" charset="0"/>
              </a:rPr>
              <a:t> ve </a:t>
            </a:r>
            <a:r>
              <a:rPr lang="tr-TR" sz="3200" dirty="0" err="1">
                <a:latin typeface="Arial" panose="020B0604020202020204" pitchFamily="34" charset="0"/>
              </a:rPr>
              <a:t>nestehdîk</a:t>
            </a:r>
            <a:r>
              <a:rPr lang="tr-TR" sz="3200" dirty="0">
                <a:latin typeface="Arial" panose="020B0604020202020204" pitchFamily="34" charset="0"/>
              </a:rPr>
              <a:t>. Ve </a:t>
            </a:r>
            <a:r>
              <a:rPr lang="tr-TR" sz="3200" dirty="0" err="1">
                <a:latin typeface="Arial" panose="020B0604020202020204" pitchFamily="34" charset="0"/>
              </a:rPr>
              <a:t>nü’minü</a:t>
            </a:r>
            <a:r>
              <a:rPr lang="tr-TR" sz="3200" dirty="0">
                <a:latin typeface="Arial" panose="020B0604020202020204" pitchFamily="34" charset="0"/>
              </a:rPr>
              <a:t> </a:t>
            </a:r>
            <a:r>
              <a:rPr lang="tr-TR" sz="3200" dirty="0" err="1">
                <a:latin typeface="Arial" panose="020B0604020202020204" pitchFamily="34" charset="0"/>
              </a:rPr>
              <a:t>bike</a:t>
            </a:r>
            <a:r>
              <a:rPr lang="tr-TR" sz="3200" dirty="0">
                <a:latin typeface="Arial" panose="020B0604020202020204" pitchFamily="34" charset="0"/>
              </a:rPr>
              <a:t> ve </a:t>
            </a:r>
            <a:r>
              <a:rPr lang="tr-TR" sz="3200" dirty="0" err="1">
                <a:latin typeface="Arial" panose="020B0604020202020204" pitchFamily="34" charset="0"/>
              </a:rPr>
              <a:t>netûbü</a:t>
            </a:r>
            <a:r>
              <a:rPr lang="tr-TR" sz="3200" dirty="0">
                <a:latin typeface="Arial" panose="020B0604020202020204" pitchFamily="34" charset="0"/>
              </a:rPr>
              <a:t> </a:t>
            </a:r>
            <a:r>
              <a:rPr lang="tr-TR" sz="3200" dirty="0" err="1">
                <a:latin typeface="Arial" panose="020B0604020202020204" pitchFamily="34" charset="0"/>
              </a:rPr>
              <a:t>ileyk</a:t>
            </a:r>
            <a:r>
              <a:rPr lang="tr-TR" sz="3200" dirty="0">
                <a:latin typeface="Arial" panose="020B0604020202020204" pitchFamily="34" charset="0"/>
              </a:rPr>
              <a:t>. Ve </a:t>
            </a:r>
            <a:r>
              <a:rPr lang="tr-TR" sz="3200" dirty="0" err="1">
                <a:latin typeface="Arial" panose="020B0604020202020204" pitchFamily="34" charset="0"/>
              </a:rPr>
              <a:t>netevekkelü</a:t>
            </a:r>
            <a:r>
              <a:rPr lang="tr-TR" sz="3200" dirty="0">
                <a:latin typeface="Arial" panose="020B0604020202020204" pitchFamily="34" charset="0"/>
              </a:rPr>
              <a:t> </a:t>
            </a:r>
            <a:r>
              <a:rPr lang="tr-TR" sz="3200" dirty="0" err="1">
                <a:latin typeface="Arial" panose="020B0604020202020204" pitchFamily="34" charset="0"/>
              </a:rPr>
              <a:t>aleyke</a:t>
            </a:r>
            <a:r>
              <a:rPr lang="tr-TR" sz="3200" dirty="0">
                <a:latin typeface="Arial" panose="020B0604020202020204" pitchFamily="34" charset="0"/>
              </a:rPr>
              <a:t> ve </a:t>
            </a:r>
            <a:r>
              <a:rPr lang="tr-TR" sz="3200" dirty="0" err="1">
                <a:latin typeface="Arial" panose="020B0604020202020204" pitchFamily="34" charset="0"/>
              </a:rPr>
              <a:t>nüsnî</a:t>
            </a:r>
            <a:r>
              <a:rPr lang="tr-TR" sz="3200" dirty="0">
                <a:latin typeface="Arial" panose="020B0604020202020204" pitchFamily="34" charset="0"/>
              </a:rPr>
              <a:t> </a:t>
            </a:r>
            <a:r>
              <a:rPr lang="tr-TR" sz="3200" dirty="0" err="1">
                <a:latin typeface="Arial" panose="020B0604020202020204" pitchFamily="34" charset="0"/>
              </a:rPr>
              <a:t>aleykel</a:t>
            </a:r>
            <a:r>
              <a:rPr lang="tr-TR" sz="3200" dirty="0">
                <a:latin typeface="Arial" panose="020B0604020202020204" pitchFamily="34" charset="0"/>
              </a:rPr>
              <a:t>-hayra </a:t>
            </a:r>
            <a:r>
              <a:rPr lang="tr-TR" sz="3200" dirty="0" err="1">
                <a:latin typeface="Arial" panose="020B0604020202020204" pitchFamily="34" charset="0"/>
              </a:rPr>
              <a:t>küllehû</a:t>
            </a:r>
            <a:r>
              <a:rPr lang="tr-TR" sz="3200" dirty="0">
                <a:latin typeface="Arial" panose="020B0604020202020204" pitchFamily="34" charset="0"/>
              </a:rPr>
              <a:t> </a:t>
            </a:r>
            <a:r>
              <a:rPr lang="tr-TR" sz="3200" dirty="0" err="1">
                <a:latin typeface="Arial" panose="020B0604020202020204" pitchFamily="34" charset="0"/>
              </a:rPr>
              <a:t>neşkürüke</a:t>
            </a:r>
            <a:r>
              <a:rPr lang="tr-TR" sz="3200" dirty="0">
                <a:latin typeface="Arial" panose="020B0604020202020204" pitchFamily="34" charset="0"/>
              </a:rPr>
              <a:t> ve lâ </a:t>
            </a:r>
            <a:r>
              <a:rPr lang="tr-TR" sz="3200" dirty="0" err="1">
                <a:latin typeface="Arial" panose="020B0604020202020204" pitchFamily="34" charset="0"/>
              </a:rPr>
              <a:t>nekfürük</a:t>
            </a:r>
            <a:r>
              <a:rPr lang="tr-TR" sz="3200" dirty="0">
                <a:latin typeface="Arial" panose="020B0604020202020204" pitchFamily="34" charset="0"/>
              </a:rPr>
              <a:t> ve </a:t>
            </a:r>
            <a:r>
              <a:rPr lang="tr-TR" sz="3200" dirty="0" err="1">
                <a:latin typeface="Arial" panose="020B0604020202020204" pitchFamily="34" charset="0"/>
              </a:rPr>
              <a:t>nahleu</a:t>
            </a:r>
            <a:r>
              <a:rPr lang="tr-TR" sz="3200" dirty="0">
                <a:latin typeface="Arial" panose="020B0604020202020204" pitchFamily="34" charset="0"/>
              </a:rPr>
              <a:t> ve </a:t>
            </a:r>
            <a:r>
              <a:rPr lang="tr-TR" sz="3200" dirty="0" err="1">
                <a:latin typeface="Arial" panose="020B0604020202020204" pitchFamily="34" charset="0"/>
              </a:rPr>
              <a:t>netrükü</a:t>
            </a:r>
            <a:r>
              <a:rPr lang="tr-TR" sz="3200" dirty="0">
                <a:latin typeface="Arial" panose="020B0604020202020204" pitchFamily="34" charset="0"/>
              </a:rPr>
              <a:t> men </a:t>
            </a:r>
            <a:r>
              <a:rPr lang="tr-TR" sz="3200" dirty="0" err="1">
                <a:latin typeface="Arial" panose="020B0604020202020204" pitchFamily="34" charset="0"/>
              </a:rPr>
              <a:t>yefcürük</a:t>
            </a:r>
            <a:r>
              <a:rPr lang="tr-TR" sz="3200" dirty="0">
                <a:latin typeface="Arial" panose="020B0604020202020204" pitchFamily="34" charset="0"/>
              </a:rPr>
              <a:t>.</a:t>
            </a:r>
          </a:p>
        </p:txBody>
      </p:sp>
    </p:spTree>
    <p:extLst>
      <p:ext uri="{BB962C8B-B14F-4D97-AF65-F5344CB8AC3E}">
        <p14:creationId xmlns:p14="http://schemas.microsoft.com/office/powerpoint/2010/main" val="33971883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6" name="Resim 5" descr="ekran görüntüsü, dikdörtgen, kare, renklilik içeren bir resim&#10;&#10;Açıklama otomatik olarak oluşturuldu">
            <a:extLst>
              <a:ext uri="{FF2B5EF4-FFF2-40B4-BE49-F238E27FC236}">
                <a16:creationId xmlns:a16="http://schemas.microsoft.com/office/drawing/2014/main" id="{B4101790-7549-7CE9-7909-550713D2B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56" y="1193012"/>
            <a:ext cx="11207888" cy="4471976"/>
          </a:xfrm>
          <a:prstGeom prst="rect">
            <a:avLst/>
          </a:prstGeom>
        </p:spPr>
      </p:pic>
      <p:sp>
        <p:nvSpPr>
          <p:cNvPr id="25" name="Metin kutusu 24">
            <a:extLst>
              <a:ext uri="{FF2B5EF4-FFF2-40B4-BE49-F238E27FC236}">
                <a16:creationId xmlns:a16="http://schemas.microsoft.com/office/drawing/2014/main" id="{65CDFBF4-7DA5-7B39-BCBE-F4119F516325}"/>
              </a:ext>
            </a:extLst>
          </p:cNvPr>
          <p:cNvSpPr txBox="1"/>
          <p:nvPr/>
        </p:nvSpPr>
        <p:spPr>
          <a:xfrm>
            <a:off x="962465" y="1659285"/>
            <a:ext cx="10267071" cy="3539430"/>
          </a:xfrm>
          <a:prstGeom prst="rect">
            <a:avLst/>
          </a:prstGeom>
          <a:noFill/>
        </p:spPr>
        <p:txBody>
          <a:bodyPr wrap="square" rtlCol="0">
            <a:spAutoFit/>
          </a:bodyPr>
          <a:lstStyle/>
          <a:p>
            <a:pPr algn="ctr"/>
            <a:r>
              <a:rPr lang="tr-TR" sz="3200" dirty="0">
                <a:latin typeface="Arial" panose="020B0604020202020204" pitchFamily="34" charset="0"/>
              </a:rPr>
              <a:t>Allah’ım! Senden yardım isteriz, günahlarımızı bağışlamanı isteriz, razı olduğun şeylere hidayet </a:t>
            </a:r>
          </a:p>
          <a:p>
            <a:pPr algn="ctr"/>
            <a:r>
              <a:rPr lang="tr-TR" sz="3200" dirty="0">
                <a:latin typeface="Arial" panose="020B0604020202020204" pitchFamily="34" charset="0"/>
              </a:rPr>
              <a:t>etmeni isteriz. Sana inanırız, sana tövbe ederiz. Sana güveniriz. Bize verdiğin bütün nimetleri bilerek seni hayır ile överiz. Sana şükrederiz. Hiçbir nimetini inkâr etmez ve onları başkasından bilmeyiz. Nimetlerini </a:t>
            </a:r>
          </a:p>
          <a:p>
            <a:pPr algn="ctr"/>
            <a:r>
              <a:rPr lang="tr-TR" sz="3200" dirty="0">
                <a:latin typeface="Arial" panose="020B0604020202020204" pitchFamily="34" charset="0"/>
              </a:rPr>
              <a:t>inkâr eden ve sana karşı geleni bırakırız.</a:t>
            </a:r>
          </a:p>
        </p:txBody>
      </p:sp>
    </p:spTree>
    <p:extLst>
      <p:ext uri="{BB962C8B-B14F-4D97-AF65-F5344CB8AC3E}">
        <p14:creationId xmlns:p14="http://schemas.microsoft.com/office/powerpoint/2010/main" val="39599922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0" name="Resim 9" descr="el yazısı, metin, yazı tipi, siyah içeren bir resim&#10;&#10;Açıklama otomatik olarak oluşturuldu">
            <a:extLst>
              <a:ext uri="{FF2B5EF4-FFF2-40B4-BE49-F238E27FC236}">
                <a16:creationId xmlns:a16="http://schemas.microsoft.com/office/drawing/2014/main" id="{0A2B05C8-2E8B-77F3-61DC-99838313C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92" y="721518"/>
            <a:ext cx="9930617" cy="3384000"/>
          </a:xfrm>
          <a:prstGeom prst="rect">
            <a:avLst/>
          </a:prstGeom>
        </p:spPr>
      </p:pic>
      <p:sp>
        <p:nvSpPr>
          <p:cNvPr id="11" name="Metin kutusu 10">
            <a:extLst>
              <a:ext uri="{FF2B5EF4-FFF2-40B4-BE49-F238E27FC236}">
                <a16:creationId xmlns:a16="http://schemas.microsoft.com/office/drawing/2014/main" id="{3F484026-CC3B-3A5E-957D-8F81782AB662}"/>
              </a:ext>
            </a:extLst>
          </p:cNvPr>
          <p:cNvSpPr txBox="1"/>
          <p:nvPr/>
        </p:nvSpPr>
        <p:spPr>
          <a:xfrm>
            <a:off x="1242646" y="4306393"/>
            <a:ext cx="9706708" cy="1569660"/>
          </a:xfrm>
          <a:prstGeom prst="rect">
            <a:avLst/>
          </a:prstGeom>
          <a:noFill/>
        </p:spPr>
        <p:txBody>
          <a:bodyPr wrap="square" rtlCol="0">
            <a:spAutoFit/>
          </a:bodyPr>
          <a:lstStyle/>
          <a:p>
            <a:pPr algn="ctr"/>
            <a:r>
              <a:rPr lang="tr-TR" sz="3200" dirty="0">
                <a:latin typeface="Arial" panose="020B0604020202020204" pitchFamily="34" charset="0"/>
              </a:rPr>
              <a:t>Allâhümme </a:t>
            </a:r>
            <a:r>
              <a:rPr lang="tr-TR" sz="3200" dirty="0" err="1">
                <a:latin typeface="Arial" panose="020B0604020202020204" pitchFamily="34" charset="0"/>
              </a:rPr>
              <a:t>iyyâke</a:t>
            </a:r>
            <a:r>
              <a:rPr lang="tr-TR" sz="3200" dirty="0">
                <a:latin typeface="Arial" panose="020B0604020202020204" pitchFamily="34" charset="0"/>
              </a:rPr>
              <a:t> </a:t>
            </a:r>
            <a:r>
              <a:rPr lang="tr-TR" sz="3200" dirty="0" err="1">
                <a:latin typeface="Arial" panose="020B0604020202020204" pitchFamily="34" charset="0"/>
              </a:rPr>
              <a:t>na’büdü</a:t>
            </a:r>
            <a:r>
              <a:rPr lang="tr-TR" sz="3200" dirty="0">
                <a:latin typeface="Arial" panose="020B0604020202020204" pitchFamily="34" charset="0"/>
              </a:rPr>
              <a:t> ve leke </a:t>
            </a:r>
            <a:r>
              <a:rPr lang="tr-TR" sz="3200" dirty="0" err="1">
                <a:latin typeface="Arial" panose="020B0604020202020204" pitchFamily="34" charset="0"/>
              </a:rPr>
              <a:t>nüsallî</a:t>
            </a:r>
            <a:r>
              <a:rPr lang="tr-TR" sz="3200" dirty="0">
                <a:latin typeface="Arial" panose="020B0604020202020204" pitchFamily="34" charset="0"/>
              </a:rPr>
              <a:t> ve </a:t>
            </a:r>
            <a:r>
              <a:rPr lang="tr-TR" sz="3200" dirty="0" err="1">
                <a:latin typeface="Arial" panose="020B0604020202020204" pitchFamily="34" charset="0"/>
              </a:rPr>
              <a:t>nescüd</a:t>
            </a:r>
            <a:r>
              <a:rPr lang="tr-TR" sz="3200" dirty="0">
                <a:latin typeface="Arial" panose="020B0604020202020204" pitchFamily="34" charset="0"/>
              </a:rPr>
              <a:t>. Ve </a:t>
            </a:r>
            <a:r>
              <a:rPr lang="tr-TR" sz="3200" dirty="0" err="1">
                <a:latin typeface="Arial" panose="020B0604020202020204" pitchFamily="34" charset="0"/>
              </a:rPr>
              <a:t>ileyke</a:t>
            </a:r>
            <a:r>
              <a:rPr lang="tr-TR" sz="3200" dirty="0">
                <a:latin typeface="Arial" panose="020B0604020202020204" pitchFamily="34" charset="0"/>
              </a:rPr>
              <a:t> </a:t>
            </a:r>
            <a:r>
              <a:rPr lang="tr-TR" sz="3200" dirty="0" err="1">
                <a:latin typeface="Arial" panose="020B0604020202020204" pitchFamily="34" charset="0"/>
              </a:rPr>
              <a:t>nes’â</a:t>
            </a:r>
            <a:r>
              <a:rPr lang="tr-TR" sz="3200" dirty="0">
                <a:latin typeface="Arial" panose="020B0604020202020204" pitchFamily="34" charset="0"/>
              </a:rPr>
              <a:t> ve </a:t>
            </a:r>
            <a:r>
              <a:rPr lang="tr-TR" sz="3200" dirty="0" err="1">
                <a:latin typeface="Arial" panose="020B0604020202020204" pitchFamily="34" charset="0"/>
              </a:rPr>
              <a:t>nahfid</a:t>
            </a:r>
            <a:r>
              <a:rPr lang="tr-TR" sz="3200" dirty="0">
                <a:latin typeface="Arial" panose="020B0604020202020204" pitchFamily="34" charset="0"/>
              </a:rPr>
              <a:t>. </a:t>
            </a:r>
            <a:r>
              <a:rPr lang="tr-TR" sz="3200" dirty="0" err="1">
                <a:latin typeface="Arial" panose="020B0604020202020204" pitchFamily="34" charset="0"/>
              </a:rPr>
              <a:t>Nercû</a:t>
            </a:r>
            <a:r>
              <a:rPr lang="tr-TR" sz="3200" dirty="0">
                <a:latin typeface="Arial" panose="020B0604020202020204" pitchFamily="34" charset="0"/>
              </a:rPr>
              <a:t> </a:t>
            </a:r>
            <a:r>
              <a:rPr lang="tr-TR" sz="3200" dirty="0" err="1">
                <a:latin typeface="Arial" panose="020B0604020202020204" pitchFamily="34" charset="0"/>
              </a:rPr>
              <a:t>rahmeteke</a:t>
            </a:r>
            <a:r>
              <a:rPr lang="tr-TR" sz="3200" dirty="0">
                <a:latin typeface="Arial" panose="020B0604020202020204" pitchFamily="34" charset="0"/>
              </a:rPr>
              <a:t> ve </a:t>
            </a:r>
            <a:r>
              <a:rPr lang="tr-TR" sz="3200" dirty="0" err="1">
                <a:latin typeface="Arial" panose="020B0604020202020204" pitchFamily="34" charset="0"/>
              </a:rPr>
              <a:t>nahşâ</a:t>
            </a:r>
            <a:r>
              <a:rPr lang="tr-TR" sz="3200" dirty="0">
                <a:latin typeface="Arial" panose="020B0604020202020204" pitchFamily="34" charset="0"/>
              </a:rPr>
              <a:t> </a:t>
            </a:r>
            <a:r>
              <a:rPr lang="tr-TR" sz="3200" dirty="0" err="1">
                <a:latin typeface="Arial" panose="020B0604020202020204" pitchFamily="34" charset="0"/>
              </a:rPr>
              <a:t>azâbeke</a:t>
            </a:r>
            <a:r>
              <a:rPr lang="tr-TR" sz="3200" dirty="0">
                <a:latin typeface="Arial" panose="020B0604020202020204" pitchFamily="34" charset="0"/>
              </a:rPr>
              <a:t> </a:t>
            </a:r>
            <a:r>
              <a:rPr lang="tr-TR" sz="3200" dirty="0" err="1">
                <a:latin typeface="Arial" panose="020B0604020202020204" pitchFamily="34" charset="0"/>
              </a:rPr>
              <a:t>inne</a:t>
            </a:r>
            <a:r>
              <a:rPr lang="tr-TR" sz="3200" dirty="0">
                <a:latin typeface="Arial" panose="020B0604020202020204" pitchFamily="34" charset="0"/>
              </a:rPr>
              <a:t> </a:t>
            </a:r>
            <a:r>
              <a:rPr lang="tr-TR" sz="3200" dirty="0" err="1">
                <a:latin typeface="Arial" panose="020B0604020202020204" pitchFamily="34" charset="0"/>
              </a:rPr>
              <a:t>azâbeke</a:t>
            </a:r>
            <a:r>
              <a:rPr lang="tr-TR" sz="3200" dirty="0">
                <a:latin typeface="Arial" panose="020B0604020202020204" pitchFamily="34" charset="0"/>
              </a:rPr>
              <a:t> </a:t>
            </a:r>
            <a:r>
              <a:rPr lang="tr-TR" sz="3200" dirty="0" err="1">
                <a:latin typeface="Arial" panose="020B0604020202020204" pitchFamily="34" charset="0"/>
              </a:rPr>
              <a:t>bilküffâri</a:t>
            </a:r>
            <a:r>
              <a:rPr lang="tr-TR" sz="3200" dirty="0">
                <a:latin typeface="Arial" panose="020B0604020202020204" pitchFamily="34" charset="0"/>
              </a:rPr>
              <a:t> </a:t>
            </a:r>
            <a:r>
              <a:rPr lang="tr-TR" sz="3200" dirty="0" err="1">
                <a:latin typeface="Arial" panose="020B0604020202020204" pitchFamily="34" charset="0"/>
              </a:rPr>
              <a:t>mülhig</a:t>
            </a:r>
            <a:r>
              <a:rPr lang="tr-TR" sz="3200" dirty="0">
                <a:latin typeface="Arial" panose="020B0604020202020204" pitchFamily="34" charset="0"/>
              </a:rPr>
              <a:t>.</a:t>
            </a:r>
          </a:p>
        </p:txBody>
      </p:sp>
    </p:spTree>
    <p:extLst>
      <p:ext uri="{BB962C8B-B14F-4D97-AF65-F5344CB8AC3E}">
        <p14:creationId xmlns:p14="http://schemas.microsoft.com/office/powerpoint/2010/main" val="20376106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7" name="Resim 6" descr="ekran görüntüsü, dikdörtgen, kare, renklilik içeren bir resim&#10;&#10;Açıklama otomatik olarak oluşturuldu">
            <a:extLst>
              <a:ext uri="{FF2B5EF4-FFF2-40B4-BE49-F238E27FC236}">
                <a16:creationId xmlns:a16="http://schemas.microsoft.com/office/drawing/2014/main" id="{2CDAFF3F-0393-6CFA-7C13-51673893F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56" y="1193012"/>
            <a:ext cx="11207888" cy="4471976"/>
          </a:xfrm>
          <a:prstGeom prst="rect">
            <a:avLst/>
          </a:prstGeom>
        </p:spPr>
      </p:pic>
      <p:sp>
        <p:nvSpPr>
          <p:cNvPr id="25" name="Metin kutusu 24">
            <a:extLst>
              <a:ext uri="{FF2B5EF4-FFF2-40B4-BE49-F238E27FC236}">
                <a16:creationId xmlns:a16="http://schemas.microsoft.com/office/drawing/2014/main" id="{65CDFBF4-7DA5-7B39-BCBE-F4119F516325}"/>
              </a:ext>
            </a:extLst>
          </p:cNvPr>
          <p:cNvSpPr txBox="1"/>
          <p:nvPr/>
        </p:nvSpPr>
        <p:spPr>
          <a:xfrm>
            <a:off x="743243" y="1659285"/>
            <a:ext cx="10705514" cy="3539430"/>
          </a:xfrm>
          <a:prstGeom prst="rect">
            <a:avLst/>
          </a:prstGeom>
          <a:noFill/>
        </p:spPr>
        <p:txBody>
          <a:bodyPr wrap="square" rtlCol="0">
            <a:spAutoFit/>
          </a:bodyPr>
          <a:lstStyle/>
          <a:p>
            <a:pPr algn="ctr"/>
            <a:r>
              <a:rPr lang="tr-TR" sz="3200" dirty="0">
                <a:latin typeface="Arial" panose="020B0604020202020204" pitchFamily="34" charset="0"/>
              </a:rPr>
              <a:t>Allah’ım! Biz yalnız sana kulluk ederiz. Namazı yalnız senin için kılarız, ancak sana secde ederiz. Yalnız </a:t>
            </a:r>
          </a:p>
          <a:p>
            <a:pPr algn="ctr"/>
            <a:r>
              <a:rPr lang="tr-TR" sz="3200" dirty="0">
                <a:latin typeface="Arial" panose="020B0604020202020204" pitchFamily="34" charset="0"/>
              </a:rPr>
              <a:t>senin için çabalarız ve sana yaklaştıracak şeyleri kazanmaya çalışırız. İbadetlerini sevinçle yaparız. Rahmetinin devamını ve çoğalmasını dileriz. </a:t>
            </a:r>
          </a:p>
          <a:p>
            <a:pPr algn="ctr"/>
            <a:r>
              <a:rPr lang="tr-TR" sz="3200" dirty="0">
                <a:latin typeface="Arial" panose="020B0604020202020204" pitchFamily="34" charset="0"/>
              </a:rPr>
              <a:t>Azabından korkarız, şüphesiz senin azabın kâfirlere </a:t>
            </a:r>
          </a:p>
          <a:p>
            <a:pPr algn="ctr"/>
            <a:r>
              <a:rPr lang="tr-TR" sz="3200" dirty="0">
                <a:latin typeface="Arial" panose="020B0604020202020204" pitchFamily="34" charset="0"/>
              </a:rPr>
              <a:t>ve inançsızlara ulaşır. </a:t>
            </a:r>
          </a:p>
        </p:txBody>
      </p:sp>
    </p:spTree>
    <p:extLst>
      <p:ext uri="{BB962C8B-B14F-4D97-AF65-F5344CB8AC3E}">
        <p14:creationId xmlns:p14="http://schemas.microsoft.com/office/powerpoint/2010/main" val="4106695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27" name="Resim 26" descr="kırpıntı çizim, grafik, yeşil, tasarım içeren bir resim&#10;&#10;Açıklama otomatik olarak oluşturuldu">
            <a:extLst>
              <a:ext uri="{FF2B5EF4-FFF2-40B4-BE49-F238E27FC236}">
                <a16:creationId xmlns:a16="http://schemas.microsoft.com/office/drawing/2014/main" id="{84145B2A-25A4-AF49-A4B3-ED16E9501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6" y="4023281"/>
            <a:ext cx="3312211" cy="1470258"/>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2051536" y="840320"/>
            <a:ext cx="8088928" cy="707886"/>
          </a:xfrm>
          <a:prstGeom prst="rect">
            <a:avLst/>
          </a:prstGeom>
          <a:noFill/>
        </p:spPr>
        <p:txBody>
          <a:bodyPr wrap="square" rtlCol="0">
            <a:spAutoFit/>
          </a:bodyPr>
          <a:lstStyle/>
          <a:p>
            <a:pPr algn="ctr"/>
            <a:r>
              <a:rPr lang="tr-TR" sz="4000" b="1" dirty="0"/>
              <a:t>Kunut Sözcüğünün Kelime Anlamları</a:t>
            </a:r>
          </a:p>
        </p:txBody>
      </p:sp>
      <p:pic>
        <p:nvPicPr>
          <p:cNvPr id="26" name="Resim 25" descr="kırpıntı çizim, grafik, yeşil, tasarım içeren bir resim&#10;&#10;Açıklama otomatik olarak oluşturuldu">
            <a:extLst>
              <a:ext uri="{FF2B5EF4-FFF2-40B4-BE49-F238E27FC236}">
                <a16:creationId xmlns:a16="http://schemas.microsoft.com/office/drawing/2014/main" id="{93808465-A20A-24CC-E298-4C5E57B43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39" y="2641365"/>
            <a:ext cx="3312211" cy="1470258"/>
          </a:xfrm>
          <a:prstGeom prst="rect">
            <a:avLst/>
          </a:prstGeom>
        </p:spPr>
      </p:pic>
      <p:sp>
        <p:nvSpPr>
          <p:cNvPr id="12" name="Metin kutusu 11">
            <a:extLst>
              <a:ext uri="{FF2B5EF4-FFF2-40B4-BE49-F238E27FC236}">
                <a16:creationId xmlns:a16="http://schemas.microsoft.com/office/drawing/2014/main" id="{58BBFF60-75A2-47B4-63FD-550308A9F117}"/>
              </a:ext>
            </a:extLst>
          </p:cNvPr>
          <p:cNvSpPr txBox="1"/>
          <p:nvPr/>
        </p:nvSpPr>
        <p:spPr>
          <a:xfrm>
            <a:off x="961611" y="3169091"/>
            <a:ext cx="2648675" cy="523220"/>
          </a:xfrm>
          <a:prstGeom prst="rect">
            <a:avLst/>
          </a:prstGeom>
          <a:noFill/>
        </p:spPr>
        <p:txBody>
          <a:bodyPr wrap="square" rtlCol="0">
            <a:spAutoFit/>
          </a:bodyPr>
          <a:lstStyle/>
          <a:p>
            <a:pPr algn="ctr"/>
            <a:r>
              <a:rPr lang="tr-TR" sz="2800" dirty="0"/>
              <a:t>ibadet etme</a:t>
            </a:r>
          </a:p>
        </p:txBody>
      </p:sp>
      <p:sp>
        <p:nvSpPr>
          <p:cNvPr id="6" name="Metin kutusu 5">
            <a:extLst>
              <a:ext uri="{FF2B5EF4-FFF2-40B4-BE49-F238E27FC236}">
                <a16:creationId xmlns:a16="http://schemas.microsoft.com/office/drawing/2014/main" id="{B10FB3AC-DB5C-1796-6A38-53EB2C6A0A03}"/>
              </a:ext>
            </a:extLst>
          </p:cNvPr>
          <p:cNvSpPr txBox="1"/>
          <p:nvPr/>
        </p:nvSpPr>
        <p:spPr>
          <a:xfrm>
            <a:off x="962469" y="4586657"/>
            <a:ext cx="2648675" cy="523220"/>
          </a:xfrm>
          <a:prstGeom prst="rect">
            <a:avLst/>
          </a:prstGeom>
          <a:noFill/>
        </p:spPr>
        <p:txBody>
          <a:bodyPr wrap="square" rtlCol="0">
            <a:spAutoFit/>
          </a:bodyPr>
          <a:lstStyle/>
          <a:p>
            <a:pPr algn="ctr"/>
            <a:r>
              <a:rPr lang="tr-TR" sz="2800" dirty="0"/>
              <a:t>boyun eğme</a:t>
            </a:r>
          </a:p>
        </p:txBody>
      </p:sp>
      <p:pic>
        <p:nvPicPr>
          <p:cNvPr id="21" name="Resim 20" descr="kırpıntı çizim, grafik, yeşil, tasarım içeren bir resim&#10;&#10;Açıklama otomatik olarak oluşturuldu">
            <a:extLst>
              <a:ext uri="{FF2B5EF4-FFF2-40B4-BE49-F238E27FC236}">
                <a16:creationId xmlns:a16="http://schemas.microsoft.com/office/drawing/2014/main" id="{1114A202-7E5E-556A-3355-95AF8AEE7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95" y="1906236"/>
            <a:ext cx="3312211" cy="1470258"/>
          </a:xfrm>
          <a:prstGeom prst="rect">
            <a:avLst/>
          </a:prstGeom>
        </p:spPr>
      </p:pic>
      <p:pic>
        <p:nvPicPr>
          <p:cNvPr id="22" name="Resim 21" descr="kırpıntı çizim, grafik, yeşil, tasarım içeren bir resim&#10;&#10;Açıklama otomatik olarak oluşturuldu">
            <a:extLst>
              <a:ext uri="{FF2B5EF4-FFF2-40B4-BE49-F238E27FC236}">
                <a16:creationId xmlns:a16="http://schemas.microsoft.com/office/drawing/2014/main" id="{F0E2811E-E369-C3FF-AEA4-48D2A3B98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615" y="3306062"/>
            <a:ext cx="3312211" cy="1470258"/>
          </a:xfrm>
          <a:prstGeom prst="rect">
            <a:avLst/>
          </a:prstGeom>
        </p:spPr>
      </p:pic>
      <p:sp>
        <p:nvSpPr>
          <p:cNvPr id="7" name="Metin kutusu 6">
            <a:extLst>
              <a:ext uri="{FF2B5EF4-FFF2-40B4-BE49-F238E27FC236}">
                <a16:creationId xmlns:a16="http://schemas.microsoft.com/office/drawing/2014/main" id="{A14E0CE5-69EA-A6C7-31C3-C228A60C5E45}"/>
              </a:ext>
            </a:extLst>
          </p:cNvPr>
          <p:cNvSpPr txBox="1"/>
          <p:nvPr/>
        </p:nvSpPr>
        <p:spPr>
          <a:xfrm>
            <a:off x="4771663" y="3858832"/>
            <a:ext cx="2648675" cy="523220"/>
          </a:xfrm>
          <a:prstGeom prst="rect">
            <a:avLst/>
          </a:prstGeom>
          <a:noFill/>
        </p:spPr>
        <p:txBody>
          <a:bodyPr wrap="square" rtlCol="0">
            <a:spAutoFit/>
          </a:bodyPr>
          <a:lstStyle/>
          <a:p>
            <a:pPr algn="ctr"/>
            <a:r>
              <a:rPr lang="tr-TR" sz="2800" dirty="0"/>
              <a:t>itaat etme</a:t>
            </a:r>
          </a:p>
        </p:txBody>
      </p:sp>
      <p:sp>
        <p:nvSpPr>
          <p:cNvPr id="9" name="Metin kutusu 8">
            <a:extLst>
              <a:ext uri="{FF2B5EF4-FFF2-40B4-BE49-F238E27FC236}">
                <a16:creationId xmlns:a16="http://schemas.microsoft.com/office/drawing/2014/main" id="{809F9723-146B-3B91-F086-95E989559ACA}"/>
              </a:ext>
            </a:extLst>
          </p:cNvPr>
          <p:cNvSpPr txBox="1"/>
          <p:nvPr/>
        </p:nvSpPr>
        <p:spPr>
          <a:xfrm>
            <a:off x="4771663" y="2429069"/>
            <a:ext cx="2648675" cy="523220"/>
          </a:xfrm>
          <a:prstGeom prst="rect">
            <a:avLst/>
          </a:prstGeom>
          <a:noFill/>
        </p:spPr>
        <p:txBody>
          <a:bodyPr wrap="square" rtlCol="0">
            <a:spAutoFit/>
          </a:bodyPr>
          <a:lstStyle/>
          <a:p>
            <a:pPr algn="ctr"/>
            <a:r>
              <a:rPr lang="tr-TR" sz="2800" dirty="0"/>
              <a:t>saygı duyma</a:t>
            </a:r>
          </a:p>
        </p:txBody>
      </p:sp>
      <p:pic>
        <p:nvPicPr>
          <p:cNvPr id="23" name="Resim 22" descr="kırpıntı çizim, grafik, yeşil, tasarım içeren bir resim&#10;&#10;Açıklama otomatik olarak oluşturuldu">
            <a:extLst>
              <a:ext uri="{FF2B5EF4-FFF2-40B4-BE49-F238E27FC236}">
                <a16:creationId xmlns:a16="http://schemas.microsoft.com/office/drawing/2014/main" id="{895058F7-D015-94BA-E2C5-8B84B4482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95" y="4686025"/>
            <a:ext cx="3312211" cy="1470258"/>
          </a:xfrm>
          <a:prstGeom prst="rect">
            <a:avLst/>
          </a:prstGeom>
        </p:spPr>
      </p:pic>
      <p:pic>
        <p:nvPicPr>
          <p:cNvPr id="24" name="Resim 23" descr="kırpıntı çizim, grafik, yeşil, tasarım içeren bir resim&#10;&#10;Açıklama otomatik olarak oluşturuldu">
            <a:extLst>
              <a:ext uri="{FF2B5EF4-FFF2-40B4-BE49-F238E27FC236}">
                <a16:creationId xmlns:a16="http://schemas.microsoft.com/office/drawing/2014/main" id="{7082C5F4-BAD3-8D73-8F08-CA0EE565E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0297" y="2610429"/>
            <a:ext cx="3312211" cy="1470258"/>
          </a:xfrm>
          <a:prstGeom prst="rect">
            <a:avLst/>
          </a:prstGeom>
        </p:spPr>
      </p:pic>
      <p:sp>
        <p:nvSpPr>
          <p:cNvPr id="14" name="Metin kutusu 13">
            <a:extLst>
              <a:ext uri="{FF2B5EF4-FFF2-40B4-BE49-F238E27FC236}">
                <a16:creationId xmlns:a16="http://schemas.microsoft.com/office/drawing/2014/main" id="{EECB3149-3354-33AC-CD02-496B998729A5}"/>
              </a:ext>
            </a:extLst>
          </p:cNvPr>
          <p:cNvSpPr txBox="1"/>
          <p:nvPr/>
        </p:nvSpPr>
        <p:spPr>
          <a:xfrm>
            <a:off x="4771663" y="5228267"/>
            <a:ext cx="2648675" cy="523220"/>
          </a:xfrm>
          <a:prstGeom prst="rect">
            <a:avLst/>
          </a:prstGeom>
          <a:noFill/>
        </p:spPr>
        <p:txBody>
          <a:bodyPr wrap="square" rtlCol="0">
            <a:spAutoFit/>
          </a:bodyPr>
          <a:lstStyle/>
          <a:p>
            <a:pPr algn="ctr"/>
            <a:r>
              <a:rPr lang="tr-TR" sz="2800" dirty="0"/>
              <a:t>huşu duyma</a:t>
            </a:r>
          </a:p>
        </p:txBody>
      </p:sp>
      <p:sp>
        <p:nvSpPr>
          <p:cNvPr id="16" name="Metin kutusu 15">
            <a:extLst>
              <a:ext uri="{FF2B5EF4-FFF2-40B4-BE49-F238E27FC236}">
                <a16:creationId xmlns:a16="http://schemas.microsoft.com/office/drawing/2014/main" id="{33E09ED5-B1E4-4A2C-1CA2-D413BFF05B81}"/>
              </a:ext>
            </a:extLst>
          </p:cNvPr>
          <p:cNvSpPr txBox="1"/>
          <p:nvPr/>
        </p:nvSpPr>
        <p:spPr>
          <a:xfrm>
            <a:off x="8894860" y="3169091"/>
            <a:ext cx="2648675" cy="523220"/>
          </a:xfrm>
          <a:prstGeom prst="rect">
            <a:avLst/>
          </a:prstGeom>
          <a:noFill/>
        </p:spPr>
        <p:txBody>
          <a:bodyPr wrap="square" rtlCol="0">
            <a:spAutoFit/>
          </a:bodyPr>
          <a:lstStyle/>
          <a:p>
            <a:pPr algn="ctr"/>
            <a:r>
              <a:rPr lang="tr-TR" sz="2800" dirty="0"/>
              <a:t>ayakta durma</a:t>
            </a:r>
          </a:p>
        </p:txBody>
      </p:sp>
      <p:pic>
        <p:nvPicPr>
          <p:cNvPr id="25" name="Resim 24" descr="kırpıntı çizim, grafik, yeşil, tasarım içeren bir resim&#10;&#10;Açıklama otomatik olarak oluşturuldu">
            <a:extLst>
              <a:ext uri="{FF2B5EF4-FFF2-40B4-BE49-F238E27FC236}">
                <a16:creationId xmlns:a16="http://schemas.microsoft.com/office/drawing/2014/main" id="{B677B4FC-2E2E-C044-1803-2C7D265A9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871" y="4027156"/>
            <a:ext cx="3312211" cy="1470258"/>
          </a:xfrm>
          <a:prstGeom prst="rect">
            <a:avLst/>
          </a:prstGeom>
        </p:spPr>
      </p:pic>
      <p:sp>
        <p:nvSpPr>
          <p:cNvPr id="17" name="Metin kutusu 16">
            <a:extLst>
              <a:ext uri="{FF2B5EF4-FFF2-40B4-BE49-F238E27FC236}">
                <a16:creationId xmlns:a16="http://schemas.microsoft.com/office/drawing/2014/main" id="{835228EE-9ABD-78CE-E8CD-4EC77D0B878A}"/>
              </a:ext>
            </a:extLst>
          </p:cNvPr>
          <p:cNvSpPr txBox="1"/>
          <p:nvPr/>
        </p:nvSpPr>
        <p:spPr>
          <a:xfrm>
            <a:off x="8894860" y="4586657"/>
            <a:ext cx="2648675" cy="523220"/>
          </a:xfrm>
          <a:prstGeom prst="rect">
            <a:avLst/>
          </a:prstGeom>
          <a:noFill/>
        </p:spPr>
        <p:txBody>
          <a:bodyPr wrap="square" rtlCol="0">
            <a:spAutoFit/>
          </a:bodyPr>
          <a:lstStyle/>
          <a:p>
            <a:pPr algn="ctr"/>
            <a:r>
              <a:rPr lang="tr-TR" sz="2800" dirty="0"/>
              <a:t>dua etme</a:t>
            </a:r>
          </a:p>
        </p:txBody>
      </p:sp>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1+#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1+#ppt_w/2"/>
                                          </p:val>
                                        </p:tav>
                                        <p:tav tm="100000">
                                          <p:val>
                                            <p:strVal val="#ppt_x"/>
                                          </p:val>
                                        </p:tav>
                                      </p:tavLst>
                                    </p:anim>
                                    <p:anim calcmode="lin" valueType="num">
                                      <p:cBhvr additive="base">
                                        <p:cTn id="7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P spid="9" grpId="0"/>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1" name="Metin kutusu 10">
            <a:extLst>
              <a:ext uri="{FF2B5EF4-FFF2-40B4-BE49-F238E27FC236}">
                <a16:creationId xmlns:a16="http://schemas.microsoft.com/office/drawing/2014/main" id="{BA6CB7E4-0DCE-9BCF-847A-572942FB01FB}"/>
              </a:ext>
            </a:extLst>
          </p:cNvPr>
          <p:cNvSpPr txBox="1"/>
          <p:nvPr/>
        </p:nvSpPr>
        <p:spPr>
          <a:xfrm>
            <a:off x="2051536" y="700620"/>
            <a:ext cx="8088928" cy="707886"/>
          </a:xfrm>
          <a:prstGeom prst="rect">
            <a:avLst/>
          </a:prstGeom>
          <a:noFill/>
        </p:spPr>
        <p:txBody>
          <a:bodyPr wrap="square" rtlCol="0">
            <a:spAutoFit/>
          </a:bodyPr>
          <a:lstStyle/>
          <a:p>
            <a:pPr algn="ctr"/>
            <a:r>
              <a:rPr lang="tr-TR" sz="4000" b="1" dirty="0"/>
              <a:t>Kunut Dualarının Temel Konuları</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3579135" y="1562901"/>
            <a:ext cx="5033730" cy="523220"/>
          </a:xfrm>
          <a:prstGeom prst="rect">
            <a:avLst/>
          </a:prstGeom>
          <a:noFill/>
          <a:ln w="38100">
            <a:solidFill>
              <a:schemeClr val="accent1"/>
            </a:solidFill>
            <a:prstDash val="solid"/>
          </a:ln>
        </p:spPr>
        <p:txBody>
          <a:bodyPr wrap="square" rtlCol="0">
            <a:spAutoFit/>
          </a:bodyPr>
          <a:lstStyle/>
          <a:p>
            <a:pPr algn="ctr"/>
            <a:r>
              <a:rPr lang="tr-TR" sz="2800" dirty="0"/>
              <a:t>Kulluk şuuru ve ibadet alışkanlığı</a:t>
            </a:r>
          </a:p>
        </p:txBody>
      </p:sp>
      <p:sp>
        <p:nvSpPr>
          <p:cNvPr id="10" name="Metin kutusu 9">
            <a:extLst>
              <a:ext uri="{FF2B5EF4-FFF2-40B4-BE49-F238E27FC236}">
                <a16:creationId xmlns:a16="http://schemas.microsoft.com/office/drawing/2014/main" id="{F5DF472C-8AF5-626B-4FA2-69C682A0C332}"/>
              </a:ext>
            </a:extLst>
          </p:cNvPr>
          <p:cNvSpPr txBox="1"/>
          <p:nvPr/>
        </p:nvSpPr>
        <p:spPr>
          <a:xfrm>
            <a:off x="3344185" y="2224152"/>
            <a:ext cx="5503630" cy="523220"/>
          </a:xfrm>
          <a:prstGeom prst="rect">
            <a:avLst/>
          </a:prstGeom>
          <a:noFill/>
          <a:ln w="38100">
            <a:solidFill>
              <a:srgbClr val="FF0000"/>
            </a:solidFill>
            <a:prstDash val="solid"/>
          </a:ln>
        </p:spPr>
        <p:txBody>
          <a:bodyPr wrap="square" rtlCol="0">
            <a:spAutoFit/>
          </a:bodyPr>
          <a:lstStyle/>
          <a:p>
            <a:pPr algn="ctr"/>
            <a:r>
              <a:rPr lang="tr-TR" sz="2800" dirty="0"/>
              <a:t>Hayır, hidayet ve tövbenin neticeleri</a:t>
            </a:r>
          </a:p>
        </p:txBody>
      </p:sp>
      <p:sp>
        <p:nvSpPr>
          <p:cNvPr id="15" name="Metin kutusu 14">
            <a:extLst>
              <a:ext uri="{FF2B5EF4-FFF2-40B4-BE49-F238E27FC236}">
                <a16:creationId xmlns:a16="http://schemas.microsoft.com/office/drawing/2014/main" id="{A7D6BB34-AFC1-6F51-C493-677F0DF6846B}"/>
              </a:ext>
            </a:extLst>
          </p:cNvPr>
          <p:cNvSpPr txBox="1"/>
          <p:nvPr/>
        </p:nvSpPr>
        <p:spPr>
          <a:xfrm>
            <a:off x="3096535" y="2884256"/>
            <a:ext cx="5998930" cy="523220"/>
          </a:xfrm>
          <a:prstGeom prst="rect">
            <a:avLst/>
          </a:prstGeom>
          <a:noFill/>
          <a:ln w="38100">
            <a:solidFill>
              <a:schemeClr val="tx1"/>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tr-TR" sz="2800" dirty="0"/>
              <a:t>Yapılan duaların içeriğinde neler olduğu</a:t>
            </a:r>
          </a:p>
        </p:txBody>
      </p:sp>
      <p:sp>
        <p:nvSpPr>
          <p:cNvPr id="18" name="Metin kutusu 17">
            <a:extLst>
              <a:ext uri="{FF2B5EF4-FFF2-40B4-BE49-F238E27FC236}">
                <a16:creationId xmlns:a16="http://schemas.microsoft.com/office/drawing/2014/main" id="{9CF479D6-BDD3-52D5-BA7E-1536E6D830B3}"/>
              </a:ext>
            </a:extLst>
          </p:cNvPr>
          <p:cNvSpPr txBox="1"/>
          <p:nvPr/>
        </p:nvSpPr>
        <p:spPr>
          <a:xfrm>
            <a:off x="2988585" y="3539840"/>
            <a:ext cx="6214830" cy="523220"/>
          </a:xfrm>
          <a:prstGeom prst="rect">
            <a:avLst/>
          </a:prstGeom>
          <a:noFill/>
          <a:ln w="38100">
            <a:solidFill>
              <a:srgbClr val="00B050"/>
            </a:solidFill>
            <a:prstDash val="solid"/>
          </a:ln>
        </p:spPr>
        <p:txBody>
          <a:bodyPr wrap="square" rtlCol="0">
            <a:spAutoFit/>
          </a:bodyPr>
          <a:lstStyle/>
          <a:p>
            <a:pPr algn="ctr"/>
            <a:r>
              <a:rPr lang="tr-TR" sz="2800" dirty="0"/>
              <a:t>Allah’a (c.c.) sığınmak ve ona bağlanmak </a:t>
            </a:r>
          </a:p>
        </p:txBody>
      </p:sp>
      <p:sp>
        <p:nvSpPr>
          <p:cNvPr id="19" name="Metin kutusu 18">
            <a:extLst>
              <a:ext uri="{FF2B5EF4-FFF2-40B4-BE49-F238E27FC236}">
                <a16:creationId xmlns:a16="http://schemas.microsoft.com/office/drawing/2014/main" id="{48C8B720-B69C-40D3-994D-5C1711F5350E}"/>
              </a:ext>
            </a:extLst>
          </p:cNvPr>
          <p:cNvSpPr txBox="1"/>
          <p:nvPr/>
        </p:nvSpPr>
        <p:spPr>
          <a:xfrm>
            <a:off x="2988585" y="4195424"/>
            <a:ext cx="6214830" cy="523220"/>
          </a:xfrm>
          <a:prstGeom prst="rect">
            <a:avLst/>
          </a:prstGeom>
          <a:noFill/>
          <a:ln w="38100">
            <a:solidFill>
              <a:schemeClr val="accent2"/>
            </a:solidFill>
            <a:prstDash val="solid"/>
          </a:ln>
        </p:spPr>
        <p:txBody>
          <a:bodyPr wrap="square" rtlCol="0">
            <a:spAutoFit/>
          </a:bodyPr>
          <a:lstStyle/>
          <a:p>
            <a:pPr algn="ctr"/>
            <a:r>
              <a:rPr lang="tr-TR" sz="2800" dirty="0"/>
              <a:t>Yüce Allah (c.c.) ile kul arasındaki iletişim</a:t>
            </a:r>
          </a:p>
        </p:txBody>
      </p:sp>
      <p:sp>
        <p:nvSpPr>
          <p:cNvPr id="20" name="Metin kutusu 19">
            <a:extLst>
              <a:ext uri="{FF2B5EF4-FFF2-40B4-BE49-F238E27FC236}">
                <a16:creationId xmlns:a16="http://schemas.microsoft.com/office/drawing/2014/main" id="{25E7A638-A5C3-DFA0-F6C0-9D90A17E02EC}"/>
              </a:ext>
            </a:extLst>
          </p:cNvPr>
          <p:cNvSpPr txBox="1"/>
          <p:nvPr/>
        </p:nvSpPr>
        <p:spPr>
          <a:xfrm>
            <a:off x="2988585" y="5506592"/>
            <a:ext cx="6214830" cy="523220"/>
          </a:xfrm>
          <a:prstGeom prst="rect">
            <a:avLst/>
          </a:prstGeom>
          <a:noFill/>
          <a:ln w="38100">
            <a:solidFill>
              <a:srgbClr val="FF0000"/>
            </a:solidFill>
            <a:prstDash val="solid"/>
          </a:ln>
        </p:spPr>
        <p:txBody>
          <a:bodyPr wrap="square" rtlCol="0">
            <a:spAutoFit/>
          </a:bodyPr>
          <a:lstStyle/>
          <a:p>
            <a:pPr algn="ctr"/>
            <a:r>
              <a:rPr lang="tr-TR" sz="2800" dirty="0"/>
              <a:t>İnsanın Rabbiyle olan bağının güçlenmesi</a:t>
            </a:r>
          </a:p>
        </p:txBody>
      </p:sp>
      <p:sp>
        <p:nvSpPr>
          <p:cNvPr id="28" name="Metin kutusu 27">
            <a:extLst>
              <a:ext uri="{FF2B5EF4-FFF2-40B4-BE49-F238E27FC236}">
                <a16:creationId xmlns:a16="http://schemas.microsoft.com/office/drawing/2014/main" id="{72A48DEF-874C-89B1-08E7-F38198662637}"/>
              </a:ext>
            </a:extLst>
          </p:cNvPr>
          <p:cNvSpPr txBox="1"/>
          <p:nvPr/>
        </p:nvSpPr>
        <p:spPr>
          <a:xfrm>
            <a:off x="2657829" y="4851008"/>
            <a:ext cx="6876342" cy="523220"/>
          </a:xfrm>
          <a:prstGeom prst="rect">
            <a:avLst/>
          </a:prstGeom>
          <a:noFill/>
          <a:ln w="38100">
            <a:solidFill>
              <a:srgbClr val="7030A0"/>
            </a:solidFill>
            <a:prstDash val="solid"/>
          </a:ln>
        </p:spPr>
        <p:txBody>
          <a:bodyPr wrap="square" rtlCol="0">
            <a:spAutoFit/>
          </a:bodyPr>
          <a:lstStyle/>
          <a:p>
            <a:pPr algn="ctr"/>
            <a:r>
              <a:rPr lang="tr-TR" sz="2800" dirty="0"/>
              <a:t>Yüce Allah’a (c.c.) nasıl dua edilmesi gerektiği</a:t>
            </a:r>
          </a:p>
        </p:txBody>
      </p:sp>
    </p:spTree>
    <p:extLst>
      <p:ext uri="{BB962C8B-B14F-4D97-AF65-F5344CB8AC3E}">
        <p14:creationId xmlns:p14="http://schemas.microsoft.com/office/powerpoint/2010/main" val="14652916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5" grpId="0" animBg="1"/>
      <p:bldP spid="18" grpId="0" animBg="1"/>
      <p:bldP spid="19" grpId="0" animBg="1"/>
      <p:bldP spid="20"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795392" y="4953637"/>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0B66758F-432D-8D6F-225F-DFAFA03D5D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5A9EC5FA-B346-5E57-5787-1FE0334EB4F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0" name="Metin kutusu 4">
            <a:extLst>
              <a:ext uri="{FF2B5EF4-FFF2-40B4-BE49-F238E27FC236}">
                <a16:creationId xmlns:a16="http://schemas.microsoft.com/office/drawing/2014/main" id="{6CDF05FA-0336-EB2F-A2FC-071BE890B33B}"/>
              </a:ext>
            </a:extLst>
          </p:cNvPr>
          <p:cNvSpPr txBox="1"/>
          <p:nvPr/>
        </p:nvSpPr>
        <p:spPr>
          <a:xfrm>
            <a:off x="811146" y="1136893"/>
            <a:ext cx="10958823" cy="498598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tr-TR" sz="3200" dirty="0">
                <a:solidFill>
                  <a:srgbClr val="000000"/>
                </a:solidFill>
                <a:latin typeface="Arial" panose="020B0604020202020204" pitchFamily="34" charset="0"/>
                <a:cs typeface="Arial" panose="020B0604020202020204" pitchFamily="34" charset="0"/>
              </a:rPr>
              <a:t>I.   Kur’an-ı Kerim’de yer almaktadır.</a:t>
            </a:r>
          </a:p>
          <a:p>
            <a:pPr>
              <a:spcAft>
                <a:spcPts val="600"/>
              </a:spcAft>
            </a:pPr>
            <a:r>
              <a:rPr lang="tr-TR" sz="3200" dirty="0">
                <a:solidFill>
                  <a:srgbClr val="000000"/>
                </a:solidFill>
                <a:latin typeface="Arial" panose="020B0604020202020204" pitchFamily="34" charset="0"/>
                <a:cs typeface="Arial" panose="020B0604020202020204" pitchFamily="34" charset="0"/>
              </a:rPr>
              <a:t>II.  Üç bölümden oluşmaktadır.</a:t>
            </a:r>
          </a:p>
          <a:p>
            <a:pPr>
              <a:spcAft>
                <a:spcPts val="600"/>
              </a:spcAft>
            </a:pPr>
            <a:r>
              <a:rPr lang="tr-TR" sz="3200" dirty="0">
                <a:solidFill>
                  <a:srgbClr val="000000"/>
                </a:solidFill>
                <a:latin typeface="Arial" panose="020B0604020202020204" pitchFamily="34" charset="0"/>
                <a:cs typeface="Arial" panose="020B0604020202020204" pitchFamily="34" charset="0"/>
              </a:rPr>
              <a:t>III. Namazda okunmaktadır.</a:t>
            </a:r>
          </a:p>
          <a:p>
            <a:pPr>
              <a:spcAft>
                <a:spcPts val="600"/>
              </a:spcAft>
            </a:pPr>
            <a:r>
              <a:rPr lang="tr-TR" sz="3200" dirty="0">
                <a:solidFill>
                  <a:srgbClr val="000000"/>
                </a:solidFill>
                <a:latin typeface="Arial" panose="020B0604020202020204" pitchFamily="34" charset="0"/>
                <a:cs typeface="Arial" panose="020B0604020202020204" pitchFamily="34" charset="0"/>
              </a:rPr>
              <a:t>IV. Bu dualar insanın Allah ile bağının güçlenmesini sağlamaktadır.</a:t>
            </a:r>
          </a:p>
          <a:p>
            <a:pPr>
              <a:spcAft>
                <a:spcPts val="600"/>
              </a:spcAft>
            </a:pPr>
            <a:r>
              <a:rPr lang="tr-TR" sz="3200" b="1" dirty="0">
                <a:solidFill>
                  <a:srgbClr val="000000"/>
                </a:solidFill>
                <a:latin typeface="Arial" panose="020B0604020202020204" pitchFamily="34" charset="0"/>
                <a:cs typeface="Arial" panose="020B0604020202020204" pitchFamily="34" charset="0"/>
              </a:rPr>
              <a:t>Bu tabloda Kunut dualarıyla ilgili verilenlerden hangileri yanlıştır?</a:t>
            </a:r>
          </a:p>
          <a:p>
            <a:pPr>
              <a:spcAft>
                <a:spcPts val="600"/>
              </a:spcAft>
            </a:pPr>
            <a:r>
              <a:rPr lang="tr-TR" sz="3200" dirty="0">
                <a:solidFill>
                  <a:srgbClr val="000000"/>
                </a:solidFill>
                <a:latin typeface="Arial" panose="020B0604020202020204" pitchFamily="34" charset="0"/>
                <a:cs typeface="Arial" panose="020B0604020202020204" pitchFamily="34" charset="0"/>
              </a:rPr>
              <a:t>A) I ve II 					B) II ve III</a:t>
            </a:r>
          </a:p>
          <a:p>
            <a:pPr>
              <a:spcAft>
                <a:spcPts val="600"/>
              </a:spcAft>
            </a:pPr>
            <a:r>
              <a:rPr lang="tr-TR" sz="3200" dirty="0">
                <a:solidFill>
                  <a:srgbClr val="000000"/>
                </a:solidFill>
                <a:latin typeface="Arial" panose="020B0604020202020204" pitchFamily="34" charset="0"/>
                <a:cs typeface="Arial" panose="020B0604020202020204" pitchFamily="34" charset="0"/>
              </a:rPr>
              <a:t>C) II ve IV 				D) III ve IV</a:t>
            </a:r>
            <a:endParaRPr lang="en-US" sz="3200" dirty="0">
              <a:solidFill>
                <a:srgbClr val="000000"/>
              </a:solidFill>
              <a:latin typeface="Arial" panose="020B0604020202020204" pitchFamily="34" charset="0"/>
              <a:cs typeface="Arial" panose="020B0604020202020204" pitchFamily="34" charset="0"/>
            </a:endParaRPr>
          </a:p>
        </p:txBody>
      </p:sp>
      <p:sp>
        <p:nvSpPr>
          <p:cNvPr id="11" name="Metin kutusu 9">
            <a:extLst>
              <a:ext uri="{FF2B5EF4-FFF2-40B4-BE49-F238E27FC236}">
                <a16:creationId xmlns:a16="http://schemas.microsoft.com/office/drawing/2014/main" id="{F5084928-D8F6-C6F2-A760-C2C3553D616F}"/>
              </a:ext>
            </a:extLst>
          </p:cNvPr>
          <p:cNvSpPr txBox="1"/>
          <p:nvPr/>
        </p:nvSpPr>
        <p:spPr>
          <a:xfrm>
            <a:off x="0" y="577381"/>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7 / Soru 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703</TotalTime>
  <Words>1441</Words>
  <Application>Microsoft Office PowerPoint</Application>
  <PresentationFormat>Geniş ekran</PresentationFormat>
  <Paragraphs>229</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16</cp:revision>
  <dcterms:created xsi:type="dcterms:W3CDTF">2023-07-30T08:03:49Z</dcterms:created>
  <dcterms:modified xsi:type="dcterms:W3CDTF">2023-08-28T12:07:52Z</dcterms:modified>
</cp:coreProperties>
</file>