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6" r:id="rId4"/>
    <p:sldId id="289" r:id="rId5"/>
    <p:sldId id="283" r:id="rId6"/>
    <p:sldId id="290" r:id="rId7"/>
    <p:sldId id="291" r:id="rId8"/>
    <p:sldId id="292" r:id="rId9"/>
    <p:sldId id="293" r:id="rId10"/>
    <p:sldId id="271" r:id="rId11"/>
    <p:sldId id="272" r:id="rId12"/>
    <p:sldId id="267" r:id="rId13"/>
    <p:sldId id="260" r:id="rId14"/>
    <p:sldId id="261" r:id="rId15"/>
    <p:sldId id="264" r:id="rId16"/>
    <p:sldId id="265" r:id="rId17"/>
    <p:sldId id="269" r:id="rId18"/>
    <p:sldId id="268" r:id="rId19"/>
    <p:sldId id="258" r:id="rId2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8E17"/>
    <a:srgbClr val="FFFFFF"/>
    <a:srgbClr val="F5917B"/>
    <a:srgbClr val="C00000"/>
    <a:srgbClr val="C61D1D"/>
    <a:srgbClr val="B2B2B2"/>
    <a:srgbClr val="F68C7A"/>
    <a:srgbClr val="86E2CE"/>
    <a:srgbClr val="3D1E0C"/>
    <a:srgbClr val="A894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Koyu Stil 2 - Vurgu 3/Vurgu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Koyu Stil 2 - Vurgu 1/Vurgu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Koyu Stil 2 - Vurgu 5/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06" autoAdjust="0"/>
  </p:normalViewPr>
  <p:slideViewPr>
    <p:cSldViewPr snapToGrid="0">
      <p:cViewPr>
        <p:scale>
          <a:sx n="66" d="100"/>
          <a:sy n="66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3850907-FC4F-8F52-E154-D8009B73C3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DCDFBAA9-8341-66B8-66AD-31AD6D696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71014A3-56FD-11A9-2A20-2228F4644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20.09.2023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5AF9A6B-3A1E-DCAD-0954-15B1BF98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2C5FCB4-7D08-8654-995B-9C612B0E6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0532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9E855F6-1ACD-4952-4F36-349949320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21F2C907-D62E-4F6B-1C9E-D715772625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6E6FA8A-1FF0-2082-930B-3F9EE8D2E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20.09.2023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61D82C7-4CB6-7D5C-AA13-EEBF77B3A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563B8B8-14CD-5D2B-83AE-DAD4A2CA9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2699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B7C8F6FC-093C-EA75-5534-31DF775992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C6B568F-A886-FA0A-CFE9-21C5EE640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FACFDD2-5927-D605-3844-23D74E8A7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20.09.2023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8684211-6AD5-77B4-80DA-FA39CE1CB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DA42025-01C7-86C9-306E-C2CA6A284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7974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B06BB68-4CC1-9362-B1E7-B1840C9F0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0251795-3786-523E-FBBE-C34392589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BDAE83B-CE47-B7E7-6DE1-D2371DF85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20.09.2023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82AB5A3-E6CF-4A51-930D-F454EFBED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DD976E8-53EB-CB20-BA03-A08C9A8F3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5121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8DD2D57-98CC-EC6F-8785-847AD3031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235579E-2D7F-E30E-BAE1-BEC6144FF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72D8D35-F2D1-26A2-1F4D-CDB7BC2A9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20.09.2023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3E2E0C2-D904-018E-7124-E92F10CAC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7E4E614-672A-ACEF-6E23-D1418E15E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4440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A8A22D2-5D0C-D031-C67A-321F833A8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7540442-05DD-FCF0-5F23-C0BBE29CE5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8A9133D9-0095-B307-14AB-ADACCC0E2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7FED7B9-9F81-E427-205E-A510F01E1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20.09.2023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EFEBB21-09F9-4E27-C63B-E5602D27F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88D0B941-5BAF-8619-E66F-AFDB9E9BB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2036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D1022DB-1D29-7654-D91B-A60CAB69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FE01D2A-3E28-1C4B-D382-043F63DC8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26F39D2-87B4-0E34-A4D6-2907440A58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11443B8C-7EAB-A5A9-9340-CAA7747E7A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751503DD-308F-8555-8B6E-181826858C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4A79D68B-7A25-5F10-F60D-456BD32A1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20.09.2023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69A518CB-29DB-167D-1794-F9A397219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DCFB4256-CC92-4AE4-EE81-F8A4FA63B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7473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12B57C6-3F09-A76C-B120-8563CC94A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9A07B038-B944-C50C-BE4F-BDCC16F42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20.09.2023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193159CF-700E-D0FD-6FAF-38F7FC575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A43F7CD-3DD0-E425-F887-EB12060F7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1406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D3E4C5FE-F94E-157C-BE5D-4B8006AC7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20.09.2023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B19AE199-FC2C-78CF-1525-C6F087BBF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F25133A-B3BC-48B4-48FE-51EEFD395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1560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BF09C75-6454-3A34-3095-F2BB1AF7A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600ED0E-473D-EAD9-00D5-9F22291F2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AEBD6D9F-A156-49DA-E2E9-2ACCEA959F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367944D-2FD9-F43D-2131-851EFA2F6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20.09.2023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1908D17-E1C9-D5BA-8925-B61FEA28B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0EF1781-2369-C1D2-34BB-B56FF6357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464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CD33136-7B15-6832-28F6-32E507680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23E99F2B-21A1-B1EA-CFFC-117BB06847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A75A30D-1547-DFD3-B5FB-9AFD024C7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D64A739-BD4E-1240-75C6-D61103036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20.09.2023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B2A6343-367B-E445-DBBB-5A8641B98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8EDE9BD-52B0-6892-4A99-CEF1737E1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974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0C73D3AF-A8CA-AAB5-6811-23158F643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1D22FA9-D816-4784-DB9F-B59376C19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FA114A4-7BEC-6651-9831-BB9E91E3E6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30DF3-9219-4DFD-A517-8298D891D685}" type="datetimeFigureOut">
              <a:rPr lang="tr-TR" smtClean="0"/>
              <a:t>20.09.2023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7B3F18E-2EB6-1F27-09F1-4753C93831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D424AA5-D408-3048-D849-23E19E3DC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8772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metin, bulut, dış mekan, gökyüzü içeren bir resim&#10;&#10;Açıklama otomatik olarak oluşturuldu">
            <a:extLst>
              <a:ext uri="{FF2B5EF4-FFF2-40B4-BE49-F238E27FC236}">
                <a16:creationId xmlns:a16="http://schemas.microsoft.com/office/drawing/2014/main" id="{CA22D434-B7C2-985A-0AD6-521FC5A4C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48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AB2A1E73-7393-0D5B-37C1-FAAC4E99E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2190200"/>
            <a:ext cx="10643017" cy="20159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“İnanmayanlar tuzak kurdular; ama Allah onların tuzaklarını boşa çıkardı: çünkü Allah, tuzak kuranların tümünün üstündedir.”</a:t>
            </a:r>
          </a:p>
          <a:p>
            <a:pPr algn="ct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(Ali İmran suresi 54. ayet)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KONU: BİR SURE TANIYORUM: FİL SURESİ VE ANLAMI</a:t>
            </a: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F0A79B90-3AA4-4A22-56BC-9DA2947996CC}"/>
              </a:ext>
            </a:extLst>
          </p:cNvPr>
          <p:cNvGrpSpPr/>
          <p:nvPr/>
        </p:nvGrpSpPr>
        <p:grpSpPr>
          <a:xfrm>
            <a:off x="5279218" y="604410"/>
            <a:ext cx="1633564" cy="1127159"/>
            <a:chOff x="5279218" y="604410"/>
            <a:chExt cx="1633564" cy="112715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82A785F-5C9E-1B2C-BCD9-A21CFB7D1345}"/>
                </a:ext>
              </a:extLst>
            </p:cNvPr>
            <p:cNvSpPr/>
            <p:nvPr/>
          </p:nvSpPr>
          <p:spPr>
            <a:xfrm>
              <a:off x="5279218" y="604410"/>
              <a:ext cx="1633564" cy="1127159"/>
            </a:xfrm>
            <a:custGeom>
              <a:avLst/>
              <a:gdLst/>
              <a:ahLst/>
              <a:cxnLst/>
              <a:rect l="l" t="t" r="r" b="b"/>
              <a:pathLst>
                <a:path w="2781886" h="1919501">
                  <a:moveTo>
                    <a:pt x="0" y="0"/>
                  </a:moveTo>
                  <a:lnTo>
                    <a:pt x="2781886" y="0"/>
                  </a:lnTo>
                  <a:lnTo>
                    <a:pt x="2781886" y="1919501"/>
                  </a:lnTo>
                  <a:lnTo>
                    <a:pt x="0" y="1919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E0B39EC6-FBFA-AB63-F18C-CC82337932D6}"/>
                </a:ext>
              </a:extLst>
            </p:cNvPr>
            <p:cNvSpPr txBox="1"/>
            <p:nvPr/>
          </p:nvSpPr>
          <p:spPr>
            <a:xfrm rot="20775164">
              <a:off x="5687409" y="795994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Örnek</a:t>
              </a:r>
            </a:p>
          </p:txBody>
        </p:sp>
        <p:sp>
          <p:nvSpPr>
            <p:cNvPr id="9" name="Metin kutusu 8">
              <a:extLst>
                <a:ext uri="{FF2B5EF4-FFF2-40B4-BE49-F238E27FC236}">
                  <a16:creationId xmlns:a16="http://schemas.microsoft.com/office/drawing/2014/main" id="{7AEE6E6F-3DC2-3F7B-A6B5-7F51025A5372}"/>
                </a:ext>
              </a:extLst>
            </p:cNvPr>
            <p:cNvSpPr txBox="1"/>
            <p:nvPr/>
          </p:nvSpPr>
          <p:spPr>
            <a:xfrm>
              <a:off x="5687409" y="1272581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Ayet</a:t>
              </a:r>
            </a:p>
          </p:txBody>
        </p:sp>
      </p:grpSp>
      <p:sp>
        <p:nvSpPr>
          <p:cNvPr id="10" name="Metin kutusu 9">
            <a:extLst>
              <a:ext uri="{FF2B5EF4-FFF2-40B4-BE49-F238E27FC236}">
                <a16:creationId xmlns:a16="http://schemas.microsoft.com/office/drawing/2014/main" id="{974AFDB1-193A-22D0-1AB7-93207B72C2B5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440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A5B6C48C-6EB0-0135-1E63-8CA6235EB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2190200"/>
            <a:ext cx="1099659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Allah sinsi plan ve düşmanlık yapanlara fırsat tanımaz.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KONU: BİR SURE TANIYORUM: FİL SURESİ VE ANLAMI</a:t>
            </a: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F0A79B90-3AA4-4A22-56BC-9DA2947996CC}"/>
              </a:ext>
            </a:extLst>
          </p:cNvPr>
          <p:cNvGrpSpPr/>
          <p:nvPr/>
        </p:nvGrpSpPr>
        <p:grpSpPr>
          <a:xfrm>
            <a:off x="5279218" y="604410"/>
            <a:ext cx="1633564" cy="1127159"/>
            <a:chOff x="5279218" y="604410"/>
            <a:chExt cx="1633564" cy="112715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82A785F-5C9E-1B2C-BCD9-A21CFB7D1345}"/>
                </a:ext>
              </a:extLst>
            </p:cNvPr>
            <p:cNvSpPr/>
            <p:nvPr/>
          </p:nvSpPr>
          <p:spPr>
            <a:xfrm>
              <a:off x="5279218" y="604410"/>
              <a:ext cx="1633564" cy="1127159"/>
            </a:xfrm>
            <a:custGeom>
              <a:avLst/>
              <a:gdLst/>
              <a:ahLst/>
              <a:cxnLst/>
              <a:rect l="l" t="t" r="r" b="b"/>
              <a:pathLst>
                <a:path w="2781886" h="1919501">
                  <a:moveTo>
                    <a:pt x="0" y="0"/>
                  </a:moveTo>
                  <a:lnTo>
                    <a:pt x="2781886" y="0"/>
                  </a:lnTo>
                  <a:lnTo>
                    <a:pt x="2781886" y="1919501"/>
                  </a:lnTo>
                  <a:lnTo>
                    <a:pt x="0" y="1919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E0B39EC6-FBFA-AB63-F18C-CC82337932D6}"/>
                </a:ext>
              </a:extLst>
            </p:cNvPr>
            <p:cNvSpPr txBox="1"/>
            <p:nvPr/>
          </p:nvSpPr>
          <p:spPr>
            <a:xfrm rot="20775164">
              <a:off x="5687409" y="795994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Ayetin</a:t>
              </a:r>
            </a:p>
          </p:txBody>
        </p:sp>
        <p:sp>
          <p:nvSpPr>
            <p:cNvPr id="9" name="Metin kutusu 8">
              <a:extLst>
                <a:ext uri="{FF2B5EF4-FFF2-40B4-BE49-F238E27FC236}">
                  <a16:creationId xmlns:a16="http://schemas.microsoft.com/office/drawing/2014/main" id="{7AEE6E6F-3DC2-3F7B-A6B5-7F51025A5372}"/>
                </a:ext>
              </a:extLst>
            </p:cNvPr>
            <p:cNvSpPr txBox="1"/>
            <p:nvPr/>
          </p:nvSpPr>
          <p:spPr>
            <a:xfrm>
              <a:off x="5687409" y="1272581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Yorumu</a:t>
              </a:r>
            </a:p>
          </p:txBody>
        </p:sp>
      </p:grpSp>
      <p:sp>
        <p:nvSpPr>
          <p:cNvPr id="10" name="Metin kutusu 9">
            <a:extLst>
              <a:ext uri="{FF2B5EF4-FFF2-40B4-BE49-F238E27FC236}">
                <a16:creationId xmlns:a16="http://schemas.microsoft.com/office/drawing/2014/main" id="{D9EC9FDC-C7A7-E03F-AE15-B1FD019710B2}"/>
              </a:ext>
            </a:extLst>
          </p:cNvPr>
          <p:cNvSpPr txBox="1"/>
          <p:nvPr/>
        </p:nvSpPr>
        <p:spPr>
          <a:xfrm>
            <a:off x="774489" y="3046613"/>
            <a:ext cx="10643017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Ahlak sahibi kimseler umutsuz ve karamsar olmamalıdır. 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9A61F793-8C6C-EEC2-F444-1129A5742E06}"/>
              </a:ext>
            </a:extLst>
          </p:cNvPr>
          <p:cNvSpPr txBox="1"/>
          <p:nvPr/>
        </p:nvSpPr>
        <p:spPr>
          <a:xfrm>
            <a:off x="774489" y="3903026"/>
            <a:ext cx="1064301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Kutsal değerlere itibar etmeyen insanlardan sakınmak gerekir.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EAB340D6-87F9-879D-1349-01A8B12DB00E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706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52A3C27C-0C66-266D-9FD3-606FB1963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1" y="3126662"/>
            <a:ext cx="10643017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Yüce Allah’a ve kutsal değerlere savaş açanlar güçlü görünsünler de inananlar karşılaştıkları her türlü güçlükte mutlak galibin Allah (c.c.) olduğunu unutmamalıdır.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KONU: BİR SURE TANIYORUM: FİL SURESİ VE ANLAMI</a:t>
            </a:r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4E890130-B633-46D1-C634-FC2ACC5AD764}"/>
              </a:ext>
            </a:extLst>
          </p:cNvPr>
          <p:cNvSpPr/>
          <p:nvPr/>
        </p:nvSpPr>
        <p:spPr>
          <a:xfrm>
            <a:off x="4482650" y="543962"/>
            <a:ext cx="3226700" cy="2024754"/>
          </a:xfrm>
          <a:custGeom>
            <a:avLst/>
            <a:gdLst/>
            <a:ahLst/>
            <a:cxnLst/>
            <a:rect l="l" t="t" r="r" b="b"/>
            <a:pathLst>
              <a:path w="4312488" h="2706086">
                <a:moveTo>
                  <a:pt x="0" y="0"/>
                </a:moveTo>
                <a:lnTo>
                  <a:pt x="4312488" y="0"/>
                </a:lnTo>
                <a:lnTo>
                  <a:pt x="4312488" y="2706087"/>
                </a:lnTo>
                <a:lnTo>
                  <a:pt x="0" y="270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96D59680-FAFA-D593-CA7D-41B1567C65DB}"/>
              </a:ext>
            </a:extLst>
          </p:cNvPr>
          <p:cNvSpPr txBox="1"/>
          <p:nvPr/>
        </p:nvSpPr>
        <p:spPr>
          <a:xfrm>
            <a:off x="4601980" y="1422617"/>
            <a:ext cx="268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latin typeface="Arial" panose="020B0604020202020204" pitchFamily="34" charset="0"/>
              </a:rPr>
              <a:t>BİLGİ NOTU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F2ABE08-B869-6595-D040-57B05609C3EE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401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CAE1E744-DCAD-1E86-DA1E-11CA90B13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Resim 11" descr="daire, sarı, kehribar, grafik içeren bir resim&#10;&#10;Açıklama otomatik olarak oluşturuldu">
            <a:extLst>
              <a:ext uri="{FF2B5EF4-FFF2-40B4-BE49-F238E27FC236}">
                <a16:creationId xmlns:a16="http://schemas.microsoft.com/office/drawing/2014/main" id="{1C028804-1BCF-FD02-0F4D-2A0C9D45F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5" y="5132080"/>
            <a:ext cx="773132" cy="44767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1159664"/>
            <a:ext cx="10643017" cy="47705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I.   Mekke Dönemi’nde inmiştir.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II.  Nemrut ve ordusunun helak edilişini anlatmaktadır.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III. 5 ayetten oluşmaktadır.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IV. Kur’an-ı Kerim’in 105. suresidir.</a:t>
            </a:r>
          </a:p>
          <a:p>
            <a:pPr algn="just">
              <a:spcAft>
                <a:spcPts val="600"/>
              </a:spcAft>
            </a:pP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Bu tabloda Fil suresiyle ilgili verilenlerden hangisinin düzeltilmiş hâli aşağıda verilmiştir?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A) III numaralı bölüme “2 bölümden oluşmaktadır.” yazılmalıdır.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B) I numaralı bölüme “Medine döneminde indirilmiştir.” yazılmalıdır.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C) IV numaralı bölüme “Bu dualar Hz. Peygamberden öğrendiğimiz dualardandır.” yazılmalıdır.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D) II numaralı bölüme “Ebrehe ve ordusunun helak edilişi anlatılmaktadır.” yazılmalıdır. 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DFFCB1D-E904-FCDA-0212-04B182CAB04C}"/>
              </a:ext>
            </a:extLst>
          </p:cNvPr>
          <p:cNvSpPr txBox="1"/>
          <p:nvPr/>
        </p:nvSpPr>
        <p:spPr>
          <a:xfrm>
            <a:off x="1" y="603153"/>
            <a:ext cx="4737100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Bumerang /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. Ünite / Kavratan Testler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/ Soru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F2738E3-98AF-4DB7-962D-E421E882CD2C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KONU: BİR SURE TANIYORUM: FİL SURESİ VE ANLAMI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BE043787-7CEE-B103-147F-9FA3FA560E2E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35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652D3253-3E7E-6634-F700-083B251DD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esim 1" descr="daire, sarı, kehribar, grafik içeren bir resim&#10;&#10;Açıklama otomatik olarak oluşturuldu">
            <a:extLst>
              <a:ext uri="{FF2B5EF4-FFF2-40B4-BE49-F238E27FC236}">
                <a16:creationId xmlns:a16="http://schemas.microsoft.com/office/drawing/2014/main" id="{56D94112-9D9C-6742-6679-C2A984B45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5" y="2737064"/>
            <a:ext cx="773132" cy="44767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1159664"/>
            <a:ext cx="10643017" cy="2846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Merve, Fil suresinin anlamını öğrenmiştir. Dedesine bir yanlışının olup olmadığını kontrol ettirmek istemiştir. Dedesi bir yerde hata bulmuştur. </a:t>
            </a:r>
          </a:p>
          <a:p>
            <a:pPr>
              <a:spcAft>
                <a:spcPts val="600"/>
              </a:spcAft>
            </a:pP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Merve’nin hata yaptığı bölüm aşağıdakilerden hangisi olabilir?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A) Onların tuzaklarını boşa çıkarmadı mı?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B) Ona ne malı ne de kazandığı fayda vermedi.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C) Onların üzerine sürü sürü kuşlar gönderdi.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Rabb’inin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, fil sahiplerine ne yaptığını bilmedin mi? 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F2738E3-98AF-4DB7-962D-E421E882CD2C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KONU: BİR SURE TANIYORUM: FİL SURESİ VE ANLAMI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E53D4057-1E23-A3E7-4D5F-5F78609F44B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BCDB2251-A0EF-89C2-420A-9D895222EC9E}"/>
              </a:ext>
            </a:extLst>
          </p:cNvPr>
          <p:cNvSpPr txBox="1"/>
          <p:nvPr/>
        </p:nvSpPr>
        <p:spPr>
          <a:xfrm>
            <a:off x="1" y="603153"/>
            <a:ext cx="4737100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Bumerang /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. Ünite / Kavratan Testler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/ Soru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2779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90AC498A-2E3E-F3B0-7EC9-5B429CC40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Resim 2" descr="daire, sarı, kehribar, grafik içeren bir resim&#10;&#10;Açıklama otomatik olarak oluşturuldu">
            <a:extLst>
              <a:ext uri="{FF2B5EF4-FFF2-40B4-BE49-F238E27FC236}">
                <a16:creationId xmlns:a16="http://schemas.microsoft.com/office/drawing/2014/main" id="{FA48CF0B-026F-9608-AC80-DC2F16657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5" y="3408575"/>
            <a:ext cx="773132" cy="44767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1159664"/>
            <a:ext cx="10643017" cy="39395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Rabb'inin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, fil sahiplerine ne yaptığını görmedin mi? Onların tuzaklarını boşa çıkarmadı mı? Onların üzerine sürü sürü kuşlar gönderdi, O kuşlar, onların üzerine gökten taş yağdırıyordu ve böylece onları çiğnenmiş ekin yaprakları gibi paramparça yapıverdi.” </a:t>
            </a:r>
          </a:p>
          <a:p>
            <a:pPr algn="r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(Fil suresi, 1-5. ayetler) </a:t>
            </a:r>
          </a:p>
          <a:p>
            <a:pPr algn="just">
              <a:spcAft>
                <a:spcPts val="600"/>
              </a:spcAft>
            </a:pP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Bu surenin anlamında aşağıdakilerden hangisine </a:t>
            </a:r>
            <a:r>
              <a:rPr lang="tr-TR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değinilmemiştir</a:t>
            </a: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A) Mekke’de indirildiğine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B) Mutlak galibin Allah olduğuna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C) Kuşların orduyu yenilgiye uğrattığına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D) Kaç ayetten oluştuğuna 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F2738E3-98AF-4DB7-962D-E421E882CD2C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KONU: BİR SURE TANIYORUM: FİL SURESİ VE ANLAMI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7227DE51-2F2F-709A-EC09-5BF3C7F0D61A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3DA3E877-3686-8F5D-CA14-C05E5EFB30AC}"/>
              </a:ext>
            </a:extLst>
          </p:cNvPr>
          <p:cNvSpPr txBox="1"/>
          <p:nvPr/>
        </p:nvSpPr>
        <p:spPr>
          <a:xfrm>
            <a:off x="1" y="603153"/>
            <a:ext cx="4737100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Bumerang /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. Ünite / Kavratan Testler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/ Soru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9008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8DAB88D3-74F7-2C6D-FB9D-84BCC694D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1" y="587386"/>
            <a:ext cx="7503886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 Aşağıdaki cümleleri Doğru veya Yanlış olarak işaretleyiniz.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KONU: BİR SURE TANIYORUM: FİL SURESİ VE ANLAMI</a:t>
            </a:r>
          </a:p>
        </p:txBody>
      </p:sp>
      <p:graphicFrame>
        <p:nvGraphicFramePr>
          <p:cNvPr id="14" name="Tablo 14">
            <a:extLst>
              <a:ext uri="{FF2B5EF4-FFF2-40B4-BE49-F238E27FC236}">
                <a16:creationId xmlns:a16="http://schemas.microsoft.com/office/drawing/2014/main" id="{22B474E8-7D35-D153-A2A1-268389BD9A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708461"/>
              </p:ext>
            </p:extLst>
          </p:nvPr>
        </p:nvGraphicFramePr>
        <p:xfrm>
          <a:off x="856343" y="1314751"/>
          <a:ext cx="10348686" cy="47377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0228">
                  <a:extLst>
                    <a:ext uri="{9D8B030D-6E8A-4147-A177-3AD203B41FA5}">
                      <a16:colId xmlns:a16="http://schemas.microsoft.com/office/drawing/2014/main" val="2631665253"/>
                    </a:ext>
                  </a:extLst>
                </a:gridCol>
                <a:gridCol w="9608458">
                  <a:extLst>
                    <a:ext uri="{9D8B030D-6E8A-4147-A177-3AD203B41FA5}">
                      <a16:colId xmlns:a16="http://schemas.microsoft.com/office/drawing/2014/main" val="2323561704"/>
                    </a:ext>
                  </a:extLst>
                </a:gridCol>
              </a:tblGrid>
              <a:tr h="676815">
                <a:tc>
                  <a:txBody>
                    <a:bodyPr/>
                    <a:lstStyle/>
                    <a:p>
                      <a:endParaRPr lang="tr-T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 suresi, </a:t>
                      </a:r>
                      <a:r>
                        <a:rPr lang="tr-TR" sz="1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Kur’an</a:t>
                      </a:r>
                      <a:r>
                        <a:rPr lang="tr-T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-ı Kerim’in 6. suresidir.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1425623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 suresi adını, ilk ayette geçen “fil” kelimesinden almıştır.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4729089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Hz. İbrahim’in (s.a.v.) doğduğu yıl gerçekleşen Fil </a:t>
                      </a:r>
                      <a:r>
                        <a:rPr lang="tr-TR" sz="1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Vak’ası</a:t>
                      </a:r>
                      <a:r>
                        <a:rPr lang="tr-T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Fil suresinin</a:t>
                      </a:r>
                      <a:r>
                        <a:rPr lang="tr-TR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temel konularındandır.</a:t>
                      </a:r>
                      <a:endParaRPr lang="tr-TR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1934244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Yüce Allah’a inananlar karşılaştıkları her türlü güçlükte mutlak galibin Allah (c.c.) olduğunu unutmamalıdır.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2854284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Habeşistan’ın Yemen Valisi </a:t>
                      </a:r>
                      <a:r>
                        <a:rPr lang="tr-TR" sz="1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Ebrehe</a:t>
                      </a:r>
                      <a:r>
                        <a:rPr lang="tr-T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Müslümanlığı Arap</a:t>
                      </a:r>
                      <a:r>
                        <a:rPr lang="tr-TR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Yarımadası’nda </a:t>
                      </a:r>
                      <a:r>
                        <a:rPr lang="tr-T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yaymak amacındaydı.</a:t>
                      </a:r>
                      <a:endParaRPr lang="tr-TR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86248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Ebrehe</a:t>
                      </a:r>
                      <a:r>
                        <a:rPr lang="tr-T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kuşların</a:t>
                      </a:r>
                      <a:r>
                        <a:rPr lang="tr-TR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saldırısından</a:t>
                      </a:r>
                      <a:r>
                        <a:rPr lang="tr-T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yaralı olarak zor kurtuldu. Ancak Yemen’e dönünce iyileşti</a:t>
                      </a:r>
                      <a:r>
                        <a:rPr lang="tr-TR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ve krallık tahtına oturdu.</a:t>
                      </a:r>
                      <a:endParaRPr lang="tr-TR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3572961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Ebrehe’nin</a:t>
                      </a:r>
                      <a:r>
                        <a:rPr lang="tr-T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Mekke’ye alternatif olması ve </a:t>
                      </a:r>
                      <a:r>
                        <a:rPr lang="tr-TR" sz="1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Hristiyanlığın</a:t>
                      </a:r>
                      <a:r>
                        <a:rPr lang="tr-T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yayılması amacıyla </a:t>
                      </a:r>
                      <a:r>
                        <a:rPr lang="tr-TR" sz="1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San’a’ya</a:t>
                      </a:r>
                      <a:r>
                        <a:rPr lang="tr-T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büyük bir kilise yaptırma çabası boşa gitti.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3158739"/>
                  </a:ext>
                </a:extLst>
              </a:tr>
            </a:tbl>
          </a:graphicData>
        </a:graphic>
      </p:graphicFrame>
      <p:pic>
        <p:nvPicPr>
          <p:cNvPr id="17" name="Resim 16" descr="grafik içeren bir resim&#10;&#10;Açıklama otomatik olarak oluşturuldu">
            <a:extLst>
              <a:ext uri="{FF2B5EF4-FFF2-40B4-BE49-F238E27FC236}">
                <a16:creationId xmlns:a16="http://schemas.microsoft.com/office/drawing/2014/main" id="{00CB3543-AD3D-0564-15C6-B1BD47499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96" y="2037427"/>
            <a:ext cx="603141" cy="576000"/>
          </a:xfrm>
          <a:prstGeom prst="rect">
            <a:avLst/>
          </a:prstGeom>
        </p:spPr>
      </p:pic>
      <p:pic>
        <p:nvPicPr>
          <p:cNvPr id="19" name="Resim 18" descr="simge, sembol, grafik içeren bir resim&#10;&#10;Açıklama otomatik olarak oluşturuldu">
            <a:extLst>
              <a:ext uri="{FF2B5EF4-FFF2-40B4-BE49-F238E27FC236}">
                <a16:creationId xmlns:a16="http://schemas.microsoft.com/office/drawing/2014/main" id="{DC34605C-DB52-FF1C-1CFF-F2BCE413E4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13" y="1366547"/>
            <a:ext cx="453905" cy="576000"/>
          </a:xfrm>
          <a:prstGeom prst="rect">
            <a:avLst/>
          </a:prstGeom>
        </p:spPr>
      </p:pic>
      <p:pic>
        <p:nvPicPr>
          <p:cNvPr id="20" name="Resim 19" descr="grafik içeren bir resim&#10;&#10;Açıklama otomatik olarak oluşturuldu">
            <a:extLst>
              <a:ext uri="{FF2B5EF4-FFF2-40B4-BE49-F238E27FC236}">
                <a16:creationId xmlns:a16="http://schemas.microsoft.com/office/drawing/2014/main" id="{9EA98761-622C-CBC8-A274-AE9D81EA8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96" y="3387998"/>
            <a:ext cx="603141" cy="576000"/>
          </a:xfrm>
          <a:prstGeom prst="rect">
            <a:avLst/>
          </a:prstGeom>
        </p:spPr>
      </p:pic>
      <p:pic>
        <p:nvPicPr>
          <p:cNvPr id="21" name="Resim 20" descr="simge, sembol, grafik içeren bir resim&#10;&#10;Açıklama otomatik olarak oluşturuldu">
            <a:extLst>
              <a:ext uri="{FF2B5EF4-FFF2-40B4-BE49-F238E27FC236}">
                <a16:creationId xmlns:a16="http://schemas.microsoft.com/office/drawing/2014/main" id="{5FBD63AF-20EE-24CF-E838-92A8A42D1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13" y="2716229"/>
            <a:ext cx="453905" cy="576000"/>
          </a:xfrm>
          <a:prstGeom prst="rect">
            <a:avLst/>
          </a:prstGeom>
        </p:spPr>
      </p:pic>
      <p:pic>
        <p:nvPicPr>
          <p:cNvPr id="23" name="Resim 22" descr="grafik içeren bir resim&#10;&#10;Açıklama otomatik olarak oluşturuldu">
            <a:extLst>
              <a:ext uri="{FF2B5EF4-FFF2-40B4-BE49-F238E27FC236}">
                <a16:creationId xmlns:a16="http://schemas.microsoft.com/office/drawing/2014/main" id="{896DB938-7A69-5ED2-6A20-F4CBB0CF8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94" y="5428552"/>
            <a:ext cx="603141" cy="576000"/>
          </a:xfrm>
          <a:prstGeom prst="rect">
            <a:avLst/>
          </a:prstGeom>
        </p:spPr>
      </p:pic>
      <p:pic>
        <p:nvPicPr>
          <p:cNvPr id="24" name="Resim 23" descr="simge, sembol, grafik içeren bir resim&#10;&#10;Açıklama otomatik olarak oluşturuldu">
            <a:extLst>
              <a:ext uri="{FF2B5EF4-FFF2-40B4-BE49-F238E27FC236}">
                <a16:creationId xmlns:a16="http://schemas.microsoft.com/office/drawing/2014/main" id="{D174418E-42C1-54EA-9810-03155BC312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13" y="4742400"/>
            <a:ext cx="453905" cy="576000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C7A0F8D9-186A-B896-109E-B3BB94208A2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pic>
        <p:nvPicPr>
          <p:cNvPr id="6" name="Resim 5" descr="simge, sembol, grafik içeren bir resim&#10;&#10;Açıklama otomatik olarak oluşturuldu">
            <a:extLst>
              <a:ext uri="{FF2B5EF4-FFF2-40B4-BE49-F238E27FC236}">
                <a16:creationId xmlns:a16="http://schemas.microsoft.com/office/drawing/2014/main" id="{73404B5F-8061-5EF0-CE8D-D8B06B418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13" y="4067904"/>
            <a:ext cx="453905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8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 descr="şişe, alkolsüz içki içeren bir resim&#10;&#10;Açıklama otomatik olarak oluşturuldu">
            <a:extLst>
              <a:ext uri="{FF2B5EF4-FFF2-40B4-BE49-F238E27FC236}">
                <a16:creationId xmlns:a16="http://schemas.microsoft.com/office/drawing/2014/main" id="{C45CAFB9-3395-230C-6830-AFB722E5F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0" y="587386"/>
            <a:ext cx="7414261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 Aşağıdaki kavramları Sözcük Avı bulmacasından bulunuz.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DA58896E-DFD4-356E-81F2-2C38F066D51C}"/>
              </a:ext>
            </a:extLst>
          </p:cNvPr>
          <p:cNvSpPr/>
          <p:nvPr/>
        </p:nvSpPr>
        <p:spPr>
          <a:xfrm>
            <a:off x="2603499" y="4263659"/>
            <a:ext cx="6267181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A7DB085E-33CE-19BD-F11F-8776BCF2EDC6}"/>
              </a:ext>
            </a:extLst>
          </p:cNvPr>
          <p:cNvSpPr/>
          <p:nvPr/>
        </p:nvSpPr>
        <p:spPr>
          <a:xfrm>
            <a:off x="5499304" y="1245972"/>
            <a:ext cx="3371378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30EDCFFA-A003-6155-E204-B863A95AF062}"/>
              </a:ext>
            </a:extLst>
          </p:cNvPr>
          <p:cNvSpPr/>
          <p:nvPr/>
        </p:nvSpPr>
        <p:spPr>
          <a:xfrm>
            <a:off x="2603499" y="5284178"/>
            <a:ext cx="6917625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108F7FA8-3BAA-8809-7DDE-AD25AF2FC9D3}"/>
              </a:ext>
            </a:extLst>
          </p:cNvPr>
          <p:cNvSpPr/>
          <p:nvPr/>
        </p:nvSpPr>
        <p:spPr>
          <a:xfrm>
            <a:off x="4747261" y="2255518"/>
            <a:ext cx="4069006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0D43D7C3-BB85-7305-7B5D-10A04AA73815}"/>
              </a:ext>
            </a:extLst>
          </p:cNvPr>
          <p:cNvSpPr/>
          <p:nvPr/>
        </p:nvSpPr>
        <p:spPr>
          <a:xfrm>
            <a:off x="2603500" y="4767225"/>
            <a:ext cx="6267181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88DCC0C2-9821-4D23-0CE6-74EE566FE6C1}"/>
              </a:ext>
            </a:extLst>
          </p:cNvPr>
          <p:cNvSpPr/>
          <p:nvPr/>
        </p:nvSpPr>
        <p:spPr>
          <a:xfrm rot="10800000">
            <a:off x="3323769" y="1762925"/>
            <a:ext cx="3326138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2536B0D7-3ED5-10F6-685F-1649D5C96C76}"/>
              </a:ext>
            </a:extLst>
          </p:cNvPr>
          <p:cNvSpPr/>
          <p:nvPr/>
        </p:nvSpPr>
        <p:spPr>
          <a:xfrm rot="5400000">
            <a:off x="7131781" y="3255536"/>
            <a:ext cx="4403471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D05E0743-2A52-6FA3-FBFF-51A2ADC40337}"/>
              </a:ext>
            </a:extLst>
          </p:cNvPr>
          <p:cNvSpPr/>
          <p:nvPr/>
        </p:nvSpPr>
        <p:spPr>
          <a:xfrm rot="5400000">
            <a:off x="7452721" y="2751254"/>
            <a:ext cx="2351876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E0B8C63F-CB40-BB46-003A-CB5252297037}"/>
              </a:ext>
            </a:extLst>
          </p:cNvPr>
          <p:cNvSpPr/>
          <p:nvPr/>
        </p:nvSpPr>
        <p:spPr>
          <a:xfrm rot="10800000">
            <a:off x="2603500" y="5780474"/>
            <a:ext cx="7019223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2BAC8015-2E24-21CE-EB8C-45D44E8CF5A1}"/>
              </a:ext>
            </a:extLst>
          </p:cNvPr>
          <p:cNvSpPr/>
          <p:nvPr/>
        </p:nvSpPr>
        <p:spPr>
          <a:xfrm rot="16200000">
            <a:off x="3367491" y="2515333"/>
            <a:ext cx="1863728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KONU: BİR SURE TANIYORUM: FİL SURESİ VE ANLAMI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FFB926D-0DA3-ED6A-E209-823830065C5D}"/>
              </a:ext>
            </a:extLst>
          </p:cNvPr>
          <p:cNvSpPr txBox="1"/>
          <p:nvPr/>
        </p:nvSpPr>
        <p:spPr>
          <a:xfrm>
            <a:off x="275226" y="3047730"/>
            <a:ext cx="1724056" cy="24147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TUZAK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sz="1750" b="1" dirty="0">
                <a:latin typeface="Arial" panose="020B0604020202020204" pitchFamily="34" charset="0"/>
                <a:cs typeface="Arial" panose="020B0604020202020204" pitchFamily="34" charset="0"/>
              </a:rPr>
              <a:t>EBABİL KUŞU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HABEŞİSTAN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MEKKE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FİL VAKASI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22E09CA5-A392-2E19-2A19-BEA286A9AEB2}"/>
              </a:ext>
            </a:extLst>
          </p:cNvPr>
          <p:cNvSpPr txBox="1"/>
          <p:nvPr/>
        </p:nvSpPr>
        <p:spPr>
          <a:xfrm>
            <a:off x="10192718" y="3047729"/>
            <a:ext cx="1724056" cy="24263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FİL SURESİ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KÂBE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YEMEN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EBREHE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HRİSTİYAN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7C5CD867-6EBC-66E0-9385-6E85804F7587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graphicFrame>
        <p:nvGraphicFramePr>
          <p:cNvPr id="5" name="4 Tablo">
            <a:extLst>
              <a:ext uri="{FF2B5EF4-FFF2-40B4-BE49-F238E27FC236}">
                <a16:creationId xmlns:a16="http://schemas.microsoft.com/office/drawing/2014/main" id="{D0646421-6D02-F527-0EBC-0D7AABFE1D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693086"/>
              </p:ext>
            </p:extLst>
          </p:nvPr>
        </p:nvGraphicFramePr>
        <p:xfrm>
          <a:off x="2496000" y="1186587"/>
          <a:ext cx="7200000" cy="504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</a:rPr>
                        <a:t>Â</a:t>
                      </a:r>
                      <a:endParaRPr lang="tr-TR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991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 descr="ekran görüntüsü, renklilik, metin, çizgi içeren bir resim&#10;&#10;Açıklama otomatik olarak oluşturuldu">
            <a:extLst>
              <a:ext uri="{FF2B5EF4-FFF2-40B4-BE49-F238E27FC236}">
                <a16:creationId xmlns:a16="http://schemas.microsoft.com/office/drawing/2014/main" id="{CA9DEFEC-2133-94F6-2084-2B348DD6E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0" y="587386"/>
            <a:ext cx="8360229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 Aşağıdaki tanımların karşılığı olan kavramları sırasıyla söyleyiniz.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KONU: BİR SURE TANIYORUM: FİL SURESİ VE ANLAMI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6186AC8D-F950-DF63-A7EE-28F35CBB5F84}"/>
              </a:ext>
            </a:extLst>
          </p:cNvPr>
          <p:cNvSpPr txBox="1"/>
          <p:nvPr/>
        </p:nvSpPr>
        <p:spPr>
          <a:xfrm>
            <a:off x="8826775" y="1358447"/>
            <a:ext cx="18761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Kâbe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8689B75-A02A-5F34-3FA7-FA578D925817}"/>
              </a:ext>
            </a:extLst>
          </p:cNvPr>
          <p:cNvSpPr txBox="1"/>
          <p:nvPr/>
        </p:nvSpPr>
        <p:spPr>
          <a:xfrm>
            <a:off x="8826774" y="2236148"/>
            <a:ext cx="29220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Hristiyanlık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DC7E6D0-211C-E32B-76EB-98C8300A427A}"/>
              </a:ext>
            </a:extLst>
          </p:cNvPr>
          <p:cNvSpPr txBox="1"/>
          <p:nvPr/>
        </p:nvSpPr>
        <p:spPr>
          <a:xfrm>
            <a:off x="8826775" y="3044363"/>
            <a:ext cx="18761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Mekke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3F3E07BC-E3AF-9C3F-82C8-BAD207322DC7}"/>
              </a:ext>
            </a:extLst>
          </p:cNvPr>
          <p:cNvSpPr txBox="1"/>
          <p:nvPr/>
        </p:nvSpPr>
        <p:spPr>
          <a:xfrm>
            <a:off x="8826775" y="3892084"/>
            <a:ext cx="18761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Ebabil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C217276-7460-7C92-7002-60217D57DAF9}"/>
              </a:ext>
            </a:extLst>
          </p:cNvPr>
          <p:cNvSpPr txBox="1"/>
          <p:nvPr/>
        </p:nvSpPr>
        <p:spPr>
          <a:xfrm>
            <a:off x="8826775" y="4730279"/>
            <a:ext cx="222376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 Vakası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35F33B4A-8515-126F-652D-3148FFE767C4}"/>
              </a:ext>
            </a:extLst>
          </p:cNvPr>
          <p:cNvSpPr txBox="1"/>
          <p:nvPr/>
        </p:nvSpPr>
        <p:spPr>
          <a:xfrm>
            <a:off x="8826775" y="5582765"/>
            <a:ext cx="18761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Ebrehe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28A37B34-23B9-C0D2-C947-379CD0D50FB0}"/>
              </a:ext>
            </a:extLst>
          </p:cNvPr>
          <p:cNvSpPr txBox="1"/>
          <p:nvPr/>
        </p:nvSpPr>
        <p:spPr>
          <a:xfrm>
            <a:off x="1141461" y="1246647"/>
            <a:ext cx="644356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Yemen Valisinin ordusuyla yıkmaya çalıştığı kutsal mabet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51CDF66D-E008-32F2-CB4A-9D3CD40061A4}"/>
              </a:ext>
            </a:extLst>
          </p:cNvPr>
          <p:cNvSpPr txBox="1"/>
          <p:nvPr/>
        </p:nvSpPr>
        <p:spPr>
          <a:xfrm>
            <a:off x="1141460" y="2229843"/>
            <a:ext cx="644356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 suresinin indirildiği şehir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6105EFB6-B97C-7276-5E3F-2B4BE3C9430F}"/>
              </a:ext>
            </a:extLst>
          </p:cNvPr>
          <p:cNvSpPr txBox="1"/>
          <p:nvPr/>
        </p:nvSpPr>
        <p:spPr>
          <a:xfrm>
            <a:off x="1141461" y="3073277"/>
            <a:ext cx="660845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v-S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Habeşistan’ın Yemen Valisi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2AA42566-B174-3FA5-925E-DEF13D295587}"/>
              </a:ext>
            </a:extLst>
          </p:cNvPr>
          <p:cNvSpPr txBox="1"/>
          <p:nvPr/>
        </p:nvSpPr>
        <p:spPr>
          <a:xfrm>
            <a:off x="1141460" y="3920519"/>
            <a:ext cx="632364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 suresinde anlatılan olayların genel adı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9946A5D7-06CB-B9FD-A5A2-A851185AF338}"/>
              </a:ext>
            </a:extLst>
          </p:cNvPr>
          <p:cNvSpPr txBox="1"/>
          <p:nvPr/>
        </p:nvSpPr>
        <p:spPr>
          <a:xfrm>
            <a:off x="1141460" y="4764187"/>
            <a:ext cx="6608455" cy="3924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1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Yemen Valisinin bölgede yaymak için kilise yaptırdığı din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3CB489BB-5FA2-6404-563B-28A4426E15EE}"/>
              </a:ext>
            </a:extLst>
          </p:cNvPr>
          <p:cNvSpPr txBox="1"/>
          <p:nvPr/>
        </p:nvSpPr>
        <p:spPr>
          <a:xfrm>
            <a:off x="1141461" y="5600730"/>
            <a:ext cx="64435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Sürü sürü kuşlar anlamındaki ifade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B8FEC159-8B80-B468-048F-E07C1E4320DC}"/>
              </a:ext>
            </a:extLst>
          </p:cNvPr>
          <p:cNvSpPr txBox="1"/>
          <p:nvPr/>
        </p:nvSpPr>
        <p:spPr>
          <a:xfrm>
            <a:off x="8128521" y="1357083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56B99C26-43B7-2D9B-0882-B4D08EB78427}"/>
              </a:ext>
            </a:extLst>
          </p:cNvPr>
          <p:cNvSpPr txBox="1"/>
          <p:nvPr/>
        </p:nvSpPr>
        <p:spPr>
          <a:xfrm>
            <a:off x="8128521" y="2204804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AE9EA819-09EA-1A2B-77DB-6D209E6183AA}"/>
              </a:ext>
            </a:extLst>
          </p:cNvPr>
          <p:cNvSpPr txBox="1"/>
          <p:nvPr/>
        </p:nvSpPr>
        <p:spPr>
          <a:xfrm>
            <a:off x="8113531" y="3042999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5CC2B8E3-5035-F299-A49B-CB7230B64031}"/>
              </a:ext>
            </a:extLst>
          </p:cNvPr>
          <p:cNvSpPr txBox="1"/>
          <p:nvPr/>
        </p:nvSpPr>
        <p:spPr>
          <a:xfrm>
            <a:off x="8113531" y="3890720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D6814E9B-A1E8-130D-8D6E-BFAAEB74DF07}"/>
              </a:ext>
            </a:extLst>
          </p:cNvPr>
          <p:cNvSpPr txBox="1"/>
          <p:nvPr/>
        </p:nvSpPr>
        <p:spPr>
          <a:xfrm>
            <a:off x="8128521" y="4728915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2E061EFF-8632-FB73-17D1-CC59F481B356}"/>
              </a:ext>
            </a:extLst>
          </p:cNvPr>
          <p:cNvSpPr txBox="1"/>
          <p:nvPr/>
        </p:nvSpPr>
        <p:spPr>
          <a:xfrm>
            <a:off x="8128521" y="5581401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28481A87-3287-F39E-24E3-FC277FE0E5C2}"/>
              </a:ext>
            </a:extLst>
          </p:cNvPr>
          <p:cNvSpPr txBox="1"/>
          <p:nvPr/>
        </p:nvSpPr>
        <p:spPr>
          <a:xfrm>
            <a:off x="443206" y="1357083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E63370A6-BF31-DF7D-C729-06C8E16E5CF4}"/>
              </a:ext>
            </a:extLst>
          </p:cNvPr>
          <p:cNvSpPr txBox="1"/>
          <p:nvPr/>
        </p:nvSpPr>
        <p:spPr>
          <a:xfrm>
            <a:off x="443206" y="2204804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0395A8A7-C734-703F-9F92-4BA207DDA5B9}"/>
              </a:ext>
            </a:extLst>
          </p:cNvPr>
          <p:cNvSpPr txBox="1"/>
          <p:nvPr/>
        </p:nvSpPr>
        <p:spPr>
          <a:xfrm>
            <a:off x="443206" y="3042999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D3693FFD-ADC5-F534-85D7-F85A52B91B80}"/>
              </a:ext>
            </a:extLst>
          </p:cNvPr>
          <p:cNvSpPr txBox="1"/>
          <p:nvPr/>
        </p:nvSpPr>
        <p:spPr>
          <a:xfrm>
            <a:off x="443206" y="3890720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DB43ABD8-4516-DCD4-A97E-39A0D8D1116B}"/>
              </a:ext>
            </a:extLst>
          </p:cNvPr>
          <p:cNvSpPr txBox="1"/>
          <p:nvPr/>
        </p:nvSpPr>
        <p:spPr>
          <a:xfrm>
            <a:off x="443206" y="4728915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1A8B9CC6-2452-4973-E399-8A8C12867D59}"/>
              </a:ext>
            </a:extLst>
          </p:cNvPr>
          <p:cNvSpPr txBox="1"/>
          <p:nvPr/>
        </p:nvSpPr>
        <p:spPr>
          <a:xfrm>
            <a:off x="443206" y="5581401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31A680AB-2D5C-026C-49B3-E565B1A08544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397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10CA8595-E217-6776-A8D9-63C83DD58C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3DEB2B09-128F-BEF6-1B0B-0B8D666F8D8B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KONU: BİR SURE TANIYORUM: FİL SURESİ VE ANLAMI</a:t>
            </a:r>
          </a:p>
        </p:txBody>
      </p:sp>
      <p:pic>
        <p:nvPicPr>
          <p:cNvPr id="6" name="Resim 5" descr="ekran görüntüsü, grafik, renklilik, tasarım içeren bir resim&#10;&#10;Açıklama otomatik olarak oluşturuldu">
            <a:extLst>
              <a:ext uri="{FF2B5EF4-FFF2-40B4-BE49-F238E27FC236}">
                <a16:creationId xmlns:a16="http://schemas.microsoft.com/office/drawing/2014/main" id="{8FA595B2-81D3-B20E-94BE-41650FC43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919" y="1628182"/>
            <a:ext cx="4183819" cy="914021"/>
          </a:xfrm>
          <a:prstGeom prst="rect">
            <a:avLst/>
          </a:prstGeom>
        </p:spPr>
      </p:pic>
      <p:pic>
        <p:nvPicPr>
          <p:cNvPr id="7" name="Resim 6" descr="ekran görüntüsü, grafik, renklilik, tasarım içeren bir resim&#10;&#10;Açıklama otomatik olarak oluşturuldu">
            <a:extLst>
              <a:ext uri="{FF2B5EF4-FFF2-40B4-BE49-F238E27FC236}">
                <a16:creationId xmlns:a16="http://schemas.microsoft.com/office/drawing/2014/main" id="{8188D11B-BD4C-3313-4D27-FA4FD1503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918" y="2704346"/>
            <a:ext cx="4183819" cy="914021"/>
          </a:xfrm>
          <a:prstGeom prst="rect">
            <a:avLst/>
          </a:prstGeom>
        </p:spPr>
      </p:pic>
      <p:pic>
        <p:nvPicPr>
          <p:cNvPr id="8" name="Resim 7" descr="ekran görüntüsü, grafik, renklilik, tasarım içeren bir resim&#10;&#10;Açıklama otomatik olarak oluşturuldu">
            <a:extLst>
              <a:ext uri="{FF2B5EF4-FFF2-40B4-BE49-F238E27FC236}">
                <a16:creationId xmlns:a16="http://schemas.microsoft.com/office/drawing/2014/main" id="{A187CCAD-0424-DD3D-A04C-06FF40273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742" y="3780510"/>
            <a:ext cx="4183819" cy="914021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F9F17C72-20F2-4285-D2B0-1B72B305CB77}"/>
              </a:ext>
            </a:extLst>
          </p:cNvPr>
          <p:cNvSpPr txBox="1"/>
          <p:nvPr/>
        </p:nvSpPr>
        <p:spPr>
          <a:xfrm>
            <a:off x="5338324" y="1866766"/>
            <a:ext cx="263644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300" dirty="0">
                <a:latin typeface="Arial" panose="020B0604020202020204" pitchFamily="34" charset="0"/>
              </a:rPr>
              <a:t>Mikail OKUMUŞ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09D9273-0188-11FB-FFC1-89AD389A19C2}"/>
              </a:ext>
            </a:extLst>
          </p:cNvPr>
          <p:cNvSpPr txBox="1"/>
          <p:nvPr/>
        </p:nvSpPr>
        <p:spPr>
          <a:xfrm>
            <a:off x="5338323" y="2934403"/>
            <a:ext cx="263174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300" dirty="0">
                <a:latin typeface="Arial" panose="020B0604020202020204" pitchFamily="34" charset="0"/>
              </a:rPr>
              <a:t>Adem USTAOĞLU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7BC7C82E-0BA4-C3DA-1BCB-00037FABF7C5}"/>
              </a:ext>
            </a:extLst>
          </p:cNvPr>
          <p:cNvSpPr txBox="1"/>
          <p:nvPr/>
        </p:nvSpPr>
        <p:spPr>
          <a:xfrm>
            <a:off x="5338324" y="4014382"/>
            <a:ext cx="263174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300" dirty="0">
                <a:latin typeface="Arial" panose="020B0604020202020204" pitchFamily="34" charset="0"/>
              </a:rPr>
              <a:t>Ekrem BALCI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58E9F6B-B6E8-3A92-6EE8-8C077CD7641D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>
                <a:solidFill>
                  <a:srgbClr val="FFFFFF"/>
                </a:solidFill>
                <a:latin typeface="Arial"/>
              </a:rPr>
              <a:t>.</a:t>
            </a:r>
            <a:endParaRPr lang="en-US" sz="15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232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03DF3367-D73A-6630-6226-9D8140489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KONU: BİR SURE TANIYORUM: FİL SURESİ VE ANLAMI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116478" y="2301652"/>
            <a:ext cx="776678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Namazda okunabilecek kısa surelerden biridir.</a:t>
            </a:r>
          </a:p>
        </p:txBody>
      </p:sp>
      <p:pic>
        <p:nvPicPr>
          <p:cNvPr id="13" name="Resim 12" descr="el yazısı, metin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6CF2B815-4352-6CEC-0E89-3CD2A61AD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40" y="729000"/>
            <a:ext cx="3600000" cy="5400000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4116478" y="1092276"/>
            <a:ext cx="776678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Fil suresi Mekke’de indirilmiştir ve beş ayetten oluşur.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EC53AE49-51CF-C828-A095-0ED4075655CC}"/>
              </a:ext>
            </a:extLst>
          </p:cNvPr>
          <p:cNvSpPr txBox="1"/>
          <p:nvPr/>
        </p:nvSpPr>
        <p:spPr>
          <a:xfrm>
            <a:off x="4116476" y="3511028"/>
            <a:ext cx="7766785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Fil suresi, Kur’an-ı Kerim’in 105. suresidir.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124DE4A9-DD26-BA96-EF4C-BFEBB1EEB380}"/>
              </a:ext>
            </a:extLst>
          </p:cNvPr>
          <p:cNvSpPr txBox="1"/>
          <p:nvPr/>
        </p:nvSpPr>
        <p:spPr>
          <a:xfrm>
            <a:off x="4116477" y="4258739"/>
            <a:ext cx="779203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Adını, ilk ayette geçen “fil” kelimesinden almıştır.</a:t>
            </a:r>
          </a:p>
        </p:txBody>
      </p:sp>
    </p:spTree>
    <p:extLst>
      <p:ext uri="{BB962C8B-B14F-4D97-AF65-F5344CB8AC3E}">
        <p14:creationId xmlns:p14="http://schemas.microsoft.com/office/powerpoint/2010/main" val="338173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10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193EFCF1-88DC-FD7F-290B-83E337711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KONU: BİR SURE TANIYORUM: FİL SURESİ VE ANLAMI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293536E-C98C-B49F-60F2-9886890B503F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8ECA8294-C686-5658-B8FF-56B738413D4A}"/>
              </a:ext>
            </a:extLst>
          </p:cNvPr>
          <p:cNvSpPr txBox="1"/>
          <p:nvPr/>
        </p:nvSpPr>
        <p:spPr>
          <a:xfrm>
            <a:off x="602344" y="4346793"/>
            <a:ext cx="10987312" cy="18928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Bismillâhirrahmânirrahîm.</a:t>
            </a:r>
          </a:p>
          <a:p>
            <a:pPr algn="ctr">
              <a:spcAft>
                <a:spcPts val="600"/>
              </a:spcAft>
            </a:pP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Elemtera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keyfe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fe’ale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Rabbüke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bi-ashâbi’l-fîl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. Elem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yec’al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keydehüm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fî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tadlîl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. Ve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ersele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‘aleyhim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tayran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ebâbîl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Termîhim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bi-hıcâratin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siccîl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Fece’alehüm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ke’asfin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me’kûl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Resim 7" descr="el yazısı, yazı tipi, hat sanatı, kaligrafi, metin içeren bir resim&#10;&#10;Açıklama otomatik olarak oluşturuldu">
            <a:extLst>
              <a:ext uri="{FF2B5EF4-FFF2-40B4-BE49-F238E27FC236}">
                <a16:creationId xmlns:a16="http://schemas.microsoft.com/office/drawing/2014/main" id="{0B175911-BA50-F386-5B12-1D074182558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774" y="766329"/>
            <a:ext cx="8092453" cy="3497370"/>
          </a:xfrm>
          <a:prstGeom prst="rect">
            <a:avLst/>
          </a:prstGeom>
        </p:spPr>
      </p:pic>
      <p:sp>
        <p:nvSpPr>
          <p:cNvPr id="11" name="Dikdörtgen 10">
            <a:extLst>
              <a:ext uri="{FF2B5EF4-FFF2-40B4-BE49-F238E27FC236}">
                <a16:creationId xmlns:a16="http://schemas.microsoft.com/office/drawing/2014/main" id="{72B62CBB-66DA-793D-B4C5-F01ECCF98EC2}"/>
              </a:ext>
            </a:extLst>
          </p:cNvPr>
          <p:cNvSpPr/>
          <p:nvPr/>
        </p:nvSpPr>
        <p:spPr>
          <a:xfrm>
            <a:off x="0" y="659567"/>
            <a:ext cx="2113613" cy="452689"/>
          </a:xfrm>
          <a:prstGeom prst="rect">
            <a:avLst/>
          </a:prstGeom>
          <a:solidFill>
            <a:srgbClr val="D18E1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Surenin Okunuşu</a:t>
            </a:r>
          </a:p>
        </p:txBody>
      </p:sp>
    </p:spTree>
    <p:extLst>
      <p:ext uri="{BB962C8B-B14F-4D97-AF65-F5344CB8AC3E}">
        <p14:creationId xmlns:p14="http://schemas.microsoft.com/office/powerpoint/2010/main" val="350313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193EFCF1-88DC-FD7F-290B-83E337711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KONU: BİR SURE TANIYORUM: FİL SURESİ VE ANLAMI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293536E-C98C-B49F-60F2-9886890B503F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8ECA8294-C686-5658-B8FF-56B738413D4A}"/>
              </a:ext>
            </a:extLst>
          </p:cNvPr>
          <p:cNvSpPr txBox="1"/>
          <p:nvPr/>
        </p:nvSpPr>
        <p:spPr>
          <a:xfrm>
            <a:off x="602344" y="1393771"/>
            <a:ext cx="10987312" cy="23237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Rahman, Rahim olan Allah’ın adıyla. </a:t>
            </a:r>
          </a:p>
          <a:p>
            <a:pPr algn="ctr"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Rabbinin, fil sahiplerine ne yaptığını bilmedin mi? Onların tuzaklarını boşa çıkarmadı mı? Onların üzerine sürü sürü kuşlar gönderdi, O kuşlar, onların üzerine gökten taş yağdırıyordu. Ve böylece onları çiğnenmiş ekin yaprakları gibi paramparça yapıverdi.</a:t>
            </a: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72B62CBB-66DA-793D-B4C5-F01ECCF98EC2}"/>
              </a:ext>
            </a:extLst>
          </p:cNvPr>
          <p:cNvSpPr/>
          <p:nvPr/>
        </p:nvSpPr>
        <p:spPr>
          <a:xfrm>
            <a:off x="0" y="659567"/>
            <a:ext cx="2113613" cy="452689"/>
          </a:xfrm>
          <a:prstGeom prst="rect">
            <a:avLst/>
          </a:prstGeom>
          <a:solidFill>
            <a:srgbClr val="D18E1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Surenin Anlamı</a:t>
            </a:r>
          </a:p>
        </p:txBody>
      </p:sp>
    </p:spTree>
    <p:extLst>
      <p:ext uri="{BB962C8B-B14F-4D97-AF65-F5344CB8AC3E}">
        <p14:creationId xmlns:p14="http://schemas.microsoft.com/office/powerpoint/2010/main" val="2844869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193EFCF1-88DC-FD7F-290B-83E337711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KONU: BİR SURE TANIYORUM: FİL SURESİ VE ANLAMI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293536E-C98C-B49F-60F2-9886890B503F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C119F1D-CDE7-7972-3AF3-49254E375AF0}"/>
              </a:ext>
            </a:extLst>
          </p:cNvPr>
          <p:cNvSpPr txBox="1"/>
          <p:nvPr/>
        </p:nvSpPr>
        <p:spPr>
          <a:xfrm>
            <a:off x="3615180" y="1309993"/>
            <a:ext cx="826808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Fil suresinde şu konular ön plana çıkmaktadır: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F3398DE3-597C-2064-9F7E-35C9B0823918}"/>
              </a:ext>
            </a:extLst>
          </p:cNvPr>
          <p:cNvSpPr txBox="1"/>
          <p:nvPr/>
        </p:nvSpPr>
        <p:spPr>
          <a:xfrm>
            <a:off x="3615176" y="2006577"/>
            <a:ext cx="8576824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- Hz. Muhammed’in (s.a.v.) doğduğu yıl gerçekleşen Fil </a:t>
            </a: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Vak’ası</a:t>
            </a:r>
            <a:endParaRPr lang="tr-TR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4423E333-3A37-0A05-70B4-4812825F29E2}"/>
              </a:ext>
            </a:extLst>
          </p:cNvPr>
          <p:cNvSpPr txBox="1"/>
          <p:nvPr/>
        </p:nvSpPr>
        <p:spPr>
          <a:xfrm>
            <a:off x="3615175" y="3064723"/>
            <a:ext cx="8576825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-Güçlü ve donanımlı olup zalim olan bir    ordunun helak edilişi</a:t>
            </a:r>
          </a:p>
        </p:txBody>
      </p:sp>
      <p:pic>
        <p:nvPicPr>
          <p:cNvPr id="21" name="Resim 20" descr="metin, el yazısı, harita içeren bir resim&#10;&#10;Açıklama otomatik olarak oluşturuldu">
            <a:extLst>
              <a:ext uri="{FF2B5EF4-FFF2-40B4-BE49-F238E27FC236}">
                <a16:creationId xmlns:a16="http://schemas.microsoft.com/office/drawing/2014/main" id="{816223E5-98CB-9C86-30BF-60001E046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88" y="1238623"/>
            <a:ext cx="3333600" cy="5000400"/>
          </a:xfrm>
          <a:prstGeom prst="rect">
            <a:avLst/>
          </a:prstGeom>
        </p:spPr>
      </p:pic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3EEAB942-C6DC-95AB-3411-CFF82B1CE3CD}"/>
              </a:ext>
            </a:extLst>
          </p:cNvPr>
          <p:cNvSpPr/>
          <p:nvPr/>
        </p:nvSpPr>
        <p:spPr>
          <a:xfrm>
            <a:off x="140790" y="589436"/>
            <a:ext cx="3333600" cy="502678"/>
          </a:xfrm>
          <a:prstGeom prst="roundRect">
            <a:avLst/>
          </a:prstGeom>
          <a:solidFill>
            <a:srgbClr val="D18E17"/>
          </a:solidFill>
          <a:ln>
            <a:solidFill>
              <a:srgbClr val="F8850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700" b="1" dirty="0">
                <a:latin typeface="Arial" panose="020B0604020202020204" pitchFamily="34" charset="0"/>
                <a:cs typeface="Arial" panose="020B0604020202020204" pitchFamily="34" charset="0"/>
              </a:rPr>
              <a:t>SURENİN TEMEL KONULARI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C92EE611-BB8E-E37B-E782-8A4A01727D1B}"/>
              </a:ext>
            </a:extLst>
          </p:cNvPr>
          <p:cNvSpPr txBox="1"/>
          <p:nvPr/>
        </p:nvSpPr>
        <p:spPr>
          <a:xfrm>
            <a:off x="3615174" y="4122869"/>
            <a:ext cx="8576824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- Müşriklerin tuzaklarını Allah’ın (c.c.) boşa çıkarması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B0B93D34-61C2-23E5-8A8C-9AE67D56A656}"/>
              </a:ext>
            </a:extLst>
          </p:cNvPr>
          <p:cNvSpPr txBox="1"/>
          <p:nvPr/>
        </p:nvSpPr>
        <p:spPr>
          <a:xfrm>
            <a:off x="3615173" y="5175293"/>
            <a:ext cx="8576827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- Allah’a (c.c.) ve emirlerine karşı çıkanların uyarılması</a:t>
            </a:r>
          </a:p>
        </p:txBody>
      </p:sp>
    </p:spTree>
    <p:extLst>
      <p:ext uri="{BB962C8B-B14F-4D97-AF65-F5344CB8AC3E}">
        <p14:creationId xmlns:p14="http://schemas.microsoft.com/office/powerpoint/2010/main" val="249120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193EFCF1-88DC-FD7F-290B-83E337711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KONU: BİR SURE TANIYORUM: FİL SURESİ VE ANLAMI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293536E-C98C-B49F-60F2-9886890B503F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C119F1D-CDE7-7972-3AF3-49254E375AF0}"/>
              </a:ext>
            </a:extLst>
          </p:cNvPr>
          <p:cNvSpPr txBox="1"/>
          <p:nvPr/>
        </p:nvSpPr>
        <p:spPr>
          <a:xfrm>
            <a:off x="3615180" y="1309993"/>
            <a:ext cx="8268084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Sure, 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Yemen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Valisi 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Ebrehe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’nin, Allah’ın (c.c.) evi olan Kâbe’ye saldırmasını ve karşılaştığı acı sonu anlatmaktadır. </a:t>
            </a:r>
          </a:p>
        </p:txBody>
      </p:sp>
      <p:pic>
        <p:nvPicPr>
          <p:cNvPr id="12" name="Resim 11" descr="gökyüzü, bina, Hava fotoğrafçılığı, kuş bakışı görünüm içeren bir resim&#10;&#10;Açıklama otomatik olarak oluşturuldu">
            <a:extLst>
              <a:ext uri="{FF2B5EF4-FFF2-40B4-BE49-F238E27FC236}">
                <a16:creationId xmlns:a16="http://schemas.microsoft.com/office/drawing/2014/main" id="{3A2AEA87-41FF-771B-7605-849EBD00D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90" y="1238623"/>
            <a:ext cx="3333600" cy="50004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F3398DE3-597C-2064-9F7E-35C9B0823918}"/>
              </a:ext>
            </a:extLst>
          </p:cNvPr>
          <p:cNvSpPr txBox="1"/>
          <p:nvPr/>
        </p:nvSpPr>
        <p:spPr>
          <a:xfrm>
            <a:off x="3615180" y="2921168"/>
            <a:ext cx="8039791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Fillerle donatılmış ordusuyla Kâbe’yi yıkmaya gelen Yemen Valisi Ebrehe’nin ve ordusunun helak edilişinden bahsedilerek Mekkelilerin yakından bildiği bu olay hatırlatılmaktadır.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3EEAB942-C6DC-95AB-3411-CFF82B1CE3CD}"/>
              </a:ext>
            </a:extLst>
          </p:cNvPr>
          <p:cNvSpPr/>
          <p:nvPr/>
        </p:nvSpPr>
        <p:spPr>
          <a:xfrm>
            <a:off x="140790" y="589436"/>
            <a:ext cx="3333600" cy="502678"/>
          </a:xfrm>
          <a:prstGeom prst="roundRect">
            <a:avLst/>
          </a:prstGeom>
          <a:solidFill>
            <a:srgbClr val="D18E17"/>
          </a:solidFill>
          <a:ln>
            <a:solidFill>
              <a:srgbClr val="F8850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700" b="1" dirty="0">
                <a:latin typeface="Arial" panose="020B0604020202020204" pitchFamily="34" charset="0"/>
                <a:cs typeface="Arial" panose="020B0604020202020204" pitchFamily="34" charset="0"/>
              </a:rPr>
              <a:t>SURENİN TEMEL KONULARI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0BC460B9-05F7-E56D-0B73-C0A5926A3F27}"/>
              </a:ext>
            </a:extLst>
          </p:cNvPr>
          <p:cNvSpPr txBox="1"/>
          <p:nvPr/>
        </p:nvSpPr>
        <p:spPr>
          <a:xfrm>
            <a:off x="3615180" y="4994007"/>
            <a:ext cx="789465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Küçücük kuşların taşıdığı taşlarla fil ordusunun perişan edildiği bildirmiştir.</a:t>
            </a:r>
          </a:p>
        </p:txBody>
      </p:sp>
    </p:spTree>
    <p:extLst>
      <p:ext uri="{BB962C8B-B14F-4D97-AF65-F5344CB8AC3E}">
        <p14:creationId xmlns:p14="http://schemas.microsoft.com/office/powerpoint/2010/main" val="27851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193EFCF1-88DC-FD7F-290B-83E337711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KONU: BİR SURE TANIYORUM: FİL SURESİ VE ANLAMI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293536E-C98C-B49F-60F2-9886890B503F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C119F1D-CDE7-7972-3AF3-49254E375AF0}"/>
              </a:ext>
            </a:extLst>
          </p:cNvPr>
          <p:cNvSpPr txBox="1"/>
          <p:nvPr/>
        </p:nvSpPr>
        <p:spPr>
          <a:xfrm>
            <a:off x="3615180" y="1309993"/>
            <a:ext cx="8268084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Peygamberimizin (s.a.v.) doğumundan bir süre önce 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Habeşistan’ın Yemen Valisi Ebrehe 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Hristiyanlığı bölgede yaymak amacındaydı.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F3398DE3-597C-2064-9F7E-35C9B0823918}"/>
              </a:ext>
            </a:extLst>
          </p:cNvPr>
          <p:cNvSpPr txBox="1"/>
          <p:nvPr/>
        </p:nvSpPr>
        <p:spPr>
          <a:xfrm>
            <a:off x="3615180" y="2921168"/>
            <a:ext cx="8039791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Ebrehe, insanların akın akın Mekke’deki Kâbe’ye gittiklerini gördü. Hemen büyük ve ihtişamlı bir 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kilise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yaptırdı.</a:t>
            </a:r>
          </a:p>
        </p:txBody>
      </p:sp>
      <p:pic>
        <p:nvPicPr>
          <p:cNvPr id="8" name="Resim 7" descr="gökyüzü, bina, bulut, dış mekan içeren bir resim&#10;&#10;Açıklama otomatik olarak oluşturuldu">
            <a:extLst>
              <a:ext uri="{FF2B5EF4-FFF2-40B4-BE49-F238E27FC236}">
                <a16:creationId xmlns:a16="http://schemas.microsoft.com/office/drawing/2014/main" id="{C2D4F2C1-4E35-7673-8E1C-C812CB02B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90" y="1237339"/>
            <a:ext cx="3333600" cy="5000400"/>
          </a:xfrm>
          <a:prstGeom prst="rect">
            <a:avLst/>
          </a:prstGeom>
        </p:spPr>
      </p:pic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3EEAB942-C6DC-95AB-3411-CFF82B1CE3CD}"/>
              </a:ext>
            </a:extLst>
          </p:cNvPr>
          <p:cNvSpPr/>
          <p:nvPr/>
        </p:nvSpPr>
        <p:spPr>
          <a:xfrm>
            <a:off x="140790" y="589436"/>
            <a:ext cx="3333600" cy="502678"/>
          </a:xfrm>
          <a:prstGeom prst="roundRect">
            <a:avLst/>
          </a:prstGeom>
          <a:solidFill>
            <a:srgbClr val="D18E17"/>
          </a:solidFill>
          <a:ln>
            <a:solidFill>
              <a:srgbClr val="F8850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700" b="1" dirty="0">
                <a:latin typeface="Arial" panose="020B0604020202020204" pitchFamily="34" charset="0"/>
                <a:cs typeface="Arial" panose="020B0604020202020204" pitchFamily="34" charset="0"/>
              </a:rPr>
              <a:t>FİL VAKASI (OLAYI)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0BC460B9-05F7-E56D-0B73-C0A5926A3F27}"/>
              </a:ext>
            </a:extLst>
          </p:cNvPr>
          <p:cNvSpPr txBox="1"/>
          <p:nvPr/>
        </p:nvSpPr>
        <p:spPr>
          <a:xfrm>
            <a:off x="3615180" y="4532344"/>
            <a:ext cx="7894653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Ancak onun beklediği olmadı. İnsanlar kutsal kabul ettikleri Kâbe’ye gitmeye devam ettiler.</a:t>
            </a:r>
          </a:p>
        </p:txBody>
      </p:sp>
    </p:spTree>
    <p:extLst>
      <p:ext uri="{BB962C8B-B14F-4D97-AF65-F5344CB8AC3E}">
        <p14:creationId xmlns:p14="http://schemas.microsoft.com/office/powerpoint/2010/main" val="79287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193EFCF1-88DC-FD7F-290B-83E337711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KONU: BİR SURE TANIYORUM: FİL SURESİ VE ANLAMI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293536E-C98C-B49F-60F2-9886890B503F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C119F1D-CDE7-7972-3AF3-49254E375AF0}"/>
              </a:ext>
            </a:extLst>
          </p:cNvPr>
          <p:cNvSpPr txBox="1"/>
          <p:nvPr/>
        </p:nvSpPr>
        <p:spPr>
          <a:xfrm>
            <a:off x="3615180" y="1309993"/>
            <a:ext cx="826808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Bunun üzerine Ebrehe, 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fillerin de olduğu ordusu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yla Mekke’ye doğru harekete geçti. </a:t>
            </a:r>
          </a:p>
        </p:txBody>
      </p:sp>
      <p:pic>
        <p:nvPicPr>
          <p:cNvPr id="8" name="Resim 7" descr="memeli, fil, dış mekan, gökyüzü içeren bir resim&#10;&#10;Açıklama otomatik olarak oluşturuldu">
            <a:extLst>
              <a:ext uri="{FF2B5EF4-FFF2-40B4-BE49-F238E27FC236}">
                <a16:creationId xmlns:a16="http://schemas.microsoft.com/office/drawing/2014/main" id="{4252344D-B967-D2D7-B0B5-AAE4ACD0F8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90" y="1238623"/>
            <a:ext cx="3333600" cy="50004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F3398DE3-597C-2064-9F7E-35C9B0823918}"/>
              </a:ext>
            </a:extLst>
          </p:cNvPr>
          <p:cNvSpPr txBox="1"/>
          <p:nvPr/>
        </p:nvSpPr>
        <p:spPr>
          <a:xfrm>
            <a:off x="3615180" y="2409345"/>
            <a:ext cx="8039791" cy="24006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Amacı Kâbe’yi yıkmaktı. Ebrehe, ordusuyla Mekke’ye yaklaşınca ordunun en önünde bulunan fil durdu ve yere çöktü. Ebrehe ve adamları ne kadar zorladılarsa da fili yerden kaldıramadılar.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3EEAB942-C6DC-95AB-3411-CFF82B1CE3CD}"/>
              </a:ext>
            </a:extLst>
          </p:cNvPr>
          <p:cNvSpPr/>
          <p:nvPr/>
        </p:nvSpPr>
        <p:spPr>
          <a:xfrm>
            <a:off x="140790" y="589436"/>
            <a:ext cx="3333600" cy="502678"/>
          </a:xfrm>
          <a:prstGeom prst="roundRect">
            <a:avLst/>
          </a:prstGeom>
          <a:solidFill>
            <a:srgbClr val="D18E17"/>
          </a:solidFill>
          <a:ln>
            <a:solidFill>
              <a:srgbClr val="F8850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700" b="1" dirty="0">
                <a:latin typeface="Arial" panose="020B0604020202020204" pitchFamily="34" charset="0"/>
                <a:cs typeface="Arial" panose="020B0604020202020204" pitchFamily="34" charset="0"/>
              </a:rPr>
              <a:t>FİL VAKASI (OLAYI)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0BC460B9-05F7-E56D-0B73-C0A5926A3F27}"/>
              </a:ext>
            </a:extLst>
          </p:cNvPr>
          <p:cNvSpPr txBox="1"/>
          <p:nvPr/>
        </p:nvSpPr>
        <p:spPr>
          <a:xfrm>
            <a:off x="3615181" y="4893691"/>
            <a:ext cx="826808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Tam bu sırada gökyüzünde sürü sürü kuşlar (</a:t>
            </a:r>
            <a:r>
              <a:rPr lang="tr-TR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ebâbîl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kuşları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) belirdi.</a:t>
            </a:r>
          </a:p>
        </p:txBody>
      </p:sp>
    </p:spTree>
    <p:extLst>
      <p:ext uri="{BB962C8B-B14F-4D97-AF65-F5344CB8AC3E}">
        <p14:creationId xmlns:p14="http://schemas.microsoft.com/office/powerpoint/2010/main" val="104001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193EFCF1-88DC-FD7F-290B-83E337711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KONU: BİR SURE TANIYORUM: FİL SURESİ VE ANLAMI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293536E-C98C-B49F-60F2-9886890B503F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C119F1D-CDE7-7972-3AF3-49254E375AF0}"/>
              </a:ext>
            </a:extLst>
          </p:cNvPr>
          <p:cNvSpPr txBox="1"/>
          <p:nvPr/>
        </p:nvSpPr>
        <p:spPr>
          <a:xfrm>
            <a:off x="3615179" y="1135825"/>
            <a:ext cx="831556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Bu kuşlar, gagalarındaki ve ayaklarındaki taşları Ebrehe’nin ordusuna attılar. 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F3398DE3-597C-2064-9F7E-35C9B0823918}"/>
              </a:ext>
            </a:extLst>
          </p:cNvPr>
          <p:cNvSpPr txBox="1"/>
          <p:nvPr/>
        </p:nvSpPr>
        <p:spPr>
          <a:xfrm>
            <a:off x="3615180" y="2235177"/>
            <a:ext cx="8436030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Pişmiş çamurdan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yaralayıcı nitelikteki bu 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taşlar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, Ebrehe ve ordusunu perişan etti. Askerlerin çoğu öldü.</a:t>
            </a:r>
          </a:p>
        </p:txBody>
      </p:sp>
      <p:pic>
        <p:nvPicPr>
          <p:cNvPr id="10" name="Resim 9" descr="dış mekan, memeli, gökyüzü, Hayvan göçü içeren bir resim&#10;&#10;Açıklama otomatik olarak oluşturuldu">
            <a:extLst>
              <a:ext uri="{FF2B5EF4-FFF2-40B4-BE49-F238E27FC236}">
                <a16:creationId xmlns:a16="http://schemas.microsoft.com/office/drawing/2014/main" id="{08E3206D-A3B1-BD9D-A2C5-6D628D857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89" y="1238623"/>
            <a:ext cx="3333600" cy="5000400"/>
          </a:xfrm>
          <a:prstGeom prst="rect">
            <a:avLst/>
          </a:prstGeom>
        </p:spPr>
      </p:pic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3EEAB942-C6DC-95AB-3411-CFF82B1CE3CD}"/>
              </a:ext>
            </a:extLst>
          </p:cNvPr>
          <p:cNvSpPr/>
          <p:nvPr/>
        </p:nvSpPr>
        <p:spPr>
          <a:xfrm>
            <a:off x="140790" y="589436"/>
            <a:ext cx="3333600" cy="502678"/>
          </a:xfrm>
          <a:prstGeom prst="roundRect">
            <a:avLst/>
          </a:prstGeom>
          <a:solidFill>
            <a:srgbClr val="D18E17"/>
          </a:solidFill>
          <a:ln>
            <a:solidFill>
              <a:srgbClr val="F8850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700" b="1" dirty="0">
                <a:latin typeface="Arial" panose="020B0604020202020204" pitchFamily="34" charset="0"/>
                <a:cs typeface="Arial" panose="020B0604020202020204" pitchFamily="34" charset="0"/>
              </a:rPr>
              <a:t>FİL VAKASI (OLAYI)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0BC460B9-05F7-E56D-0B73-C0A5926A3F27}"/>
              </a:ext>
            </a:extLst>
          </p:cNvPr>
          <p:cNvSpPr txBox="1"/>
          <p:nvPr/>
        </p:nvSpPr>
        <p:spPr>
          <a:xfrm>
            <a:off x="3615180" y="3796194"/>
            <a:ext cx="885259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Ebrehe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ise yaralı olarak zor kurtuldu. Ancak Yemen’e dönünce de 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öldü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4A0C860-2F64-A2B8-D4A7-F4BBD254333C}"/>
              </a:ext>
            </a:extLst>
          </p:cNvPr>
          <p:cNvSpPr txBox="1"/>
          <p:nvPr/>
        </p:nvSpPr>
        <p:spPr>
          <a:xfrm>
            <a:off x="3615181" y="4895546"/>
            <a:ext cx="8436030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Ticaret merkezi Mekke’ye alternatif olması ve Hristiyanlığın yayılması amacıyla </a:t>
            </a: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San’a’ya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büyük bir kilise yaptırma çabası boşa gitti.</a:t>
            </a:r>
          </a:p>
        </p:txBody>
      </p:sp>
    </p:spTree>
    <p:extLst>
      <p:ext uri="{BB962C8B-B14F-4D97-AF65-F5344CB8AC3E}">
        <p14:creationId xmlns:p14="http://schemas.microsoft.com/office/powerpoint/2010/main" val="117105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7" grpId="0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1003</TotalTime>
  <Words>1627</Words>
  <Application>Microsoft Office PowerPoint</Application>
  <PresentationFormat>Geniş ekran</PresentationFormat>
  <Paragraphs>252</Paragraphs>
  <Slides>19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Ekrem Balcı</dc:creator>
  <cp:lastModifiedBy>Ekrem Balcı</cp:lastModifiedBy>
  <cp:revision>26</cp:revision>
  <dcterms:created xsi:type="dcterms:W3CDTF">2023-08-29T09:05:15Z</dcterms:created>
  <dcterms:modified xsi:type="dcterms:W3CDTF">2023-09-20T20:54:37Z</dcterms:modified>
</cp:coreProperties>
</file>