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6" r:id="rId4"/>
    <p:sldId id="283" r:id="rId5"/>
    <p:sldId id="291" r:id="rId6"/>
    <p:sldId id="292" r:id="rId7"/>
    <p:sldId id="293" r:id="rId8"/>
    <p:sldId id="289" r:id="rId9"/>
    <p:sldId id="294" r:id="rId10"/>
    <p:sldId id="295" r:id="rId11"/>
    <p:sldId id="290" r:id="rId12"/>
    <p:sldId id="297" r:id="rId13"/>
    <p:sldId id="296" r:id="rId14"/>
    <p:sldId id="271" r:id="rId15"/>
    <p:sldId id="272" r:id="rId16"/>
    <p:sldId id="273" r:id="rId17"/>
    <p:sldId id="274" r:id="rId18"/>
    <p:sldId id="267" r:id="rId19"/>
    <p:sldId id="260" r:id="rId20"/>
    <p:sldId id="261" r:id="rId21"/>
    <p:sldId id="264" r:id="rId22"/>
    <p:sldId id="265" r:id="rId23"/>
    <p:sldId id="269" r:id="rId24"/>
    <p:sldId id="268" r:id="rId25"/>
    <p:sldId id="258" r:id="rId2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A010"/>
    <a:srgbClr val="008CB9"/>
    <a:srgbClr val="E89797"/>
    <a:srgbClr val="DDDA62"/>
    <a:srgbClr val="95CADD"/>
    <a:srgbClr val="F4CDC4"/>
    <a:srgbClr val="F5917B"/>
    <a:srgbClr val="C00000"/>
    <a:srgbClr val="C61D1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06" autoAdjust="0"/>
  </p:normalViewPr>
  <p:slideViewPr>
    <p:cSldViewPr snapToGrid="0">
      <p:cViewPr>
        <p:scale>
          <a:sx n="66" d="100"/>
          <a:sy n="66" d="100"/>
        </p:scale>
        <p:origin x="792" y="-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15.09.2023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15.09.2023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15.09.2023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15.09.2023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15.09.2023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15.09.2023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15.09.2023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15.09.2023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15.09.2023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15.09.2023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15.09.2023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15.09.2023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etin, bulut, dış mekan, gökyüzü içeren bir resim&#10;&#10;Açıklama otomatik olarak oluşturuldu">
            <a:extLst>
              <a:ext uri="{FF2B5EF4-FFF2-40B4-BE49-F238E27FC236}">
                <a16:creationId xmlns:a16="http://schemas.microsoft.com/office/drawing/2014/main" id="{CA22D434-B7C2-985A-0AD6-521FC5A4C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A0413901-F1E7-AD30-68E8-10B29FA26C55}"/>
              </a:ext>
            </a:extLst>
          </p:cNvPr>
          <p:cNvSpPr txBox="1"/>
          <p:nvPr/>
        </p:nvSpPr>
        <p:spPr>
          <a:xfrm>
            <a:off x="767886" y="1552156"/>
            <a:ext cx="9890120" cy="1077218"/>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Ramazan ve Kurban Bayramının birinci gününde kılınan bir namazdır. </a:t>
            </a:r>
          </a:p>
        </p:txBody>
      </p:sp>
      <p:sp>
        <p:nvSpPr>
          <p:cNvPr id="6" name="Metin kutusu 5">
            <a:extLst>
              <a:ext uri="{FF2B5EF4-FFF2-40B4-BE49-F238E27FC236}">
                <a16:creationId xmlns:a16="http://schemas.microsoft.com/office/drawing/2014/main" id="{CCD457BA-8CED-7C94-0F0F-E8FDEA2981F0}"/>
              </a:ext>
            </a:extLst>
          </p:cNvPr>
          <p:cNvSpPr txBox="1"/>
          <p:nvPr/>
        </p:nvSpPr>
        <p:spPr>
          <a:xfrm>
            <a:off x="-1" y="861315"/>
            <a:ext cx="2593299" cy="430887"/>
          </a:xfrm>
          <a:prstGeom prst="rect">
            <a:avLst/>
          </a:prstGeom>
          <a:solidFill>
            <a:srgbClr val="95CADD"/>
          </a:solidFill>
          <a:ln>
            <a:noFill/>
          </a:ln>
        </p:spPr>
        <p:txBody>
          <a:bodyPr wrap="square" rtlCol="0">
            <a:spAutoFit/>
          </a:bodyPr>
          <a:lstStyle/>
          <a:p>
            <a:pPr>
              <a:spcAft>
                <a:spcPts val="600"/>
              </a:spcAft>
            </a:pPr>
            <a:r>
              <a:rPr lang="tr-TR" sz="2200" b="1" dirty="0">
                <a:latin typeface="Arial" panose="020B0604020202020204" pitchFamily="34" charset="0"/>
                <a:cs typeface="Arial" panose="020B0604020202020204" pitchFamily="34" charset="0"/>
              </a:rPr>
              <a:t>  Bayram Namazı</a:t>
            </a:r>
          </a:p>
        </p:txBody>
      </p:sp>
      <p:sp>
        <p:nvSpPr>
          <p:cNvPr id="10" name="Metin kutusu 9">
            <a:extLst>
              <a:ext uri="{FF2B5EF4-FFF2-40B4-BE49-F238E27FC236}">
                <a16:creationId xmlns:a16="http://schemas.microsoft.com/office/drawing/2014/main" id="{928B871E-C8E3-C9D6-6DE3-3ABD285CCF9E}"/>
              </a:ext>
            </a:extLst>
          </p:cNvPr>
          <p:cNvSpPr txBox="1"/>
          <p:nvPr/>
        </p:nvSpPr>
        <p:spPr>
          <a:xfrm>
            <a:off x="767886" y="2792539"/>
            <a:ext cx="9890120" cy="1077218"/>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Güneşin doğmasından yaklaşık kırk beş dakika sonra cemaatle kılınır.</a:t>
            </a:r>
          </a:p>
        </p:txBody>
      </p:sp>
      <p:sp>
        <p:nvSpPr>
          <p:cNvPr id="7" name="Metin kutusu 6">
            <a:extLst>
              <a:ext uri="{FF2B5EF4-FFF2-40B4-BE49-F238E27FC236}">
                <a16:creationId xmlns:a16="http://schemas.microsoft.com/office/drawing/2014/main" id="{8A8935B1-0128-87EA-919D-CF8E07D93A00}"/>
              </a:ext>
            </a:extLst>
          </p:cNvPr>
          <p:cNvSpPr txBox="1"/>
          <p:nvPr/>
        </p:nvSpPr>
        <p:spPr>
          <a:xfrm>
            <a:off x="767886" y="4032923"/>
            <a:ext cx="10864481" cy="2062103"/>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Bayram sabahı en iyi elbiseleri giymek ve güzel kokular sürünerek camiye gitmek bayramı en iyi şekilde yaşamanın ilk anlarını oluşturur. Bu günlerde mezarlık ziyaretleri yapar, büyükleri ziyaret eder ve çocuklara hediyeler verilir.</a:t>
            </a:r>
          </a:p>
        </p:txBody>
      </p:sp>
    </p:spTree>
    <p:extLst>
      <p:ext uri="{BB962C8B-B14F-4D97-AF65-F5344CB8AC3E}">
        <p14:creationId xmlns:p14="http://schemas.microsoft.com/office/powerpoint/2010/main" val="150587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ekran görüntüsü, grafik, tasarım içeren bir resim&#10;&#10;Açıklama otomatik olarak oluşturuldu">
            <a:extLst>
              <a:ext uri="{FF2B5EF4-FFF2-40B4-BE49-F238E27FC236}">
                <a16:creationId xmlns:a16="http://schemas.microsoft.com/office/drawing/2014/main" id="{9004AA37-0005-AFD7-47CF-5BA1B804F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3" y="699195"/>
            <a:ext cx="2686568" cy="900000"/>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495662" y="927057"/>
            <a:ext cx="2686570" cy="430887"/>
          </a:xfrm>
          <a:prstGeom prst="rect">
            <a:avLst/>
          </a:prstGeom>
          <a:noFill/>
          <a:ln>
            <a:noFill/>
          </a:ln>
        </p:spPr>
        <p:txBody>
          <a:bodyPr wrap="square" rtlCol="0">
            <a:spAutoFit/>
          </a:bodyPr>
          <a:lstStyle/>
          <a:p>
            <a:pPr>
              <a:spcAft>
                <a:spcPts val="600"/>
              </a:spcAft>
            </a:pPr>
            <a:r>
              <a:rPr lang="tr-TR" sz="2200" b="1" dirty="0">
                <a:latin typeface="Arial" panose="020B0604020202020204" pitchFamily="34" charset="0"/>
                <a:cs typeface="Arial" panose="020B0604020202020204" pitchFamily="34" charset="0"/>
              </a:rPr>
              <a:t>Nafile Namazlar</a:t>
            </a:r>
          </a:p>
        </p:txBody>
      </p:sp>
      <p:sp>
        <p:nvSpPr>
          <p:cNvPr id="14" name="Metin kutusu 13">
            <a:extLst>
              <a:ext uri="{FF2B5EF4-FFF2-40B4-BE49-F238E27FC236}">
                <a16:creationId xmlns:a16="http://schemas.microsoft.com/office/drawing/2014/main" id="{1320E578-A648-28D3-CFB1-9818D9B693D4}"/>
              </a:ext>
            </a:extLst>
          </p:cNvPr>
          <p:cNvSpPr txBox="1"/>
          <p:nvPr/>
        </p:nvSpPr>
        <p:spPr>
          <a:xfrm>
            <a:off x="767886" y="1929281"/>
            <a:ext cx="9890120" cy="2062103"/>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Müsait olunan zamanlarda sadece Yüce Allah’a yakınlaşmak ve sevap kazanmak amacıyla farz ve vacip namazlar dışında kılınan namazlara nafile namazlar denir.</a:t>
            </a:r>
          </a:p>
        </p:txBody>
      </p:sp>
      <p:sp>
        <p:nvSpPr>
          <p:cNvPr id="18" name="Metin kutusu 17">
            <a:extLst>
              <a:ext uri="{FF2B5EF4-FFF2-40B4-BE49-F238E27FC236}">
                <a16:creationId xmlns:a16="http://schemas.microsoft.com/office/drawing/2014/main" id="{AABCF6D4-1609-056E-5FD3-80F70A6BFB0D}"/>
              </a:ext>
            </a:extLst>
          </p:cNvPr>
          <p:cNvSpPr txBox="1"/>
          <p:nvPr/>
        </p:nvSpPr>
        <p:spPr>
          <a:xfrm>
            <a:off x="767886" y="4321470"/>
            <a:ext cx="9890120" cy="1569660"/>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Günlük beş vakit namazın sünnetleri, teravih namazı vb. namazlar nafile namazlar olarak değerlendirilmektedir.</a:t>
            </a:r>
          </a:p>
        </p:txBody>
      </p:sp>
    </p:spTree>
    <p:extLst>
      <p:ext uri="{BB962C8B-B14F-4D97-AF65-F5344CB8AC3E}">
        <p14:creationId xmlns:p14="http://schemas.microsoft.com/office/powerpoint/2010/main" val="252897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1" y="927057"/>
            <a:ext cx="8814216" cy="584775"/>
          </a:xfrm>
          <a:prstGeom prst="rect">
            <a:avLst/>
          </a:prstGeom>
          <a:noFill/>
          <a:ln>
            <a:noFill/>
          </a:ln>
        </p:spPr>
        <p:txBody>
          <a:bodyPr wrap="square" rtlCol="0">
            <a:spAutoFit/>
          </a:bodyPr>
          <a:lstStyle/>
          <a:p>
            <a:pPr>
              <a:spcAft>
                <a:spcPts val="600"/>
              </a:spcAft>
            </a:pPr>
            <a:r>
              <a:rPr lang="tr-TR" sz="3200" b="1" dirty="0">
                <a:latin typeface="Arial" panose="020B0604020202020204" pitchFamily="34" charset="0"/>
                <a:cs typeface="Arial" panose="020B0604020202020204" pitchFamily="34" charset="0"/>
              </a:rPr>
              <a:t>  Nafile namazların bazıları şu şekildedir:</a:t>
            </a:r>
          </a:p>
        </p:txBody>
      </p:sp>
      <p:sp>
        <p:nvSpPr>
          <p:cNvPr id="18" name="Metin kutusu 17">
            <a:extLst>
              <a:ext uri="{FF2B5EF4-FFF2-40B4-BE49-F238E27FC236}">
                <a16:creationId xmlns:a16="http://schemas.microsoft.com/office/drawing/2014/main" id="{AABCF6D4-1609-056E-5FD3-80F70A6BFB0D}"/>
              </a:ext>
            </a:extLst>
          </p:cNvPr>
          <p:cNvSpPr txBox="1"/>
          <p:nvPr/>
        </p:nvSpPr>
        <p:spPr>
          <a:xfrm>
            <a:off x="0" y="2312309"/>
            <a:ext cx="12192000" cy="538609"/>
          </a:xfrm>
          <a:prstGeom prst="rect">
            <a:avLst/>
          </a:prstGeom>
          <a:solidFill>
            <a:schemeClr val="accent2">
              <a:lumMod val="40000"/>
              <a:lumOff val="60000"/>
            </a:schemeClr>
          </a:solidFill>
          <a:ln>
            <a:noFill/>
          </a:ln>
        </p:spPr>
        <p:txBody>
          <a:bodyPr wrap="square" rtlCol="0">
            <a:spAutoFit/>
          </a:bodyPr>
          <a:lstStyle/>
          <a:p>
            <a:pPr>
              <a:spcAft>
                <a:spcPts val="600"/>
              </a:spcAft>
            </a:pPr>
            <a:r>
              <a:rPr lang="tr-TR" sz="2900" b="1" dirty="0">
                <a:solidFill>
                  <a:srgbClr val="FF0000"/>
                </a:solidFill>
                <a:latin typeface="Arial" panose="020B0604020202020204" pitchFamily="34" charset="0"/>
                <a:cs typeface="Arial" panose="020B0604020202020204" pitchFamily="34" charset="0"/>
              </a:rPr>
              <a:t>  </a:t>
            </a:r>
            <a:r>
              <a:rPr lang="tr-TR" sz="2900" b="1" dirty="0">
                <a:solidFill>
                  <a:srgbClr val="7030A0"/>
                </a:solidFill>
                <a:latin typeface="Arial" panose="020B0604020202020204" pitchFamily="34" charset="0"/>
                <a:cs typeface="Arial" panose="020B0604020202020204" pitchFamily="34" charset="0"/>
              </a:rPr>
              <a:t>Tövbe Namazı</a:t>
            </a:r>
            <a:r>
              <a:rPr lang="tr-TR" sz="2900" dirty="0">
                <a:latin typeface="Arial" panose="020B0604020202020204" pitchFamily="34" charset="0"/>
                <a:cs typeface="Arial" panose="020B0604020202020204" pitchFamily="34" charset="0"/>
              </a:rPr>
              <a:t>: Allah'tan (c.c.) bağışlanma dilemek için kılınır.</a:t>
            </a:r>
          </a:p>
        </p:txBody>
      </p:sp>
      <p:sp>
        <p:nvSpPr>
          <p:cNvPr id="4" name="Metin kutusu 3">
            <a:extLst>
              <a:ext uri="{FF2B5EF4-FFF2-40B4-BE49-F238E27FC236}">
                <a16:creationId xmlns:a16="http://schemas.microsoft.com/office/drawing/2014/main" id="{CF14B2D3-2B67-6BD7-5DCA-DC7AE521AB4C}"/>
              </a:ext>
            </a:extLst>
          </p:cNvPr>
          <p:cNvSpPr txBox="1"/>
          <p:nvPr/>
        </p:nvSpPr>
        <p:spPr>
          <a:xfrm>
            <a:off x="0" y="4910312"/>
            <a:ext cx="12192000" cy="538609"/>
          </a:xfrm>
          <a:prstGeom prst="rect">
            <a:avLst/>
          </a:prstGeom>
          <a:solidFill>
            <a:schemeClr val="accent2">
              <a:lumMod val="40000"/>
              <a:lumOff val="60000"/>
            </a:schemeClr>
          </a:solidFill>
          <a:ln>
            <a:noFill/>
          </a:ln>
        </p:spPr>
        <p:txBody>
          <a:bodyPr wrap="square" rtlCol="0">
            <a:spAutoFit/>
          </a:bodyPr>
          <a:lstStyle/>
          <a:p>
            <a:r>
              <a:rPr lang="tr-TR" sz="2900" b="1" dirty="0">
                <a:solidFill>
                  <a:srgbClr val="FF0000"/>
                </a:solidFill>
                <a:latin typeface="Arial" panose="020B0604020202020204" pitchFamily="34" charset="0"/>
                <a:cs typeface="Arial" panose="020B0604020202020204" pitchFamily="34" charset="0"/>
              </a:rPr>
              <a:t>  </a:t>
            </a:r>
            <a:r>
              <a:rPr lang="tr-TR" sz="2900" b="1" dirty="0" err="1">
                <a:solidFill>
                  <a:srgbClr val="7030A0"/>
                </a:solidFill>
                <a:latin typeface="Arial" panose="020B0604020202020204" pitchFamily="34" charset="0"/>
                <a:cs typeface="Arial" panose="020B0604020202020204" pitchFamily="34" charset="0"/>
              </a:rPr>
              <a:t>Tahiyyetü'l</a:t>
            </a:r>
            <a:r>
              <a:rPr lang="tr-TR" sz="2900" b="1" dirty="0">
                <a:solidFill>
                  <a:srgbClr val="7030A0"/>
                </a:solidFill>
                <a:latin typeface="Arial" panose="020B0604020202020204" pitchFamily="34" charset="0"/>
                <a:cs typeface="Arial" panose="020B0604020202020204" pitchFamily="34" charset="0"/>
              </a:rPr>
              <a:t> Mescid Namazı</a:t>
            </a:r>
            <a:r>
              <a:rPr lang="tr-TR" sz="2900" dirty="0">
                <a:latin typeface="Arial" panose="020B0604020202020204" pitchFamily="34" charset="0"/>
                <a:cs typeface="Arial" panose="020B0604020202020204" pitchFamily="34" charset="0"/>
              </a:rPr>
              <a:t>: Cami ve mescitlere girildiğinde kılınır.</a:t>
            </a:r>
          </a:p>
        </p:txBody>
      </p:sp>
      <p:sp>
        <p:nvSpPr>
          <p:cNvPr id="6" name="Metin kutusu 5">
            <a:extLst>
              <a:ext uri="{FF2B5EF4-FFF2-40B4-BE49-F238E27FC236}">
                <a16:creationId xmlns:a16="http://schemas.microsoft.com/office/drawing/2014/main" id="{3AFD2758-D599-71DE-CC19-99D9A71F9620}"/>
              </a:ext>
            </a:extLst>
          </p:cNvPr>
          <p:cNvSpPr txBox="1"/>
          <p:nvPr/>
        </p:nvSpPr>
        <p:spPr>
          <a:xfrm>
            <a:off x="0" y="1619683"/>
            <a:ext cx="12192000" cy="584775"/>
          </a:xfrm>
          <a:prstGeom prst="rect">
            <a:avLst/>
          </a:prstGeom>
          <a:solidFill>
            <a:schemeClr val="accent2">
              <a:lumMod val="40000"/>
              <a:lumOff val="60000"/>
            </a:schemeClr>
          </a:solidFill>
          <a:ln>
            <a:noFill/>
          </a:ln>
        </p:spPr>
        <p:txBody>
          <a:bodyPr wrap="square" rtlCol="0">
            <a:spAutoFit/>
          </a:bodyPr>
          <a:lstStyle/>
          <a:p>
            <a:pPr>
              <a:spcAft>
                <a:spcPts val="600"/>
              </a:spcAft>
            </a:pPr>
            <a:r>
              <a:rPr lang="tr-TR" sz="3200" b="1" dirty="0">
                <a:solidFill>
                  <a:srgbClr val="FF0000"/>
                </a:solidFill>
                <a:latin typeface="Arial" panose="020B0604020202020204" pitchFamily="34" charset="0"/>
                <a:cs typeface="Arial" panose="020B0604020202020204" pitchFamily="34" charset="0"/>
              </a:rPr>
              <a:t>  </a:t>
            </a:r>
            <a:r>
              <a:rPr lang="tr-TR" sz="2900" b="1" dirty="0">
                <a:solidFill>
                  <a:srgbClr val="7030A0"/>
                </a:solidFill>
                <a:latin typeface="Arial" panose="020B0604020202020204" pitchFamily="34" charset="0"/>
                <a:cs typeface="Arial" panose="020B0604020202020204" pitchFamily="34" charset="0"/>
              </a:rPr>
              <a:t>Şükür Namazı</a:t>
            </a:r>
            <a:r>
              <a:rPr lang="tr-TR" sz="2900" dirty="0">
                <a:latin typeface="Arial" panose="020B0604020202020204" pitchFamily="34" charset="0"/>
                <a:cs typeface="Arial" panose="020B0604020202020204" pitchFamily="34" charset="0"/>
              </a:rPr>
              <a:t>: Allah'a (c.c.) şükretmek amacıyla kılınan bir namazdır.</a:t>
            </a:r>
          </a:p>
        </p:txBody>
      </p:sp>
      <p:sp>
        <p:nvSpPr>
          <p:cNvPr id="7" name="Metin kutusu 6">
            <a:extLst>
              <a:ext uri="{FF2B5EF4-FFF2-40B4-BE49-F238E27FC236}">
                <a16:creationId xmlns:a16="http://schemas.microsoft.com/office/drawing/2014/main" id="{167856DF-EBFD-3F0D-765B-DE8730297B1B}"/>
              </a:ext>
            </a:extLst>
          </p:cNvPr>
          <p:cNvSpPr txBox="1"/>
          <p:nvPr/>
        </p:nvSpPr>
        <p:spPr>
          <a:xfrm>
            <a:off x="0" y="2955512"/>
            <a:ext cx="12192000" cy="538609"/>
          </a:xfrm>
          <a:prstGeom prst="rect">
            <a:avLst/>
          </a:prstGeom>
          <a:solidFill>
            <a:schemeClr val="accent2">
              <a:lumMod val="40000"/>
              <a:lumOff val="60000"/>
            </a:schemeClr>
          </a:solidFill>
          <a:ln>
            <a:noFill/>
          </a:ln>
        </p:spPr>
        <p:txBody>
          <a:bodyPr wrap="square" rtlCol="0">
            <a:spAutoFit/>
          </a:bodyPr>
          <a:lstStyle/>
          <a:p>
            <a:pPr>
              <a:spcAft>
                <a:spcPts val="600"/>
              </a:spcAft>
            </a:pPr>
            <a:r>
              <a:rPr lang="tr-TR" sz="2900" b="1" dirty="0">
                <a:solidFill>
                  <a:srgbClr val="FF0000"/>
                </a:solidFill>
                <a:latin typeface="Arial" panose="020B0604020202020204" pitchFamily="34" charset="0"/>
                <a:cs typeface="Arial" panose="020B0604020202020204" pitchFamily="34" charset="0"/>
              </a:rPr>
              <a:t>  </a:t>
            </a:r>
            <a:r>
              <a:rPr lang="tr-TR" sz="2900" b="1" dirty="0">
                <a:solidFill>
                  <a:srgbClr val="7030A0"/>
                </a:solidFill>
                <a:latin typeface="Arial" panose="020B0604020202020204" pitchFamily="34" charset="0"/>
                <a:cs typeface="Arial" panose="020B0604020202020204" pitchFamily="34" charset="0"/>
              </a:rPr>
              <a:t>Tesbih Namazı</a:t>
            </a:r>
            <a:r>
              <a:rPr lang="tr-TR" sz="2900" dirty="0">
                <a:latin typeface="Arial" panose="020B0604020202020204" pitchFamily="34" charset="0"/>
                <a:cs typeface="Arial" panose="020B0604020202020204" pitchFamily="34" charset="0"/>
              </a:rPr>
              <a:t>: Allah'ı (c.c.) övme ve yüceliğini bildirme amacıyla kılınır.</a:t>
            </a:r>
          </a:p>
        </p:txBody>
      </p:sp>
      <p:sp>
        <p:nvSpPr>
          <p:cNvPr id="10" name="Metin kutusu 9">
            <a:extLst>
              <a:ext uri="{FF2B5EF4-FFF2-40B4-BE49-F238E27FC236}">
                <a16:creationId xmlns:a16="http://schemas.microsoft.com/office/drawing/2014/main" id="{BE99828B-7014-6D48-3D3D-044ACF54B157}"/>
              </a:ext>
            </a:extLst>
          </p:cNvPr>
          <p:cNvSpPr txBox="1"/>
          <p:nvPr/>
        </p:nvSpPr>
        <p:spPr>
          <a:xfrm>
            <a:off x="0" y="3601972"/>
            <a:ext cx="12192000" cy="538609"/>
          </a:xfrm>
          <a:prstGeom prst="rect">
            <a:avLst/>
          </a:prstGeom>
          <a:solidFill>
            <a:schemeClr val="accent2">
              <a:lumMod val="40000"/>
              <a:lumOff val="60000"/>
            </a:schemeClr>
          </a:solidFill>
          <a:ln>
            <a:noFill/>
          </a:ln>
        </p:spPr>
        <p:txBody>
          <a:bodyPr wrap="square" rtlCol="0">
            <a:spAutoFit/>
          </a:bodyPr>
          <a:lstStyle/>
          <a:p>
            <a:pPr>
              <a:spcAft>
                <a:spcPts val="600"/>
              </a:spcAft>
            </a:pPr>
            <a:r>
              <a:rPr lang="tr-TR" sz="2900" b="1" dirty="0">
                <a:solidFill>
                  <a:srgbClr val="FF0000"/>
                </a:solidFill>
                <a:latin typeface="Arial" panose="020B0604020202020204" pitchFamily="34" charset="0"/>
                <a:cs typeface="Arial" panose="020B0604020202020204" pitchFamily="34" charset="0"/>
              </a:rPr>
              <a:t>  </a:t>
            </a:r>
            <a:r>
              <a:rPr lang="tr-TR" sz="2900" b="1" dirty="0">
                <a:solidFill>
                  <a:srgbClr val="7030A0"/>
                </a:solidFill>
                <a:latin typeface="Arial" panose="020B0604020202020204" pitchFamily="34" charset="0"/>
                <a:cs typeface="Arial" panose="020B0604020202020204" pitchFamily="34" charset="0"/>
              </a:rPr>
              <a:t>Yolculuk Namazı</a:t>
            </a:r>
            <a:r>
              <a:rPr lang="tr-TR" sz="2900" dirty="0">
                <a:latin typeface="Arial" panose="020B0604020202020204" pitchFamily="34" charset="0"/>
                <a:cs typeface="Arial" panose="020B0604020202020204" pitchFamily="34" charset="0"/>
              </a:rPr>
              <a:t>: Seyahate çıkarken kılınan bir namazdır.</a:t>
            </a:r>
          </a:p>
        </p:txBody>
      </p:sp>
      <p:sp>
        <p:nvSpPr>
          <p:cNvPr id="11" name="Metin kutusu 10">
            <a:extLst>
              <a:ext uri="{FF2B5EF4-FFF2-40B4-BE49-F238E27FC236}">
                <a16:creationId xmlns:a16="http://schemas.microsoft.com/office/drawing/2014/main" id="{60FC1332-EB1E-7719-BCA5-C6AC32D017D3}"/>
              </a:ext>
            </a:extLst>
          </p:cNvPr>
          <p:cNvSpPr txBox="1"/>
          <p:nvPr/>
        </p:nvSpPr>
        <p:spPr>
          <a:xfrm>
            <a:off x="0" y="4256142"/>
            <a:ext cx="12192000" cy="538609"/>
          </a:xfrm>
          <a:prstGeom prst="rect">
            <a:avLst/>
          </a:prstGeom>
          <a:solidFill>
            <a:schemeClr val="accent2">
              <a:lumMod val="40000"/>
              <a:lumOff val="60000"/>
            </a:schemeClr>
          </a:solidFill>
          <a:ln>
            <a:noFill/>
          </a:ln>
        </p:spPr>
        <p:txBody>
          <a:bodyPr wrap="square" rtlCol="0">
            <a:spAutoFit/>
          </a:bodyPr>
          <a:lstStyle/>
          <a:p>
            <a:pPr>
              <a:spcAft>
                <a:spcPts val="600"/>
              </a:spcAft>
            </a:pPr>
            <a:r>
              <a:rPr lang="tr-TR" sz="2900" b="1" dirty="0">
                <a:solidFill>
                  <a:srgbClr val="FF0000"/>
                </a:solidFill>
                <a:latin typeface="Arial" panose="020B0604020202020204" pitchFamily="34" charset="0"/>
                <a:cs typeface="Arial" panose="020B0604020202020204" pitchFamily="34" charset="0"/>
              </a:rPr>
              <a:t>  </a:t>
            </a:r>
            <a:r>
              <a:rPr lang="tr-TR" sz="2900" b="1" dirty="0">
                <a:solidFill>
                  <a:srgbClr val="7030A0"/>
                </a:solidFill>
                <a:latin typeface="Arial" panose="020B0604020202020204" pitchFamily="34" charset="0"/>
                <a:cs typeface="Arial" panose="020B0604020202020204" pitchFamily="34" charset="0"/>
              </a:rPr>
              <a:t>Teheccüd Namazı</a:t>
            </a:r>
            <a:r>
              <a:rPr lang="tr-TR" sz="2900" dirty="0">
                <a:latin typeface="Arial" panose="020B0604020202020204" pitchFamily="34" charset="0"/>
                <a:cs typeface="Arial" panose="020B0604020202020204" pitchFamily="34" charset="0"/>
              </a:rPr>
              <a:t>: Gece yarısı kılınan bir namazdır.</a:t>
            </a:r>
          </a:p>
        </p:txBody>
      </p:sp>
    </p:spTree>
    <p:extLst>
      <p:ext uri="{BB962C8B-B14F-4D97-AF65-F5344CB8AC3E}">
        <p14:creationId xmlns:p14="http://schemas.microsoft.com/office/powerpoint/2010/main" val="3941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0-#ppt_w/2"/>
                                          </p:val>
                                        </p:tav>
                                        <p:tav tm="100000">
                                          <p:val>
                                            <p:strVal val="#ppt_x"/>
                                          </p:val>
                                        </p:tav>
                                      </p:tavLst>
                                    </p:anim>
                                    <p:anim calcmode="lin" valueType="num">
                                      <p:cBhvr additive="base">
                                        <p:cTn id="3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P spid="6" grpId="0" animBg="1"/>
      <p:bldP spid="7"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27E2AE61-4B56-C571-D976-E97075DD213C}"/>
              </a:ext>
            </a:extLst>
          </p:cNvPr>
          <p:cNvSpPr txBox="1"/>
          <p:nvPr/>
        </p:nvSpPr>
        <p:spPr>
          <a:xfrm>
            <a:off x="767886" y="1552156"/>
            <a:ext cx="9890120" cy="1077218"/>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Teravih namazı ramazan ayında genellikle 20 rekat olarak kılınan sünnet bir namazdır.</a:t>
            </a:r>
          </a:p>
        </p:txBody>
      </p:sp>
      <p:sp>
        <p:nvSpPr>
          <p:cNvPr id="6" name="Metin kutusu 5">
            <a:extLst>
              <a:ext uri="{FF2B5EF4-FFF2-40B4-BE49-F238E27FC236}">
                <a16:creationId xmlns:a16="http://schemas.microsoft.com/office/drawing/2014/main" id="{6F0F2B46-C588-B594-09C2-897951BF8C43}"/>
              </a:ext>
            </a:extLst>
          </p:cNvPr>
          <p:cNvSpPr txBox="1"/>
          <p:nvPr/>
        </p:nvSpPr>
        <p:spPr>
          <a:xfrm>
            <a:off x="-1" y="861315"/>
            <a:ext cx="2563319" cy="430887"/>
          </a:xfrm>
          <a:prstGeom prst="rect">
            <a:avLst/>
          </a:prstGeom>
          <a:solidFill>
            <a:srgbClr val="DDDA62"/>
          </a:solidFill>
          <a:ln>
            <a:noFill/>
          </a:ln>
        </p:spPr>
        <p:txBody>
          <a:bodyPr wrap="square" rtlCol="0">
            <a:spAutoFit/>
          </a:bodyPr>
          <a:lstStyle/>
          <a:p>
            <a:pPr>
              <a:spcAft>
                <a:spcPts val="600"/>
              </a:spcAft>
            </a:pPr>
            <a:r>
              <a:rPr lang="tr-TR" sz="2200" b="1" dirty="0">
                <a:latin typeface="Arial" panose="020B0604020202020204" pitchFamily="34" charset="0"/>
                <a:cs typeface="Arial" panose="020B0604020202020204" pitchFamily="34" charset="0"/>
              </a:rPr>
              <a:t>  Teravih Namazı</a:t>
            </a:r>
          </a:p>
        </p:txBody>
      </p:sp>
      <p:sp>
        <p:nvSpPr>
          <p:cNvPr id="7" name="Metin kutusu 6">
            <a:extLst>
              <a:ext uri="{FF2B5EF4-FFF2-40B4-BE49-F238E27FC236}">
                <a16:creationId xmlns:a16="http://schemas.microsoft.com/office/drawing/2014/main" id="{772D893B-4253-BD14-C31B-20EA39747D3F}"/>
              </a:ext>
            </a:extLst>
          </p:cNvPr>
          <p:cNvSpPr txBox="1"/>
          <p:nvPr/>
        </p:nvSpPr>
        <p:spPr>
          <a:xfrm>
            <a:off x="767886" y="2792539"/>
            <a:ext cx="9890120" cy="1077218"/>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Bu namaz yatsı namazının sünneti ile vitir namazı arasında kılınmaktadır.</a:t>
            </a:r>
          </a:p>
        </p:txBody>
      </p:sp>
      <p:sp>
        <p:nvSpPr>
          <p:cNvPr id="10" name="Metin kutusu 9">
            <a:extLst>
              <a:ext uri="{FF2B5EF4-FFF2-40B4-BE49-F238E27FC236}">
                <a16:creationId xmlns:a16="http://schemas.microsoft.com/office/drawing/2014/main" id="{5BA31228-09E3-FAC2-D2C7-26D3B942CAAA}"/>
              </a:ext>
            </a:extLst>
          </p:cNvPr>
          <p:cNvSpPr txBox="1"/>
          <p:nvPr/>
        </p:nvSpPr>
        <p:spPr>
          <a:xfrm>
            <a:off x="767886" y="4032923"/>
            <a:ext cx="10864481" cy="584775"/>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Cemaatle kılındığı gibi tek başına da kılınabilir.</a:t>
            </a:r>
          </a:p>
        </p:txBody>
      </p:sp>
    </p:spTree>
    <p:extLst>
      <p:ext uri="{BB962C8B-B14F-4D97-AF65-F5344CB8AC3E}">
        <p14:creationId xmlns:p14="http://schemas.microsoft.com/office/powerpoint/2010/main" val="266318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içeren bir resim&#10;&#10;Açıklama otomatik olarak oluşturuldu">
            <a:extLst>
              <a:ext uri="{FF2B5EF4-FFF2-40B4-BE49-F238E27FC236}">
                <a16:creationId xmlns:a16="http://schemas.microsoft.com/office/drawing/2014/main" id="{AB2A1E73-7393-0D5B-37C1-FAAC4E99E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643017" cy="2015936"/>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“…Güneşin doğmasından önce de batmasından önce de rabbini övgüyle tesbih et; yine gecenin bazı vakitlerinde ve gündüzün iki ucunda da tesbih et ki hoşnutluğa erişesin.”</a:t>
            </a:r>
          </a:p>
          <a:p>
            <a:pPr algn="ctr">
              <a:spcAft>
                <a:spcPts val="600"/>
              </a:spcAft>
            </a:pPr>
            <a:r>
              <a:rPr lang="tr-TR" sz="3000" dirty="0">
                <a:latin typeface="Arial" panose="020B0604020202020204" pitchFamily="34" charset="0"/>
                <a:cs typeface="Arial" panose="020B0604020202020204" pitchFamily="34" charset="0"/>
              </a:rPr>
              <a:t>(Tâhâ suresi, 130. ayet)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descr="ekran görüntüsü, metin içeren bir resim&#10;&#10;Açıklama otomatik olarak oluşturuldu">
            <a:extLst>
              <a:ext uri="{FF2B5EF4-FFF2-40B4-BE49-F238E27FC236}">
                <a16:creationId xmlns:a16="http://schemas.microsoft.com/office/drawing/2014/main" id="{A5B6C48C-6EB0-0135-1E63-8CA6235EB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Namaz ibadeti farklı zamanlarda yerine getirilir.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Namazın vakitleri ayetlerle kesinleştirilmiştir.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Sabah, ikindi, akşam, yatsı ve </a:t>
            </a:r>
            <a:r>
              <a:rPr lang="tr-TR" sz="3000" dirty="0" err="1">
                <a:latin typeface="Arial" panose="020B0604020202020204" pitchFamily="34" charset="0"/>
                <a:cs typeface="Arial" panose="020B0604020202020204" pitchFamily="34" charset="0"/>
              </a:rPr>
              <a:t>teheccüd</a:t>
            </a:r>
            <a:r>
              <a:rPr lang="tr-TR" sz="3000" dirty="0">
                <a:latin typeface="Arial" panose="020B0604020202020204" pitchFamily="34" charset="0"/>
                <a:cs typeface="Arial" panose="020B0604020202020204" pitchFamily="34" charset="0"/>
              </a:rPr>
              <a:t> namazına işaret edilmiştir. </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içeren bir resim&#10;&#10;Açıklama otomatik olarak oluşturuldu">
            <a:extLst>
              <a:ext uri="{FF2B5EF4-FFF2-40B4-BE49-F238E27FC236}">
                <a16:creationId xmlns:a16="http://schemas.microsoft.com/office/drawing/2014/main" id="{430524F2-5C36-A931-E6FB-5C12E94F2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959367"/>
            <a:ext cx="10643017" cy="1015663"/>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"Kim uyuyakalır ya da unuttuğu için namazı vaktinde kılmamış olursa hatırladığı anda namazını kılsın."</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Hadis</a:t>
              </a:r>
            </a:p>
          </p:txBody>
        </p:sp>
      </p:grpSp>
      <p:sp>
        <p:nvSpPr>
          <p:cNvPr id="10" name="Metin kutusu 9">
            <a:extLst>
              <a:ext uri="{FF2B5EF4-FFF2-40B4-BE49-F238E27FC236}">
                <a16:creationId xmlns:a16="http://schemas.microsoft.com/office/drawing/2014/main" id="{56691210-BD19-E5EB-4BD0-B13B0F578ADB}"/>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62450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içeren bir resim&#10;&#10;Açıklama otomatik olarak oluşturuldu">
            <a:extLst>
              <a:ext uri="{FF2B5EF4-FFF2-40B4-BE49-F238E27FC236}">
                <a16:creationId xmlns:a16="http://schemas.microsoft.com/office/drawing/2014/main" id="{BC4C2A8D-81DC-9A01-D132-790603266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Kişi kılamadığı namazı daha sonra kılmalıdır.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Hadisin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Dinimiz ibadetlerde kolaylık ilkesini esas almıştır.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Müslüman bir sebeple namazlardan birini zamanında kılamayabilir.</a:t>
            </a:r>
          </a:p>
        </p:txBody>
      </p:sp>
      <p:sp>
        <p:nvSpPr>
          <p:cNvPr id="12" name="Metin kutusu 11">
            <a:extLst>
              <a:ext uri="{FF2B5EF4-FFF2-40B4-BE49-F238E27FC236}">
                <a16:creationId xmlns:a16="http://schemas.microsoft.com/office/drawing/2014/main" id="{3063C5ED-881A-C014-C304-1C3346024160}"/>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9243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içeren bir resim&#10;&#10;Açıklama otomatik olarak oluşturuldu">
            <a:extLst>
              <a:ext uri="{FF2B5EF4-FFF2-40B4-BE49-F238E27FC236}">
                <a16:creationId xmlns:a16="http://schemas.microsoft.com/office/drawing/2014/main" id="{52A3C27C-0C66-266D-9FD3-606FB1963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1" y="3126662"/>
            <a:ext cx="10643017" cy="1754326"/>
          </a:xfrm>
          <a:prstGeom prst="rect">
            <a:avLst/>
          </a:prstGeom>
          <a:noFill/>
          <a:ln>
            <a:noFill/>
          </a:ln>
        </p:spPr>
        <p:txBody>
          <a:bodyPr wrap="square" rtlCol="0">
            <a:spAutoFit/>
          </a:bodyPr>
          <a:lstStyle/>
          <a:p>
            <a:pPr algn="ctr">
              <a:spcAft>
                <a:spcPts val="600"/>
              </a:spcAft>
            </a:pPr>
            <a:r>
              <a:rPr lang="tr-TR" sz="3600" b="1" dirty="0">
                <a:solidFill>
                  <a:srgbClr val="FF0000"/>
                </a:solidFill>
                <a:latin typeface="Arial" panose="020B0604020202020204" pitchFamily="34" charset="0"/>
                <a:cs typeface="Arial" panose="020B0604020202020204" pitchFamily="34" charset="0"/>
              </a:rPr>
              <a:t>Cuma</a:t>
            </a:r>
            <a:r>
              <a:rPr lang="tr-TR" sz="3600" dirty="0">
                <a:latin typeface="Arial" panose="020B0604020202020204" pitchFamily="34" charset="0"/>
                <a:cs typeface="Arial" panose="020B0604020202020204" pitchFamily="34" charset="0"/>
              </a:rPr>
              <a:t> ve </a:t>
            </a:r>
            <a:r>
              <a:rPr lang="tr-TR" sz="3600" b="1" dirty="0">
                <a:solidFill>
                  <a:srgbClr val="FF0000"/>
                </a:solidFill>
                <a:latin typeface="Arial" panose="020B0604020202020204" pitchFamily="34" charset="0"/>
                <a:cs typeface="Arial" panose="020B0604020202020204" pitchFamily="34" charset="0"/>
              </a:rPr>
              <a:t>Bayram</a:t>
            </a:r>
            <a:r>
              <a:rPr lang="tr-TR" sz="3600" dirty="0">
                <a:latin typeface="Arial" panose="020B0604020202020204" pitchFamily="34" charset="0"/>
                <a:cs typeface="Arial" panose="020B0604020202020204" pitchFamily="34" charset="0"/>
              </a:rPr>
              <a:t> namazlarının kesinlikle cemaat halinde kılınması gerekir. Bu namazlar bireysel olarak kılınamazlar.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601980" y="1422617"/>
            <a:ext cx="2683240" cy="461665"/>
          </a:xfrm>
          <a:prstGeom prst="rect">
            <a:avLst/>
          </a:prstGeom>
          <a:noFill/>
        </p:spPr>
        <p:txBody>
          <a:bodyPr wrap="square" rtlCol="0">
            <a:spAutoFit/>
          </a:bodyPr>
          <a:lstStyle/>
          <a:p>
            <a:pPr algn="ctr"/>
            <a:r>
              <a:rPr lang="tr-TR" sz="2400" b="1" dirty="0">
                <a:latin typeface="Arial" panose="020B0604020202020204" pitchFamily="34" charset="0"/>
              </a:rPr>
              <a:t>BİLGİ NOTU</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41940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içeren bir resim&#10;&#10;Açıklama otomatik olarak oluşturuldu">
            <a:extLst>
              <a:ext uri="{FF2B5EF4-FFF2-40B4-BE49-F238E27FC236}">
                <a16:creationId xmlns:a16="http://schemas.microsoft.com/office/drawing/2014/main" id="{CAE1E744-DCAD-1E86-DA1E-11CA90B13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Resim 11" descr="daire, sarı, kehribar, grafik içeren bir resim&#10;&#10;Açıklama otomatik olarak oluşturuldu">
            <a:extLst>
              <a:ext uri="{FF2B5EF4-FFF2-40B4-BE49-F238E27FC236}">
                <a16:creationId xmlns:a16="http://schemas.microsoft.com/office/drawing/2014/main" id="{1C028804-1BCF-FD02-0F4D-2A0C9D45F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731289"/>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016484"/>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“Nice oruç tutanlar vardır ki orucundan kendisine kuru bir açlıktan başka bir şey kalmaz! </a:t>
            </a:r>
            <a:r>
              <a:rPr lang="tr-TR" sz="2200" u="sng" dirty="0">
                <a:latin typeface="Arial" panose="020B0604020202020204" pitchFamily="34" charset="0"/>
                <a:cs typeface="Arial" panose="020B0604020202020204" pitchFamily="34" charset="0"/>
              </a:rPr>
              <a:t>Geceleri nice namaz kılanlar vardır ki</a:t>
            </a:r>
            <a:r>
              <a:rPr lang="tr-TR" sz="2200" dirty="0">
                <a:latin typeface="Arial" panose="020B0604020202020204" pitchFamily="34" charset="0"/>
                <a:cs typeface="Arial" panose="020B0604020202020204" pitchFamily="34" charset="0"/>
              </a:rPr>
              <a:t> namazlarından kendilerine kalan yalnız uykusuzluktur.” 					(Hadis)</a:t>
            </a:r>
          </a:p>
          <a:p>
            <a:pPr algn="just">
              <a:spcAft>
                <a:spcPts val="600"/>
              </a:spcAft>
            </a:pPr>
            <a:r>
              <a:rPr lang="tr-TR" sz="2200" b="1" dirty="0">
                <a:latin typeface="Arial" panose="020B0604020202020204" pitchFamily="34" charset="0"/>
                <a:cs typeface="Arial" panose="020B0604020202020204" pitchFamily="34" charset="0"/>
              </a:rPr>
              <a:t>Bu hadisteki altı çizili ifade ile kastedilen;</a:t>
            </a:r>
          </a:p>
          <a:p>
            <a:pPr algn="just">
              <a:spcAft>
                <a:spcPts val="600"/>
              </a:spcAft>
            </a:pPr>
            <a:r>
              <a:rPr lang="tr-TR" sz="2200" dirty="0">
                <a:latin typeface="Arial" panose="020B0604020202020204" pitchFamily="34" charset="0"/>
                <a:cs typeface="Arial" panose="020B0604020202020204" pitchFamily="34" charset="0"/>
              </a:rPr>
              <a:t>I.   Teravih namazı </a:t>
            </a:r>
          </a:p>
          <a:p>
            <a:pPr algn="just">
              <a:spcAft>
                <a:spcPts val="600"/>
              </a:spcAft>
            </a:pPr>
            <a:r>
              <a:rPr lang="tr-TR" sz="2200" dirty="0">
                <a:latin typeface="Arial" panose="020B0604020202020204" pitchFamily="34" charset="0"/>
                <a:cs typeface="Arial" panose="020B0604020202020204" pitchFamily="34" charset="0"/>
              </a:rPr>
              <a:t>II.  Öğle namazı </a:t>
            </a:r>
          </a:p>
          <a:p>
            <a:pPr algn="just">
              <a:spcAft>
                <a:spcPts val="600"/>
              </a:spcAft>
            </a:pPr>
            <a:r>
              <a:rPr lang="tr-TR" sz="2200" dirty="0">
                <a:latin typeface="Arial" panose="020B0604020202020204" pitchFamily="34" charset="0"/>
                <a:cs typeface="Arial" panose="020B0604020202020204" pitchFamily="34" charset="0"/>
              </a:rPr>
              <a:t>III. Teheccüd namazı</a:t>
            </a:r>
          </a:p>
          <a:p>
            <a:pPr algn="just">
              <a:spcAft>
                <a:spcPts val="600"/>
              </a:spcAft>
            </a:pPr>
            <a:r>
              <a:rPr lang="tr-TR" sz="2200" dirty="0">
                <a:latin typeface="Arial" panose="020B0604020202020204" pitchFamily="34" charset="0"/>
                <a:cs typeface="Arial" panose="020B0604020202020204" pitchFamily="34" charset="0"/>
              </a:rPr>
              <a:t> </a:t>
            </a:r>
            <a:r>
              <a:rPr lang="tr-TR" sz="2200" b="1" dirty="0">
                <a:latin typeface="Arial" panose="020B0604020202020204" pitchFamily="34" charset="0"/>
                <a:cs typeface="Arial" panose="020B0604020202020204" pitchFamily="34" charset="0"/>
              </a:rPr>
              <a:t>namazlarından hangileridir? </a:t>
            </a:r>
          </a:p>
          <a:p>
            <a:pPr algn="just">
              <a:spcAft>
                <a:spcPts val="600"/>
              </a:spcAft>
            </a:pPr>
            <a:r>
              <a:rPr lang="tr-TR" sz="2200" dirty="0">
                <a:latin typeface="Arial" panose="020B0604020202020204" pitchFamily="34" charset="0"/>
                <a:cs typeface="Arial" panose="020B0604020202020204" pitchFamily="34" charset="0"/>
              </a:rPr>
              <a:t>A) Yalnız II 			B) I ve II </a:t>
            </a:r>
          </a:p>
          <a:p>
            <a:pPr algn="just">
              <a:spcAft>
                <a:spcPts val="600"/>
              </a:spcAft>
            </a:pPr>
            <a:r>
              <a:rPr lang="tr-TR" sz="2200" dirty="0">
                <a:latin typeface="Arial" panose="020B0604020202020204" pitchFamily="34" charset="0"/>
                <a:cs typeface="Arial" panose="020B0604020202020204" pitchFamily="34" charset="0"/>
              </a:rPr>
              <a:t>C) I ve III 				D) I, II ve III</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3</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03DF3367-D73A-6630-6226-9D8140489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16478" y="2737998"/>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Bu namaz çeşitleri Kur’an-ı Kerim ve Hz. Peygamber’in (s.a.v.) sünnetine göre belirlenmiştir.</a:t>
            </a:r>
          </a:p>
        </p:txBody>
      </p:sp>
      <p:pic>
        <p:nvPicPr>
          <p:cNvPr id="12" name="Resim 11" descr="gökyüzü, siluet, Arkadan aydınlatma, Gün batımı sonrası, art parıltı içeren bir resim&#10;&#10;Açıklama otomatik olarak oluşturuldu">
            <a:extLst>
              <a:ext uri="{FF2B5EF4-FFF2-40B4-BE49-F238E27FC236}">
                <a16:creationId xmlns:a16="http://schemas.microsoft.com/office/drawing/2014/main" id="{30396F6E-1EC0-0859-1967-E98356EA4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4116478" y="1092276"/>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Dinimizde namazlar dinî hükümlerine göre </a:t>
            </a:r>
            <a:r>
              <a:rPr lang="tr-TR" sz="3000" dirty="0">
                <a:solidFill>
                  <a:srgbClr val="FF0000"/>
                </a:solidFill>
                <a:latin typeface="Arial" panose="020B0604020202020204" pitchFamily="34" charset="0"/>
                <a:cs typeface="Arial" panose="020B0604020202020204" pitchFamily="34" charset="0"/>
              </a:rPr>
              <a:t>farz</a:t>
            </a:r>
            <a:r>
              <a:rPr lang="tr-TR" sz="3000" dirty="0">
                <a:latin typeface="Arial" panose="020B0604020202020204" pitchFamily="34" charset="0"/>
                <a:cs typeface="Arial" panose="020B0604020202020204" pitchFamily="34" charset="0"/>
              </a:rPr>
              <a:t>, </a:t>
            </a:r>
            <a:r>
              <a:rPr lang="tr-TR" sz="3000" dirty="0">
                <a:solidFill>
                  <a:srgbClr val="FF0000"/>
                </a:solidFill>
                <a:latin typeface="Arial" panose="020B0604020202020204" pitchFamily="34" charset="0"/>
                <a:cs typeface="Arial" panose="020B0604020202020204" pitchFamily="34" charset="0"/>
              </a:rPr>
              <a:t>vacip</a:t>
            </a:r>
            <a:r>
              <a:rPr lang="tr-TR" sz="3000" dirty="0">
                <a:latin typeface="Arial" panose="020B0604020202020204" pitchFamily="34" charset="0"/>
                <a:cs typeface="Arial" panose="020B0604020202020204" pitchFamily="34" charset="0"/>
              </a:rPr>
              <a:t> ve </a:t>
            </a:r>
            <a:r>
              <a:rPr lang="tr-TR" sz="3000" dirty="0">
                <a:solidFill>
                  <a:srgbClr val="FF0000"/>
                </a:solidFill>
                <a:latin typeface="Arial" panose="020B0604020202020204" pitchFamily="34" charset="0"/>
                <a:cs typeface="Arial" panose="020B0604020202020204" pitchFamily="34" charset="0"/>
              </a:rPr>
              <a:t>nafile</a:t>
            </a:r>
            <a:r>
              <a:rPr lang="tr-TR" sz="3000" dirty="0">
                <a:latin typeface="Arial" panose="020B0604020202020204" pitchFamily="34" charset="0"/>
                <a:cs typeface="Arial" panose="020B0604020202020204" pitchFamily="34" charset="0"/>
              </a:rPr>
              <a:t> olarak üçe ayrılır.</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652D3253-3E7E-6634-F700-083B251DDC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935" y="3975767"/>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677930"/>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Farz namazlar; akıl sağlığı yerinde olan, ergenlik çağına gelmiş her Müslüman’ın kılması gereken, Allah’ın kesin olarak emrettiği namazlardır. </a:t>
            </a:r>
          </a:p>
          <a:p>
            <a:pPr>
              <a:spcAft>
                <a:spcPts val="600"/>
              </a:spcAft>
            </a:pPr>
            <a:r>
              <a:rPr lang="tr-TR" sz="2200" dirty="0">
                <a:latin typeface="Arial" panose="020B0604020202020204" pitchFamily="34" charset="0"/>
                <a:cs typeface="Arial" panose="020B0604020202020204" pitchFamily="34" charset="0"/>
              </a:rPr>
              <a:t>Farz Namazlar </a:t>
            </a:r>
          </a:p>
          <a:p>
            <a:pPr>
              <a:spcAft>
                <a:spcPts val="600"/>
              </a:spcAft>
            </a:pPr>
            <a:r>
              <a:rPr lang="tr-TR" sz="2200" dirty="0">
                <a:latin typeface="Arial" panose="020B0604020202020204" pitchFamily="34" charset="0"/>
                <a:cs typeface="Arial" panose="020B0604020202020204" pitchFamily="34" charset="0"/>
              </a:rPr>
              <a:t>1- Beş vakit namaz 	</a:t>
            </a:r>
          </a:p>
          <a:p>
            <a:pPr>
              <a:spcAft>
                <a:spcPts val="600"/>
              </a:spcAft>
            </a:pPr>
            <a:r>
              <a:rPr lang="tr-TR" sz="2200" dirty="0">
                <a:latin typeface="Arial" panose="020B0604020202020204" pitchFamily="34" charset="0"/>
                <a:cs typeface="Arial" panose="020B0604020202020204" pitchFamily="34" charset="0"/>
              </a:rPr>
              <a:t>2- ?</a:t>
            </a:r>
          </a:p>
          <a:p>
            <a:pPr>
              <a:spcAft>
                <a:spcPts val="600"/>
              </a:spcAft>
            </a:pPr>
            <a:r>
              <a:rPr lang="tr-TR" sz="2200" dirty="0">
                <a:latin typeface="Arial" panose="020B0604020202020204" pitchFamily="34" charset="0"/>
                <a:cs typeface="Arial" panose="020B0604020202020204" pitchFamily="34" charset="0"/>
              </a:rPr>
              <a:t>3- Cenaze namazı</a:t>
            </a:r>
          </a:p>
          <a:p>
            <a:pPr>
              <a:spcAft>
                <a:spcPts val="600"/>
              </a:spcAft>
            </a:pPr>
            <a:r>
              <a:rPr lang="tr-TR" sz="2200" b="1" dirty="0">
                <a:latin typeface="Arial" panose="020B0604020202020204" pitchFamily="34" charset="0"/>
                <a:cs typeface="Arial" panose="020B0604020202020204" pitchFamily="34" charset="0"/>
              </a:rPr>
              <a:t>Şemada “</a:t>
            </a:r>
            <a:r>
              <a:rPr lang="tr-TR" sz="2200" dirty="0">
                <a:latin typeface="Arial" panose="020B0604020202020204" pitchFamily="34" charset="0"/>
                <a:cs typeface="Arial" panose="020B0604020202020204" pitchFamily="34" charset="0"/>
              </a:rPr>
              <a:t>?</a:t>
            </a:r>
            <a:r>
              <a:rPr lang="tr-TR" sz="2200" b="1" dirty="0">
                <a:latin typeface="Arial" panose="020B0604020202020204" pitchFamily="34" charset="0"/>
                <a:cs typeface="Arial" panose="020B0604020202020204" pitchFamily="34" charset="0"/>
              </a:rPr>
              <a:t>” işaretli yere aşağıdakilerden hangisi getirilmelidir? </a:t>
            </a:r>
          </a:p>
          <a:p>
            <a:pPr>
              <a:spcAft>
                <a:spcPts val="600"/>
              </a:spcAft>
            </a:pPr>
            <a:r>
              <a:rPr lang="tr-TR" sz="2200" dirty="0">
                <a:latin typeface="Arial" panose="020B0604020202020204" pitchFamily="34" charset="0"/>
                <a:cs typeface="Arial" panose="020B0604020202020204" pitchFamily="34" charset="0"/>
              </a:rPr>
              <a:t>A) Şükür namazı 			B) Cuma namazı </a:t>
            </a:r>
          </a:p>
          <a:p>
            <a:pPr>
              <a:spcAft>
                <a:spcPts val="600"/>
              </a:spcAft>
            </a:pPr>
            <a:r>
              <a:rPr lang="tr-TR" sz="2200" dirty="0">
                <a:latin typeface="Arial" panose="020B0604020202020204" pitchFamily="34" charset="0"/>
                <a:cs typeface="Arial" panose="020B0604020202020204" pitchFamily="34" charset="0"/>
              </a:rPr>
              <a:t>C) Yatsı namazı 			D) Bayram namazı</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BCDB2251-A0EF-89C2-420A-9D895222EC9E}"/>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90AC498A-2E3E-F3B0-7EC9-5B429CC40C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C25E4566-2130-C7FA-AA77-D606E5019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975" y="4649426"/>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355038"/>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Namaz, günün belli saatlerinde kılındığı için namaz kılan kimse günlük işlerini belli bir programa göre yapar. Örneğin; sabah namazını vaktinde kılan biri, güne erken başlayarak gündüzden daha çok yararlanabilir. Diğer namazları da vaktinde kılabilmek için işlerini düzene koyar ve vaktini boşa harcamaz.</a:t>
            </a:r>
          </a:p>
          <a:p>
            <a:pPr algn="just">
              <a:spcAft>
                <a:spcPts val="600"/>
              </a:spcAft>
            </a:pPr>
            <a:r>
              <a:rPr lang="tr-TR" sz="2200" b="1" dirty="0">
                <a:latin typeface="Arial" panose="020B0604020202020204" pitchFamily="34" charset="0"/>
                <a:cs typeface="Arial" panose="020B0604020202020204" pitchFamily="34" charset="0"/>
              </a:rPr>
              <a:t>Bu parçada namazın; </a:t>
            </a:r>
          </a:p>
          <a:p>
            <a:pPr algn="just">
              <a:spcAft>
                <a:spcPts val="600"/>
              </a:spcAft>
            </a:pPr>
            <a:r>
              <a:rPr lang="tr-TR" sz="2200" dirty="0">
                <a:latin typeface="Arial" panose="020B0604020202020204" pitchFamily="34" charset="0"/>
                <a:cs typeface="Arial" panose="020B0604020202020204" pitchFamily="34" charset="0"/>
              </a:rPr>
              <a:t>I.   Günahlardan korur. </a:t>
            </a:r>
          </a:p>
          <a:p>
            <a:pPr algn="just">
              <a:spcAft>
                <a:spcPts val="600"/>
              </a:spcAft>
            </a:pPr>
            <a:r>
              <a:rPr lang="tr-TR" sz="2200" dirty="0">
                <a:latin typeface="Arial" panose="020B0604020202020204" pitchFamily="34" charset="0"/>
                <a:cs typeface="Arial" panose="020B0604020202020204" pitchFamily="34" charset="0"/>
              </a:rPr>
              <a:t>II.  Zamanı iyi kullanmayı sağlar. </a:t>
            </a:r>
          </a:p>
          <a:p>
            <a:pPr algn="just">
              <a:spcAft>
                <a:spcPts val="600"/>
              </a:spcAft>
            </a:pPr>
            <a:r>
              <a:rPr lang="tr-TR" sz="2200" dirty="0">
                <a:latin typeface="Arial" panose="020B0604020202020204" pitchFamily="34" charset="0"/>
                <a:cs typeface="Arial" panose="020B0604020202020204" pitchFamily="34" charset="0"/>
              </a:rPr>
              <a:t>III. İnsanın duygu dünyasını zenginleştirir. </a:t>
            </a:r>
          </a:p>
          <a:p>
            <a:pPr algn="just">
              <a:spcAft>
                <a:spcPts val="600"/>
              </a:spcAft>
            </a:pPr>
            <a:r>
              <a:rPr lang="tr-TR" sz="2200" b="1" dirty="0">
                <a:latin typeface="Arial" panose="020B0604020202020204" pitchFamily="34" charset="0"/>
                <a:cs typeface="Arial" panose="020B0604020202020204" pitchFamily="34" charset="0"/>
              </a:rPr>
              <a:t>yönlerinden hangileri vurgulanmaktadır? </a:t>
            </a:r>
          </a:p>
          <a:p>
            <a:pPr algn="just">
              <a:spcAft>
                <a:spcPts val="600"/>
              </a:spcAft>
            </a:pPr>
            <a:r>
              <a:rPr lang="tr-TR" sz="2200" dirty="0">
                <a:latin typeface="Arial" panose="020B0604020202020204" pitchFamily="34" charset="0"/>
                <a:cs typeface="Arial" panose="020B0604020202020204" pitchFamily="34" charset="0"/>
              </a:rPr>
              <a:t>A) Yalnız I 				B) Yalnız II </a:t>
            </a:r>
          </a:p>
          <a:p>
            <a:pPr algn="just">
              <a:spcAft>
                <a:spcPts val="600"/>
              </a:spcAft>
            </a:pPr>
            <a:r>
              <a:rPr lang="tr-TR" sz="2200" dirty="0">
                <a:latin typeface="Arial" panose="020B0604020202020204" pitchFamily="34" charset="0"/>
                <a:cs typeface="Arial" panose="020B0604020202020204" pitchFamily="34" charset="0"/>
              </a:rPr>
              <a:t>C) I ve III 				D) II ve III</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3DA3E877-3686-8F5D-CA14-C05E5EFB30AC}"/>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1 / Soru </a:t>
            </a:r>
            <a:r>
              <a:rPr lang="tr-TR" sz="1600" dirty="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8DAB88D3-74F7-2C6D-FB9D-84BCC694D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7503886"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cümleleri Doğru veya Yanlış olarak işaretleyiniz.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graphicFrame>
        <p:nvGraphicFramePr>
          <p:cNvPr id="14" name="Tablo 14">
            <a:extLst>
              <a:ext uri="{FF2B5EF4-FFF2-40B4-BE49-F238E27FC236}">
                <a16:creationId xmlns:a16="http://schemas.microsoft.com/office/drawing/2014/main" id="{22B474E8-7D35-D153-A2A1-268389BD9A71}"/>
              </a:ext>
            </a:extLst>
          </p:cNvPr>
          <p:cNvGraphicFramePr>
            <a:graphicFrameLocks noGrp="1"/>
          </p:cNvGraphicFramePr>
          <p:nvPr>
            <p:extLst>
              <p:ext uri="{D42A27DB-BD31-4B8C-83A1-F6EECF244321}">
                <p14:modId xmlns:p14="http://schemas.microsoft.com/office/powerpoint/2010/main" val="3179562264"/>
              </p:ext>
            </p:extLst>
          </p:nvPr>
        </p:nvGraphicFramePr>
        <p:xfrm>
          <a:off x="856343" y="1314751"/>
          <a:ext cx="10348686" cy="4737705"/>
        </p:xfrm>
        <a:graphic>
          <a:graphicData uri="http://schemas.openxmlformats.org/drawingml/2006/table">
            <a:tbl>
              <a:tblPr firstRow="1" bandRow="1">
                <a:tableStyleId>{5940675A-B579-460E-94D1-54222C63F5DA}</a:tableStyleId>
              </a:tblPr>
              <a:tblGrid>
                <a:gridCol w="740228">
                  <a:extLst>
                    <a:ext uri="{9D8B030D-6E8A-4147-A177-3AD203B41FA5}">
                      <a16:colId xmlns:a16="http://schemas.microsoft.com/office/drawing/2014/main" val="2631665253"/>
                    </a:ext>
                  </a:extLst>
                </a:gridCol>
                <a:gridCol w="9608458">
                  <a:extLst>
                    <a:ext uri="{9D8B030D-6E8A-4147-A177-3AD203B41FA5}">
                      <a16:colId xmlns:a16="http://schemas.microsoft.com/office/drawing/2014/main" val="2323561704"/>
                    </a:ext>
                  </a:extLst>
                </a:gridCol>
              </a:tblGrid>
              <a:tr h="676815">
                <a:tc>
                  <a:txBody>
                    <a:bodyPr/>
                    <a:lstStyle/>
                    <a:p>
                      <a:endParaRPr lang="tr-TR" dirty="0">
                        <a:latin typeface="Arial" panose="020B0604020202020204" pitchFamily="34" charset="0"/>
                        <a:cs typeface="Arial" panose="020B0604020202020204" pitchFamily="34" charset="0"/>
                      </a:endParaRPr>
                    </a:p>
                  </a:txBody>
                  <a:tcPr/>
                </a:tc>
                <a:tc>
                  <a:txBody>
                    <a:bodyPr/>
                    <a:lstStyle/>
                    <a:p>
                      <a:r>
                        <a:rPr lang="tr-TR" sz="1800" b="0" u="none" kern="1200" baseline="0" dirty="0">
                          <a:solidFill>
                            <a:schemeClr val="tx1"/>
                          </a:solidFill>
                          <a:latin typeface="Arial" panose="020B0604020202020204" pitchFamily="34" charset="0"/>
                          <a:ea typeface="+mn-ea"/>
                          <a:cs typeface="Arial" panose="020B0604020202020204" pitchFamily="34" charset="0"/>
                        </a:rPr>
                        <a:t>Sorumluluk çağına gelmiş Müslümanlardan yapılması kesin olarak istenen ibadetlere, iş ve davranışlara farz denir.</a:t>
                      </a:r>
                      <a:endParaRPr lang="tr-TR" sz="1800" b="0" i="0" u="none"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71425623"/>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a:defRPr/>
                      </a:pPr>
                      <a:r>
                        <a:rPr lang="tr-TR" sz="1800" b="0" u="none" dirty="0">
                          <a:latin typeface="Arial" panose="020B0604020202020204" pitchFamily="34" charset="0"/>
                          <a:cs typeface="Arial" panose="020B0604020202020204" pitchFamily="34" charset="0"/>
                        </a:rPr>
                        <a:t>Bazı namazlar kesinlikle cemaatle kılınması zorunludur. Bunlar;</a:t>
                      </a:r>
                      <a:r>
                        <a:rPr lang="tr-TR" sz="1800" b="0" u="none" baseline="0" dirty="0">
                          <a:latin typeface="Arial" panose="020B0604020202020204" pitchFamily="34" charset="0"/>
                          <a:cs typeface="Arial" panose="020B0604020202020204" pitchFamily="34" charset="0"/>
                        </a:rPr>
                        <a:t> </a:t>
                      </a:r>
                      <a:r>
                        <a:rPr lang="tr-TR" sz="1800" b="0" u="none" dirty="0">
                          <a:latin typeface="Arial" panose="020B0604020202020204" pitchFamily="34" charset="0"/>
                          <a:cs typeface="Arial" panose="020B0604020202020204" pitchFamily="34" charset="0"/>
                        </a:rPr>
                        <a:t>şükür namazı, teravih namazı ve nafile namazlardır.</a:t>
                      </a:r>
                    </a:p>
                  </a:txBody>
                  <a:tcPr anchor="ctr"/>
                </a:tc>
                <a:extLst>
                  <a:ext uri="{0D108BD9-81ED-4DB2-BD59-A6C34878D82A}">
                    <a16:rowId xmlns:a16="http://schemas.microsoft.com/office/drawing/2014/main" val="1454729089"/>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b="0" u="none" kern="1200" baseline="0" dirty="0">
                          <a:solidFill>
                            <a:schemeClr val="tx1"/>
                          </a:solidFill>
                          <a:latin typeface="Arial" panose="020B0604020202020204" pitchFamily="34" charset="0"/>
                          <a:ea typeface="+mn-ea"/>
                          <a:cs typeface="Arial" panose="020B0604020202020204" pitchFamily="34" charset="0"/>
                        </a:rPr>
                        <a:t>Farz ve vacip dışında sevap kazanmak amacıyla fazladan yapılan ibadet ve davranışlara nafile denir.</a:t>
                      </a:r>
                      <a:endParaRPr lang="tr-TR" sz="1800" b="0" i="0" u="none"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7193424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b="0" u="none" kern="1200" baseline="0" dirty="0">
                          <a:solidFill>
                            <a:schemeClr val="tx1"/>
                          </a:solidFill>
                          <a:latin typeface="Arial" panose="020B0604020202020204" pitchFamily="34" charset="0"/>
                          <a:ea typeface="+mn-ea"/>
                          <a:cs typeface="Arial" panose="020B0604020202020204" pitchFamily="34" charset="0"/>
                        </a:rPr>
                        <a:t>Ramazan Bayramı ile Kurban Bayramı’nda bayram namazı kılmak sünnet, yatsı namazından sonra üç rekât vitir namazı kılmak farzdır.</a:t>
                      </a:r>
                      <a:endParaRPr lang="tr-TR" sz="1800" b="0" i="0" u="none"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1285428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b="0" u="none" kern="1200" baseline="0" dirty="0">
                          <a:solidFill>
                            <a:schemeClr val="tx1"/>
                          </a:solidFill>
                          <a:latin typeface="Arial" panose="020B0604020202020204" pitchFamily="34" charset="0"/>
                          <a:ea typeface="+mn-ea"/>
                          <a:cs typeface="Arial" panose="020B0604020202020204" pitchFamily="34" charset="0"/>
                        </a:rPr>
                        <a:t>Nafile namazlar, Allah’ın (c.c.) rızasına erişmek, daha çok sevap kazanmak amacıyla gönüllü olarak kılınan namazlardır.</a:t>
                      </a:r>
                      <a:endParaRPr lang="tr-TR" sz="1800" b="0" i="0" u="none"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986248"/>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b="0" u="none" kern="1200" baseline="0" dirty="0">
                          <a:solidFill>
                            <a:schemeClr val="tx1"/>
                          </a:solidFill>
                          <a:latin typeface="Arial" panose="020B0604020202020204" pitchFamily="34" charset="0"/>
                          <a:ea typeface="+mn-ea"/>
                          <a:cs typeface="Arial" panose="020B0604020202020204" pitchFamily="34" charset="0"/>
                        </a:rPr>
                        <a:t>Bir mescidi ziyaret ettiğimizde </a:t>
                      </a:r>
                      <a:r>
                        <a:rPr lang="tr-TR" sz="1800" b="0" u="none" kern="1200" baseline="0" dirty="0" err="1">
                          <a:solidFill>
                            <a:schemeClr val="tx1"/>
                          </a:solidFill>
                          <a:latin typeface="Arial" panose="020B0604020202020204" pitchFamily="34" charset="0"/>
                          <a:ea typeface="+mn-ea"/>
                          <a:cs typeface="Arial" panose="020B0604020202020204" pitchFamily="34" charset="0"/>
                        </a:rPr>
                        <a:t>tahiyyatü’l</a:t>
                      </a:r>
                      <a:r>
                        <a:rPr lang="tr-TR" sz="1800" b="0" u="none" kern="1200" baseline="0" dirty="0">
                          <a:solidFill>
                            <a:schemeClr val="tx1"/>
                          </a:solidFill>
                          <a:latin typeface="Arial" panose="020B0604020202020204" pitchFamily="34" charset="0"/>
                          <a:ea typeface="+mn-ea"/>
                          <a:cs typeface="Arial" panose="020B0604020202020204" pitchFamily="34" charset="0"/>
                        </a:rPr>
                        <a:t>-mescit namazı kılınır, gecenin bir bölümünde uyanıp </a:t>
                      </a:r>
                      <a:r>
                        <a:rPr lang="tr-TR" sz="1800" b="0" u="none" kern="1200" baseline="0" dirty="0" err="1">
                          <a:solidFill>
                            <a:schemeClr val="tx1"/>
                          </a:solidFill>
                          <a:latin typeface="Arial" panose="020B0604020202020204" pitchFamily="34" charset="0"/>
                          <a:ea typeface="+mn-ea"/>
                          <a:cs typeface="Arial" panose="020B0604020202020204" pitchFamily="34" charset="0"/>
                        </a:rPr>
                        <a:t>teheccüt</a:t>
                      </a:r>
                      <a:r>
                        <a:rPr lang="tr-TR" sz="1800" b="0" u="none" kern="1200" baseline="0" dirty="0">
                          <a:solidFill>
                            <a:schemeClr val="tx1"/>
                          </a:solidFill>
                          <a:latin typeface="Arial" panose="020B0604020202020204" pitchFamily="34" charset="0"/>
                          <a:ea typeface="+mn-ea"/>
                          <a:cs typeface="Arial" panose="020B0604020202020204" pitchFamily="34" charset="0"/>
                        </a:rPr>
                        <a:t> namazı kılınır.</a:t>
                      </a:r>
                      <a:endParaRPr lang="tr-TR" sz="1800" b="0" i="0" u="none"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73572961"/>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r>
                        <a:rPr lang="tr-TR" sz="1800" b="0" u="none" kern="1200" baseline="0" dirty="0">
                          <a:solidFill>
                            <a:schemeClr val="tx1"/>
                          </a:solidFill>
                          <a:latin typeface="Arial" panose="020B0604020202020204" pitchFamily="34" charset="0"/>
                          <a:ea typeface="+mn-ea"/>
                          <a:cs typeface="Arial" panose="020B0604020202020204" pitchFamily="34" charset="0"/>
                        </a:rPr>
                        <a:t>Herhangi bir sebeple namazını zamanında kılamayan bir Müslüman, kılamadığı namazı hiçbir şekilde telafi edemez.</a:t>
                      </a:r>
                      <a:endParaRPr lang="tr-TR" sz="1800" b="0" i="0" u="none"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013158739"/>
                  </a:ext>
                </a:extLst>
              </a:tr>
            </a:tbl>
          </a:graphicData>
        </a:graphic>
      </p:graphicFrame>
      <p:pic>
        <p:nvPicPr>
          <p:cNvPr id="17" name="Resim 16" descr="grafik içeren bir resim&#10;&#10;Açıklama otomatik olarak oluşturuldu">
            <a:extLst>
              <a:ext uri="{FF2B5EF4-FFF2-40B4-BE49-F238E27FC236}">
                <a16:creationId xmlns:a16="http://schemas.microsoft.com/office/drawing/2014/main" id="{00CB3543-AD3D-0564-15C6-B1BD4749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1364327"/>
            <a:ext cx="603141" cy="576000"/>
          </a:xfrm>
          <a:prstGeom prst="rect">
            <a:avLst/>
          </a:prstGeom>
        </p:spPr>
      </p:pic>
      <p:pic>
        <p:nvPicPr>
          <p:cNvPr id="19" name="Resim 18" descr="simge, sembol, grafik içeren bir resim&#10;&#10;Açıklama otomatik olarak oluşturuldu">
            <a:extLst>
              <a:ext uri="{FF2B5EF4-FFF2-40B4-BE49-F238E27FC236}">
                <a16:creationId xmlns:a16="http://schemas.microsoft.com/office/drawing/2014/main" id="{DC34605C-DB52-FF1C-1CFF-F2BCE413E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2042822"/>
            <a:ext cx="453905" cy="576000"/>
          </a:xfrm>
          <a:prstGeom prst="rect">
            <a:avLst/>
          </a:prstGeom>
        </p:spPr>
      </p:pic>
      <p:pic>
        <p:nvPicPr>
          <p:cNvPr id="20" name="Resim 19" descr="grafik içeren bir resim&#10;&#10;Açıklama otomatik olarak oluşturuldu">
            <a:extLst>
              <a:ext uri="{FF2B5EF4-FFF2-40B4-BE49-F238E27FC236}">
                <a16:creationId xmlns:a16="http://schemas.microsoft.com/office/drawing/2014/main" id="{9EA98761-622C-CBC8-A274-AE9D81EA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2718073"/>
            <a:ext cx="603141" cy="576000"/>
          </a:xfrm>
          <a:prstGeom prst="rect">
            <a:avLst/>
          </a:prstGeom>
        </p:spPr>
      </p:pic>
      <p:pic>
        <p:nvPicPr>
          <p:cNvPr id="21" name="Resim 20" descr="simge, sembol, grafik içeren bir resim&#10;&#10;Açıklama otomatik olarak oluşturuldu">
            <a:extLst>
              <a:ext uri="{FF2B5EF4-FFF2-40B4-BE49-F238E27FC236}">
                <a16:creationId xmlns:a16="http://schemas.microsoft.com/office/drawing/2014/main" id="{5FBD63AF-20EE-24CF-E838-92A8A42D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3386154"/>
            <a:ext cx="453905" cy="576000"/>
          </a:xfrm>
          <a:prstGeom prst="rect">
            <a:avLst/>
          </a:prstGeom>
        </p:spPr>
      </p:pic>
      <p:pic>
        <p:nvPicPr>
          <p:cNvPr id="22" name="Resim 21" descr="grafik içeren bir resim&#10;&#10;Açıklama otomatik olarak oluşturuldu">
            <a:extLst>
              <a:ext uri="{FF2B5EF4-FFF2-40B4-BE49-F238E27FC236}">
                <a16:creationId xmlns:a16="http://schemas.microsoft.com/office/drawing/2014/main" id="{0AF783AF-8975-0BCA-3C42-41DBD04B7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4071496"/>
            <a:ext cx="603141" cy="576000"/>
          </a:xfrm>
          <a:prstGeom prst="rect">
            <a:avLst/>
          </a:prstGeom>
        </p:spPr>
      </p:pic>
      <p:pic>
        <p:nvPicPr>
          <p:cNvPr id="23" name="Resim 22" descr="grafik içeren bir resim&#10;&#10;Açıklama otomatik olarak oluşturuldu">
            <a:extLst>
              <a:ext uri="{FF2B5EF4-FFF2-40B4-BE49-F238E27FC236}">
                <a16:creationId xmlns:a16="http://schemas.microsoft.com/office/drawing/2014/main" id="{896DB938-7A69-5ED2-6A20-F4CBB0CF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4739577"/>
            <a:ext cx="603141" cy="576000"/>
          </a:xfrm>
          <a:prstGeom prst="rect">
            <a:avLst/>
          </a:prstGeom>
        </p:spPr>
      </p:pic>
      <p:pic>
        <p:nvPicPr>
          <p:cNvPr id="24" name="Resim 23" descr="simge, sembol, grafik içeren bir resim&#10;&#10;Açıklama otomatik olarak oluşturuldu">
            <a:extLst>
              <a:ext uri="{FF2B5EF4-FFF2-40B4-BE49-F238E27FC236}">
                <a16:creationId xmlns:a16="http://schemas.microsoft.com/office/drawing/2014/main" id="{D174418E-42C1-54EA-9810-03155BC31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5425025"/>
            <a:ext cx="453905" cy="576000"/>
          </a:xfrm>
          <a:prstGeom prst="rect">
            <a:avLst/>
          </a:prstGeom>
        </p:spPr>
      </p:pic>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590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descr="şişe, alkolsüz içki içeren bir resim&#10;&#10;Açıklama otomatik olarak oluşturuldu">
            <a:extLst>
              <a:ext uri="{FF2B5EF4-FFF2-40B4-BE49-F238E27FC236}">
                <a16:creationId xmlns:a16="http://schemas.microsoft.com/office/drawing/2014/main" id="{C45CAFB9-3395-230C-6830-AFB722E5F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7414261"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kavramları Sözcük Avı bulmacasından bulunuz.</a:t>
            </a:r>
          </a:p>
        </p:txBody>
      </p:sp>
      <p:sp>
        <p:nvSpPr>
          <p:cNvPr id="8" name="Dikdörtgen: Köşeleri Yuvarlatılmış 7">
            <a:extLst>
              <a:ext uri="{FF2B5EF4-FFF2-40B4-BE49-F238E27FC236}">
                <a16:creationId xmlns:a16="http://schemas.microsoft.com/office/drawing/2014/main" id="{DA58896E-DFD4-356E-81F2-2C38F066D51C}"/>
              </a:ext>
            </a:extLst>
          </p:cNvPr>
          <p:cNvSpPr/>
          <p:nvPr/>
        </p:nvSpPr>
        <p:spPr>
          <a:xfrm>
            <a:off x="4165194" y="4263659"/>
            <a:ext cx="545752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a:off x="6959600" y="1245972"/>
            <a:ext cx="2663124"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a:off x="3429000" y="5269664"/>
            <a:ext cx="333756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a:off x="5524500" y="2255518"/>
            <a:ext cx="4098225"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a:off x="3408113" y="4767225"/>
            <a:ext cx="3358447"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rot="5400000">
            <a:off x="1164421" y="3256098"/>
            <a:ext cx="339747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Köşeleri Yuvarlatılmış 14">
            <a:extLst>
              <a:ext uri="{FF2B5EF4-FFF2-40B4-BE49-F238E27FC236}">
                <a16:creationId xmlns:a16="http://schemas.microsoft.com/office/drawing/2014/main" id="{2536B0D7-3ED5-10F6-685F-1649D5C96C76}"/>
              </a:ext>
            </a:extLst>
          </p:cNvPr>
          <p:cNvSpPr/>
          <p:nvPr/>
        </p:nvSpPr>
        <p:spPr>
          <a:xfrm>
            <a:off x="6170838" y="5767823"/>
            <a:ext cx="269376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6" name="Dikdörtgen: Köşeleri Yuvarlatılmış 15">
            <a:extLst>
              <a:ext uri="{FF2B5EF4-FFF2-40B4-BE49-F238E27FC236}">
                <a16:creationId xmlns:a16="http://schemas.microsoft.com/office/drawing/2014/main" id="{D05E0743-2A52-6FA3-FBFF-51A2ADC40337}"/>
              </a:ext>
            </a:extLst>
          </p:cNvPr>
          <p:cNvSpPr/>
          <p:nvPr/>
        </p:nvSpPr>
        <p:spPr>
          <a:xfrm rot="10800000">
            <a:off x="4766373" y="3259589"/>
            <a:ext cx="409822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Köşeleri Yuvarlatılmış 16">
            <a:extLst>
              <a:ext uri="{FF2B5EF4-FFF2-40B4-BE49-F238E27FC236}">
                <a16:creationId xmlns:a16="http://schemas.microsoft.com/office/drawing/2014/main" id="{E0B8C63F-CB40-BB46-003A-CB5252297037}"/>
              </a:ext>
            </a:extLst>
          </p:cNvPr>
          <p:cNvSpPr/>
          <p:nvPr/>
        </p:nvSpPr>
        <p:spPr>
          <a:xfrm rot="10800000">
            <a:off x="2683605" y="5780474"/>
            <a:ext cx="333755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Köşeleri Yuvarlatılmış 17">
            <a:extLst>
              <a:ext uri="{FF2B5EF4-FFF2-40B4-BE49-F238E27FC236}">
                <a16:creationId xmlns:a16="http://schemas.microsoft.com/office/drawing/2014/main" id="{2BAC8015-2E24-21CE-EB8C-45D44E8CF5A1}"/>
              </a:ext>
            </a:extLst>
          </p:cNvPr>
          <p:cNvSpPr/>
          <p:nvPr/>
        </p:nvSpPr>
        <p:spPr>
          <a:xfrm rot="16200000">
            <a:off x="3105004" y="2749897"/>
            <a:ext cx="238506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NAFİLE</a:t>
            </a:r>
          </a:p>
          <a:p>
            <a:pPr algn="ctr">
              <a:lnSpc>
                <a:spcPct val="150000"/>
              </a:lnSpc>
              <a:spcAft>
                <a:spcPts val="600"/>
              </a:spcAft>
            </a:pPr>
            <a:r>
              <a:rPr lang="tr-TR" b="1" dirty="0">
                <a:latin typeface="Arial" panose="020B0604020202020204" pitchFamily="34" charset="0"/>
                <a:cs typeface="Arial" panose="020B0604020202020204" pitchFamily="34" charset="0"/>
              </a:rPr>
              <a:t>TERAVİH</a:t>
            </a:r>
          </a:p>
          <a:p>
            <a:pPr algn="ctr">
              <a:lnSpc>
                <a:spcPct val="150000"/>
              </a:lnSpc>
              <a:spcAft>
                <a:spcPts val="600"/>
              </a:spcAft>
            </a:pPr>
            <a:r>
              <a:rPr lang="tr-TR" b="1" dirty="0">
                <a:latin typeface="Arial" panose="020B0604020202020204" pitchFamily="34" charset="0"/>
                <a:cs typeface="Arial" panose="020B0604020202020204" pitchFamily="34" charset="0"/>
              </a:rPr>
              <a:t>ŞÜKÜR</a:t>
            </a:r>
          </a:p>
          <a:p>
            <a:pPr algn="ctr">
              <a:lnSpc>
                <a:spcPct val="150000"/>
              </a:lnSpc>
              <a:spcAft>
                <a:spcPts val="600"/>
              </a:spcAft>
            </a:pPr>
            <a:r>
              <a:rPr lang="tr-TR" b="1" dirty="0">
                <a:latin typeface="Arial" panose="020B0604020202020204" pitchFamily="34" charset="0"/>
                <a:cs typeface="Arial" panose="020B0604020202020204" pitchFamily="34" charset="0"/>
              </a:rPr>
              <a:t>VACİP</a:t>
            </a:r>
          </a:p>
          <a:p>
            <a:pPr algn="ctr">
              <a:lnSpc>
                <a:spcPct val="150000"/>
              </a:lnSpc>
              <a:spcAft>
                <a:spcPts val="600"/>
              </a:spcAft>
            </a:pPr>
            <a:r>
              <a:rPr lang="tr-TR" b="1" dirty="0">
                <a:latin typeface="Arial" panose="020B0604020202020204" pitchFamily="34" charset="0"/>
                <a:cs typeface="Arial" panose="020B0604020202020204" pitchFamily="34" charset="0"/>
              </a:rPr>
              <a:t>TEHECCÜD</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2349361"/>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TÖVBE</a:t>
            </a:r>
          </a:p>
          <a:p>
            <a:pPr algn="ctr">
              <a:lnSpc>
                <a:spcPct val="150000"/>
              </a:lnSpc>
              <a:spcAft>
                <a:spcPts val="600"/>
              </a:spcAft>
            </a:pPr>
            <a:r>
              <a:rPr lang="tr-TR" b="1" dirty="0">
                <a:latin typeface="Arial" panose="020B0604020202020204" pitchFamily="34" charset="0"/>
                <a:cs typeface="Arial" panose="020B0604020202020204" pitchFamily="34" charset="0"/>
              </a:rPr>
              <a:t>FARZ</a:t>
            </a:r>
          </a:p>
          <a:p>
            <a:pPr algn="ctr">
              <a:lnSpc>
                <a:spcPct val="150000"/>
              </a:lnSpc>
              <a:spcAft>
                <a:spcPts val="600"/>
              </a:spcAft>
            </a:pPr>
            <a:r>
              <a:rPr lang="tr-TR" b="1" dirty="0">
                <a:latin typeface="Arial" panose="020B0604020202020204" pitchFamily="34" charset="0"/>
                <a:cs typeface="Arial" panose="020B0604020202020204" pitchFamily="34" charset="0"/>
              </a:rPr>
              <a:t>CUMA</a:t>
            </a:r>
          </a:p>
          <a:p>
            <a:pPr algn="ctr">
              <a:lnSpc>
                <a:spcPct val="150000"/>
              </a:lnSpc>
              <a:spcAft>
                <a:spcPts val="600"/>
              </a:spcAft>
            </a:pPr>
            <a:r>
              <a:rPr lang="tr-TR" b="1" dirty="0">
                <a:latin typeface="Arial" panose="020B0604020202020204" pitchFamily="34" charset="0"/>
                <a:cs typeface="Arial" panose="020B0604020202020204" pitchFamily="34" charset="0"/>
              </a:rPr>
              <a:t>BAYRAM VİTİR</a:t>
            </a:r>
          </a:p>
        </p:txBody>
      </p:sp>
      <p:graphicFrame>
        <p:nvGraphicFramePr>
          <p:cNvPr id="5" name="4 Tablo">
            <a:extLst>
              <a:ext uri="{FF2B5EF4-FFF2-40B4-BE49-F238E27FC236}">
                <a16:creationId xmlns:a16="http://schemas.microsoft.com/office/drawing/2014/main" id="{7F127638-98A9-55D5-F7FC-F8BF5BB193CA}"/>
              </a:ext>
            </a:extLst>
          </p:cNvPr>
          <p:cNvGraphicFramePr>
            <a:graphicFrameLocks noGrp="1"/>
          </p:cNvGraphicFramePr>
          <p:nvPr>
            <p:extLst>
              <p:ext uri="{D42A27DB-BD31-4B8C-83A1-F6EECF244321}">
                <p14:modId xmlns:p14="http://schemas.microsoft.com/office/powerpoint/2010/main" val="1688718016"/>
              </p:ext>
            </p:extLst>
          </p:nvPr>
        </p:nvGraphicFramePr>
        <p:xfrm>
          <a:off x="2496000" y="1178820"/>
          <a:ext cx="7200000" cy="504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72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720000">
                  <a:extLst>
                    <a:ext uri="{9D8B030D-6E8A-4147-A177-3AD203B41FA5}">
                      <a16:colId xmlns:a16="http://schemas.microsoft.com/office/drawing/2014/main" val="20009"/>
                    </a:ext>
                  </a:extLst>
                </a:gridCol>
              </a:tblGrid>
              <a:tr h="504000">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F</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Z</a:t>
                      </a:r>
                    </a:p>
                  </a:txBody>
                  <a:tcPr anchor="ctr"/>
                </a:tc>
                <a:extLst>
                  <a:ext uri="{0D108BD9-81ED-4DB2-BD59-A6C34878D82A}">
                    <a16:rowId xmlns:a16="http://schemas.microsoft.com/office/drawing/2014/main" val="10000"/>
                  </a:ext>
                </a:extLst>
              </a:tr>
              <a:tr h="504000">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Q</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G</a:t>
                      </a:r>
                    </a:p>
                  </a:txBody>
                  <a:tcPr anchor="ctr"/>
                </a:tc>
                <a:extLst>
                  <a:ext uri="{0D108BD9-81ED-4DB2-BD59-A6C34878D82A}">
                    <a16:rowId xmlns:a16="http://schemas.microsoft.com/office/drawing/2014/main" val="10001"/>
                  </a:ext>
                </a:extLst>
              </a:tr>
              <a:tr h="504000">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F</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E</a:t>
                      </a:r>
                    </a:p>
                  </a:txBody>
                  <a:tcPr anchor="ctr"/>
                </a:tc>
                <a:extLst>
                  <a:ext uri="{0D108BD9-81ED-4DB2-BD59-A6C34878D82A}">
                    <a16:rowId xmlns:a16="http://schemas.microsoft.com/office/drawing/2014/main" val="10002"/>
                  </a:ext>
                </a:extLst>
              </a:tr>
              <a:tr h="504000">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O</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W</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F</a:t>
                      </a:r>
                    </a:p>
                  </a:txBody>
                  <a:tcPr anchor="ctr"/>
                </a:tc>
                <a:extLst>
                  <a:ext uri="{0D108BD9-81ED-4DB2-BD59-A6C34878D82A}">
                    <a16:rowId xmlns:a16="http://schemas.microsoft.com/office/drawing/2014/main" val="10003"/>
                  </a:ext>
                </a:extLst>
              </a:tr>
              <a:tr h="504000">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Ö</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G</a:t>
                      </a:r>
                    </a:p>
                  </a:txBody>
                  <a:tcPr anchor="ctr"/>
                </a:tc>
                <a:extLst>
                  <a:ext uri="{0D108BD9-81ED-4DB2-BD59-A6C34878D82A}">
                    <a16:rowId xmlns:a16="http://schemas.microsoft.com/office/drawing/2014/main" val="10004"/>
                  </a:ext>
                </a:extLst>
              </a:tr>
              <a:tr h="504000">
                <a:tc>
                  <a:txBody>
                    <a:bodyPr/>
                    <a:lstStyle/>
                    <a:p>
                      <a:pPr algn="ctr"/>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Ç</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H</a:t>
                      </a:r>
                    </a:p>
                  </a:txBody>
                  <a:tcPr anchor="ctr"/>
                </a:tc>
                <a:extLst>
                  <a:ext uri="{0D108BD9-81ED-4DB2-BD59-A6C34878D82A}">
                    <a16:rowId xmlns:a16="http://schemas.microsoft.com/office/drawing/2014/main" val="10005"/>
                  </a:ext>
                </a:extLst>
              </a:tr>
              <a:tr h="504000">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D</a:t>
                      </a:r>
                    </a:p>
                  </a:txBody>
                  <a:tcPr anchor="ctr"/>
                </a:tc>
                <a:extLst>
                  <a:ext uri="{0D108BD9-81ED-4DB2-BD59-A6C34878D82A}">
                    <a16:rowId xmlns:a16="http://schemas.microsoft.com/office/drawing/2014/main" val="10006"/>
                  </a:ext>
                </a:extLst>
              </a:tr>
              <a:tr h="504000">
                <a:tc>
                  <a:txBody>
                    <a:bodyPr/>
                    <a:lstStyle/>
                    <a:p>
                      <a:pPr marL="0" algn="ctr" defTabSz="914400" rtl="0" eaLnBrk="1" latinLnBrk="0" hangingPunct="1"/>
                      <a:r>
                        <a:rPr lang="tr-TR" sz="2000" kern="1200" dirty="0">
                          <a:solidFill>
                            <a:schemeClr val="tx1"/>
                          </a:solidFill>
                          <a:latin typeface="+mn-lt"/>
                          <a:ea typeface="+mn-ea"/>
                          <a:cs typeface="+mn-cs"/>
                        </a:rPr>
                        <a:t>H</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V</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A</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C</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İ</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P</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Q</a:t>
                      </a:r>
                    </a:p>
                  </a:txBody>
                  <a:tcPr anchor="ctr"/>
                </a:tc>
                <a:tc>
                  <a:txBody>
                    <a:bodyPr/>
                    <a:lstStyle/>
                    <a:p>
                      <a:pPr algn="ctr"/>
                      <a:r>
                        <a:rPr lang="tr-TR" dirty="0">
                          <a:solidFill>
                            <a:schemeClr val="tx1"/>
                          </a:solidFill>
                        </a:rPr>
                        <a:t>Ö</a:t>
                      </a:r>
                    </a:p>
                  </a:txBody>
                  <a:tcPr anchor="ctr"/>
                </a:tc>
                <a:tc>
                  <a:txBody>
                    <a:bodyPr/>
                    <a:lstStyle/>
                    <a:p>
                      <a:pPr algn="ctr"/>
                      <a:r>
                        <a:rPr lang="tr-TR" sz="2000" kern="1200" dirty="0">
                          <a:solidFill>
                            <a:schemeClr val="tx1"/>
                          </a:solidFill>
                          <a:latin typeface="+mn-lt"/>
                          <a:ea typeface="+mn-ea"/>
                          <a:cs typeface="+mn-cs"/>
                        </a:rPr>
                        <a:t>Ş</a:t>
                      </a:r>
                    </a:p>
                  </a:txBody>
                  <a:tcPr anchor="ctr"/>
                </a:tc>
                <a:tc>
                  <a:txBody>
                    <a:bodyPr/>
                    <a:lstStyle/>
                    <a:p>
                      <a:pPr algn="ctr"/>
                      <a:r>
                        <a:rPr lang="tr-TR" sz="2000" kern="1200" dirty="0">
                          <a:solidFill>
                            <a:schemeClr val="tx1"/>
                          </a:solidFill>
                          <a:latin typeface="+mn-lt"/>
                          <a:ea typeface="+mn-ea"/>
                          <a:cs typeface="+mn-cs"/>
                        </a:rPr>
                        <a:t>S</a:t>
                      </a:r>
                    </a:p>
                  </a:txBody>
                  <a:tcPr anchor="ctr"/>
                </a:tc>
                <a:extLst>
                  <a:ext uri="{0D108BD9-81ED-4DB2-BD59-A6C34878D82A}">
                    <a16:rowId xmlns:a16="http://schemas.microsoft.com/office/drawing/2014/main" val="10007"/>
                  </a:ext>
                </a:extLst>
              </a:tr>
              <a:tr h="504000">
                <a:tc>
                  <a:txBody>
                    <a:bodyPr/>
                    <a:lstStyle/>
                    <a:p>
                      <a:pPr algn="ctr"/>
                      <a:r>
                        <a:rPr lang="tr-TR" sz="2000" kern="1200" dirty="0">
                          <a:solidFill>
                            <a:schemeClr val="tx1"/>
                          </a:solidFill>
                          <a:latin typeface="+mn-lt"/>
                          <a:ea typeface="+mn-ea"/>
                          <a:cs typeface="+mn-cs"/>
                        </a:rPr>
                        <a:t>Q</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Ö</a:t>
                      </a:r>
                    </a:p>
                  </a:txBody>
                  <a:tcPr anchor="ctr"/>
                </a:tc>
                <a:tc>
                  <a:txBody>
                    <a:bodyPr/>
                    <a:lstStyle/>
                    <a:p>
                      <a:pPr algn="ctr"/>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G</a:t>
                      </a:r>
                    </a:p>
                  </a:txBody>
                  <a:tcPr anchor="ctr"/>
                </a:tc>
                <a:tc>
                  <a:txBody>
                    <a:bodyPr/>
                    <a:lstStyle/>
                    <a:p>
                      <a:pPr algn="ctr"/>
                      <a:r>
                        <a:rPr lang="tr-TR" sz="2000" kern="1200" dirty="0">
                          <a:solidFill>
                            <a:schemeClr val="tx1"/>
                          </a:solidFill>
                          <a:latin typeface="+mn-lt"/>
                          <a:ea typeface="+mn-ea"/>
                          <a:cs typeface="+mn-cs"/>
                        </a:rPr>
                        <a:t>Ö</a:t>
                      </a:r>
                    </a:p>
                  </a:txBody>
                  <a:tcPr anchor="ctr"/>
                </a:tc>
                <a:tc>
                  <a:txBody>
                    <a:bodyPr/>
                    <a:lstStyle/>
                    <a:p>
                      <a:pPr algn="ctr"/>
                      <a:r>
                        <a:rPr lang="tr-TR" sz="2000" kern="1200" dirty="0">
                          <a:solidFill>
                            <a:schemeClr val="tx1"/>
                          </a:solidFill>
                          <a:latin typeface="+mn-lt"/>
                          <a:ea typeface="+mn-ea"/>
                          <a:cs typeface="+mn-cs"/>
                        </a:rPr>
                        <a:t>Ç</a:t>
                      </a:r>
                    </a:p>
                  </a:txBody>
                  <a:tcPr anchor="ctr"/>
                </a:tc>
                <a:tc>
                  <a:txBody>
                    <a:bodyPr/>
                    <a:lstStyle/>
                    <a:p>
                      <a:pPr algn="ctr"/>
                      <a:r>
                        <a:rPr lang="tr-TR" sz="2000" kern="1200" dirty="0">
                          <a:solidFill>
                            <a:schemeClr val="tx1"/>
                          </a:solidFill>
                          <a:latin typeface="+mn-lt"/>
                          <a:ea typeface="+mn-ea"/>
                          <a:cs typeface="+mn-cs"/>
                        </a:rPr>
                        <a:t>J</a:t>
                      </a:r>
                    </a:p>
                  </a:txBody>
                  <a:tcPr anchor="ctr"/>
                </a:tc>
                <a:extLst>
                  <a:ext uri="{0D108BD9-81ED-4DB2-BD59-A6C34878D82A}">
                    <a16:rowId xmlns:a16="http://schemas.microsoft.com/office/drawing/2014/main" val="10008"/>
                  </a:ext>
                </a:extLst>
              </a:tr>
              <a:tr h="504000">
                <a:tc>
                  <a:txBody>
                    <a:bodyPr/>
                    <a:lstStyle/>
                    <a:p>
                      <a:pPr algn="ctr"/>
                      <a:r>
                        <a:rPr lang="tr-TR" sz="2000" kern="1200" dirty="0">
                          <a:solidFill>
                            <a:schemeClr val="tx1"/>
                          </a:solidFill>
                          <a:latin typeface="+mn-lt"/>
                          <a:ea typeface="+mn-ea"/>
                          <a:cs typeface="+mn-cs"/>
                        </a:rPr>
                        <a:t>Ş</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C</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U</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M</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Ö</a:t>
                      </a:r>
                    </a:p>
                  </a:txBody>
                  <a:tcPr anchor="ctr"/>
                </a:tc>
                <a:extLst>
                  <a:ext uri="{0D108BD9-81ED-4DB2-BD59-A6C34878D82A}">
                    <a16:rowId xmlns:a16="http://schemas.microsoft.com/office/drawing/2014/main" val="10009"/>
                  </a:ext>
                </a:extLst>
              </a:tr>
            </a:tbl>
          </a:graphicData>
        </a:graphic>
      </p:graphicFrame>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2" grpId="0" animBg="1"/>
      <p:bldP spid="13" grpId="0" animBg="1"/>
      <p:bldP spid="14" grpId="0" animBg="1"/>
      <p:bldP spid="15"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renklilik, metin, çizgi içeren bir resim&#10;&#10;Açıklama otomatik olarak oluşturuldu">
            <a:extLst>
              <a:ext uri="{FF2B5EF4-FFF2-40B4-BE49-F238E27FC236}">
                <a16:creationId xmlns:a16="http://schemas.microsoft.com/office/drawing/2014/main" id="{CA9DEFEC-2133-94F6-2084-2B348DD6E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8360229"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5" y="1358447"/>
            <a:ext cx="2430838"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Teravih namazı</a:t>
            </a: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4" y="2191178"/>
            <a:ext cx="2922019"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Nafile namaz</a:t>
            </a: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5" y="3044363"/>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Farz namaz</a:t>
            </a: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5" y="3892084"/>
            <a:ext cx="2430838"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Vacip namaz</a:t>
            </a: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5" y="4730279"/>
            <a:ext cx="2223764"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Cuma namazı</a:t>
            </a: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5" y="5582765"/>
            <a:ext cx="2430838"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Cenaze namazı</a:t>
            </a: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246647"/>
            <a:ext cx="6443562"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Yüce Allah’ın kılınmasını kesin olarak emrettiği namazlar</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229843"/>
            <a:ext cx="644356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Haftada bir gün cemaatle kılınan bir namaz</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2928134"/>
            <a:ext cx="6608454" cy="707886"/>
          </a:xfrm>
          <a:prstGeom prst="rect">
            <a:avLst/>
          </a:prstGeom>
          <a:noFill/>
          <a:ln>
            <a:noFill/>
          </a:ln>
        </p:spPr>
        <p:txBody>
          <a:bodyPr wrap="square" rtlCol="0">
            <a:spAutoFit/>
          </a:bodyPr>
          <a:lstStyle/>
          <a:p>
            <a:pPr>
              <a:spcAft>
                <a:spcPts val="600"/>
              </a:spcAft>
            </a:pPr>
            <a:r>
              <a:rPr lang="sv-SE" sz="2000" dirty="0">
                <a:solidFill>
                  <a:schemeClr val="bg1"/>
                </a:solidFill>
                <a:latin typeface="Arial" panose="020B0604020202020204" pitchFamily="34" charset="0"/>
                <a:cs typeface="Arial" panose="020B0604020202020204" pitchFamily="34" charset="0"/>
              </a:rPr>
              <a:t>Rükû ve secdesi olmayıp, ayakta cemaatle kılınan namaz</a:t>
            </a: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755629"/>
            <a:ext cx="632364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Açık ve kesin olmamakla birlikte kılınması emredilen namazlar</a:t>
            </a: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0" y="4753954"/>
            <a:ext cx="6608455" cy="392415"/>
          </a:xfrm>
          <a:prstGeom prst="rect">
            <a:avLst/>
          </a:prstGeom>
          <a:noFill/>
          <a:ln>
            <a:noFill/>
          </a:ln>
        </p:spPr>
        <p:txBody>
          <a:bodyPr wrap="square" rtlCol="0">
            <a:spAutoFit/>
          </a:bodyPr>
          <a:lstStyle/>
          <a:p>
            <a:pPr>
              <a:spcAft>
                <a:spcPts val="600"/>
              </a:spcAft>
            </a:pPr>
            <a:r>
              <a:rPr lang="tr-TR" sz="1950" dirty="0">
                <a:solidFill>
                  <a:schemeClr val="bg1"/>
                </a:solidFill>
                <a:latin typeface="Arial" panose="020B0604020202020204" pitchFamily="34" charset="0"/>
                <a:cs typeface="Arial" panose="020B0604020202020204" pitchFamily="34" charset="0"/>
              </a:rPr>
              <a:t>Ramazan ayında kılınan 20 </a:t>
            </a:r>
            <a:r>
              <a:rPr lang="tr-TR" sz="1950" dirty="0" err="1">
                <a:solidFill>
                  <a:schemeClr val="bg1"/>
                </a:solidFill>
                <a:latin typeface="Arial" panose="020B0604020202020204" pitchFamily="34" charset="0"/>
                <a:cs typeface="Arial" panose="020B0604020202020204" pitchFamily="34" charset="0"/>
              </a:rPr>
              <a:t>rekatlık</a:t>
            </a:r>
            <a:r>
              <a:rPr lang="tr-TR" sz="1950" dirty="0">
                <a:solidFill>
                  <a:schemeClr val="bg1"/>
                </a:solidFill>
                <a:latin typeface="Arial" panose="020B0604020202020204" pitchFamily="34" charset="0"/>
                <a:cs typeface="Arial" panose="020B0604020202020204" pitchFamily="34" charset="0"/>
              </a:rPr>
              <a:t> sünnet bir namaz</a:t>
            </a: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441076"/>
            <a:ext cx="6443560"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Allah’ın (c.c.) rızasını kazanmak  amacıyla kılınan namazlar</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etin, ekran görüntüsü, yazı tipi içeren bir resim&#10;&#10;Açıklama otomatik olarak oluşturuldu">
            <a:extLst>
              <a:ext uri="{FF2B5EF4-FFF2-40B4-BE49-F238E27FC236}">
                <a16:creationId xmlns:a16="http://schemas.microsoft.com/office/drawing/2014/main" id="{10CA8595-E217-6776-A8D9-63C83DD58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a:solidFill>
                  <a:srgbClr val="FFFFFF"/>
                </a:solidFill>
                <a:latin typeface="Arial"/>
              </a:rPr>
              <a:t>.</a:t>
            </a:r>
            <a:endParaRPr lang="en-US" sz="1500" dirty="0">
              <a:solidFill>
                <a:srgbClr val="FFFFFF"/>
              </a:solidFill>
              <a:latin typeface="Arial"/>
            </a:endParaRP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Resim 7" descr="metin, ekran görüntüsü, kırpıntı çizim, tasarım içeren bir resim&#10;&#10;Açıklama otomatik olarak oluşturuldu">
            <a:extLst>
              <a:ext uri="{FF2B5EF4-FFF2-40B4-BE49-F238E27FC236}">
                <a16:creationId xmlns:a16="http://schemas.microsoft.com/office/drawing/2014/main" id="{3F71D6B0-9734-A4E6-1EEC-F6A652BF947E}"/>
              </a:ext>
            </a:extLst>
          </p:cNvPr>
          <p:cNvPicPr>
            <a:picLocks noChangeAspect="1"/>
          </p:cNvPicPr>
          <p:nvPr/>
        </p:nvPicPr>
        <p:blipFill rotWithShape="1">
          <a:blip r:embed="rId3">
            <a:extLst>
              <a:ext uri="{28A0092B-C50C-407E-A947-70E740481C1C}">
                <a14:useLocalDpi xmlns:a14="http://schemas.microsoft.com/office/drawing/2010/main" val="0"/>
              </a:ext>
            </a:extLst>
          </a:blip>
          <a:srcRect t="34129" b="33980"/>
          <a:stretch/>
        </p:blipFill>
        <p:spPr>
          <a:xfrm>
            <a:off x="4181025" y="2847685"/>
            <a:ext cx="3615488" cy="1788130"/>
          </a:xfrm>
          <a:prstGeom prst="rect">
            <a:avLst/>
          </a:prstGeom>
        </p:spPr>
      </p:pic>
      <p:pic>
        <p:nvPicPr>
          <p:cNvPr id="13" name="Resim 12" descr="metin, ekran görüntüsü, kırpıntı çizim, tasarım içeren bir resim&#10;&#10;Açıklama otomatik olarak oluşturuldu">
            <a:extLst>
              <a:ext uri="{FF2B5EF4-FFF2-40B4-BE49-F238E27FC236}">
                <a16:creationId xmlns:a16="http://schemas.microsoft.com/office/drawing/2014/main" id="{88DE1422-85AE-5E49-3FB4-B2C571A8D3CF}"/>
              </a:ext>
            </a:extLst>
          </p:cNvPr>
          <p:cNvPicPr>
            <a:picLocks noChangeAspect="1"/>
          </p:cNvPicPr>
          <p:nvPr/>
        </p:nvPicPr>
        <p:blipFill rotWithShape="1">
          <a:blip r:embed="rId3">
            <a:extLst>
              <a:ext uri="{28A0092B-C50C-407E-A947-70E740481C1C}">
                <a14:useLocalDpi xmlns:a14="http://schemas.microsoft.com/office/drawing/2010/main" val="0"/>
              </a:ext>
            </a:extLst>
          </a:blip>
          <a:srcRect t="67894"/>
          <a:stretch/>
        </p:blipFill>
        <p:spPr>
          <a:xfrm>
            <a:off x="8055496" y="2841650"/>
            <a:ext cx="3615488" cy="1800200"/>
          </a:xfrm>
          <a:prstGeom prst="rect">
            <a:avLst/>
          </a:prstGeom>
        </p:spPr>
      </p:pic>
      <p:pic>
        <p:nvPicPr>
          <p:cNvPr id="14" name="Resim 13" descr="metin, ekran görüntüsü, kırpıntı çizim, tasarım içeren bir resim&#10;&#10;Açıklama otomatik olarak oluşturuldu">
            <a:extLst>
              <a:ext uri="{FF2B5EF4-FFF2-40B4-BE49-F238E27FC236}">
                <a16:creationId xmlns:a16="http://schemas.microsoft.com/office/drawing/2014/main" id="{097EC1B7-F5BA-54C3-E28C-666278DE24BA}"/>
              </a:ext>
            </a:extLst>
          </p:cNvPr>
          <p:cNvPicPr>
            <a:picLocks noChangeAspect="1"/>
          </p:cNvPicPr>
          <p:nvPr/>
        </p:nvPicPr>
        <p:blipFill rotWithShape="1">
          <a:blip r:embed="rId3">
            <a:extLst>
              <a:ext uri="{28A0092B-C50C-407E-A947-70E740481C1C}">
                <a14:useLocalDpi xmlns:a14="http://schemas.microsoft.com/office/drawing/2010/main" val="0"/>
              </a:ext>
            </a:extLst>
          </a:blip>
          <a:srcRect b="67894"/>
          <a:stretch/>
        </p:blipFill>
        <p:spPr>
          <a:xfrm>
            <a:off x="306554" y="2841651"/>
            <a:ext cx="3615488" cy="1800199"/>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3672280" y="1714866"/>
            <a:ext cx="4847441" cy="584775"/>
          </a:xfrm>
          <a:prstGeom prst="rect">
            <a:avLst/>
          </a:prstGeom>
          <a:noFill/>
          <a:ln>
            <a:noFill/>
          </a:ln>
        </p:spPr>
        <p:txBody>
          <a:bodyPr wrap="square" rtlCol="0">
            <a:spAutoFit/>
          </a:bodyPr>
          <a:lstStyle/>
          <a:p>
            <a:pPr algn="ctr">
              <a:spcAft>
                <a:spcPts val="600"/>
              </a:spcAft>
            </a:pPr>
            <a:r>
              <a:rPr lang="tr-TR" sz="3200" b="1" dirty="0">
                <a:latin typeface="Arial" panose="020B0604020202020204" pitchFamily="34" charset="0"/>
                <a:cs typeface="Arial" panose="020B0604020202020204" pitchFamily="34" charset="0"/>
              </a:rPr>
              <a:t>Namaz Çeşitleri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16" name="Metin kutusu 15">
            <a:extLst>
              <a:ext uri="{FF2B5EF4-FFF2-40B4-BE49-F238E27FC236}">
                <a16:creationId xmlns:a16="http://schemas.microsoft.com/office/drawing/2014/main" id="{8ECA8294-C686-5658-B8FF-56B738413D4A}"/>
              </a:ext>
            </a:extLst>
          </p:cNvPr>
          <p:cNvSpPr txBox="1"/>
          <p:nvPr/>
        </p:nvSpPr>
        <p:spPr>
          <a:xfrm>
            <a:off x="869497" y="2955924"/>
            <a:ext cx="2254704" cy="430887"/>
          </a:xfrm>
          <a:prstGeom prst="rect">
            <a:avLst/>
          </a:prstGeom>
          <a:noFill/>
          <a:ln>
            <a:noFill/>
          </a:ln>
        </p:spPr>
        <p:txBody>
          <a:bodyPr wrap="square" rtlCol="0">
            <a:spAutoFit/>
          </a:bodyPr>
          <a:lstStyle/>
          <a:p>
            <a:pPr>
              <a:spcAft>
                <a:spcPts val="600"/>
              </a:spcAft>
            </a:pPr>
            <a:r>
              <a:rPr lang="tr-TR" sz="2200" b="1" dirty="0">
                <a:solidFill>
                  <a:schemeClr val="bg1"/>
                </a:solidFill>
                <a:latin typeface="Arial" panose="020B0604020202020204" pitchFamily="34" charset="0"/>
                <a:cs typeface="Arial" panose="020B0604020202020204" pitchFamily="34" charset="0"/>
              </a:rPr>
              <a:t>Farz Namazlar</a:t>
            </a:r>
          </a:p>
        </p:txBody>
      </p:sp>
      <p:sp>
        <p:nvSpPr>
          <p:cNvPr id="15" name="Metin kutusu 14">
            <a:extLst>
              <a:ext uri="{FF2B5EF4-FFF2-40B4-BE49-F238E27FC236}">
                <a16:creationId xmlns:a16="http://schemas.microsoft.com/office/drawing/2014/main" id="{E9725072-F96B-B8F4-ECF1-ED10615B31F2}"/>
              </a:ext>
            </a:extLst>
          </p:cNvPr>
          <p:cNvSpPr txBox="1"/>
          <p:nvPr/>
        </p:nvSpPr>
        <p:spPr>
          <a:xfrm>
            <a:off x="4734417" y="2971312"/>
            <a:ext cx="2254704" cy="400110"/>
          </a:xfrm>
          <a:prstGeom prst="rect">
            <a:avLst/>
          </a:prstGeom>
          <a:noFill/>
          <a:ln>
            <a:noFill/>
          </a:ln>
        </p:spPr>
        <p:txBody>
          <a:bodyPr wrap="square" rtlCol="0">
            <a:spAutoFit/>
          </a:bodyPr>
          <a:lstStyle/>
          <a:p>
            <a:pPr>
              <a:spcAft>
                <a:spcPts val="600"/>
              </a:spcAft>
            </a:pPr>
            <a:r>
              <a:rPr lang="tr-TR" sz="2000" b="1" dirty="0">
                <a:solidFill>
                  <a:schemeClr val="bg1"/>
                </a:solidFill>
                <a:latin typeface="Arial" panose="020B0604020202020204" pitchFamily="34" charset="0"/>
                <a:cs typeface="Arial" panose="020B0604020202020204" pitchFamily="34" charset="0"/>
              </a:rPr>
              <a:t>Vacip Namazlar</a:t>
            </a:r>
          </a:p>
        </p:txBody>
      </p:sp>
      <p:sp>
        <p:nvSpPr>
          <p:cNvPr id="21" name="Metin kutusu 20">
            <a:extLst>
              <a:ext uri="{FF2B5EF4-FFF2-40B4-BE49-F238E27FC236}">
                <a16:creationId xmlns:a16="http://schemas.microsoft.com/office/drawing/2014/main" id="{6ACB9DB5-C579-8501-B703-BE1B9F80E1E6}"/>
              </a:ext>
            </a:extLst>
          </p:cNvPr>
          <p:cNvSpPr txBox="1"/>
          <p:nvPr/>
        </p:nvSpPr>
        <p:spPr>
          <a:xfrm>
            <a:off x="8625636" y="2996712"/>
            <a:ext cx="2254704" cy="400110"/>
          </a:xfrm>
          <a:prstGeom prst="rect">
            <a:avLst/>
          </a:prstGeom>
          <a:noFill/>
          <a:ln>
            <a:noFill/>
          </a:ln>
        </p:spPr>
        <p:txBody>
          <a:bodyPr wrap="square" rtlCol="0">
            <a:spAutoFit/>
          </a:bodyPr>
          <a:lstStyle/>
          <a:p>
            <a:pPr>
              <a:spcAft>
                <a:spcPts val="600"/>
              </a:spcAft>
            </a:pPr>
            <a:r>
              <a:rPr lang="tr-TR" sz="2000" b="1" dirty="0">
                <a:solidFill>
                  <a:schemeClr val="bg1"/>
                </a:solidFill>
                <a:latin typeface="Arial" panose="020B0604020202020204" pitchFamily="34" charset="0"/>
                <a:cs typeface="Arial" panose="020B0604020202020204" pitchFamily="34" charset="0"/>
              </a:rPr>
              <a:t>Nafile Namazlar</a:t>
            </a:r>
          </a:p>
        </p:txBody>
      </p:sp>
      <p:sp>
        <p:nvSpPr>
          <p:cNvPr id="4" name="Metin kutusu 3">
            <a:extLst>
              <a:ext uri="{FF2B5EF4-FFF2-40B4-BE49-F238E27FC236}">
                <a16:creationId xmlns:a16="http://schemas.microsoft.com/office/drawing/2014/main" id="{56C548F6-AF1A-9FF5-2F32-D18453148313}"/>
              </a:ext>
            </a:extLst>
          </p:cNvPr>
          <p:cNvSpPr txBox="1"/>
          <p:nvPr/>
        </p:nvSpPr>
        <p:spPr>
          <a:xfrm>
            <a:off x="869497" y="3595940"/>
            <a:ext cx="3480575" cy="984885"/>
          </a:xfrm>
          <a:prstGeom prst="rect">
            <a:avLst/>
          </a:prstGeom>
          <a:noFill/>
          <a:ln>
            <a:noFill/>
          </a:ln>
        </p:spPr>
        <p:txBody>
          <a:bodyPr wrap="square" rtlCol="0">
            <a:spAutoFit/>
          </a:bodyPr>
          <a:lstStyle/>
          <a:p>
            <a:pPr>
              <a:spcAft>
                <a:spcPts val="600"/>
              </a:spcAft>
            </a:pPr>
            <a:r>
              <a:rPr lang="tr-TR" sz="1600" dirty="0">
                <a:latin typeface="Arial" panose="020B0604020202020204" pitchFamily="34" charset="0"/>
                <a:cs typeface="Arial" panose="020B0604020202020204" pitchFamily="34" charset="0"/>
              </a:rPr>
              <a:t>• Cuma Namazı</a:t>
            </a:r>
          </a:p>
          <a:p>
            <a:pPr>
              <a:spcAft>
                <a:spcPts val="600"/>
              </a:spcAft>
            </a:pPr>
            <a:r>
              <a:rPr lang="tr-TR" sz="1600" dirty="0">
                <a:latin typeface="Arial" panose="020B0604020202020204" pitchFamily="34" charset="0"/>
                <a:cs typeface="Arial" panose="020B0604020202020204" pitchFamily="34" charset="0"/>
              </a:rPr>
              <a:t>• Cenaze Namazı</a:t>
            </a:r>
          </a:p>
          <a:p>
            <a:pPr>
              <a:spcAft>
                <a:spcPts val="600"/>
              </a:spcAft>
            </a:pPr>
            <a:r>
              <a:rPr lang="tr-TR" sz="1600" dirty="0">
                <a:latin typeface="Arial" panose="020B0604020202020204" pitchFamily="34" charset="0"/>
                <a:cs typeface="Arial" panose="020B0604020202020204" pitchFamily="34" charset="0"/>
              </a:rPr>
              <a:t>• Günlük Beş vakit namaz</a:t>
            </a:r>
          </a:p>
        </p:txBody>
      </p:sp>
      <p:pic>
        <p:nvPicPr>
          <p:cNvPr id="10" name="Resim 9" descr="metin, ekran görüntüsü, kırpıntı çizim, tasarım içeren bir resim&#10;&#10;Açıklama otomatik olarak oluşturuldu">
            <a:extLst>
              <a:ext uri="{FF2B5EF4-FFF2-40B4-BE49-F238E27FC236}">
                <a16:creationId xmlns:a16="http://schemas.microsoft.com/office/drawing/2014/main" id="{F368F855-4CA1-F046-7C86-74C2453C78D8}"/>
              </a:ext>
            </a:extLst>
          </p:cNvPr>
          <p:cNvPicPr>
            <a:picLocks noChangeAspect="1"/>
          </p:cNvPicPr>
          <p:nvPr/>
        </p:nvPicPr>
        <p:blipFill rotWithShape="1">
          <a:blip r:embed="rId3">
            <a:extLst>
              <a:ext uri="{28A0092B-C50C-407E-A947-70E740481C1C}">
                <a14:useLocalDpi xmlns:a14="http://schemas.microsoft.com/office/drawing/2010/main" val="0"/>
              </a:ext>
            </a:extLst>
          </a:blip>
          <a:srcRect t="84372"/>
          <a:stretch/>
        </p:blipFill>
        <p:spPr>
          <a:xfrm>
            <a:off x="8055496" y="4357975"/>
            <a:ext cx="3615488" cy="876300"/>
          </a:xfrm>
          <a:prstGeom prst="rect">
            <a:avLst/>
          </a:prstGeom>
        </p:spPr>
      </p:pic>
      <p:sp>
        <p:nvSpPr>
          <p:cNvPr id="6" name="Metin kutusu 5">
            <a:extLst>
              <a:ext uri="{FF2B5EF4-FFF2-40B4-BE49-F238E27FC236}">
                <a16:creationId xmlns:a16="http://schemas.microsoft.com/office/drawing/2014/main" id="{A71EB704-B997-92FD-DBD1-9950CD6E2A6A}"/>
              </a:ext>
            </a:extLst>
          </p:cNvPr>
          <p:cNvSpPr txBox="1"/>
          <p:nvPr/>
        </p:nvSpPr>
        <p:spPr>
          <a:xfrm>
            <a:off x="4734417" y="3584232"/>
            <a:ext cx="3355213" cy="661720"/>
          </a:xfrm>
          <a:prstGeom prst="rect">
            <a:avLst/>
          </a:prstGeom>
          <a:noFill/>
          <a:ln>
            <a:noFill/>
          </a:ln>
        </p:spPr>
        <p:txBody>
          <a:bodyPr wrap="square" rtlCol="0">
            <a:spAutoFit/>
          </a:bodyPr>
          <a:lstStyle/>
          <a:p>
            <a:pPr>
              <a:spcAft>
                <a:spcPts val="600"/>
              </a:spcAft>
            </a:pPr>
            <a:r>
              <a:rPr lang="tr-TR" sz="1600" dirty="0">
                <a:latin typeface="Arial" panose="020B0604020202020204" pitchFamily="34" charset="0"/>
                <a:cs typeface="Arial" panose="020B0604020202020204" pitchFamily="34" charset="0"/>
              </a:rPr>
              <a:t>• Vitir Namazı</a:t>
            </a:r>
          </a:p>
          <a:p>
            <a:pPr>
              <a:spcAft>
                <a:spcPts val="600"/>
              </a:spcAft>
            </a:pPr>
            <a:r>
              <a:rPr lang="tr-TR" sz="1600" dirty="0">
                <a:latin typeface="Arial" panose="020B0604020202020204" pitchFamily="34" charset="0"/>
                <a:cs typeface="Arial" panose="020B0604020202020204" pitchFamily="34" charset="0"/>
              </a:rPr>
              <a:t>• Bayram Namazları</a:t>
            </a:r>
          </a:p>
        </p:txBody>
      </p:sp>
      <p:pic>
        <p:nvPicPr>
          <p:cNvPr id="11" name="Resim 10" descr="metin, ekran görüntüsü, kırpıntı çizim, tasarım içeren bir resim&#10;&#10;Açıklama otomatik olarak oluşturuldu">
            <a:extLst>
              <a:ext uri="{FF2B5EF4-FFF2-40B4-BE49-F238E27FC236}">
                <a16:creationId xmlns:a16="http://schemas.microsoft.com/office/drawing/2014/main" id="{54DED873-2E73-98F8-20E3-A1B4A53A3640}"/>
              </a:ext>
            </a:extLst>
          </p:cNvPr>
          <p:cNvPicPr>
            <a:picLocks noChangeAspect="1"/>
          </p:cNvPicPr>
          <p:nvPr/>
        </p:nvPicPr>
        <p:blipFill rotWithShape="1">
          <a:blip r:embed="rId3">
            <a:extLst>
              <a:ext uri="{28A0092B-C50C-407E-A947-70E740481C1C}">
                <a14:useLocalDpi xmlns:a14="http://schemas.microsoft.com/office/drawing/2010/main" val="0"/>
              </a:ext>
            </a:extLst>
          </a:blip>
          <a:srcRect t="84372"/>
          <a:stretch/>
        </p:blipFill>
        <p:spPr>
          <a:xfrm>
            <a:off x="8055496" y="4759217"/>
            <a:ext cx="3615488" cy="876300"/>
          </a:xfrm>
          <a:prstGeom prst="rect">
            <a:avLst/>
          </a:prstGeom>
        </p:spPr>
      </p:pic>
      <p:sp>
        <p:nvSpPr>
          <p:cNvPr id="7" name="Metin kutusu 6">
            <a:extLst>
              <a:ext uri="{FF2B5EF4-FFF2-40B4-BE49-F238E27FC236}">
                <a16:creationId xmlns:a16="http://schemas.microsoft.com/office/drawing/2014/main" id="{F72B3451-1264-8F1C-7F99-7B560B2662FA}"/>
              </a:ext>
            </a:extLst>
          </p:cNvPr>
          <p:cNvSpPr txBox="1"/>
          <p:nvPr/>
        </p:nvSpPr>
        <p:spPr>
          <a:xfrm>
            <a:off x="8625636" y="3584232"/>
            <a:ext cx="3213103" cy="1954381"/>
          </a:xfrm>
          <a:prstGeom prst="rect">
            <a:avLst/>
          </a:prstGeom>
          <a:noFill/>
          <a:ln>
            <a:noFill/>
          </a:ln>
        </p:spPr>
        <p:txBody>
          <a:bodyPr wrap="square" rtlCol="0">
            <a:spAutoFit/>
          </a:bodyPr>
          <a:lstStyle/>
          <a:p>
            <a:pPr>
              <a:spcAft>
                <a:spcPts val="600"/>
              </a:spcAft>
            </a:pPr>
            <a:r>
              <a:rPr lang="tr-TR" sz="1600" dirty="0">
                <a:latin typeface="Arial" panose="020B0604020202020204" pitchFamily="34" charset="0"/>
                <a:cs typeface="Arial" panose="020B0604020202020204" pitchFamily="34" charset="0"/>
              </a:rPr>
              <a:t>• Şükür Namazı</a:t>
            </a:r>
          </a:p>
          <a:p>
            <a:pPr>
              <a:spcAft>
                <a:spcPts val="600"/>
              </a:spcAft>
            </a:pPr>
            <a:r>
              <a:rPr lang="tr-TR" sz="1600" dirty="0">
                <a:latin typeface="Arial" panose="020B0604020202020204" pitchFamily="34" charset="0"/>
                <a:cs typeface="Arial" panose="020B0604020202020204" pitchFamily="34" charset="0"/>
              </a:rPr>
              <a:t>• Tövbe Namazı</a:t>
            </a:r>
          </a:p>
          <a:p>
            <a:pPr>
              <a:spcAft>
                <a:spcPts val="600"/>
              </a:spcAft>
            </a:pPr>
            <a:r>
              <a:rPr lang="tr-TR" sz="1600" dirty="0">
                <a:latin typeface="Arial" panose="020B0604020202020204" pitchFamily="34" charset="0"/>
                <a:cs typeface="Arial" panose="020B0604020202020204" pitchFamily="34" charset="0"/>
              </a:rPr>
              <a:t>• Tesbih Namazı</a:t>
            </a:r>
          </a:p>
          <a:p>
            <a:pPr>
              <a:spcAft>
                <a:spcPts val="600"/>
              </a:spcAft>
            </a:pPr>
            <a:r>
              <a:rPr lang="tr-TR" sz="1600" dirty="0">
                <a:latin typeface="Arial" panose="020B0604020202020204" pitchFamily="34" charset="0"/>
                <a:cs typeface="Arial" panose="020B0604020202020204" pitchFamily="34" charset="0"/>
              </a:rPr>
              <a:t>• Yolculuk Namazı</a:t>
            </a:r>
          </a:p>
          <a:p>
            <a:pPr>
              <a:spcAft>
                <a:spcPts val="600"/>
              </a:spcAft>
            </a:pPr>
            <a:r>
              <a:rPr lang="tr-TR" sz="1600" dirty="0">
                <a:latin typeface="Arial" panose="020B0604020202020204" pitchFamily="34" charset="0"/>
                <a:cs typeface="Arial" panose="020B0604020202020204" pitchFamily="34" charset="0"/>
              </a:rPr>
              <a:t>• Teheccüd Namazı</a:t>
            </a:r>
          </a:p>
          <a:p>
            <a:pPr>
              <a:spcAft>
                <a:spcPts val="600"/>
              </a:spcAft>
            </a:pPr>
            <a:r>
              <a:rPr lang="tr-TR" sz="1600" dirty="0">
                <a:latin typeface="Arial" panose="020B0604020202020204" pitchFamily="34" charset="0"/>
                <a:cs typeface="Arial" panose="020B0604020202020204" pitchFamily="34" charset="0"/>
              </a:rPr>
              <a:t>• </a:t>
            </a:r>
            <a:r>
              <a:rPr lang="tr-TR" sz="1600" dirty="0" err="1">
                <a:latin typeface="Arial" panose="020B0604020202020204" pitchFamily="34" charset="0"/>
                <a:cs typeface="Arial" panose="020B0604020202020204" pitchFamily="34" charset="0"/>
              </a:rPr>
              <a:t>Tahiyyetü'l</a:t>
            </a:r>
            <a:r>
              <a:rPr lang="tr-TR" sz="1600" dirty="0">
                <a:latin typeface="Arial" panose="020B0604020202020204" pitchFamily="34" charset="0"/>
                <a:cs typeface="Arial" panose="020B0604020202020204" pitchFamily="34" charset="0"/>
              </a:rPr>
              <a:t> </a:t>
            </a:r>
            <a:r>
              <a:rPr lang="tr-TR" sz="1600" dirty="0" err="1">
                <a:latin typeface="Arial" panose="020B0604020202020204" pitchFamily="34" charset="0"/>
                <a:cs typeface="Arial" panose="020B0604020202020204" pitchFamily="34" charset="0"/>
              </a:rPr>
              <a:t>mescid</a:t>
            </a:r>
            <a:r>
              <a:rPr lang="tr-TR" sz="1600" dirty="0">
                <a:latin typeface="Arial" panose="020B0604020202020204" pitchFamily="34" charset="0"/>
                <a:cs typeface="Arial" panose="020B0604020202020204" pitchFamily="34" charset="0"/>
              </a:rPr>
              <a:t> namazı</a:t>
            </a:r>
          </a:p>
        </p:txBody>
      </p:sp>
      <p:sp>
        <p:nvSpPr>
          <p:cNvPr id="12" name="Metin kutusu 11">
            <a:extLst>
              <a:ext uri="{FF2B5EF4-FFF2-40B4-BE49-F238E27FC236}">
                <a16:creationId xmlns:a16="http://schemas.microsoft.com/office/drawing/2014/main" id="{09BBB73D-6FFB-06AE-42B5-2A34E6D7CA87}"/>
              </a:ext>
            </a:extLst>
          </p:cNvPr>
          <p:cNvSpPr txBox="1"/>
          <p:nvPr/>
        </p:nvSpPr>
        <p:spPr>
          <a:xfrm>
            <a:off x="294128" y="2955439"/>
            <a:ext cx="654503" cy="430887"/>
          </a:xfrm>
          <a:prstGeom prst="rect">
            <a:avLst/>
          </a:prstGeom>
          <a:noFill/>
          <a:ln>
            <a:noFill/>
          </a:ln>
        </p:spPr>
        <p:txBody>
          <a:bodyPr wrap="square" rtlCol="0">
            <a:spAutoFit/>
          </a:bodyPr>
          <a:lstStyle/>
          <a:p>
            <a:pPr algn="ctr">
              <a:spcAft>
                <a:spcPts val="600"/>
              </a:spcAft>
            </a:pPr>
            <a:r>
              <a:rPr lang="tr-TR" sz="2200" b="1" dirty="0">
                <a:solidFill>
                  <a:srgbClr val="E89797"/>
                </a:solidFill>
                <a:latin typeface="Arial" panose="020B0604020202020204" pitchFamily="34" charset="0"/>
                <a:cs typeface="Arial" panose="020B0604020202020204" pitchFamily="34" charset="0"/>
              </a:rPr>
              <a:t>I</a:t>
            </a:r>
          </a:p>
        </p:txBody>
      </p:sp>
      <p:sp>
        <p:nvSpPr>
          <p:cNvPr id="17" name="Metin kutusu 16">
            <a:extLst>
              <a:ext uri="{FF2B5EF4-FFF2-40B4-BE49-F238E27FC236}">
                <a16:creationId xmlns:a16="http://schemas.microsoft.com/office/drawing/2014/main" id="{3C443D13-0DCB-FD0E-C98E-B0766AEAD567}"/>
              </a:ext>
            </a:extLst>
          </p:cNvPr>
          <p:cNvSpPr txBox="1"/>
          <p:nvPr/>
        </p:nvSpPr>
        <p:spPr>
          <a:xfrm>
            <a:off x="4176262" y="2949292"/>
            <a:ext cx="654503" cy="430887"/>
          </a:xfrm>
          <a:prstGeom prst="rect">
            <a:avLst/>
          </a:prstGeom>
          <a:noFill/>
          <a:ln>
            <a:noFill/>
          </a:ln>
        </p:spPr>
        <p:txBody>
          <a:bodyPr wrap="square" rtlCol="0">
            <a:spAutoFit/>
          </a:bodyPr>
          <a:lstStyle/>
          <a:p>
            <a:pPr algn="ctr">
              <a:spcAft>
                <a:spcPts val="600"/>
              </a:spcAft>
            </a:pPr>
            <a:r>
              <a:rPr lang="tr-TR" sz="2200" b="1" dirty="0">
                <a:solidFill>
                  <a:srgbClr val="008CB9"/>
                </a:solidFill>
                <a:latin typeface="Arial" panose="020B0604020202020204" pitchFamily="34" charset="0"/>
                <a:cs typeface="Arial" panose="020B0604020202020204" pitchFamily="34" charset="0"/>
              </a:rPr>
              <a:t>II</a:t>
            </a:r>
          </a:p>
        </p:txBody>
      </p:sp>
      <p:sp>
        <p:nvSpPr>
          <p:cNvPr id="18" name="Metin kutusu 17">
            <a:extLst>
              <a:ext uri="{FF2B5EF4-FFF2-40B4-BE49-F238E27FC236}">
                <a16:creationId xmlns:a16="http://schemas.microsoft.com/office/drawing/2014/main" id="{8350E8F7-182E-CE67-22BB-16FF59E166B4}"/>
              </a:ext>
            </a:extLst>
          </p:cNvPr>
          <p:cNvSpPr txBox="1"/>
          <p:nvPr/>
        </p:nvSpPr>
        <p:spPr>
          <a:xfrm>
            <a:off x="8046468" y="2977500"/>
            <a:ext cx="654503" cy="430887"/>
          </a:xfrm>
          <a:prstGeom prst="rect">
            <a:avLst/>
          </a:prstGeom>
          <a:noFill/>
          <a:ln>
            <a:noFill/>
          </a:ln>
        </p:spPr>
        <p:txBody>
          <a:bodyPr wrap="square" rtlCol="0">
            <a:spAutoFit/>
          </a:bodyPr>
          <a:lstStyle/>
          <a:p>
            <a:pPr algn="ctr">
              <a:spcAft>
                <a:spcPts val="600"/>
              </a:spcAft>
            </a:pPr>
            <a:r>
              <a:rPr lang="tr-TR" sz="2200" b="1" dirty="0">
                <a:solidFill>
                  <a:srgbClr val="7DA010"/>
                </a:solidFill>
                <a:latin typeface="Arial" panose="020B0604020202020204" pitchFamily="34" charset="0"/>
                <a:cs typeface="Arial" panose="020B0604020202020204" pitchFamily="34" charset="0"/>
              </a:rPr>
              <a:t>III</a:t>
            </a:r>
          </a:p>
        </p:txBody>
      </p:sp>
    </p:spTree>
    <p:extLst>
      <p:ext uri="{BB962C8B-B14F-4D97-AF65-F5344CB8AC3E}">
        <p14:creationId xmlns:p14="http://schemas.microsoft.com/office/powerpoint/2010/main" val="35031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21" grpId="0"/>
      <p:bldP spid="4" grpId="0"/>
      <p:bldP spid="6" grpId="0"/>
      <p:bldP spid="7" grpId="0"/>
      <p:bldP spid="12"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91343D07-E2A6-5B9E-9D91-1019EC034F22}"/>
              </a:ext>
            </a:extLst>
          </p:cNvPr>
          <p:cNvSpPr txBox="1"/>
          <p:nvPr/>
        </p:nvSpPr>
        <p:spPr>
          <a:xfrm>
            <a:off x="767886" y="2154131"/>
            <a:ext cx="9890120" cy="1077218"/>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Yüce Allah’ın kılınmasını kesin olarak emrettiği namazlara farz namazlar denir.</a:t>
            </a:r>
          </a:p>
        </p:txBody>
      </p:sp>
      <p:pic>
        <p:nvPicPr>
          <p:cNvPr id="6" name="Resim 5" descr="ekran görüntüsü, tasarım içeren bir resim&#10;&#10;Açıklama otomatik olarak oluşturuldu">
            <a:extLst>
              <a:ext uri="{FF2B5EF4-FFF2-40B4-BE49-F238E27FC236}">
                <a16:creationId xmlns:a16="http://schemas.microsoft.com/office/drawing/2014/main" id="{3C69120F-6B48-1E93-5385-0651C17E2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1" y="699195"/>
            <a:ext cx="2686570" cy="900000"/>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495662" y="927057"/>
            <a:ext cx="2686570" cy="430887"/>
          </a:xfrm>
          <a:prstGeom prst="rect">
            <a:avLst/>
          </a:prstGeom>
          <a:noFill/>
          <a:ln>
            <a:noFill/>
          </a:ln>
        </p:spPr>
        <p:txBody>
          <a:bodyPr wrap="square" rtlCol="0">
            <a:spAutoFit/>
          </a:bodyPr>
          <a:lstStyle/>
          <a:p>
            <a:pPr>
              <a:spcAft>
                <a:spcPts val="600"/>
              </a:spcAft>
            </a:pPr>
            <a:r>
              <a:rPr lang="tr-TR" sz="2200" b="1" dirty="0">
                <a:latin typeface="Arial" panose="020B0604020202020204" pitchFamily="34" charset="0"/>
                <a:cs typeface="Arial" panose="020B0604020202020204" pitchFamily="34" charset="0"/>
              </a:rPr>
              <a:t>Farz Namazlar</a:t>
            </a:r>
          </a:p>
        </p:txBody>
      </p:sp>
      <p:sp>
        <p:nvSpPr>
          <p:cNvPr id="4" name="Metin kutusu 3">
            <a:extLst>
              <a:ext uri="{FF2B5EF4-FFF2-40B4-BE49-F238E27FC236}">
                <a16:creationId xmlns:a16="http://schemas.microsoft.com/office/drawing/2014/main" id="{63FDFC47-2995-31EB-55EF-F31915CB1D3E}"/>
              </a:ext>
            </a:extLst>
          </p:cNvPr>
          <p:cNvSpPr txBox="1"/>
          <p:nvPr/>
        </p:nvSpPr>
        <p:spPr>
          <a:xfrm>
            <a:off x="767886" y="3580403"/>
            <a:ext cx="9890120" cy="1569660"/>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Ergenlik çağına gelmiş ve akıl sağlığı yerinde olan her Müslümanın günün belirli vakitlerinde namaz kılması emredilmiştir</a:t>
            </a:r>
          </a:p>
        </p:txBody>
      </p:sp>
    </p:spTree>
    <p:extLst>
      <p:ext uri="{BB962C8B-B14F-4D97-AF65-F5344CB8AC3E}">
        <p14:creationId xmlns:p14="http://schemas.microsoft.com/office/powerpoint/2010/main" val="249120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91343D07-E2A6-5B9E-9D91-1019EC034F22}"/>
              </a:ext>
            </a:extLst>
          </p:cNvPr>
          <p:cNvSpPr txBox="1"/>
          <p:nvPr/>
        </p:nvSpPr>
        <p:spPr>
          <a:xfrm>
            <a:off x="767886" y="1686205"/>
            <a:ext cx="9890120" cy="1077218"/>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Dinimiz Müslümanların günde beş vakit namaz kılmasını farz kılmıştır. </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1" y="861315"/>
            <a:ext cx="3792511" cy="430887"/>
          </a:xfrm>
          <a:prstGeom prst="rect">
            <a:avLst/>
          </a:prstGeom>
          <a:solidFill>
            <a:srgbClr val="F4CDC4"/>
          </a:solidFill>
          <a:ln>
            <a:noFill/>
          </a:ln>
        </p:spPr>
        <p:txBody>
          <a:bodyPr wrap="square" rtlCol="0">
            <a:spAutoFit/>
          </a:bodyPr>
          <a:lstStyle/>
          <a:p>
            <a:pPr>
              <a:spcAft>
                <a:spcPts val="600"/>
              </a:spcAft>
            </a:pPr>
            <a:r>
              <a:rPr lang="tr-TR" sz="2200" b="1" dirty="0">
                <a:latin typeface="Arial" panose="020B0604020202020204" pitchFamily="34" charset="0"/>
                <a:cs typeface="Arial" panose="020B0604020202020204" pitchFamily="34" charset="0"/>
              </a:rPr>
              <a:t>  Günlük Beş Vakit Namaz</a:t>
            </a:r>
          </a:p>
        </p:txBody>
      </p:sp>
      <p:sp>
        <p:nvSpPr>
          <p:cNvPr id="4" name="Metin kutusu 3">
            <a:extLst>
              <a:ext uri="{FF2B5EF4-FFF2-40B4-BE49-F238E27FC236}">
                <a16:creationId xmlns:a16="http://schemas.microsoft.com/office/drawing/2014/main" id="{63FDFC47-2995-31EB-55EF-F31915CB1D3E}"/>
              </a:ext>
            </a:extLst>
          </p:cNvPr>
          <p:cNvSpPr txBox="1"/>
          <p:nvPr/>
        </p:nvSpPr>
        <p:spPr>
          <a:xfrm>
            <a:off x="767886" y="2978407"/>
            <a:ext cx="10579668" cy="584775"/>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Bunlar sabah, öğle, ikindi, akşam ve yatsı namazlarıdır.</a:t>
            </a:r>
          </a:p>
        </p:txBody>
      </p:sp>
      <p:sp>
        <p:nvSpPr>
          <p:cNvPr id="8" name="Metin kutusu 7">
            <a:extLst>
              <a:ext uri="{FF2B5EF4-FFF2-40B4-BE49-F238E27FC236}">
                <a16:creationId xmlns:a16="http://schemas.microsoft.com/office/drawing/2014/main" id="{19D2D248-C8B6-78E2-C8C9-15016481F2FA}"/>
              </a:ext>
            </a:extLst>
          </p:cNvPr>
          <p:cNvSpPr txBox="1"/>
          <p:nvPr/>
        </p:nvSpPr>
        <p:spPr>
          <a:xfrm>
            <a:off x="-1" y="4332836"/>
            <a:ext cx="12192001" cy="1646605"/>
          </a:xfrm>
          <a:prstGeom prst="rect">
            <a:avLst/>
          </a:prstGeom>
          <a:solidFill>
            <a:srgbClr val="F4CDC4"/>
          </a:solidFill>
          <a:ln>
            <a:noFill/>
          </a:ln>
        </p:spPr>
        <p:txBody>
          <a:bodyPr wrap="square" rtlCol="0">
            <a:spAutoFit/>
          </a:bodyPr>
          <a:lstStyle/>
          <a:p>
            <a:pPr marL="355600">
              <a:spcAft>
                <a:spcPts val="600"/>
              </a:spcAft>
            </a:pPr>
            <a:r>
              <a:rPr lang="tr-TR" sz="3200" dirty="0">
                <a:latin typeface="Arial" panose="020B0604020202020204" pitchFamily="34" charset="0"/>
                <a:cs typeface="Arial" panose="020B0604020202020204" pitchFamily="34" charset="0"/>
              </a:rPr>
              <a:t>Güneşin zevalinden (öğle vaktinde Batı’ya kaymasından) gecenin karanlığına kadar (belli vakitlerde) namazı kıl. </a:t>
            </a:r>
          </a:p>
          <a:p>
            <a:pPr marL="355600">
              <a:spcAft>
                <a:spcPts val="600"/>
              </a:spcAft>
            </a:pPr>
            <a:r>
              <a:rPr lang="tr-TR" sz="3200" dirty="0">
                <a:latin typeface="Arial" panose="020B0604020202020204" pitchFamily="34" charset="0"/>
                <a:cs typeface="Arial" panose="020B0604020202020204" pitchFamily="34" charset="0"/>
              </a:rPr>
              <a:t>								    (İsrâ suresi, 78. ayet)</a:t>
            </a:r>
          </a:p>
        </p:txBody>
      </p:sp>
    </p:spTree>
    <p:extLst>
      <p:ext uri="{BB962C8B-B14F-4D97-AF65-F5344CB8AC3E}">
        <p14:creationId xmlns:p14="http://schemas.microsoft.com/office/powerpoint/2010/main" val="341025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91343D07-E2A6-5B9E-9D91-1019EC034F22}"/>
              </a:ext>
            </a:extLst>
          </p:cNvPr>
          <p:cNvSpPr txBox="1"/>
          <p:nvPr/>
        </p:nvSpPr>
        <p:spPr>
          <a:xfrm>
            <a:off x="767886" y="1454924"/>
            <a:ext cx="9890120" cy="1077218"/>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Cuma namazı, Cuma günü öğle namazının vakti içinde cemaatle kılınan bir namazdır. </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1" y="861315"/>
            <a:ext cx="2233535" cy="430887"/>
          </a:xfrm>
          <a:prstGeom prst="rect">
            <a:avLst/>
          </a:prstGeom>
          <a:solidFill>
            <a:srgbClr val="F4CDC4"/>
          </a:solidFill>
          <a:ln>
            <a:noFill/>
          </a:ln>
        </p:spPr>
        <p:txBody>
          <a:bodyPr wrap="square" rtlCol="0">
            <a:spAutoFit/>
          </a:bodyPr>
          <a:lstStyle/>
          <a:p>
            <a:pPr>
              <a:spcAft>
                <a:spcPts val="600"/>
              </a:spcAft>
            </a:pPr>
            <a:r>
              <a:rPr lang="tr-TR" sz="2200" b="1" dirty="0">
                <a:latin typeface="Arial" panose="020B0604020202020204" pitchFamily="34" charset="0"/>
                <a:cs typeface="Arial" panose="020B0604020202020204" pitchFamily="34" charset="0"/>
              </a:rPr>
              <a:t> Cuma Namazı</a:t>
            </a:r>
          </a:p>
        </p:txBody>
      </p:sp>
      <p:sp>
        <p:nvSpPr>
          <p:cNvPr id="4" name="Metin kutusu 3">
            <a:extLst>
              <a:ext uri="{FF2B5EF4-FFF2-40B4-BE49-F238E27FC236}">
                <a16:creationId xmlns:a16="http://schemas.microsoft.com/office/drawing/2014/main" id="{63FDFC47-2995-31EB-55EF-F31915CB1D3E}"/>
              </a:ext>
            </a:extLst>
          </p:cNvPr>
          <p:cNvSpPr txBox="1"/>
          <p:nvPr/>
        </p:nvSpPr>
        <p:spPr>
          <a:xfrm>
            <a:off x="767886" y="2694864"/>
            <a:ext cx="9890120" cy="1077218"/>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İslâm’ın toplumsallaşmaya verdiği önemi ifade eder. Bunun için de tek başına kılınmaz.</a:t>
            </a:r>
          </a:p>
        </p:txBody>
      </p:sp>
      <p:sp>
        <p:nvSpPr>
          <p:cNvPr id="8" name="Metin kutusu 7">
            <a:extLst>
              <a:ext uri="{FF2B5EF4-FFF2-40B4-BE49-F238E27FC236}">
                <a16:creationId xmlns:a16="http://schemas.microsoft.com/office/drawing/2014/main" id="{19D2D248-C8B6-78E2-C8C9-15016481F2FA}"/>
              </a:ext>
            </a:extLst>
          </p:cNvPr>
          <p:cNvSpPr txBox="1"/>
          <p:nvPr/>
        </p:nvSpPr>
        <p:spPr>
          <a:xfrm>
            <a:off x="-1" y="4003056"/>
            <a:ext cx="12192001" cy="2139047"/>
          </a:xfrm>
          <a:prstGeom prst="rect">
            <a:avLst/>
          </a:prstGeom>
          <a:solidFill>
            <a:srgbClr val="F4CDC4"/>
          </a:solidFill>
          <a:ln>
            <a:noFill/>
          </a:ln>
        </p:spPr>
        <p:txBody>
          <a:bodyPr wrap="square" rtlCol="0">
            <a:spAutoFit/>
          </a:bodyPr>
          <a:lstStyle/>
          <a:p>
            <a:pPr marL="355600">
              <a:spcAft>
                <a:spcPts val="600"/>
              </a:spcAft>
            </a:pPr>
            <a:r>
              <a:rPr lang="tr-TR" sz="3200" dirty="0">
                <a:latin typeface="Arial" panose="020B0604020202020204" pitchFamily="34" charset="0"/>
                <a:cs typeface="Arial" panose="020B0604020202020204" pitchFamily="34" charset="0"/>
              </a:rPr>
              <a:t>Ey iman edenler! Cuma günü namaz için çağrı yapıldığı zaman, hemen Allah’ın zikrine koşun ve alışverişi bırakın. Eğer bilirseniz bu, sizin için daha hayırlıdır.</a:t>
            </a:r>
          </a:p>
          <a:p>
            <a:pPr>
              <a:spcAft>
                <a:spcPts val="600"/>
              </a:spcAft>
            </a:pPr>
            <a:r>
              <a:rPr lang="tr-TR" sz="3200" dirty="0">
                <a:latin typeface="Arial" panose="020B0604020202020204" pitchFamily="34" charset="0"/>
                <a:cs typeface="Arial" panose="020B0604020202020204" pitchFamily="34" charset="0"/>
              </a:rPr>
              <a:t>								    (</a:t>
            </a:r>
            <a:r>
              <a:rPr lang="tr-TR" sz="3200" dirty="0" err="1">
                <a:latin typeface="Arial" panose="020B0604020202020204" pitchFamily="34" charset="0"/>
                <a:cs typeface="Arial" panose="020B0604020202020204" pitchFamily="34" charset="0"/>
              </a:rPr>
              <a:t>Cum'a</a:t>
            </a:r>
            <a:r>
              <a:rPr lang="tr-TR" sz="3200" dirty="0">
                <a:latin typeface="Arial" panose="020B0604020202020204" pitchFamily="34" charset="0"/>
                <a:cs typeface="Arial" panose="020B0604020202020204" pitchFamily="34" charset="0"/>
              </a:rPr>
              <a:t> suresi, 9. ayet)</a:t>
            </a:r>
          </a:p>
        </p:txBody>
      </p:sp>
    </p:spTree>
    <p:extLst>
      <p:ext uri="{BB962C8B-B14F-4D97-AF65-F5344CB8AC3E}">
        <p14:creationId xmlns:p14="http://schemas.microsoft.com/office/powerpoint/2010/main" val="262482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91343D07-E2A6-5B9E-9D91-1019EC034F22}"/>
              </a:ext>
            </a:extLst>
          </p:cNvPr>
          <p:cNvSpPr txBox="1"/>
          <p:nvPr/>
        </p:nvSpPr>
        <p:spPr>
          <a:xfrm>
            <a:off x="767886" y="1643514"/>
            <a:ext cx="9890120" cy="1569660"/>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Cenaze namazı, ölen bir Müslüman için </a:t>
            </a:r>
            <a:r>
              <a:rPr lang="tr-TR" sz="3200" dirty="0" err="1">
                <a:latin typeface="Arial" panose="020B0604020202020204" pitchFamily="34" charset="0"/>
                <a:cs typeface="Arial" panose="020B0604020202020204" pitchFamily="34" charset="0"/>
              </a:rPr>
              <a:t>duâ</a:t>
            </a:r>
            <a:r>
              <a:rPr lang="tr-TR" sz="3200" dirty="0">
                <a:latin typeface="Arial" panose="020B0604020202020204" pitchFamily="34" charset="0"/>
                <a:cs typeface="Arial" panose="020B0604020202020204" pitchFamily="34" charset="0"/>
              </a:rPr>
              <a:t> niteliğindedir. Bu namazın rükû ve secdesi olmayıp, ayakta cemaatle kılınır.</a:t>
            </a:r>
          </a:p>
        </p:txBody>
      </p:sp>
      <p:sp>
        <p:nvSpPr>
          <p:cNvPr id="9" name="Metin kutusu 8">
            <a:extLst>
              <a:ext uri="{FF2B5EF4-FFF2-40B4-BE49-F238E27FC236}">
                <a16:creationId xmlns:a16="http://schemas.microsoft.com/office/drawing/2014/main" id="{9C5450D1-4024-296F-42CB-7BC7A9F752EE}"/>
              </a:ext>
            </a:extLst>
          </p:cNvPr>
          <p:cNvSpPr txBox="1"/>
          <p:nvPr/>
        </p:nvSpPr>
        <p:spPr>
          <a:xfrm>
            <a:off x="-1" y="861315"/>
            <a:ext cx="2398427" cy="430887"/>
          </a:xfrm>
          <a:prstGeom prst="rect">
            <a:avLst/>
          </a:prstGeom>
          <a:solidFill>
            <a:srgbClr val="F4CDC4"/>
          </a:solidFill>
          <a:ln>
            <a:noFill/>
          </a:ln>
        </p:spPr>
        <p:txBody>
          <a:bodyPr wrap="square" rtlCol="0">
            <a:spAutoFit/>
          </a:bodyPr>
          <a:lstStyle/>
          <a:p>
            <a:pPr>
              <a:spcAft>
                <a:spcPts val="600"/>
              </a:spcAft>
            </a:pPr>
            <a:r>
              <a:rPr lang="tr-TR" sz="2200" b="1" dirty="0">
                <a:latin typeface="Arial" panose="020B0604020202020204" pitchFamily="34" charset="0"/>
                <a:cs typeface="Arial" panose="020B0604020202020204" pitchFamily="34" charset="0"/>
              </a:rPr>
              <a:t> Cenaze Namazı</a:t>
            </a:r>
          </a:p>
        </p:txBody>
      </p:sp>
      <p:sp>
        <p:nvSpPr>
          <p:cNvPr id="4" name="Metin kutusu 3">
            <a:extLst>
              <a:ext uri="{FF2B5EF4-FFF2-40B4-BE49-F238E27FC236}">
                <a16:creationId xmlns:a16="http://schemas.microsoft.com/office/drawing/2014/main" id="{63FDFC47-2995-31EB-55EF-F31915CB1D3E}"/>
              </a:ext>
            </a:extLst>
          </p:cNvPr>
          <p:cNvSpPr txBox="1"/>
          <p:nvPr/>
        </p:nvSpPr>
        <p:spPr>
          <a:xfrm>
            <a:off x="767886" y="3402290"/>
            <a:ext cx="9890120" cy="1569660"/>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Cenaze namazı, bir kısım Müslümanların kılmasıyla diğer Müslümanların üzerinden yükümlülük kalkar. Bu nedenle </a:t>
            </a:r>
            <a:r>
              <a:rPr lang="tr-TR" sz="3200" dirty="0">
                <a:solidFill>
                  <a:srgbClr val="FF0000"/>
                </a:solidFill>
                <a:latin typeface="Arial" panose="020B0604020202020204" pitchFamily="34" charset="0"/>
                <a:cs typeface="Arial" panose="020B0604020202020204" pitchFamily="34" charset="0"/>
              </a:rPr>
              <a:t>farz-ı kifaye </a:t>
            </a:r>
            <a:r>
              <a:rPr lang="tr-TR" sz="3200" dirty="0">
                <a:latin typeface="Arial" panose="020B0604020202020204" pitchFamily="34" charset="0"/>
                <a:cs typeface="Arial" panose="020B0604020202020204" pitchFamily="34" charset="0"/>
              </a:rPr>
              <a:t>hükmündedir.</a:t>
            </a:r>
          </a:p>
        </p:txBody>
      </p:sp>
    </p:spTree>
    <p:extLst>
      <p:ext uri="{BB962C8B-B14F-4D97-AF65-F5344CB8AC3E}">
        <p14:creationId xmlns:p14="http://schemas.microsoft.com/office/powerpoint/2010/main" val="25419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ekran görüntüsü, grafik, tasarım içeren bir resim&#10;&#10;Açıklama otomatik olarak oluşturuldu">
            <a:extLst>
              <a:ext uri="{FF2B5EF4-FFF2-40B4-BE49-F238E27FC236}">
                <a16:creationId xmlns:a16="http://schemas.microsoft.com/office/drawing/2014/main" id="{0C6054F4-3D50-420C-5BBD-386637E98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3" y="692500"/>
            <a:ext cx="2686568" cy="900000"/>
          </a:xfrm>
          <a:prstGeom prst="rect">
            <a:avLst/>
          </a:prstGeom>
        </p:spPr>
      </p:pic>
      <p:sp>
        <p:nvSpPr>
          <p:cNvPr id="9" name="Metin kutusu 8">
            <a:extLst>
              <a:ext uri="{FF2B5EF4-FFF2-40B4-BE49-F238E27FC236}">
                <a16:creationId xmlns:a16="http://schemas.microsoft.com/office/drawing/2014/main" id="{9C5450D1-4024-296F-42CB-7BC7A9F752EE}"/>
              </a:ext>
            </a:extLst>
          </p:cNvPr>
          <p:cNvSpPr txBox="1"/>
          <p:nvPr/>
        </p:nvSpPr>
        <p:spPr>
          <a:xfrm>
            <a:off x="495662" y="927057"/>
            <a:ext cx="2686570" cy="430887"/>
          </a:xfrm>
          <a:prstGeom prst="rect">
            <a:avLst/>
          </a:prstGeom>
          <a:noFill/>
          <a:ln>
            <a:noFill/>
          </a:ln>
        </p:spPr>
        <p:txBody>
          <a:bodyPr wrap="square" rtlCol="0">
            <a:spAutoFit/>
          </a:bodyPr>
          <a:lstStyle/>
          <a:p>
            <a:pPr>
              <a:spcAft>
                <a:spcPts val="600"/>
              </a:spcAft>
            </a:pPr>
            <a:r>
              <a:rPr lang="tr-TR" sz="2200" b="1" dirty="0">
                <a:latin typeface="Arial" panose="020B0604020202020204" pitchFamily="34" charset="0"/>
                <a:cs typeface="Arial" panose="020B0604020202020204" pitchFamily="34" charset="0"/>
              </a:rPr>
              <a:t>Vacip Namazlar</a:t>
            </a:r>
          </a:p>
        </p:txBody>
      </p:sp>
      <p:sp>
        <p:nvSpPr>
          <p:cNvPr id="4" name="Metin kutusu 3">
            <a:extLst>
              <a:ext uri="{FF2B5EF4-FFF2-40B4-BE49-F238E27FC236}">
                <a16:creationId xmlns:a16="http://schemas.microsoft.com/office/drawing/2014/main" id="{8D974B99-98E4-838E-4909-C7078364C20F}"/>
              </a:ext>
            </a:extLst>
          </p:cNvPr>
          <p:cNvSpPr txBox="1"/>
          <p:nvPr/>
        </p:nvSpPr>
        <p:spPr>
          <a:xfrm>
            <a:off x="767886" y="1929281"/>
            <a:ext cx="9890120" cy="1569660"/>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Vacip sözcüğü, gerekli anlamına gelmektedir. Farz dışında gerekli olan ibadetler için kullanılan dinî bir hükümdür.</a:t>
            </a:r>
          </a:p>
        </p:txBody>
      </p:sp>
      <p:sp>
        <p:nvSpPr>
          <p:cNvPr id="6" name="Metin kutusu 5">
            <a:extLst>
              <a:ext uri="{FF2B5EF4-FFF2-40B4-BE49-F238E27FC236}">
                <a16:creationId xmlns:a16="http://schemas.microsoft.com/office/drawing/2014/main" id="{AD830DA1-8AF5-4C67-97E8-FF5013559885}"/>
              </a:ext>
            </a:extLst>
          </p:cNvPr>
          <p:cNvSpPr txBox="1"/>
          <p:nvPr/>
        </p:nvSpPr>
        <p:spPr>
          <a:xfrm>
            <a:off x="767886" y="3721184"/>
            <a:ext cx="9890120" cy="1077218"/>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Vacip namazlar, farz kadar açık ve kesin olmamakla birlikte kılınması dolaylı olarak emredilen namazlardır.</a:t>
            </a:r>
          </a:p>
        </p:txBody>
      </p:sp>
      <p:sp>
        <p:nvSpPr>
          <p:cNvPr id="10" name="Metin kutusu 9">
            <a:extLst>
              <a:ext uri="{FF2B5EF4-FFF2-40B4-BE49-F238E27FC236}">
                <a16:creationId xmlns:a16="http://schemas.microsoft.com/office/drawing/2014/main" id="{F16DFF51-08D3-5C2D-0314-517EAD2C301B}"/>
              </a:ext>
            </a:extLst>
          </p:cNvPr>
          <p:cNvSpPr txBox="1"/>
          <p:nvPr/>
        </p:nvSpPr>
        <p:spPr>
          <a:xfrm>
            <a:off x="767886" y="5026867"/>
            <a:ext cx="9890120" cy="584775"/>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Vacip ibadetler Kur’an-ı Kerim’de bildirilmiştir. </a:t>
            </a:r>
          </a:p>
        </p:txBody>
      </p:sp>
    </p:spTree>
    <p:extLst>
      <p:ext uri="{BB962C8B-B14F-4D97-AF65-F5344CB8AC3E}">
        <p14:creationId xmlns:p14="http://schemas.microsoft.com/office/powerpoint/2010/main" val="165377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193EFCF1-88DC-FD7F-290B-83E337711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2. KONU: NAMAZ ÇEŞİTLERİ</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A0413901-F1E7-AD30-68E8-10B29FA26C55}"/>
              </a:ext>
            </a:extLst>
          </p:cNvPr>
          <p:cNvSpPr txBox="1"/>
          <p:nvPr/>
        </p:nvSpPr>
        <p:spPr>
          <a:xfrm>
            <a:off x="767886" y="1686205"/>
            <a:ext cx="9890120" cy="1077218"/>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Yatsı namazından sonra üç rekat olarak kılınan vacip bir namazdır.</a:t>
            </a:r>
          </a:p>
        </p:txBody>
      </p:sp>
      <p:sp>
        <p:nvSpPr>
          <p:cNvPr id="6" name="Metin kutusu 5">
            <a:extLst>
              <a:ext uri="{FF2B5EF4-FFF2-40B4-BE49-F238E27FC236}">
                <a16:creationId xmlns:a16="http://schemas.microsoft.com/office/drawing/2014/main" id="{CCD457BA-8CED-7C94-0F0F-E8FDEA2981F0}"/>
              </a:ext>
            </a:extLst>
          </p:cNvPr>
          <p:cNvSpPr txBox="1"/>
          <p:nvPr/>
        </p:nvSpPr>
        <p:spPr>
          <a:xfrm>
            <a:off x="0" y="861315"/>
            <a:ext cx="2113614" cy="430887"/>
          </a:xfrm>
          <a:prstGeom prst="rect">
            <a:avLst/>
          </a:prstGeom>
          <a:solidFill>
            <a:srgbClr val="95CADD"/>
          </a:solidFill>
          <a:ln>
            <a:noFill/>
          </a:ln>
        </p:spPr>
        <p:txBody>
          <a:bodyPr wrap="square" rtlCol="0">
            <a:spAutoFit/>
          </a:bodyPr>
          <a:lstStyle/>
          <a:p>
            <a:pPr>
              <a:spcAft>
                <a:spcPts val="600"/>
              </a:spcAft>
            </a:pPr>
            <a:r>
              <a:rPr lang="tr-TR" sz="2200" b="1" dirty="0">
                <a:latin typeface="Arial" panose="020B0604020202020204" pitchFamily="34" charset="0"/>
                <a:cs typeface="Arial" panose="020B0604020202020204" pitchFamily="34" charset="0"/>
              </a:rPr>
              <a:t>  Vitir Namazı</a:t>
            </a:r>
          </a:p>
        </p:txBody>
      </p:sp>
      <p:sp>
        <p:nvSpPr>
          <p:cNvPr id="10" name="Metin kutusu 9">
            <a:extLst>
              <a:ext uri="{FF2B5EF4-FFF2-40B4-BE49-F238E27FC236}">
                <a16:creationId xmlns:a16="http://schemas.microsoft.com/office/drawing/2014/main" id="{928B871E-C8E3-C9D6-6DE3-3ABD285CCF9E}"/>
              </a:ext>
            </a:extLst>
          </p:cNvPr>
          <p:cNvSpPr txBox="1"/>
          <p:nvPr/>
        </p:nvSpPr>
        <p:spPr>
          <a:xfrm>
            <a:off x="767886" y="2978407"/>
            <a:ext cx="9890120" cy="1077218"/>
          </a:xfrm>
          <a:prstGeom prst="rect">
            <a:avLst/>
          </a:prstGeom>
          <a:noFill/>
          <a:ln>
            <a:noFill/>
          </a:ln>
        </p:spPr>
        <p:txBody>
          <a:bodyPr wrap="square" rtlCol="0">
            <a:spAutoFit/>
          </a:bodyPr>
          <a:lstStyle/>
          <a:p>
            <a:pPr>
              <a:spcAft>
                <a:spcPts val="600"/>
              </a:spcAft>
            </a:pPr>
            <a:r>
              <a:rPr lang="tr-TR" sz="3200" dirty="0">
                <a:latin typeface="Arial" panose="020B0604020202020204" pitchFamily="34" charset="0"/>
                <a:cs typeface="Arial" panose="020B0604020202020204" pitchFamily="34" charset="0"/>
              </a:rPr>
              <a:t>• Bu namazın üçüncü rekatında ara tekbir alınır ve hemen ardından </a:t>
            </a:r>
            <a:r>
              <a:rPr lang="tr-TR" sz="3200" dirty="0" err="1">
                <a:latin typeface="Arial" panose="020B0604020202020204" pitchFamily="34" charset="0"/>
                <a:cs typeface="Arial" panose="020B0604020202020204" pitchFamily="34" charset="0"/>
              </a:rPr>
              <a:t>kunut</a:t>
            </a:r>
            <a:r>
              <a:rPr lang="tr-TR" sz="3200" dirty="0">
                <a:latin typeface="Arial" panose="020B0604020202020204" pitchFamily="34" charset="0"/>
                <a:cs typeface="Arial" panose="020B0604020202020204" pitchFamily="34" charset="0"/>
              </a:rPr>
              <a:t> duaları okunur.</a:t>
            </a:r>
          </a:p>
        </p:txBody>
      </p:sp>
    </p:spTree>
    <p:extLst>
      <p:ext uri="{BB962C8B-B14F-4D97-AF65-F5344CB8AC3E}">
        <p14:creationId xmlns:p14="http://schemas.microsoft.com/office/powerpoint/2010/main" val="385331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1180</TotalTime>
  <Words>1918</Words>
  <Application>Microsoft Office PowerPoint</Application>
  <PresentationFormat>Geniş ekran</PresentationFormat>
  <Paragraphs>301</Paragraphs>
  <Slides>25</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25</vt:i4>
      </vt:variant>
    </vt:vector>
  </HeadingPairs>
  <TitlesOfParts>
    <vt:vector size="29"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30</cp:revision>
  <dcterms:created xsi:type="dcterms:W3CDTF">2023-08-29T09:05:15Z</dcterms:created>
  <dcterms:modified xsi:type="dcterms:W3CDTF">2023-09-15T13:58:08Z</dcterms:modified>
</cp:coreProperties>
</file>