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6" r:id="rId4"/>
    <p:sldId id="283" r:id="rId5"/>
    <p:sldId id="276" r:id="rId6"/>
    <p:sldId id="279" r:id="rId7"/>
    <p:sldId id="286" r:id="rId8"/>
    <p:sldId id="287" r:id="rId9"/>
    <p:sldId id="288" r:id="rId10"/>
    <p:sldId id="285" r:id="rId11"/>
    <p:sldId id="284" r:id="rId12"/>
    <p:sldId id="271" r:id="rId13"/>
    <p:sldId id="272" r:id="rId14"/>
    <p:sldId id="273" r:id="rId15"/>
    <p:sldId id="274" r:id="rId16"/>
    <p:sldId id="267" r:id="rId17"/>
    <p:sldId id="260" r:id="rId18"/>
    <p:sldId id="261" r:id="rId19"/>
    <p:sldId id="264" r:id="rId20"/>
    <p:sldId id="265" r:id="rId21"/>
    <p:sldId id="269" r:id="rId22"/>
    <p:sldId id="268" r:id="rId23"/>
    <p:sldId id="258" r:id="rId24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917B"/>
    <a:srgbClr val="C00000"/>
    <a:srgbClr val="C61D1D"/>
    <a:srgbClr val="FFFFFF"/>
    <a:srgbClr val="B2B2B2"/>
    <a:srgbClr val="F68C7A"/>
    <a:srgbClr val="86E2CE"/>
    <a:srgbClr val="3D1E0C"/>
    <a:srgbClr val="A8947B"/>
    <a:srgbClr val="F146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Orta Stil 2 - Vurgu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EBBBCC-DAD2-459C-BE2E-F6DE35CF9A28}" styleName="Koyu Stil 2 - Vurgu 3/Vurgu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Koyu Stil 2 - Vurgu 1/Vurgu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Koyu Stil 2 - Vurgu 5/Vurgu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506" autoAdjust="0"/>
  </p:normalViewPr>
  <p:slideViewPr>
    <p:cSldViewPr snapToGrid="0">
      <p:cViewPr>
        <p:scale>
          <a:sx n="66" d="100"/>
          <a:sy n="66" d="100"/>
        </p:scale>
        <p:origin x="792" y="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3850907-FC4F-8F52-E154-D8009B73C3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DCDFBAA9-8341-66B8-66AD-31AD6D696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71014A3-56FD-11A9-2A20-2228F4644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12.09.2023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5AF9A6B-3A1E-DCAD-0954-15B1BF98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2C5FCB4-7D08-8654-995B-9C612B0E6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0532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9E855F6-1ACD-4952-4F36-349949320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21F2C907-D62E-4F6B-1C9E-D715772625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6E6FA8A-1FF0-2082-930B-3F9EE8D2E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12.09.2023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61D82C7-4CB6-7D5C-AA13-EEBF77B3A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563B8B8-14CD-5D2B-83AE-DAD4A2CA9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2699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B7C8F6FC-093C-EA75-5534-31DF775992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3C6B568F-A886-FA0A-CFE9-21C5EE640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FACFDD2-5927-D605-3844-23D74E8A7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12.09.2023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8684211-6AD5-77B4-80DA-FA39CE1CB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DA42025-01C7-86C9-306E-C2CA6A284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57974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B06BB68-4CC1-9362-B1E7-B1840C9F0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0251795-3786-523E-FBBE-C34392589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BDAE83B-CE47-B7E7-6DE1-D2371DF85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12.09.2023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82AB5A3-E6CF-4A51-930D-F454EFBED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DD976E8-53EB-CB20-BA03-A08C9A8F3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5121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8DD2D57-98CC-EC6F-8785-847AD3031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235579E-2D7F-E30E-BAE1-BEC6144FF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72D8D35-F2D1-26A2-1F4D-CDB7BC2A9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12.09.2023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3E2E0C2-D904-018E-7124-E92F10CAC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7E4E614-672A-ACEF-6E23-D1418E15E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74440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A8A22D2-5D0C-D031-C67A-321F833A8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7540442-05DD-FCF0-5F23-C0BBE29CE5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8A9133D9-0095-B307-14AB-ADACCC0E2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7FED7B9-9F81-E427-205E-A510F01E1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12.09.2023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EFEBB21-09F9-4E27-C63B-E5602D27F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88D0B941-5BAF-8619-E66F-AFDB9E9BB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2036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D1022DB-1D29-7654-D91B-A60CAB69E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FE01D2A-3E28-1C4B-D382-043F63DC86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26F39D2-87B4-0E34-A4D6-2907440A58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11443B8C-7EAB-A5A9-9340-CAA7747E7A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751503DD-308F-8555-8B6E-181826858C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4A79D68B-7A25-5F10-F60D-456BD32A1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12.09.2023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69A518CB-29DB-167D-1794-F9A397219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DCFB4256-CC92-4AE4-EE81-F8A4FA63B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7473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12B57C6-3F09-A76C-B120-8563CC94A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9A07B038-B944-C50C-BE4F-BDCC16F42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12.09.2023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193159CF-700E-D0FD-6FAF-38F7FC575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CA43F7CD-3DD0-E425-F887-EB12060F7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81406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D3E4C5FE-F94E-157C-BE5D-4B8006AC7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12.09.2023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B19AE199-FC2C-78CF-1525-C6F087BBF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3F25133A-B3BC-48B4-48FE-51EEFD395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1560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BF09C75-6454-3A34-3095-F2BB1AF7A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600ED0E-473D-EAD9-00D5-9F22291F2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AEBD6D9F-A156-49DA-E2E9-2ACCEA959F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A367944D-2FD9-F43D-2131-851EFA2F6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12.09.2023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1908D17-E1C9-D5BA-8925-B61FEA28B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0EF1781-2369-C1D2-34BB-B56FF6357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464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CD33136-7B15-6832-28F6-32E507680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23E99F2B-21A1-B1EA-CFFC-117BB06847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3A75A30D-1547-DFD3-B5FB-9AFD024C7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ED64A739-BD4E-1240-75C6-D61103036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12.09.2023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B2A6343-367B-E445-DBBB-5A8641B98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8EDE9BD-52B0-6892-4A99-CEF1737E1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974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0C73D3AF-A8CA-AAB5-6811-23158F643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1D22FA9-D816-4784-DB9F-B59376C19E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FA114A4-7BEC-6651-9831-BB9E91E3E6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30DF3-9219-4DFD-A517-8298D891D685}" type="datetimeFigureOut">
              <a:rPr lang="tr-TR" smtClean="0"/>
              <a:t>12.09.2023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7B3F18E-2EB6-1F27-09F1-4753C93831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D424AA5-D408-3048-D849-23E19E3DC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58772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metin, bulut, dış mekan, gökyüzü içeren bir resim&#10;&#10;Açıklama otomatik olarak oluşturuldu">
            <a:extLst>
              <a:ext uri="{FF2B5EF4-FFF2-40B4-BE49-F238E27FC236}">
                <a16:creationId xmlns:a16="http://schemas.microsoft.com/office/drawing/2014/main" id="{CA22D434-B7C2-985A-0AD6-521FC5A4CB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48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193EFCF1-88DC-FD7F-290B-83E337711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Resim 7" descr="ekran görüntüsü, renklilik, kare, tasarım içeren bir resim&#10;&#10;Açıklama otomatik olarak oluşturuldu">
            <a:extLst>
              <a:ext uri="{FF2B5EF4-FFF2-40B4-BE49-F238E27FC236}">
                <a16:creationId xmlns:a16="http://schemas.microsoft.com/office/drawing/2014/main" id="{EC611963-BC02-254C-D653-6D7236B25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381" y="673542"/>
            <a:ext cx="5414186" cy="5414186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NAMAZ İBADETİ VE ÖNEMİ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9293536E-C98C-B49F-60F2-9886890B503F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91343D07-E2A6-5B9E-9D91-1019EC034F22}"/>
              </a:ext>
            </a:extLst>
          </p:cNvPr>
          <p:cNvSpPr txBox="1"/>
          <p:nvPr/>
        </p:nvSpPr>
        <p:spPr>
          <a:xfrm>
            <a:off x="3713353" y="889826"/>
            <a:ext cx="2279244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Kulun Rabb’ine en yakın olduğu an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EE7E3D3F-7112-CB64-6449-074710006C19}"/>
              </a:ext>
            </a:extLst>
          </p:cNvPr>
          <p:cNvSpPr txBox="1"/>
          <p:nvPr/>
        </p:nvSpPr>
        <p:spPr>
          <a:xfrm>
            <a:off x="3713354" y="4096529"/>
            <a:ext cx="2279244" cy="17081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100" dirty="0">
                <a:latin typeface="Arial" panose="020B0604020202020204" pitchFamily="34" charset="0"/>
                <a:cs typeface="Arial" panose="020B0604020202020204" pitchFamily="34" charset="0"/>
              </a:rPr>
              <a:t>Camide         veya        mescitte imamın arkasında namaz kılan kalabalık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9C5450D1-4024-296F-42CB-7BC7A9F752EE}"/>
              </a:ext>
            </a:extLst>
          </p:cNvPr>
          <p:cNvSpPr txBox="1"/>
          <p:nvPr/>
        </p:nvSpPr>
        <p:spPr>
          <a:xfrm>
            <a:off x="5115843" y="2533655"/>
            <a:ext cx="133458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Secde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E71FF505-8A40-DF23-E584-756ED00EC2D4}"/>
              </a:ext>
            </a:extLst>
          </p:cNvPr>
          <p:cNvSpPr txBox="1"/>
          <p:nvPr/>
        </p:nvSpPr>
        <p:spPr>
          <a:xfrm>
            <a:off x="6796539" y="777929"/>
            <a:ext cx="2279244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100" dirty="0">
                <a:latin typeface="Arial" panose="020B0604020202020204" pitchFamily="34" charset="0"/>
                <a:cs typeface="Arial" panose="020B0604020202020204" pitchFamily="34" charset="0"/>
              </a:rPr>
              <a:t>Kesin olarak yapılması Yüce Allah tarafından emredilmiş ibadetlerin hükmü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17726166-AEAC-ECB6-3E8E-E542AE96B53A}"/>
              </a:ext>
            </a:extLst>
          </p:cNvPr>
          <p:cNvSpPr txBox="1"/>
          <p:nvPr/>
        </p:nvSpPr>
        <p:spPr>
          <a:xfrm>
            <a:off x="6838096" y="4334153"/>
            <a:ext cx="2237687" cy="11541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300" dirty="0">
                <a:latin typeface="Arial" panose="020B0604020202020204" pitchFamily="34" charset="0"/>
                <a:cs typeface="Arial" panose="020B0604020202020204" pitchFamily="34" charset="0"/>
              </a:rPr>
              <a:t>Kurtuluş,   doğru yol, kurtuluşa erme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996C9525-EB3D-FE0C-7F91-AF48FB063FF7}"/>
              </a:ext>
            </a:extLst>
          </p:cNvPr>
          <p:cNvSpPr txBox="1"/>
          <p:nvPr/>
        </p:nvSpPr>
        <p:spPr>
          <a:xfrm>
            <a:off x="6323720" y="2511045"/>
            <a:ext cx="133458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Farz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1D8FA17B-E088-BAB4-C119-35AEB5971D97}"/>
              </a:ext>
            </a:extLst>
          </p:cNvPr>
          <p:cNvSpPr txBox="1"/>
          <p:nvPr/>
        </p:nvSpPr>
        <p:spPr>
          <a:xfrm>
            <a:off x="5098611" y="3768633"/>
            <a:ext cx="133458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Cemaat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4F11A56C-A7E3-76DB-EAEA-149C1F8424F7}"/>
              </a:ext>
            </a:extLst>
          </p:cNvPr>
          <p:cNvSpPr txBox="1"/>
          <p:nvPr/>
        </p:nvSpPr>
        <p:spPr>
          <a:xfrm>
            <a:off x="6337913" y="3782345"/>
            <a:ext cx="1334583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Hidayet</a:t>
            </a:r>
          </a:p>
        </p:txBody>
      </p:sp>
      <p:sp>
        <p:nvSpPr>
          <p:cNvPr id="16" name="Ok: Sağ 15">
            <a:extLst>
              <a:ext uri="{FF2B5EF4-FFF2-40B4-BE49-F238E27FC236}">
                <a16:creationId xmlns:a16="http://schemas.microsoft.com/office/drawing/2014/main" id="{DD87D162-E0F3-039F-ADE4-1C95229C62F1}"/>
              </a:ext>
            </a:extLst>
          </p:cNvPr>
          <p:cNvSpPr/>
          <p:nvPr/>
        </p:nvSpPr>
        <p:spPr>
          <a:xfrm>
            <a:off x="578412" y="2389994"/>
            <a:ext cx="3162251" cy="2078012"/>
          </a:xfrm>
          <a:prstGeom prst="rightArrow">
            <a:avLst/>
          </a:prstGeom>
          <a:solidFill>
            <a:srgbClr val="C61D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latin typeface="Arial" panose="020B0604020202020204" pitchFamily="34" charset="0"/>
                <a:cs typeface="Arial" panose="020B0604020202020204" pitchFamily="34" charset="0"/>
              </a:rPr>
              <a:t>KAVRAM  BİLGİSİ</a:t>
            </a:r>
          </a:p>
        </p:txBody>
      </p:sp>
    </p:spTree>
    <p:extLst>
      <p:ext uri="{BB962C8B-B14F-4D97-AF65-F5344CB8AC3E}">
        <p14:creationId xmlns:p14="http://schemas.microsoft.com/office/powerpoint/2010/main" val="320774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9" grpId="0"/>
      <p:bldP spid="10" grpId="0"/>
      <p:bldP spid="15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193EFCF1-88DC-FD7F-290B-83E337711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Resim 5" descr="daire, grafik, ekran görüntüsü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DA208B9-C824-391D-CD53-2045DADAA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670" y="766970"/>
            <a:ext cx="4400000" cy="5219048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NAMAZ İBADETİ VE ÖNEMİ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9293536E-C98C-B49F-60F2-9886890B503F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91343D07-E2A6-5B9E-9D91-1019EC034F22}"/>
              </a:ext>
            </a:extLst>
          </p:cNvPr>
          <p:cNvSpPr txBox="1"/>
          <p:nvPr/>
        </p:nvSpPr>
        <p:spPr>
          <a:xfrm>
            <a:off x="4872526" y="587182"/>
            <a:ext cx="502098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Allah'ın (c.c.) emri olduğu için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EE7E3D3F-7112-CB64-6449-074710006C19}"/>
              </a:ext>
            </a:extLst>
          </p:cNvPr>
          <p:cNvSpPr txBox="1"/>
          <p:nvPr/>
        </p:nvSpPr>
        <p:spPr>
          <a:xfrm>
            <a:off x="5847830" y="1292124"/>
            <a:ext cx="4760595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Allah'ın (c.c.) rızasını kazanmak için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9C5450D1-4024-296F-42CB-7BC7A9F752EE}"/>
              </a:ext>
            </a:extLst>
          </p:cNvPr>
          <p:cNvSpPr txBox="1"/>
          <p:nvPr/>
        </p:nvSpPr>
        <p:spPr>
          <a:xfrm>
            <a:off x="1641691" y="2591664"/>
            <a:ext cx="1872411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3200" b="1" dirty="0">
                <a:latin typeface="Arial" panose="020B0604020202020204" pitchFamily="34" charset="0"/>
                <a:cs typeface="Arial" panose="020B0604020202020204" pitchFamily="34" charset="0"/>
              </a:rPr>
              <a:t>Niçin namaz kılarız?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E71FF505-8A40-DF23-E584-756ED00EC2D4}"/>
              </a:ext>
            </a:extLst>
          </p:cNvPr>
          <p:cNvSpPr txBox="1"/>
          <p:nvPr/>
        </p:nvSpPr>
        <p:spPr>
          <a:xfrm>
            <a:off x="5866562" y="2741878"/>
            <a:ext cx="4760595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İslam'ın şartı ve dinin direği olduğu için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F3CA2025-6107-42DB-EA1D-A2F7D418611B}"/>
              </a:ext>
            </a:extLst>
          </p:cNvPr>
          <p:cNvSpPr txBox="1"/>
          <p:nvPr/>
        </p:nvSpPr>
        <p:spPr>
          <a:xfrm>
            <a:off x="5866562" y="4396703"/>
            <a:ext cx="4760595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Allah’a (c.c.) şükrümüzü, minnetimizi belirtmek için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17726166-AEAC-ECB6-3E8E-E542AE96B53A}"/>
              </a:ext>
            </a:extLst>
          </p:cNvPr>
          <p:cNvSpPr txBox="1"/>
          <p:nvPr/>
        </p:nvSpPr>
        <p:spPr>
          <a:xfrm>
            <a:off x="4872525" y="5407601"/>
            <a:ext cx="6624931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Rabb’imize (c.c.) karşı yerine getirmemiz gereken kulluk görevi olduğu için</a:t>
            </a:r>
          </a:p>
        </p:txBody>
      </p:sp>
    </p:spTree>
    <p:extLst>
      <p:ext uri="{BB962C8B-B14F-4D97-AF65-F5344CB8AC3E}">
        <p14:creationId xmlns:p14="http://schemas.microsoft.com/office/powerpoint/2010/main" val="16943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10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AB2A1E73-7393-0D5B-37C1-FAAC4E99E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2190200"/>
            <a:ext cx="10643017" cy="155427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“(</a:t>
            </a:r>
            <a:r>
              <a:rPr lang="tr-TR" sz="3000" dirty="0" err="1">
                <a:latin typeface="Arial" panose="020B0604020202020204" pitchFamily="34" charset="0"/>
                <a:cs typeface="Arial" panose="020B0604020202020204" pitchFamily="34" charset="0"/>
              </a:rPr>
              <a:t>Resûlüm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!) Sana vahyedilen </a:t>
            </a:r>
            <a:r>
              <a:rPr lang="tr-TR" sz="3000" dirty="0" err="1">
                <a:latin typeface="Arial" panose="020B0604020202020204" pitchFamily="34" charset="0"/>
                <a:cs typeface="Arial" panose="020B0604020202020204" pitchFamily="34" charset="0"/>
              </a:rPr>
              <a:t>Kitab’ı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 oku ve namazı kıl. Muhakkak ki, namaz, </a:t>
            </a:r>
            <a:r>
              <a:rPr lang="tr-TR" sz="3000" dirty="0" err="1">
                <a:latin typeface="Arial" panose="020B0604020202020204" pitchFamily="34" charset="0"/>
                <a:cs typeface="Arial" panose="020B0604020202020204" pitchFamily="34" charset="0"/>
              </a:rPr>
              <a:t>hayâsızlıktan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 ve kötülükten alıkoyar...”</a:t>
            </a:r>
          </a:p>
          <a:p>
            <a:pPr algn="ctr"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tr-TR" sz="3000" dirty="0" err="1">
                <a:latin typeface="Arial" panose="020B0604020202020204" pitchFamily="34" charset="0"/>
                <a:cs typeface="Arial" panose="020B0604020202020204" pitchFamily="34" charset="0"/>
              </a:rPr>
              <a:t>Ankebût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 suresi, 45. ayet)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NAMAZ İBADETİ VE ÖNEMİ</a:t>
            </a:r>
          </a:p>
        </p:txBody>
      </p:sp>
      <p:grpSp>
        <p:nvGrpSpPr>
          <p:cNvPr id="3" name="Grup 2">
            <a:extLst>
              <a:ext uri="{FF2B5EF4-FFF2-40B4-BE49-F238E27FC236}">
                <a16:creationId xmlns:a16="http://schemas.microsoft.com/office/drawing/2014/main" id="{F0A79B90-3AA4-4A22-56BC-9DA2947996CC}"/>
              </a:ext>
            </a:extLst>
          </p:cNvPr>
          <p:cNvGrpSpPr/>
          <p:nvPr/>
        </p:nvGrpSpPr>
        <p:grpSpPr>
          <a:xfrm>
            <a:off x="5279218" y="604410"/>
            <a:ext cx="1633564" cy="1127159"/>
            <a:chOff x="5279218" y="604410"/>
            <a:chExt cx="1633564" cy="1127159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82A785F-5C9E-1B2C-BCD9-A21CFB7D1345}"/>
                </a:ext>
              </a:extLst>
            </p:cNvPr>
            <p:cNvSpPr/>
            <p:nvPr/>
          </p:nvSpPr>
          <p:spPr>
            <a:xfrm>
              <a:off x="5279218" y="604410"/>
              <a:ext cx="1633564" cy="1127159"/>
            </a:xfrm>
            <a:custGeom>
              <a:avLst/>
              <a:gdLst/>
              <a:ahLst/>
              <a:cxnLst/>
              <a:rect l="l" t="t" r="r" b="b"/>
              <a:pathLst>
                <a:path w="2781886" h="1919501">
                  <a:moveTo>
                    <a:pt x="0" y="0"/>
                  </a:moveTo>
                  <a:lnTo>
                    <a:pt x="2781886" y="0"/>
                  </a:lnTo>
                  <a:lnTo>
                    <a:pt x="2781886" y="1919501"/>
                  </a:lnTo>
                  <a:lnTo>
                    <a:pt x="0" y="1919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Metin kutusu 6">
              <a:extLst>
                <a:ext uri="{FF2B5EF4-FFF2-40B4-BE49-F238E27FC236}">
                  <a16:creationId xmlns:a16="http://schemas.microsoft.com/office/drawing/2014/main" id="{E0B39EC6-FBFA-AB63-F18C-CC82337932D6}"/>
                </a:ext>
              </a:extLst>
            </p:cNvPr>
            <p:cNvSpPr txBox="1"/>
            <p:nvPr/>
          </p:nvSpPr>
          <p:spPr>
            <a:xfrm rot="20775164">
              <a:off x="5687409" y="795994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Örnek</a:t>
              </a:r>
            </a:p>
          </p:txBody>
        </p:sp>
        <p:sp>
          <p:nvSpPr>
            <p:cNvPr id="9" name="Metin kutusu 8">
              <a:extLst>
                <a:ext uri="{FF2B5EF4-FFF2-40B4-BE49-F238E27FC236}">
                  <a16:creationId xmlns:a16="http://schemas.microsoft.com/office/drawing/2014/main" id="{7AEE6E6F-3DC2-3F7B-A6B5-7F51025A5372}"/>
                </a:ext>
              </a:extLst>
            </p:cNvPr>
            <p:cNvSpPr txBox="1"/>
            <p:nvPr/>
          </p:nvSpPr>
          <p:spPr>
            <a:xfrm>
              <a:off x="5687409" y="1272581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Ayet</a:t>
              </a:r>
            </a:p>
          </p:txBody>
        </p:sp>
      </p:grpSp>
      <p:sp>
        <p:nvSpPr>
          <p:cNvPr id="10" name="Metin kutusu 9">
            <a:extLst>
              <a:ext uri="{FF2B5EF4-FFF2-40B4-BE49-F238E27FC236}">
                <a16:creationId xmlns:a16="http://schemas.microsoft.com/office/drawing/2014/main" id="{974AFDB1-193A-22D0-1AB7-93207B72C2B5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440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A5B6C48C-6EB0-0135-1E63-8CA6235EB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2190200"/>
            <a:ext cx="10996594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Namaz ibadetinin bireysel faydaları pek çoktur.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NAMAZ İBADETİ VE ÖNEMİ</a:t>
            </a:r>
          </a:p>
        </p:txBody>
      </p:sp>
      <p:grpSp>
        <p:nvGrpSpPr>
          <p:cNvPr id="3" name="Grup 2">
            <a:extLst>
              <a:ext uri="{FF2B5EF4-FFF2-40B4-BE49-F238E27FC236}">
                <a16:creationId xmlns:a16="http://schemas.microsoft.com/office/drawing/2014/main" id="{F0A79B90-3AA4-4A22-56BC-9DA2947996CC}"/>
              </a:ext>
            </a:extLst>
          </p:cNvPr>
          <p:cNvGrpSpPr/>
          <p:nvPr/>
        </p:nvGrpSpPr>
        <p:grpSpPr>
          <a:xfrm>
            <a:off x="5279218" y="604410"/>
            <a:ext cx="1633564" cy="1127159"/>
            <a:chOff x="5279218" y="604410"/>
            <a:chExt cx="1633564" cy="1127159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82A785F-5C9E-1B2C-BCD9-A21CFB7D1345}"/>
                </a:ext>
              </a:extLst>
            </p:cNvPr>
            <p:cNvSpPr/>
            <p:nvPr/>
          </p:nvSpPr>
          <p:spPr>
            <a:xfrm>
              <a:off x="5279218" y="604410"/>
              <a:ext cx="1633564" cy="1127159"/>
            </a:xfrm>
            <a:custGeom>
              <a:avLst/>
              <a:gdLst/>
              <a:ahLst/>
              <a:cxnLst/>
              <a:rect l="l" t="t" r="r" b="b"/>
              <a:pathLst>
                <a:path w="2781886" h="1919501">
                  <a:moveTo>
                    <a:pt x="0" y="0"/>
                  </a:moveTo>
                  <a:lnTo>
                    <a:pt x="2781886" y="0"/>
                  </a:lnTo>
                  <a:lnTo>
                    <a:pt x="2781886" y="1919501"/>
                  </a:lnTo>
                  <a:lnTo>
                    <a:pt x="0" y="1919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Metin kutusu 6">
              <a:extLst>
                <a:ext uri="{FF2B5EF4-FFF2-40B4-BE49-F238E27FC236}">
                  <a16:creationId xmlns:a16="http://schemas.microsoft.com/office/drawing/2014/main" id="{E0B39EC6-FBFA-AB63-F18C-CC82337932D6}"/>
                </a:ext>
              </a:extLst>
            </p:cNvPr>
            <p:cNvSpPr txBox="1"/>
            <p:nvPr/>
          </p:nvSpPr>
          <p:spPr>
            <a:xfrm rot="20775164">
              <a:off x="5687409" y="795994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Ayetin</a:t>
              </a:r>
            </a:p>
          </p:txBody>
        </p:sp>
        <p:sp>
          <p:nvSpPr>
            <p:cNvPr id="9" name="Metin kutusu 8">
              <a:extLst>
                <a:ext uri="{FF2B5EF4-FFF2-40B4-BE49-F238E27FC236}">
                  <a16:creationId xmlns:a16="http://schemas.microsoft.com/office/drawing/2014/main" id="{7AEE6E6F-3DC2-3F7B-A6B5-7F51025A5372}"/>
                </a:ext>
              </a:extLst>
            </p:cNvPr>
            <p:cNvSpPr txBox="1"/>
            <p:nvPr/>
          </p:nvSpPr>
          <p:spPr>
            <a:xfrm>
              <a:off x="5687409" y="1272581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Yorumu</a:t>
              </a:r>
            </a:p>
          </p:txBody>
        </p:sp>
      </p:grpSp>
      <p:sp>
        <p:nvSpPr>
          <p:cNvPr id="10" name="Metin kutusu 9">
            <a:extLst>
              <a:ext uri="{FF2B5EF4-FFF2-40B4-BE49-F238E27FC236}">
                <a16:creationId xmlns:a16="http://schemas.microsoft.com/office/drawing/2014/main" id="{D9EC9FDC-C7A7-E03F-AE15-B1FD019710B2}"/>
              </a:ext>
            </a:extLst>
          </p:cNvPr>
          <p:cNvSpPr txBox="1"/>
          <p:nvPr/>
        </p:nvSpPr>
        <p:spPr>
          <a:xfrm>
            <a:off x="774489" y="3046613"/>
            <a:ext cx="10643017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Namaz kılmak Allah’ın (c.c.) kesin bir emridir.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9A61F793-8C6C-EEC2-F444-1129A5742E06}"/>
              </a:ext>
            </a:extLst>
          </p:cNvPr>
          <p:cNvSpPr txBox="1"/>
          <p:nvPr/>
        </p:nvSpPr>
        <p:spPr>
          <a:xfrm>
            <a:off x="774489" y="3903026"/>
            <a:ext cx="10643017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Kötü duygu ve işlerden arınmak için namaz kılmak gerekir. 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EAB340D6-87F9-879D-1349-01A8B12DB00E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706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430524F2-5C36-A931-E6FB-5C12E94F2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1959367"/>
            <a:ext cx="10643017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“Bir Müslüman namaz vakti girdiğinde, güzelce abdest alır, huşu içinde </a:t>
            </a:r>
            <a:r>
              <a:rPr lang="tr-TR" sz="3000" dirty="0" err="1">
                <a:latin typeface="Arial" panose="020B0604020202020204" pitchFamily="34" charset="0"/>
                <a:cs typeface="Arial" panose="020B0604020202020204" pitchFamily="34" charset="0"/>
              </a:rPr>
              <a:t>rükûsunu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 tam yaparak namazını kılarsa geçmiş küçük günahları affedilir. Bu ömür boyunca devam eder.”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NAMAZ İBADETİ VE ÖNEMİ</a:t>
            </a:r>
          </a:p>
        </p:txBody>
      </p:sp>
      <p:grpSp>
        <p:nvGrpSpPr>
          <p:cNvPr id="3" name="Grup 2">
            <a:extLst>
              <a:ext uri="{FF2B5EF4-FFF2-40B4-BE49-F238E27FC236}">
                <a16:creationId xmlns:a16="http://schemas.microsoft.com/office/drawing/2014/main" id="{F0A79B90-3AA4-4A22-56BC-9DA2947996CC}"/>
              </a:ext>
            </a:extLst>
          </p:cNvPr>
          <p:cNvGrpSpPr/>
          <p:nvPr/>
        </p:nvGrpSpPr>
        <p:grpSpPr>
          <a:xfrm>
            <a:off x="5279218" y="604410"/>
            <a:ext cx="1633564" cy="1127159"/>
            <a:chOff x="5279218" y="604410"/>
            <a:chExt cx="1633564" cy="1127159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82A785F-5C9E-1B2C-BCD9-A21CFB7D1345}"/>
                </a:ext>
              </a:extLst>
            </p:cNvPr>
            <p:cNvSpPr/>
            <p:nvPr/>
          </p:nvSpPr>
          <p:spPr>
            <a:xfrm>
              <a:off x="5279218" y="604410"/>
              <a:ext cx="1633564" cy="1127159"/>
            </a:xfrm>
            <a:custGeom>
              <a:avLst/>
              <a:gdLst/>
              <a:ahLst/>
              <a:cxnLst/>
              <a:rect l="l" t="t" r="r" b="b"/>
              <a:pathLst>
                <a:path w="2781886" h="1919501">
                  <a:moveTo>
                    <a:pt x="0" y="0"/>
                  </a:moveTo>
                  <a:lnTo>
                    <a:pt x="2781886" y="0"/>
                  </a:lnTo>
                  <a:lnTo>
                    <a:pt x="2781886" y="1919501"/>
                  </a:lnTo>
                  <a:lnTo>
                    <a:pt x="0" y="1919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Metin kutusu 6">
              <a:extLst>
                <a:ext uri="{FF2B5EF4-FFF2-40B4-BE49-F238E27FC236}">
                  <a16:creationId xmlns:a16="http://schemas.microsoft.com/office/drawing/2014/main" id="{E0B39EC6-FBFA-AB63-F18C-CC82337932D6}"/>
                </a:ext>
              </a:extLst>
            </p:cNvPr>
            <p:cNvSpPr txBox="1"/>
            <p:nvPr/>
          </p:nvSpPr>
          <p:spPr>
            <a:xfrm rot="20775164">
              <a:off x="5687409" y="795994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Örnek</a:t>
              </a:r>
            </a:p>
          </p:txBody>
        </p:sp>
        <p:sp>
          <p:nvSpPr>
            <p:cNvPr id="9" name="Metin kutusu 8">
              <a:extLst>
                <a:ext uri="{FF2B5EF4-FFF2-40B4-BE49-F238E27FC236}">
                  <a16:creationId xmlns:a16="http://schemas.microsoft.com/office/drawing/2014/main" id="{7AEE6E6F-3DC2-3F7B-A6B5-7F51025A5372}"/>
                </a:ext>
              </a:extLst>
            </p:cNvPr>
            <p:cNvSpPr txBox="1"/>
            <p:nvPr/>
          </p:nvSpPr>
          <p:spPr>
            <a:xfrm>
              <a:off x="5687409" y="1272581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Hadis</a:t>
              </a:r>
            </a:p>
          </p:txBody>
        </p:sp>
      </p:grpSp>
      <p:sp>
        <p:nvSpPr>
          <p:cNvPr id="10" name="Metin kutusu 9">
            <a:extLst>
              <a:ext uri="{FF2B5EF4-FFF2-40B4-BE49-F238E27FC236}">
                <a16:creationId xmlns:a16="http://schemas.microsoft.com/office/drawing/2014/main" id="{56691210-BD19-E5EB-4BD0-B13B0F578ADB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450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BC4C2A8D-81DC-9A01-D132-790603266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2190200"/>
            <a:ext cx="10996594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Müslüman ibadetlerinde bilinçli olmalıdır.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NAMAZ İBADETİ VE ÖNEMİ</a:t>
            </a:r>
          </a:p>
        </p:txBody>
      </p:sp>
      <p:grpSp>
        <p:nvGrpSpPr>
          <p:cNvPr id="3" name="Grup 2">
            <a:extLst>
              <a:ext uri="{FF2B5EF4-FFF2-40B4-BE49-F238E27FC236}">
                <a16:creationId xmlns:a16="http://schemas.microsoft.com/office/drawing/2014/main" id="{F0A79B90-3AA4-4A22-56BC-9DA2947996CC}"/>
              </a:ext>
            </a:extLst>
          </p:cNvPr>
          <p:cNvGrpSpPr/>
          <p:nvPr/>
        </p:nvGrpSpPr>
        <p:grpSpPr>
          <a:xfrm>
            <a:off x="5279218" y="604410"/>
            <a:ext cx="1633564" cy="1127159"/>
            <a:chOff x="5279218" y="604410"/>
            <a:chExt cx="1633564" cy="1127159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82A785F-5C9E-1B2C-BCD9-A21CFB7D1345}"/>
                </a:ext>
              </a:extLst>
            </p:cNvPr>
            <p:cNvSpPr/>
            <p:nvPr/>
          </p:nvSpPr>
          <p:spPr>
            <a:xfrm>
              <a:off x="5279218" y="604410"/>
              <a:ext cx="1633564" cy="1127159"/>
            </a:xfrm>
            <a:custGeom>
              <a:avLst/>
              <a:gdLst/>
              <a:ahLst/>
              <a:cxnLst/>
              <a:rect l="l" t="t" r="r" b="b"/>
              <a:pathLst>
                <a:path w="2781886" h="1919501">
                  <a:moveTo>
                    <a:pt x="0" y="0"/>
                  </a:moveTo>
                  <a:lnTo>
                    <a:pt x="2781886" y="0"/>
                  </a:lnTo>
                  <a:lnTo>
                    <a:pt x="2781886" y="1919501"/>
                  </a:lnTo>
                  <a:lnTo>
                    <a:pt x="0" y="1919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Metin kutusu 6">
              <a:extLst>
                <a:ext uri="{FF2B5EF4-FFF2-40B4-BE49-F238E27FC236}">
                  <a16:creationId xmlns:a16="http://schemas.microsoft.com/office/drawing/2014/main" id="{E0B39EC6-FBFA-AB63-F18C-CC82337932D6}"/>
                </a:ext>
              </a:extLst>
            </p:cNvPr>
            <p:cNvSpPr txBox="1"/>
            <p:nvPr/>
          </p:nvSpPr>
          <p:spPr>
            <a:xfrm rot="20775164">
              <a:off x="5687409" y="795994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Hadisin</a:t>
              </a:r>
            </a:p>
          </p:txBody>
        </p:sp>
        <p:sp>
          <p:nvSpPr>
            <p:cNvPr id="9" name="Metin kutusu 8">
              <a:extLst>
                <a:ext uri="{FF2B5EF4-FFF2-40B4-BE49-F238E27FC236}">
                  <a16:creationId xmlns:a16="http://schemas.microsoft.com/office/drawing/2014/main" id="{7AEE6E6F-3DC2-3F7B-A6B5-7F51025A5372}"/>
                </a:ext>
              </a:extLst>
            </p:cNvPr>
            <p:cNvSpPr txBox="1"/>
            <p:nvPr/>
          </p:nvSpPr>
          <p:spPr>
            <a:xfrm>
              <a:off x="5687409" y="1272581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Yorumu</a:t>
              </a:r>
            </a:p>
          </p:txBody>
        </p:sp>
      </p:grpSp>
      <p:sp>
        <p:nvSpPr>
          <p:cNvPr id="10" name="Metin kutusu 9">
            <a:extLst>
              <a:ext uri="{FF2B5EF4-FFF2-40B4-BE49-F238E27FC236}">
                <a16:creationId xmlns:a16="http://schemas.microsoft.com/office/drawing/2014/main" id="{D9EC9FDC-C7A7-E03F-AE15-B1FD019710B2}"/>
              </a:ext>
            </a:extLst>
          </p:cNvPr>
          <p:cNvSpPr txBox="1"/>
          <p:nvPr/>
        </p:nvSpPr>
        <p:spPr>
          <a:xfrm>
            <a:off x="774489" y="3046613"/>
            <a:ext cx="10643017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Namazın manevî açıdan insana kazandırdıkları önemlidir.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9A61F793-8C6C-EEC2-F444-1129A5742E06}"/>
              </a:ext>
            </a:extLst>
          </p:cNvPr>
          <p:cNvSpPr txBox="1"/>
          <p:nvPr/>
        </p:nvSpPr>
        <p:spPr>
          <a:xfrm>
            <a:off x="774489" y="3903026"/>
            <a:ext cx="1064301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Hissederek ve isteyerek namaz kılmak günahların affedilmesini sağlar.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3063C5ED-881A-C014-C304-1C3346024160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437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52A3C27C-0C66-266D-9FD3-606FB1963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1" y="3126662"/>
            <a:ext cx="10643017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3600" dirty="0">
                <a:latin typeface="Arial" panose="020B0604020202020204" pitchFamily="34" charset="0"/>
                <a:cs typeface="Arial" panose="020B0604020202020204" pitchFamily="34" charset="0"/>
              </a:rPr>
              <a:t>Yüce Allah kesinlikle kurtuluşa erecek müminlerin özelliklerinden birinin namazlarını titizlikle eda etmeleri olduğunu haber vermektedir.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NAMAZ İBADETİ VE ÖNEMİ</a:t>
            </a:r>
          </a:p>
        </p:txBody>
      </p:sp>
      <p:sp>
        <p:nvSpPr>
          <p:cNvPr id="3" name="Freeform 11">
            <a:extLst>
              <a:ext uri="{FF2B5EF4-FFF2-40B4-BE49-F238E27FC236}">
                <a16:creationId xmlns:a16="http://schemas.microsoft.com/office/drawing/2014/main" id="{4E890130-B633-46D1-C634-FC2ACC5AD764}"/>
              </a:ext>
            </a:extLst>
          </p:cNvPr>
          <p:cNvSpPr/>
          <p:nvPr/>
        </p:nvSpPr>
        <p:spPr>
          <a:xfrm>
            <a:off x="4482650" y="543962"/>
            <a:ext cx="3226700" cy="2024754"/>
          </a:xfrm>
          <a:custGeom>
            <a:avLst/>
            <a:gdLst/>
            <a:ahLst/>
            <a:cxnLst/>
            <a:rect l="l" t="t" r="r" b="b"/>
            <a:pathLst>
              <a:path w="4312488" h="2706086">
                <a:moveTo>
                  <a:pt x="0" y="0"/>
                </a:moveTo>
                <a:lnTo>
                  <a:pt x="4312488" y="0"/>
                </a:lnTo>
                <a:lnTo>
                  <a:pt x="4312488" y="2706087"/>
                </a:lnTo>
                <a:lnTo>
                  <a:pt x="0" y="27060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96D59680-FAFA-D593-CA7D-41B1567C65DB}"/>
              </a:ext>
            </a:extLst>
          </p:cNvPr>
          <p:cNvSpPr txBox="1"/>
          <p:nvPr/>
        </p:nvSpPr>
        <p:spPr>
          <a:xfrm>
            <a:off x="4601980" y="1422617"/>
            <a:ext cx="2683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latin typeface="Arial" panose="020B0604020202020204" pitchFamily="34" charset="0"/>
              </a:rPr>
              <a:t>BİLGİ NOTU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BF2ABE08-B869-6595-D040-57B05609C3EE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401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CAE1E744-DCAD-1E86-DA1E-11CA90B13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Resim 11" descr="daire, sarı, kehribar, grafik içeren bir resim&#10;&#10;Açıklama otomatik olarak oluşturuldu">
            <a:extLst>
              <a:ext uri="{FF2B5EF4-FFF2-40B4-BE49-F238E27FC236}">
                <a16:creationId xmlns:a16="http://schemas.microsoft.com/office/drawing/2014/main" id="{1C028804-1BCF-FD02-0F4D-2A0C9D45FE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55" y="3756682"/>
            <a:ext cx="773132" cy="447675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1159664"/>
            <a:ext cx="10643017" cy="38625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Namaz, akıllı ve ergenlik çağına gelmiş her Müslümanın belli şartlara uygun olarak günde beş vakit yerine getirmesi gereken bir ibadettir. Kur’an-ı Kerim’in birçok ayetinde, insanların namaz kılması emredilmiştir. Bu ayetlerden birinde şöyle buyrulmuştur: “… Namazı dosdoğru kılın çünkü namaz müminler üzerine vakitleri belli bir farzdır.” (Nisâ suresi, 103. ayet) </a:t>
            </a:r>
          </a:p>
          <a:p>
            <a:pPr algn="just">
              <a:spcAft>
                <a:spcPts val="600"/>
              </a:spcAft>
            </a:pP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Bu metinde namaz ile ilgili aşağıdaki sorulardan hangisinin cevabı </a:t>
            </a:r>
            <a:r>
              <a:rPr lang="tr-TR" sz="2200" b="1" u="sng" dirty="0">
                <a:latin typeface="Arial" panose="020B0604020202020204" pitchFamily="34" charset="0"/>
                <a:cs typeface="Arial" panose="020B0604020202020204" pitchFamily="34" charset="0"/>
              </a:rPr>
              <a:t>yoktur</a:t>
            </a: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A) Dinî hükmü nedir?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B) Kelime anlamı nedir?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C) Günde kaç vakit kılınır?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D) Kimler bu ibadet ile sorumludur?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CDFFCB1D-E904-FCDA-0212-04B182CAB04C}"/>
              </a:ext>
            </a:extLst>
          </p:cNvPr>
          <p:cNvSpPr txBox="1"/>
          <p:nvPr/>
        </p:nvSpPr>
        <p:spPr>
          <a:xfrm>
            <a:off x="1" y="603153"/>
            <a:ext cx="4737100" cy="3385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 Bumerang /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. Ünite / Kavratan Testler 1 / Soru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DF2738E3-98AF-4DB7-962D-E421E882CD2C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NAMAZ İBADETİ VE ÖNEMİ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BE043787-7CEE-B103-147F-9FA3FA560E2E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35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652D3253-3E7E-6634-F700-083B251DDC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Resim 1" descr="daire, sarı, kehribar, grafik içeren bir resim&#10;&#10;Açıklama otomatik olarak oluşturuldu">
            <a:extLst>
              <a:ext uri="{FF2B5EF4-FFF2-40B4-BE49-F238E27FC236}">
                <a16:creationId xmlns:a16="http://schemas.microsoft.com/office/drawing/2014/main" id="{56D94112-9D9C-6742-6679-C2A984B45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55" y="3650324"/>
            <a:ext cx="773132" cy="447675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1159664"/>
            <a:ext cx="10643017" cy="33393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Ergenlik çağına gelmiş olmak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Akıl sağlığı yerinde olmak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Müslüman olmak</a:t>
            </a:r>
          </a:p>
          <a:p>
            <a:pPr>
              <a:spcAft>
                <a:spcPts val="600"/>
              </a:spcAft>
            </a:pP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Tabloda “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” ile gösterilen yere aşağıdakilerden hangisi yazılmalıdır?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A) Namaz ne zaman ve nasıl kılınır?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B) Namaz kılmak için neler yapılmalıdır?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C) Namazın farz olması için gerekli şartlar nelerdir?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D) Namaz çeşitleri nelerdir?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DF2738E3-98AF-4DB7-962D-E421E882CD2C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NAMAZ İBADETİ VE ÖNEMİ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E53D4057-1E23-A3E7-4D5F-5F78609F44B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BCDB2251-A0EF-89C2-420A-9D895222EC9E}"/>
              </a:ext>
            </a:extLst>
          </p:cNvPr>
          <p:cNvSpPr txBox="1"/>
          <p:nvPr/>
        </p:nvSpPr>
        <p:spPr>
          <a:xfrm>
            <a:off x="1" y="603153"/>
            <a:ext cx="4737100" cy="3385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 Bumerang /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. Ünite / Kavratan Testler 1 / Soru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22779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90AC498A-2E3E-F3B0-7EC9-5B429CC40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Resim 1" descr="daire, sarı, kehribar, grafik içeren bir resim&#10;&#10;Açıklama otomatik olarak oluşturuldu">
            <a:extLst>
              <a:ext uri="{FF2B5EF4-FFF2-40B4-BE49-F238E27FC236}">
                <a16:creationId xmlns:a16="http://schemas.microsoft.com/office/drawing/2014/main" id="{C25E4566-2130-C7FA-AA77-D606E5019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975" y="4649426"/>
            <a:ext cx="773132" cy="447675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1159664"/>
            <a:ext cx="10643017" cy="43550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Namaz, günün belli saatlerinde kılındığı için namaz kılan kimse günlük işlerini belli bir programa göre yapar. Örneğin; sabah namazını vaktinde kılan biri, güne erken başlayarak gündüzden daha çok yararlanabilir. Diğer namazları da vaktinde kılabilmek için işlerini düzene koyar ve vaktini boşa harcamaz.</a:t>
            </a:r>
          </a:p>
          <a:p>
            <a:pPr algn="just">
              <a:spcAft>
                <a:spcPts val="600"/>
              </a:spcAft>
            </a:pP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Bu parçada namazın;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I.   Günahlardan korur.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II.  Zamanı iyi kullanmayı sağlar.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III. İnsanın duygu dünyasını zenginleştirir. </a:t>
            </a:r>
          </a:p>
          <a:p>
            <a:pPr algn="just">
              <a:spcAft>
                <a:spcPts val="600"/>
              </a:spcAft>
            </a:pP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yönlerinden hangileri vurgulanmaktadır?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A) Yalnız I 				B) Yalnız II </a:t>
            </a:r>
          </a:p>
          <a:p>
            <a:pPr algn="just"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C) I ve III 				D) II ve III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DF2738E3-98AF-4DB7-962D-E421E882CD2C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NAMAZ İBADETİ VE ÖNEMİ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7227DE51-2F2F-709A-EC09-5BF3C7F0D61A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3DA3E877-3686-8F5D-CA14-C05E5EFB30AC}"/>
              </a:ext>
            </a:extLst>
          </p:cNvPr>
          <p:cNvSpPr txBox="1"/>
          <p:nvPr/>
        </p:nvSpPr>
        <p:spPr>
          <a:xfrm>
            <a:off x="1" y="603153"/>
            <a:ext cx="4737100" cy="3385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 Bumerang /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. Ünite / Kavratan Testler 1 / Soru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9008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03DF3367-D73A-6630-6226-9D8140489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tr-TR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</a:t>
            </a:r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tr-TR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NAMAZ İBADETİ</a:t>
            </a:r>
            <a:r>
              <a:rPr lang="tr-TR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 ÖNEMİ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6E4F832-CF0C-4C53-CB32-66BD244CEE8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4116478" y="2301652"/>
            <a:ext cx="7766785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Terim olarak namaz, tekbir ile başlayıp selam ile biten belirli bedensel hareketlerden oluşan ibadettir.</a:t>
            </a:r>
          </a:p>
        </p:txBody>
      </p:sp>
      <p:pic>
        <p:nvPicPr>
          <p:cNvPr id="9" name="Resim 8" descr="ekran görüntüsü, iç mekan, pencere, zemin içeren bir resim&#10;&#10;Açıklama otomatik olarak oluşturuldu">
            <a:extLst>
              <a:ext uri="{FF2B5EF4-FFF2-40B4-BE49-F238E27FC236}">
                <a16:creationId xmlns:a16="http://schemas.microsoft.com/office/drawing/2014/main" id="{C7BF13BB-A9CA-6E83-05E8-AA8FCDE56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40" y="729000"/>
            <a:ext cx="3600000" cy="5400000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21B3EBB1-55C8-2358-C9F7-23E7755378F0}"/>
              </a:ext>
            </a:extLst>
          </p:cNvPr>
          <p:cNvSpPr txBox="1"/>
          <p:nvPr/>
        </p:nvSpPr>
        <p:spPr>
          <a:xfrm>
            <a:off x="4116478" y="1092276"/>
            <a:ext cx="776678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Namaz, Kur'an-ı Kerim'de </a:t>
            </a:r>
            <a:r>
              <a:rPr lang="tr-TR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salat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 sözcüğü ile ifade edilmektedir.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EC53AE49-51CF-C828-A095-0ED4075655CC}"/>
              </a:ext>
            </a:extLst>
          </p:cNvPr>
          <p:cNvSpPr txBox="1"/>
          <p:nvPr/>
        </p:nvSpPr>
        <p:spPr>
          <a:xfrm>
            <a:off x="4116477" y="4034672"/>
            <a:ext cx="7766785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Namaz, Allah'ın (c.c.) bütün Müslümanlara olan bir emridir. Vakitleri de yine Allah (c.c.) tarafından bildirilmiştir.</a:t>
            </a:r>
          </a:p>
        </p:txBody>
      </p:sp>
    </p:spTree>
    <p:extLst>
      <p:ext uri="{BB962C8B-B14F-4D97-AF65-F5344CB8AC3E}">
        <p14:creationId xmlns:p14="http://schemas.microsoft.com/office/powerpoint/2010/main" val="338173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8DAB88D3-74F7-2C6D-FB9D-84BCC694D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1" y="587386"/>
            <a:ext cx="7503886" cy="4001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  Aşağıdaki cümleleri Doğru veya Yanlış olarak işaretleyiniz.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NAMAZ İBADETİ VE ÖNEMİ</a:t>
            </a:r>
          </a:p>
        </p:txBody>
      </p:sp>
      <p:graphicFrame>
        <p:nvGraphicFramePr>
          <p:cNvPr id="14" name="Tablo 14">
            <a:extLst>
              <a:ext uri="{FF2B5EF4-FFF2-40B4-BE49-F238E27FC236}">
                <a16:creationId xmlns:a16="http://schemas.microsoft.com/office/drawing/2014/main" id="{22B474E8-7D35-D153-A2A1-268389BD9A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3749090"/>
              </p:ext>
            </p:extLst>
          </p:nvPr>
        </p:nvGraphicFramePr>
        <p:xfrm>
          <a:off x="856343" y="1314751"/>
          <a:ext cx="10348686" cy="47377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0228">
                  <a:extLst>
                    <a:ext uri="{9D8B030D-6E8A-4147-A177-3AD203B41FA5}">
                      <a16:colId xmlns:a16="http://schemas.microsoft.com/office/drawing/2014/main" val="2631665253"/>
                    </a:ext>
                  </a:extLst>
                </a:gridCol>
                <a:gridCol w="9608458">
                  <a:extLst>
                    <a:ext uri="{9D8B030D-6E8A-4147-A177-3AD203B41FA5}">
                      <a16:colId xmlns:a16="http://schemas.microsoft.com/office/drawing/2014/main" val="2323561704"/>
                    </a:ext>
                  </a:extLst>
                </a:gridCol>
              </a:tblGrid>
              <a:tr h="676815">
                <a:tc>
                  <a:txBody>
                    <a:bodyPr/>
                    <a:lstStyle/>
                    <a:p>
                      <a:endParaRPr lang="tr-T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Müslümanlar için çok önemli olan </a:t>
                      </a:r>
                      <a:r>
                        <a:rPr lang="tr-TR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Kur’an</a:t>
                      </a:r>
                      <a:r>
                        <a:rPr lang="tr-T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-ı Kerim, Ramazan ayının Kadir gecesinde indirilmeye başlanmıştır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1425623"/>
                  </a:ext>
                </a:extLst>
              </a:tr>
              <a:tr h="676815">
                <a:tc>
                  <a:txBody>
                    <a:bodyPr/>
                    <a:lstStyle/>
                    <a:p>
                      <a:endParaRPr lang="tr-T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Hz. Peygamber, Ramazan ayında daha az </a:t>
                      </a:r>
                      <a:r>
                        <a:rPr lang="tr-TR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Kur’an</a:t>
                      </a:r>
                      <a:r>
                        <a:rPr lang="tr-T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okumuş ve Müslümanlara hacca gitmelerini tavsiye etmiştir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4729089"/>
                  </a:ext>
                </a:extLst>
              </a:tr>
              <a:tr h="676815">
                <a:tc>
                  <a:txBody>
                    <a:bodyPr/>
                    <a:lstStyle/>
                    <a:p>
                      <a:endParaRPr lang="tr-T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Allah’ın (c.c.) lütfettiği nimetlere şükretmek Müslümanlar için bir görev ve ibadettir.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1934244"/>
                  </a:ext>
                </a:extLst>
              </a:tr>
              <a:tr h="676815">
                <a:tc>
                  <a:txBody>
                    <a:bodyPr/>
                    <a:lstStyle/>
                    <a:p>
                      <a:endParaRPr lang="tr-T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Oruç tutan bir kimse suyun değerini çok az anlar ve suyu israf ederek bilinçli davranıştan uzaklaşır.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2854284"/>
                  </a:ext>
                </a:extLst>
              </a:tr>
              <a:tr h="676815">
                <a:tc>
                  <a:txBody>
                    <a:bodyPr/>
                    <a:lstStyle/>
                    <a:p>
                      <a:endParaRPr lang="tr-T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Oruç tutan insan Allah rızası için ibadet etmiş olmanın, kulluğunu yerine getirmenin huzurunu yaşar.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86248"/>
                  </a:ext>
                </a:extLst>
              </a:tr>
              <a:tr h="676815">
                <a:tc>
                  <a:txBody>
                    <a:bodyPr/>
                    <a:lstStyle/>
                    <a:p>
                      <a:endParaRPr lang="tr-T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Müslüman oruçluya yakışmayan kötü söz ve davranışlardan</a:t>
                      </a:r>
                      <a:r>
                        <a:rPr lang="tr-TR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uzak durmalıdır.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3572961"/>
                  </a:ext>
                </a:extLst>
              </a:tr>
              <a:tr h="676815">
                <a:tc>
                  <a:txBody>
                    <a:bodyPr/>
                    <a:lstStyle/>
                    <a:p>
                      <a:endParaRPr lang="tr-TR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Bir kimse oruçlu olduğunu unutarak yiyip içerse orucu hemen</a:t>
                      </a:r>
                      <a:r>
                        <a:rPr lang="tr-TR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bozulur ve tekrar oruç tutamaz.</a:t>
                      </a:r>
                      <a:endParaRPr lang="tr-TR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3158739"/>
                  </a:ext>
                </a:extLst>
              </a:tr>
            </a:tbl>
          </a:graphicData>
        </a:graphic>
      </p:graphicFrame>
      <p:pic>
        <p:nvPicPr>
          <p:cNvPr id="17" name="Resim 16" descr="grafik içeren bir resim&#10;&#10;Açıklama otomatik olarak oluşturuldu">
            <a:extLst>
              <a:ext uri="{FF2B5EF4-FFF2-40B4-BE49-F238E27FC236}">
                <a16:creationId xmlns:a16="http://schemas.microsoft.com/office/drawing/2014/main" id="{00CB3543-AD3D-0564-15C6-B1BD47499D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96" y="1364327"/>
            <a:ext cx="603141" cy="576000"/>
          </a:xfrm>
          <a:prstGeom prst="rect">
            <a:avLst/>
          </a:prstGeom>
        </p:spPr>
      </p:pic>
      <p:pic>
        <p:nvPicPr>
          <p:cNvPr id="19" name="Resim 18" descr="simge, sembol, grafik içeren bir resim&#10;&#10;Açıklama otomatik olarak oluşturuldu">
            <a:extLst>
              <a:ext uri="{FF2B5EF4-FFF2-40B4-BE49-F238E27FC236}">
                <a16:creationId xmlns:a16="http://schemas.microsoft.com/office/drawing/2014/main" id="{DC34605C-DB52-FF1C-1CFF-F2BCE413E4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13" y="2042822"/>
            <a:ext cx="453905" cy="576000"/>
          </a:xfrm>
          <a:prstGeom prst="rect">
            <a:avLst/>
          </a:prstGeom>
        </p:spPr>
      </p:pic>
      <p:pic>
        <p:nvPicPr>
          <p:cNvPr id="20" name="Resim 19" descr="grafik içeren bir resim&#10;&#10;Açıklama otomatik olarak oluşturuldu">
            <a:extLst>
              <a:ext uri="{FF2B5EF4-FFF2-40B4-BE49-F238E27FC236}">
                <a16:creationId xmlns:a16="http://schemas.microsoft.com/office/drawing/2014/main" id="{9EA98761-622C-CBC8-A274-AE9D81EA8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96" y="2718073"/>
            <a:ext cx="603141" cy="576000"/>
          </a:xfrm>
          <a:prstGeom prst="rect">
            <a:avLst/>
          </a:prstGeom>
        </p:spPr>
      </p:pic>
      <p:pic>
        <p:nvPicPr>
          <p:cNvPr id="21" name="Resim 20" descr="simge, sembol, grafik içeren bir resim&#10;&#10;Açıklama otomatik olarak oluşturuldu">
            <a:extLst>
              <a:ext uri="{FF2B5EF4-FFF2-40B4-BE49-F238E27FC236}">
                <a16:creationId xmlns:a16="http://schemas.microsoft.com/office/drawing/2014/main" id="{5FBD63AF-20EE-24CF-E838-92A8A42D16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13" y="3386154"/>
            <a:ext cx="453905" cy="576000"/>
          </a:xfrm>
          <a:prstGeom prst="rect">
            <a:avLst/>
          </a:prstGeom>
        </p:spPr>
      </p:pic>
      <p:pic>
        <p:nvPicPr>
          <p:cNvPr id="22" name="Resim 21" descr="grafik içeren bir resim&#10;&#10;Açıklama otomatik olarak oluşturuldu">
            <a:extLst>
              <a:ext uri="{FF2B5EF4-FFF2-40B4-BE49-F238E27FC236}">
                <a16:creationId xmlns:a16="http://schemas.microsoft.com/office/drawing/2014/main" id="{0AF783AF-8975-0BCA-3C42-41DBD04B7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96" y="4071496"/>
            <a:ext cx="603141" cy="576000"/>
          </a:xfrm>
          <a:prstGeom prst="rect">
            <a:avLst/>
          </a:prstGeom>
        </p:spPr>
      </p:pic>
      <p:pic>
        <p:nvPicPr>
          <p:cNvPr id="23" name="Resim 22" descr="grafik içeren bir resim&#10;&#10;Açıklama otomatik olarak oluşturuldu">
            <a:extLst>
              <a:ext uri="{FF2B5EF4-FFF2-40B4-BE49-F238E27FC236}">
                <a16:creationId xmlns:a16="http://schemas.microsoft.com/office/drawing/2014/main" id="{896DB938-7A69-5ED2-6A20-F4CBB0CF8B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94" y="4739577"/>
            <a:ext cx="603141" cy="576000"/>
          </a:xfrm>
          <a:prstGeom prst="rect">
            <a:avLst/>
          </a:prstGeom>
        </p:spPr>
      </p:pic>
      <p:pic>
        <p:nvPicPr>
          <p:cNvPr id="24" name="Resim 23" descr="simge, sembol, grafik içeren bir resim&#10;&#10;Açıklama otomatik olarak oluşturuldu">
            <a:extLst>
              <a:ext uri="{FF2B5EF4-FFF2-40B4-BE49-F238E27FC236}">
                <a16:creationId xmlns:a16="http://schemas.microsoft.com/office/drawing/2014/main" id="{D174418E-42C1-54EA-9810-03155BC312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13" y="5425025"/>
            <a:ext cx="453905" cy="576000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C7A0F8D9-186A-B896-109E-B3BB94208A2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008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sim 10" descr="şişe, alkolsüz içki içeren bir resim&#10;&#10;Açıklama otomatik olarak oluşturuldu">
            <a:extLst>
              <a:ext uri="{FF2B5EF4-FFF2-40B4-BE49-F238E27FC236}">
                <a16:creationId xmlns:a16="http://schemas.microsoft.com/office/drawing/2014/main" id="{C45CAFB9-3395-230C-6830-AFB722E5F0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0" y="587386"/>
            <a:ext cx="7414261" cy="4001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  Aşağıdaki kavramları Sözcük Avı bulmacasından bulunuz.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DA58896E-DFD4-356E-81F2-2C38F066D51C}"/>
              </a:ext>
            </a:extLst>
          </p:cNvPr>
          <p:cNvSpPr/>
          <p:nvPr/>
        </p:nvSpPr>
        <p:spPr>
          <a:xfrm>
            <a:off x="4165195" y="4263659"/>
            <a:ext cx="4801004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A7DB085E-33CE-19BD-F11F-8776BCF2EDC6}"/>
              </a:ext>
            </a:extLst>
          </p:cNvPr>
          <p:cNvSpPr/>
          <p:nvPr/>
        </p:nvSpPr>
        <p:spPr>
          <a:xfrm>
            <a:off x="6324599" y="1245972"/>
            <a:ext cx="3298125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30EDCFFA-A003-6155-E204-B863A95AF062}"/>
              </a:ext>
            </a:extLst>
          </p:cNvPr>
          <p:cNvSpPr/>
          <p:nvPr/>
        </p:nvSpPr>
        <p:spPr>
          <a:xfrm>
            <a:off x="3429000" y="5269664"/>
            <a:ext cx="3337560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108F7FA8-3BAA-8809-7DDE-AD25AF2FC9D3}"/>
              </a:ext>
            </a:extLst>
          </p:cNvPr>
          <p:cNvSpPr/>
          <p:nvPr/>
        </p:nvSpPr>
        <p:spPr>
          <a:xfrm>
            <a:off x="5623563" y="2255518"/>
            <a:ext cx="3999162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0D43D7C3-BB85-7305-7B5D-10A04AA73815}"/>
              </a:ext>
            </a:extLst>
          </p:cNvPr>
          <p:cNvSpPr/>
          <p:nvPr/>
        </p:nvSpPr>
        <p:spPr>
          <a:xfrm>
            <a:off x="2764447" y="4767225"/>
            <a:ext cx="4002113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88DCC0C2-9821-4D23-0CE6-74EE566FE6C1}"/>
              </a:ext>
            </a:extLst>
          </p:cNvPr>
          <p:cNvSpPr/>
          <p:nvPr/>
        </p:nvSpPr>
        <p:spPr>
          <a:xfrm rot="5400000">
            <a:off x="1253321" y="3256098"/>
            <a:ext cx="3397470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2536B0D7-3ED5-10F6-685F-1649D5C96C76}"/>
              </a:ext>
            </a:extLst>
          </p:cNvPr>
          <p:cNvSpPr/>
          <p:nvPr/>
        </p:nvSpPr>
        <p:spPr>
          <a:xfrm rot="5400000">
            <a:off x="8503253" y="3519404"/>
            <a:ext cx="1863727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D05E0743-2A52-6FA3-FBFF-51A2ADC40337}"/>
              </a:ext>
            </a:extLst>
          </p:cNvPr>
          <p:cNvSpPr/>
          <p:nvPr/>
        </p:nvSpPr>
        <p:spPr>
          <a:xfrm rot="10800000">
            <a:off x="4899659" y="3259589"/>
            <a:ext cx="3322319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E0B8C63F-CB40-BB46-003A-CB5252297037}"/>
              </a:ext>
            </a:extLst>
          </p:cNvPr>
          <p:cNvSpPr/>
          <p:nvPr/>
        </p:nvSpPr>
        <p:spPr>
          <a:xfrm rot="10800000">
            <a:off x="2683606" y="5780474"/>
            <a:ext cx="6282593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2BAC8015-2E24-21CE-EB8C-45D44E8CF5A1}"/>
              </a:ext>
            </a:extLst>
          </p:cNvPr>
          <p:cNvSpPr/>
          <p:nvPr/>
        </p:nvSpPr>
        <p:spPr>
          <a:xfrm rot="16200000">
            <a:off x="2957548" y="2513541"/>
            <a:ext cx="2857781" cy="375216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NAMAZ İBADETİ VE ÖNEMİ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8FFB926D-0DA3-ED6A-E209-823830065C5D}"/>
              </a:ext>
            </a:extLst>
          </p:cNvPr>
          <p:cNvSpPr txBox="1"/>
          <p:nvPr/>
        </p:nvSpPr>
        <p:spPr>
          <a:xfrm>
            <a:off x="275226" y="3047730"/>
            <a:ext cx="1724056" cy="24263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NAMAZ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YÜCELTMEK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CEMAAT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SALAT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SECDE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22E09CA5-A392-2E19-2A19-BEA286A9AEB2}"/>
              </a:ext>
            </a:extLst>
          </p:cNvPr>
          <p:cNvSpPr txBox="1"/>
          <p:nvPr/>
        </p:nvSpPr>
        <p:spPr>
          <a:xfrm>
            <a:off x="10192718" y="3047729"/>
            <a:ext cx="1724056" cy="24263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TEKBİR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HİDAYET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SECCADE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FARZ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ABDEST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7C5CD867-6EBC-66E0-9385-6E85804F7587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graphicFrame>
        <p:nvGraphicFramePr>
          <p:cNvPr id="3" name="4 Tablo">
            <a:extLst>
              <a:ext uri="{FF2B5EF4-FFF2-40B4-BE49-F238E27FC236}">
                <a16:creationId xmlns:a16="http://schemas.microsoft.com/office/drawing/2014/main" id="{EF8879A0-A301-C75A-B8CC-111086B9A7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353747"/>
              </p:ext>
            </p:extLst>
          </p:nvPr>
        </p:nvGraphicFramePr>
        <p:xfrm>
          <a:off x="2595540" y="1184440"/>
          <a:ext cx="7200000" cy="504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Ç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solidFill>
                            <a:schemeClr val="tx1"/>
                          </a:solidFill>
                        </a:rPr>
                        <a:t>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Ç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Ö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991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 descr="ekran görüntüsü, renklilik, metin, çizgi içeren bir resim&#10;&#10;Açıklama otomatik olarak oluşturuldu">
            <a:extLst>
              <a:ext uri="{FF2B5EF4-FFF2-40B4-BE49-F238E27FC236}">
                <a16:creationId xmlns:a16="http://schemas.microsoft.com/office/drawing/2014/main" id="{CA9DEFEC-2133-94F6-2084-2B348DD6E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0" y="587386"/>
            <a:ext cx="8360229" cy="4001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  Aşağıdaki tanımların karşılığı olan kavramları sırasıyla söyleyiniz.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NAMAZ İBADETİ VE ÖNEMİ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6186AC8D-F950-DF63-A7EE-28F35CBB5F84}"/>
              </a:ext>
            </a:extLst>
          </p:cNvPr>
          <p:cNvSpPr txBox="1"/>
          <p:nvPr/>
        </p:nvSpPr>
        <p:spPr>
          <a:xfrm>
            <a:off x="8826775" y="1358447"/>
            <a:ext cx="18761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Farz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78689B75-A02A-5F34-3FA7-FA578D925817}"/>
              </a:ext>
            </a:extLst>
          </p:cNvPr>
          <p:cNvSpPr txBox="1"/>
          <p:nvPr/>
        </p:nvSpPr>
        <p:spPr>
          <a:xfrm>
            <a:off x="8826774" y="2236148"/>
            <a:ext cx="292201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Hz. Muhammed (s.a.v.)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3DC7E6D0-211C-E32B-76EB-98C8300A427A}"/>
              </a:ext>
            </a:extLst>
          </p:cNvPr>
          <p:cNvSpPr txBox="1"/>
          <p:nvPr/>
        </p:nvSpPr>
        <p:spPr>
          <a:xfrm>
            <a:off x="8826775" y="3044363"/>
            <a:ext cx="18761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Namaz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3F3E07BC-E3AF-9C3F-82C8-BAD207322DC7}"/>
              </a:ext>
            </a:extLst>
          </p:cNvPr>
          <p:cNvSpPr txBox="1"/>
          <p:nvPr/>
        </p:nvSpPr>
        <p:spPr>
          <a:xfrm>
            <a:off x="8826775" y="3892084"/>
            <a:ext cx="18761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Salat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C217276-7460-7C92-7002-60217D57DAF9}"/>
              </a:ext>
            </a:extLst>
          </p:cNvPr>
          <p:cNvSpPr txBox="1"/>
          <p:nvPr/>
        </p:nvSpPr>
        <p:spPr>
          <a:xfrm>
            <a:off x="8826775" y="4730279"/>
            <a:ext cx="222376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Kur'an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35F33B4A-8515-126F-652D-3148FFE767C4}"/>
              </a:ext>
            </a:extLst>
          </p:cNvPr>
          <p:cNvSpPr txBox="1"/>
          <p:nvPr/>
        </p:nvSpPr>
        <p:spPr>
          <a:xfrm>
            <a:off x="8826775" y="5582765"/>
            <a:ext cx="18761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Cemaat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28A37B34-23B9-C0D2-C947-379CD0D50FB0}"/>
              </a:ext>
            </a:extLst>
          </p:cNvPr>
          <p:cNvSpPr txBox="1"/>
          <p:nvPr/>
        </p:nvSpPr>
        <p:spPr>
          <a:xfrm>
            <a:off x="1141461" y="1246647"/>
            <a:ext cx="644356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Tekbir ile başlayıp selam ile biten belirli hareketlerden oluşan ibadet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51CDF66D-E008-32F2-CB4A-9D3CD40061A4}"/>
              </a:ext>
            </a:extLst>
          </p:cNvPr>
          <p:cNvSpPr txBox="1"/>
          <p:nvPr/>
        </p:nvSpPr>
        <p:spPr>
          <a:xfrm>
            <a:off x="1141460" y="2229843"/>
            <a:ext cx="644356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Kesin olarak emredilen ibadetlerin kaynağı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6105EFB6-B97C-7276-5E3F-2B4BE3C9430F}"/>
              </a:ext>
            </a:extLst>
          </p:cNvPr>
          <p:cNvSpPr txBox="1"/>
          <p:nvPr/>
        </p:nvSpPr>
        <p:spPr>
          <a:xfrm>
            <a:off x="1141461" y="2928134"/>
            <a:ext cx="660845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sv-S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Camide veya mescitte imamın arkasında namaz kılan kalabalık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2AA42566-B174-3FA5-925E-DEF13D295587}"/>
              </a:ext>
            </a:extLst>
          </p:cNvPr>
          <p:cNvSpPr txBox="1"/>
          <p:nvPr/>
        </p:nvSpPr>
        <p:spPr>
          <a:xfrm>
            <a:off x="1141460" y="3920519"/>
            <a:ext cx="632364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Namaz kelimesinin Kur’an-ı Kerim’deki karşılığı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9946A5D7-06CB-B9FD-A5A2-A851185AF338}"/>
              </a:ext>
            </a:extLst>
          </p:cNvPr>
          <p:cNvSpPr txBox="1"/>
          <p:nvPr/>
        </p:nvSpPr>
        <p:spPr>
          <a:xfrm>
            <a:off x="1141460" y="4619044"/>
            <a:ext cx="6608455" cy="6924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19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Namaz ibadetinin dinî hükmü (yapılma zorunluluk derecesi)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3CB489BB-5FA2-6404-563B-28A4426E15EE}"/>
              </a:ext>
            </a:extLst>
          </p:cNvPr>
          <p:cNvSpPr txBox="1"/>
          <p:nvPr/>
        </p:nvSpPr>
        <p:spPr>
          <a:xfrm>
            <a:off x="1141461" y="5441076"/>
            <a:ext cx="644356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Namazın nasıl kılınacağını uygulamalı olarak gösteren kişi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B8FEC159-8B80-B468-048F-E07C1E4320DC}"/>
              </a:ext>
            </a:extLst>
          </p:cNvPr>
          <p:cNvSpPr txBox="1"/>
          <p:nvPr/>
        </p:nvSpPr>
        <p:spPr>
          <a:xfrm>
            <a:off x="8128521" y="1357083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56B99C26-43B7-2D9B-0882-B4D08EB78427}"/>
              </a:ext>
            </a:extLst>
          </p:cNvPr>
          <p:cNvSpPr txBox="1"/>
          <p:nvPr/>
        </p:nvSpPr>
        <p:spPr>
          <a:xfrm>
            <a:off x="8128521" y="2204804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AE9EA819-09EA-1A2B-77DB-6D209E6183AA}"/>
              </a:ext>
            </a:extLst>
          </p:cNvPr>
          <p:cNvSpPr txBox="1"/>
          <p:nvPr/>
        </p:nvSpPr>
        <p:spPr>
          <a:xfrm>
            <a:off x="8113531" y="3042999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5CC2B8E3-5035-F299-A49B-CB7230B64031}"/>
              </a:ext>
            </a:extLst>
          </p:cNvPr>
          <p:cNvSpPr txBox="1"/>
          <p:nvPr/>
        </p:nvSpPr>
        <p:spPr>
          <a:xfrm>
            <a:off x="8113531" y="3890720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D6814E9B-A1E8-130D-8D6E-BFAAEB74DF07}"/>
              </a:ext>
            </a:extLst>
          </p:cNvPr>
          <p:cNvSpPr txBox="1"/>
          <p:nvPr/>
        </p:nvSpPr>
        <p:spPr>
          <a:xfrm>
            <a:off x="8128521" y="4728915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2E061EFF-8632-FB73-17D1-CC59F481B356}"/>
              </a:ext>
            </a:extLst>
          </p:cNvPr>
          <p:cNvSpPr txBox="1"/>
          <p:nvPr/>
        </p:nvSpPr>
        <p:spPr>
          <a:xfrm>
            <a:off x="8128521" y="5581401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28481A87-3287-F39E-24E3-FC277FE0E5C2}"/>
              </a:ext>
            </a:extLst>
          </p:cNvPr>
          <p:cNvSpPr txBox="1"/>
          <p:nvPr/>
        </p:nvSpPr>
        <p:spPr>
          <a:xfrm>
            <a:off x="443206" y="1357083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E63370A6-BF31-DF7D-C729-06C8E16E5CF4}"/>
              </a:ext>
            </a:extLst>
          </p:cNvPr>
          <p:cNvSpPr txBox="1"/>
          <p:nvPr/>
        </p:nvSpPr>
        <p:spPr>
          <a:xfrm>
            <a:off x="443206" y="2204804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0395A8A7-C734-703F-9F92-4BA207DDA5B9}"/>
              </a:ext>
            </a:extLst>
          </p:cNvPr>
          <p:cNvSpPr txBox="1"/>
          <p:nvPr/>
        </p:nvSpPr>
        <p:spPr>
          <a:xfrm>
            <a:off x="443206" y="3042999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D3693FFD-ADC5-F534-85D7-F85A52B91B80}"/>
              </a:ext>
            </a:extLst>
          </p:cNvPr>
          <p:cNvSpPr txBox="1"/>
          <p:nvPr/>
        </p:nvSpPr>
        <p:spPr>
          <a:xfrm>
            <a:off x="443206" y="3890720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DB43ABD8-4516-DCD4-A97E-39A0D8D1116B}"/>
              </a:ext>
            </a:extLst>
          </p:cNvPr>
          <p:cNvSpPr txBox="1"/>
          <p:nvPr/>
        </p:nvSpPr>
        <p:spPr>
          <a:xfrm>
            <a:off x="443206" y="4728915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1A8B9CC6-2452-4973-E399-8A8C12867D59}"/>
              </a:ext>
            </a:extLst>
          </p:cNvPr>
          <p:cNvSpPr txBox="1"/>
          <p:nvPr/>
        </p:nvSpPr>
        <p:spPr>
          <a:xfrm>
            <a:off x="443206" y="5581401"/>
            <a:ext cx="4639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0" name="Metin kutusu 29">
            <a:extLst>
              <a:ext uri="{FF2B5EF4-FFF2-40B4-BE49-F238E27FC236}">
                <a16:creationId xmlns:a16="http://schemas.microsoft.com/office/drawing/2014/main" id="{31A680AB-2D5C-026C-49B3-E565B1A08544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397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metin, ekran görüntüsü, yazı tipi içeren bir resim&#10;&#10;Açıklama otomatik olarak oluşturuldu">
            <a:extLst>
              <a:ext uri="{FF2B5EF4-FFF2-40B4-BE49-F238E27FC236}">
                <a16:creationId xmlns:a16="http://schemas.microsoft.com/office/drawing/2014/main" id="{10CA8595-E217-6776-A8D9-63C83DD58C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3DEB2B09-128F-BEF6-1B0B-0B8D666F8D8B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NAMAZ İBADETİ VE ÖNEMİ</a:t>
            </a:r>
          </a:p>
        </p:txBody>
      </p:sp>
      <p:pic>
        <p:nvPicPr>
          <p:cNvPr id="6" name="Resim 5" descr="ekran görüntüsü, grafik, renklilik, tasarım içeren bir resim&#10;&#10;Açıklama otomatik olarak oluşturuldu">
            <a:extLst>
              <a:ext uri="{FF2B5EF4-FFF2-40B4-BE49-F238E27FC236}">
                <a16:creationId xmlns:a16="http://schemas.microsoft.com/office/drawing/2014/main" id="{8FA595B2-81D3-B20E-94BE-41650FC439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919" y="1628182"/>
            <a:ext cx="4183819" cy="914021"/>
          </a:xfrm>
          <a:prstGeom prst="rect">
            <a:avLst/>
          </a:prstGeom>
        </p:spPr>
      </p:pic>
      <p:pic>
        <p:nvPicPr>
          <p:cNvPr id="7" name="Resim 6" descr="ekran görüntüsü, grafik, renklilik, tasarım içeren bir resim&#10;&#10;Açıklama otomatik olarak oluşturuldu">
            <a:extLst>
              <a:ext uri="{FF2B5EF4-FFF2-40B4-BE49-F238E27FC236}">
                <a16:creationId xmlns:a16="http://schemas.microsoft.com/office/drawing/2014/main" id="{8188D11B-BD4C-3313-4D27-FA4FD1503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918" y="2704346"/>
            <a:ext cx="4183819" cy="914021"/>
          </a:xfrm>
          <a:prstGeom prst="rect">
            <a:avLst/>
          </a:prstGeom>
        </p:spPr>
      </p:pic>
      <p:pic>
        <p:nvPicPr>
          <p:cNvPr id="8" name="Resim 7" descr="ekran görüntüsü, grafik, renklilik, tasarım içeren bir resim&#10;&#10;Açıklama otomatik olarak oluşturuldu">
            <a:extLst>
              <a:ext uri="{FF2B5EF4-FFF2-40B4-BE49-F238E27FC236}">
                <a16:creationId xmlns:a16="http://schemas.microsoft.com/office/drawing/2014/main" id="{A187CCAD-0424-DD3D-A04C-06FF40273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742" y="3780510"/>
            <a:ext cx="4183819" cy="914021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F9F17C72-20F2-4285-D2B0-1B72B305CB77}"/>
              </a:ext>
            </a:extLst>
          </p:cNvPr>
          <p:cNvSpPr txBox="1"/>
          <p:nvPr/>
        </p:nvSpPr>
        <p:spPr>
          <a:xfrm>
            <a:off x="5338324" y="1866766"/>
            <a:ext cx="263644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300" dirty="0">
                <a:latin typeface="Arial" panose="020B0604020202020204" pitchFamily="34" charset="0"/>
              </a:rPr>
              <a:t>Mikail OKUMUŞ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09D9273-0188-11FB-FFC1-89AD389A19C2}"/>
              </a:ext>
            </a:extLst>
          </p:cNvPr>
          <p:cNvSpPr txBox="1"/>
          <p:nvPr/>
        </p:nvSpPr>
        <p:spPr>
          <a:xfrm>
            <a:off x="5338323" y="2934403"/>
            <a:ext cx="263174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300" dirty="0">
                <a:latin typeface="Arial" panose="020B0604020202020204" pitchFamily="34" charset="0"/>
              </a:rPr>
              <a:t>Adem USTAOĞLU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7BC7C82E-0BA4-C3DA-1BCB-00037FABF7C5}"/>
              </a:ext>
            </a:extLst>
          </p:cNvPr>
          <p:cNvSpPr txBox="1"/>
          <p:nvPr/>
        </p:nvSpPr>
        <p:spPr>
          <a:xfrm>
            <a:off x="5338324" y="4014382"/>
            <a:ext cx="263174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300" dirty="0">
                <a:latin typeface="Arial" panose="020B0604020202020204" pitchFamily="34" charset="0"/>
              </a:rPr>
              <a:t>Ekrem BALCI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C58E9F6B-B6E8-3A92-6EE8-8C077CD7641D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>
                <a:solidFill>
                  <a:srgbClr val="FFFFFF"/>
                </a:solidFill>
                <a:latin typeface="Arial"/>
              </a:rPr>
              <a:t>.</a:t>
            </a:r>
            <a:endParaRPr lang="en-US" sz="15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232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193EFCF1-88DC-FD7F-290B-83E337711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NAMAZ İBADETİ VE ÖNEMİ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9C5450D1-4024-296F-42CB-7BC7A9F752EE}"/>
              </a:ext>
            </a:extLst>
          </p:cNvPr>
          <p:cNvSpPr txBox="1"/>
          <p:nvPr/>
        </p:nvSpPr>
        <p:spPr>
          <a:xfrm>
            <a:off x="92859" y="2644170"/>
            <a:ext cx="2568575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tr-TR" sz="3200" b="1" dirty="0">
                <a:latin typeface="Arial" panose="020B0604020202020204" pitchFamily="34" charset="0"/>
                <a:cs typeface="Arial" panose="020B0604020202020204" pitchFamily="34" charset="0"/>
              </a:rPr>
              <a:t>Kur'an'da geçen </a:t>
            </a:r>
            <a:r>
              <a:rPr lang="tr-TR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salat</a:t>
            </a:r>
            <a:r>
              <a:rPr lang="tr-TR" sz="3200" b="1" dirty="0">
                <a:latin typeface="Arial" panose="020B0604020202020204" pitchFamily="34" charset="0"/>
                <a:cs typeface="Arial" panose="020B0604020202020204" pitchFamily="34" charset="0"/>
              </a:rPr>
              <a:t> sözcüğü,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9293536E-C98C-B49F-60F2-9886890B503F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8ECA8294-C686-5658-B8FF-56B738413D4A}"/>
              </a:ext>
            </a:extLst>
          </p:cNvPr>
          <p:cNvSpPr txBox="1"/>
          <p:nvPr/>
        </p:nvSpPr>
        <p:spPr>
          <a:xfrm>
            <a:off x="9530567" y="2644170"/>
            <a:ext cx="2591205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200" b="1" dirty="0">
                <a:latin typeface="Arial" panose="020B0604020202020204" pitchFamily="34" charset="0"/>
                <a:cs typeface="Arial" panose="020B0604020202020204" pitchFamily="34" charset="0"/>
              </a:rPr>
              <a:t>gibi anlamlara gelmektedir.</a:t>
            </a:r>
          </a:p>
        </p:txBody>
      </p:sp>
      <p:pic>
        <p:nvPicPr>
          <p:cNvPr id="6" name="Resim 5" descr="renklilik, alet içeren bir resim&#10;&#10;Açıklama otomatik olarak oluşturuldu">
            <a:extLst>
              <a:ext uri="{FF2B5EF4-FFF2-40B4-BE49-F238E27FC236}">
                <a16:creationId xmlns:a16="http://schemas.microsoft.com/office/drawing/2014/main" id="{30C3FDCB-1644-B511-3C2D-F4454EB18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177" y="658465"/>
            <a:ext cx="1537647" cy="5541071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91343D07-E2A6-5B9E-9D91-1019EC034F22}"/>
              </a:ext>
            </a:extLst>
          </p:cNvPr>
          <p:cNvSpPr txBox="1"/>
          <p:nvPr/>
        </p:nvSpPr>
        <p:spPr>
          <a:xfrm>
            <a:off x="2458387" y="1510491"/>
            <a:ext cx="277884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tr-TR" sz="3200" dirty="0">
                <a:solidFill>
                  <a:srgbClr val="7A09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ibadet etmek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7490628B-E6E5-0E1C-87E6-5A3959427871}"/>
              </a:ext>
            </a:extLst>
          </p:cNvPr>
          <p:cNvSpPr txBox="1"/>
          <p:nvPr/>
        </p:nvSpPr>
        <p:spPr>
          <a:xfrm>
            <a:off x="6961561" y="718424"/>
            <a:ext cx="209098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200" dirty="0">
                <a:solidFill>
                  <a:srgbClr val="BD11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 etmek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C194B4AF-AB70-B691-B478-55E9A6D0B158}"/>
              </a:ext>
            </a:extLst>
          </p:cNvPr>
          <p:cNvSpPr txBox="1"/>
          <p:nvPr/>
        </p:nvSpPr>
        <p:spPr>
          <a:xfrm>
            <a:off x="6962406" y="2329063"/>
            <a:ext cx="277884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200" dirty="0">
                <a:solidFill>
                  <a:srgbClr val="0653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dilemek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EE7E3D3F-7112-CB64-6449-074710006C19}"/>
              </a:ext>
            </a:extLst>
          </p:cNvPr>
          <p:cNvSpPr txBox="1"/>
          <p:nvPr/>
        </p:nvSpPr>
        <p:spPr>
          <a:xfrm>
            <a:off x="2473381" y="3116523"/>
            <a:ext cx="277884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tr-TR" sz="3200" dirty="0">
                <a:solidFill>
                  <a:srgbClr val="03A9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yalvarmak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5B507B0C-BDB5-0A65-0293-EDC2D543E3A3}"/>
              </a:ext>
            </a:extLst>
          </p:cNvPr>
          <p:cNvSpPr txBox="1"/>
          <p:nvPr/>
        </p:nvSpPr>
        <p:spPr>
          <a:xfrm>
            <a:off x="6962405" y="3946424"/>
            <a:ext cx="277884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200" dirty="0">
                <a:solidFill>
                  <a:srgbClr val="00CE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bağışlanmak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5783B823-E813-EE55-33BF-2DE1C50B0058}"/>
              </a:ext>
            </a:extLst>
          </p:cNvPr>
          <p:cNvSpPr txBox="1"/>
          <p:nvPr/>
        </p:nvSpPr>
        <p:spPr>
          <a:xfrm>
            <a:off x="2458392" y="4722757"/>
            <a:ext cx="277884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tr-TR" sz="3200" dirty="0">
                <a:solidFill>
                  <a:srgbClr val="FCB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yüceltmek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226E3774-1006-446F-B667-E02B019C1ED0}"/>
              </a:ext>
            </a:extLst>
          </p:cNvPr>
          <p:cNvSpPr txBox="1"/>
          <p:nvPr/>
        </p:nvSpPr>
        <p:spPr>
          <a:xfrm>
            <a:off x="6960894" y="5523825"/>
            <a:ext cx="277884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200" dirty="0">
                <a:solidFill>
                  <a:srgbClr val="FF26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namaz kılmak</a:t>
            </a:r>
          </a:p>
        </p:txBody>
      </p:sp>
    </p:spTree>
    <p:extLst>
      <p:ext uri="{BB962C8B-B14F-4D97-AF65-F5344CB8AC3E}">
        <p14:creationId xmlns:p14="http://schemas.microsoft.com/office/powerpoint/2010/main" val="350313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0" grpId="0"/>
      <p:bldP spid="17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193EFCF1-88DC-FD7F-290B-83E337711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Resim 7" descr="daire, grafik, renklilik içeren bir resim&#10;&#10;Açıklama otomatik olarak oluşturuldu">
            <a:extLst>
              <a:ext uri="{FF2B5EF4-FFF2-40B4-BE49-F238E27FC236}">
                <a16:creationId xmlns:a16="http://schemas.microsoft.com/office/drawing/2014/main" id="{69056538-4F52-5421-9F68-919EA0BEB5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628" y="1031058"/>
            <a:ext cx="8280744" cy="2397942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NAMAZ İBADETİ VE ÖNEMİ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9C5450D1-4024-296F-42CB-7BC7A9F752EE}"/>
              </a:ext>
            </a:extLst>
          </p:cNvPr>
          <p:cNvSpPr txBox="1"/>
          <p:nvPr/>
        </p:nvSpPr>
        <p:spPr>
          <a:xfrm>
            <a:off x="-9040" y="1987405"/>
            <a:ext cx="187241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tr-TR" sz="3200" b="1" dirty="0">
                <a:latin typeface="Arial" panose="020B0604020202020204" pitchFamily="34" charset="0"/>
                <a:cs typeface="Arial" panose="020B0604020202020204" pitchFamily="34" charset="0"/>
              </a:rPr>
              <a:t>Namaz,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9293536E-C98C-B49F-60F2-9886890B503F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8ECA8294-C686-5658-B8FF-56B738413D4A}"/>
              </a:ext>
            </a:extLst>
          </p:cNvPr>
          <p:cNvSpPr txBox="1"/>
          <p:nvPr/>
        </p:nvSpPr>
        <p:spPr>
          <a:xfrm>
            <a:off x="10258194" y="1741184"/>
            <a:ext cx="190253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200" b="1" dirty="0">
                <a:latin typeface="Arial" panose="020B0604020202020204" pitchFamily="34" charset="0"/>
                <a:cs typeface="Arial" panose="020B0604020202020204" pitchFamily="34" charset="0"/>
              </a:rPr>
              <a:t>herkese farzdır.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91343D07-E2A6-5B9E-9D91-1019EC034F22}"/>
              </a:ext>
            </a:extLst>
          </p:cNvPr>
          <p:cNvSpPr txBox="1"/>
          <p:nvPr/>
        </p:nvSpPr>
        <p:spPr>
          <a:xfrm>
            <a:off x="2525890" y="1649680"/>
            <a:ext cx="131855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dirty="0">
                <a:solidFill>
                  <a:srgbClr val="1D30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akıl sahibi olan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7490628B-E6E5-0E1C-87E6-5A3959427871}"/>
              </a:ext>
            </a:extLst>
          </p:cNvPr>
          <p:cNvSpPr txBox="1"/>
          <p:nvPr/>
        </p:nvSpPr>
        <p:spPr>
          <a:xfrm>
            <a:off x="8179493" y="1982903"/>
            <a:ext cx="180929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dirty="0">
                <a:solidFill>
                  <a:srgbClr val="F146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Müslüman olan</a:t>
            </a: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F8FF4FB2-A3B0-1454-9E30-98A6FE0902D5}"/>
              </a:ext>
            </a:extLst>
          </p:cNvPr>
          <p:cNvSpPr/>
          <p:nvPr/>
        </p:nvSpPr>
        <p:spPr>
          <a:xfrm>
            <a:off x="-9040" y="4103107"/>
            <a:ext cx="12192000" cy="1603948"/>
          </a:xfrm>
          <a:prstGeom prst="rect">
            <a:avLst/>
          </a:prstGeom>
          <a:solidFill>
            <a:srgbClr val="46A9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EE7E3D3F-7112-CB64-6449-074710006C19}"/>
              </a:ext>
            </a:extLst>
          </p:cNvPr>
          <p:cNvSpPr txBox="1"/>
          <p:nvPr/>
        </p:nvSpPr>
        <p:spPr>
          <a:xfrm>
            <a:off x="5228188" y="1787888"/>
            <a:ext cx="181222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2400" dirty="0">
                <a:solidFill>
                  <a:srgbClr val="46A9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ergenlik çağına giren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FCBBC248-267F-9FAE-4535-62EE773BE7A5}"/>
              </a:ext>
            </a:extLst>
          </p:cNvPr>
          <p:cNvSpPr txBox="1"/>
          <p:nvPr/>
        </p:nvSpPr>
        <p:spPr>
          <a:xfrm>
            <a:off x="138379" y="4374477"/>
            <a:ext cx="11915243" cy="11541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Şüphesiz namaz, müminlere vakitleri belirlenmiş bir farzdır." </a:t>
            </a:r>
          </a:p>
          <a:p>
            <a:pPr algn="ctr">
              <a:spcAft>
                <a:spcPts val="600"/>
              </a:spcAft>
            </a:pPr>
            <a:r>
              <a:rPr lang="tr-T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(Nisa suresi, 103. ayet)</a:t>
            </a:r>
          </a:p>
        </p:txBody>
      </p:sp>
    </p:spTree>
    <p:extLst>
      <p:ext uri="{BB962C8B-B14F-4D97-AF65-F5344CB8AC3E}">
        <p14:creationId xmlns:p14="http://schemas.microsoft.com/office/powerpoint/2010/main" val="249120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7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7C1490A2-6C7D-3D34-1652-3B44BAD956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NAMAZ İBADETİ VE ÖNEMİ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6E4F832-CF0C-4C53-CB32-66BD244CEE8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21B3EBB1-55C8-2358-C9F7-23E7755378F0}"/>
              </a:ext>
            </a:extLst>
          </p:cNvPr>
          <p:cNvSpPr txBox="1"/>
          <p:nvPr/>
        </p:nvSpPr>
        <p:spPr>
          <a:xfrm>
            <a:off x="3735956" y="1755391"/>
            <a:ext cx="8456043" cy="1015663"/>
          </a:xfrm>
          <a:prstGeom prst="rect">
            <a:avLst/>
          </a:prstGeom>
          <a:solidFill>
            <a:srgbClr val="3D1E0C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“… Dinin başı İslam, direği namaz, zirvesi ise cihattır.” </a:t>
            </a:r>
          </a:p>
        </p:txBody>
      </p:sp>
      <p:pic>
        <p:nvPicPr>
          <p:cNvPr id="12" name="Resim 11" descr="giyim, pencere, iç mekan, kişi, şahıs içeren bir resim&#10;&#10;Açıklama otomatik olarak oluşturuldu">
            <a:extLst>
              <a:ext uri="{FF2B5EF4-FFF2-40B4-BE49-F238E27FC236}">
                <a16:creationId xmlns:a16="http://schemas.microsoft.com/office/drawing/2014/main" id="{F163705B-63A3-5701-0894-4DC02F1F2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18" y="1286545"/>
            <a:ext cx="3218400" cy="4827600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A50417F8-B2F6-C37C-FD1D-5B6FBD65C3CF}"/>
              </a:ext>
            </a:extLst>
          </p:cNvPr>
          <p:cNvSpPr txBox="1"/>
          <p:nvPr/>
        </p:nvSpPr>
        <p:spPr>
          <a:xfrm>
            <a:off x="3735957" y="3264110"/>
            <a:ext cx="8456042" cy="2400657"/>
          </a:xfrm>
          <a:prstGeom prst="rect">
            <a:avLst/>
          </a:prstGeom>
          <a:solidFill>
            <a:srgbClr val="3D1E0C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“Birinizin kapısı önünde günde beş defa yıkandığı bir nehir olsa, o kimsede kir namına  bir şeyin kalabileceğini düşünebilir misiniz?...  İşte beş vakit namaz da böyledir, Allah bu namazlarla günahları yok eder.”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8D7F7ED8-5540-04B7-25C9-06CEC21CE57B}"/>
              </a:ext>
            </a:extLst>
          </p:cNvPr>
          <p:cNvSpPr txBox="1"/>
          <p:nvPr/>
        </p:nvSpPr>
        <p:spPr>
          <a:xfrm>
            <a:off x="0" y="723500"/>
            <a:ext cx="728522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  HZ. MUHAMMED (S.A.V.) NAMAZ İÇİN ŞÖYLE BUYURMUŞTUR: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75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598062C8-2DE5-B99A-61B7-FA5596B7A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NAMAZ İBADETİ VE ÖNEMİ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6E4F832-CF0C-4C53-CB32-66BD244CEE8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21B3EBB1-55C8-2358-C9F7-23E7755378F0}"/>
              </a:ext>
            </a:extLst>
          </p:cNvPr>
          <p:cNvSpPr txBox="1"/>
          <p:nvPr/>
        </p:nvSpPr>
        <p:spPr>
          <a:xfrm>
            <a:off x="4141727" y="1209479"/>
            <a:ext cx="7766785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Kur’an-ı Kerim’de Yüce Allah, “</a:t>
            </a:r>
            <a:r>
              <a:rPr lang="tr-TR" sz="3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Muhakkak ki ben Allah’ım. Benden başka ilah yoktur. Bana kulluk et; beni anmak için namaz kıl.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” (Tâhâ suresi, 14. ayet) buyurmuştur.</a:t>
            </a:r>
          </a:p>
        </p:txBody>
      </p:sp>
      <p:pic>
        <p:nvPicPr>
          <p:cNvPr id="11" name="Resim 10" descr="iç mekan, pencere, gelinlik, kişi, şahıs içeren bir resim&#10;&#10;Açıklama otomatik olarak oluşturuldu">
            <a:extLst>
              <a:ext uri="{FF2B5EF4-FFF2-40B4-BE49-F238E27FC236}">
                <a16:creationId xmlns:a16="http://schemas.microsoft.com/office/drawing/2014/main" id="{023B5C0A-7DAA-5EEA-F467-A719B72D1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42" y="729000"/>
            <a:ext cx="3600000" cy="5400000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BD63A729-72C8-084B-21B4-F5432AD784C5}"/>
              </a:ext>
            </a:extLst>
          </p:cNvPr>
          <p:cNvSpPr txBox="1"/>
          <p:nvPr/>
        </p:nvSpPr>
        <p:spPr>
          <a:xfrm>
            <a:off x="4116477" y="3659704"/>
            <a:ext cx="7766785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Hz. Muhammed (s.a.v.) de Kur'an-ı Kerim'de </a:t>
            </a:r>
            <a:r>
              <a:rPr lang="tr-T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farz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 olarak belirtilen namazın nasıl kılınacağını uygulamalı olarak Müslümanlara göstermiştir.</a:t>
            </a:r>
          </a:p>
        </p:txBody>
      </p:sp>
    </p:spTree>
    <p:extLst>
      <p:ext uri="{BB962C8B-B14F-4D97-AF65-F5344CB8AC3E}">
        <p14:creationId xmlns:p14="http://schemas.microsoft.com/office/powerpoint/2010/main" val="325502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598062C8-2DE5-B99A-61B7-FA5596B7A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NAMAZ İBADETİ VE ÖNEMİ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6E4F832-CF0C-4C53-CB32-66BD244CEE8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21B3EBB1-55C8-2358-C9F7-23E7755378F0}"/>
              </a:ext>
            </a:extLst>
          </p:cNvPr>
          <p:cNvSpPr txBox="1"/>
          <p:nvPr/>
        </p:nvSpPr>
        <p:spPr>
          <a:xfrm>
            <a:off x="481091" y="2737513"/>
            <a:ext cx="1049044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İnsanı manevî olarak yüceltir ve kişiyi Allah’a (c.c.) yaklaştırır.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BD63A729-72C8-084B-21B4-F5432AD784C5}"/>
              </a:ext>
            </a:extLst>
          </p:cNvPr>
          <p:cNvSpPr txBox="1"/>
          <p:nvPr/>
        </p:nvSpPr>
        <p:spPr>
          <a:xfrm>
            <a:off x="481091" y="5141289"/>
            <a:ext cx="1122981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Günahların Allah (c.c.) tarafından affedilmesine ve kötü düşüncelerden arınmaya vesile olur.</a:t>
            </a:r>
          </a:p>
        </p:txBody>
      </p:sp>
      <p:pic>
        <p:nvPicPr>
          <p:cNvPr id="7" name="Resim 6" descr="ekran görüntüsü, dikdörtgen, kırmızı, tasarım içeren bir resim&#10;&#10;Açıklama otomatik olarak oluşturuldu">
            <a:extLst>
              <a:ext uri="{FF2B5EF4-FFF2-40B4-BE49-F238E27FC236}">
                <a16:creationId xmlns:a16="http://schemas.microsoft.com/office/drawing/2014/main" id="{CF31B9A6-A6AF-A1DE-4A62-A2B40BE90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72" y="836578"/>
            <a:ext cx="3218040" cy="1576840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EF99B072-B253-9879-687C-736D0530CB53}"/>
              </a:ext>
            </a:extLst>
          </p:cNvPr>
          <p:cNvSpPr txBox="1"/>
          <p:nvPr/>
        </p:nvSpPr>
        <p:spPr>
          <a:xfrm>
            <a:off x="653444" y="1028344"/>
            <a:ext cx="3069338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Namazın insanlara olan faydaları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27076A16-D565-96FC-5C63-B1B9B09D0D30}"/>
              </a:ext>
            </a:extLst>
          </p:cNvPr>
          <p:cNvSpPr txBox="1"/>
          <p:nvPr/>
        </p:nvSpPr>
        <p:spPr>
          <a:xfrm>
            <a:off x="3432748" y="3900929"/>
            <a:ext cx="8759252" cy="1015663"/>
          </a:xfrm>
          <a:prstGeom prst="rect">
            <a:avLst/>
          </a:prstGeom>
          <a:solidFill>
            <a:srgbClr val="F5917B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“Secde; kulun </a:t>
            </a:r>
            <a:r>
              <a:rPr lang="tr-TR" sz="3000" dirty="0" err="1">
                <a:latin typeface="Arial" panose="020B0604020202020204" pitchFamily="34" charset="0"/>
                <a:cs typeface="Arial" panose="020B0604020202020204" pitchFamily="34" charset="0"/>
              </a:rPr>
              <a:t>Rabbi’ne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 en yakın olduğu andır.”     								(Hadis)</a:t>
            </a:r>
          </a:p>
        </p:txBody>
      </p:sp>
    </p:spTree>
    <p:extLst>
      <p:ext uri="{BB962C8B-B14F-4D97-AF65-F5344CB8AC3E}">
        <p14:creationId xmlns:p14="http://schemas.microsoft.com/office/powerpoint/2010/main" val="112234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598062C8-2DE5-B99A-61B7-FA5596B7A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NAMAZ İBADETİ VE ÖNEMİ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6E4F832-CF0C-4C53-CB32-66BD244CEE8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21B3EBB1-55C8-2358-C9F7-23E7755378F0}"/>
              </a:ext>
            </a:extLst>
          </p:cNvPr>
          <p:cNvSpPr txBox="1"/>
          <p:nvPr/>
        </p:nvSpPr>
        <p:spPr>
          <a:xfrm>
            <a:off x="459772" y="2908447"/>
            <a:ext cx="9751064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Namaz, birlikte yaşama ve dayanışma bilinci geliştirir. 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BD63A729-72C8-084B-21B4-F5432AD784C5}"/>
              </a:ext>
            </a:extLst>
          </p:cNvPr>
          <p:cNvSpPr txBox="1"/>
          <p:nvPr/>
        </p:nvSpPr>
        <p:spPr>
          <a:xfrm>
            <a:off x="459772" y="5467424"/>
            <a:ext cx="11229818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Namaz ortak kültürü geliştirir ve birlik beraberliği güçlendirir.</a:t>
            </a:r>
          </a:p>
        </p:txBody>
      </p:sp>
      <p:pic>
        <p:nvPicPr>
          <p:cNvPr id="7" name="Resim 6" descr="ekran görüntüsü, dikdörtgen, kırmızı, tasarım içeren bir resim&#10;&#10;Açıklama otomatik olarak oluşturuldu">
            <a:extLst>
              <a:ext uri="{FF2B5EF4-FFF2-40B4-BE49-F238E27FC236}">
                <a16:creationId xmlns:a16="http://schemas.microsoft.com/office/drawing/2014/main" id="{CF31B9A6-A6AF-A1DE-4A62-A2B40BE90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72" y="836578"/>
            <a:ext cx="3218040" cy="1576840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EF99B072-B253-9879-687C-736D0530CB53}"/>
              </a:ext>
            </a:extLst>
          </p:cNvPr>
          <p:cNvSpPr txBox="1"/>
          <p:nvPr/>
        </p:nvSpPr>
        <p:spPr>
          <a:xfrm>
            <a:off x="653444" y="1103294"/>
            <a:ext cx="3069338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Namazın toplumsal yönü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27076A16-D565-96FC-5C63-B1B9B09D0D30}"/>
              </a:ext>
            </a:extLst>
          </p:cNvPr>
          <p:cNvSpPr txBox="1"/>
          <p:nvPr/>
        </p:nvSpPr>
        <p:spPr>
          <a:xfrm>
            <a:off x="459772" y="3957474"/>
            <a:ext cx="1009203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Birlikte kılınan namazlar sayesinde Müslümanlar sıkıntılarını ve sevinçlerini paylaşma imkânı bulur.</a:t>
            </a:r>
          </a:p>
        </p:txBody>
      </p:sp>
    </p:spTree>
    <p:extLst>
      <p:ext uri="{BB962C8B-B14F-4D97-AF65-F5344CB8AC3E}">
        <p14:creationId xmlns:p14="http://schemas.microsoft.com/office/powerpoint/2010/main" val="102199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ekran görüntüsü, metin içeren bir resim&#10;&#10;Açıklama otomatik olarak oluşturuldu">
            <a:extLst>
              <a:ext uri="{FF2B5EF4-FFF2-40B4-BE49-F238E27FC236}">
                <a16:creationId xmlns:a16="http://schemas.microsoft.com/office/drawing/2014/main" id="{598062C8-2DE5-B99A-61B7-FA5596B7A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669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KONU: NAMAZ İBADETİ VE ÖNEMİ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6E4F832-CF0C-4C53-CB32-66BD244CEE8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21B3EBB1-55C8-2358-C9F7-23E7755378F0}"/>
              </a:ext>
            </a:extLst>
          </p:cNvPr>
          <p:cNvSpPr txBox="1"/>
          <p:nvPr/>
        </p:nvSpPr>
        <p:spPr>
          <a:xfrm>
            <a:off x="4116477" y="1684029"/>
            <a:ext cx="7766785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Müslümanlar Medine döneminden itibaren mescitte </a:t>
            </a:r>
            <a:r>
              <a:rPr lang="tr-TR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cemaat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 ile (birlikte) namaz kılmaya başlamıştır.</a:t>
            </a:r>
          </a:p>
        </p:txBody>
      </p:sp>
      <p:pic>
        <p:nvPicPr>
          <p:cNvPr id="7" name="Resim 6" descr="gökyüzü, palmiye ağacı, dış mekan, Areka bitkileri içeren bir resim&#10;&#10;Açıklama otomatik olarak oluşturuldu">
            <a:extLst>
              <a:ext uri="{FF2B5EF4-FFF2-40B4-BE49-F238E27FC236}">
                <a16:creationId xmlns:a16="http://schemas.microsoft.com/office/drawing/2014/main" id="{2242DC94-D14A-4912-18FC-6811EC6CD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42" y="729000"/>
            <a:ext cx="3600000" cy="5400000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BD63A729-72C8-084B-21B4-F5432AD784C5}"/>
              </a:ext>
            </a:extLst>
          </p:cNvPr>
          <p:cNvSpPr txBox="1"/>
          <p:nvPr/>
        </p:nvSpPr>
        <p:spPr>
          <a:xfrm>
            <a:off x="4116477" y="3659704"/>
            <a:ext cx="7766785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Hz. Peygamber (s.a.v.) “</a:t>
            </a:r>
            <a:r>
              <a:rPr lang="tr-TR" sz="3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Cemaatle kılınan namaz, tek başına kılınan namazdan yirmi yedi kat daha faziletlidir.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” buyurmuştur. </a:t>
            </a:r>
          </a:p>
        </p:txBody>
      </p:sp>
    </p:spTree>
    <p:extLst>
      <p:ext uri="{BB962C8B-B14F-4D97-AF65-F5344CB8AC3E}">
        <p14:creationId xmlns:p14="http://schemas.microsoft.com/office/powerpoint/2010/main" val="167700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934</TotalTime>
  <Words>1754</Words>
  <Application>Microsoft Office PowerPoint</Application>
  <PresentationFormat>Geniş ekran</PresentationFormat>
  <Paragraphs>284</Paragraphs>
  <Slides>23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Ekrem Balcı</dc:creator>
  <cp:lastModifiedBy>Ekrem Balcı</cp:lastModifiedBy>
  <cp:revision>24</cp:revision>
  <dcterms:created xsi:type="dcterms:W3CDTF">2023-08-29T09:05:15Z</dcterms:created>
  <dcterms:modified xsi:type="dcterms:W3CDTF">2023-09-12T20:00:55Z</dcterms:modified>
</cp:coreProperties>
</file>