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6" r:id="rId4"/>
    <p:sldId id="299" r:id="rId5"/>
    <p:sldId id="283" r:id="rId6"/>
    <p:sldId id="306" r:id="rId7"/>
    <p:sldId id="305" r:id="rId8"/>
    <p:sldId id="303" r:id="rId9"/>
    <p:sldId id="307" r:id="rId10"/>
    <p:sldId id="308" r:id="rId11"/>
    <p:sldId id="304" r:id="rId12"/>
    <p:sldId id="310" r:id="rId13"/>
    <p:sldId id="309" r:id="rId14"/>
    <p:sldId id="290" r:id="rId15"/>
    <p:sldId id="311" r:id="rId16"/>
    <p:sldId id="300" r:id="rId17"/>
    <p:sldId id="302" r:id="rId18"/>
    <p:sldId id="312" r:id="rId19"/>
    <p:sldId id="313" r:id="rId20"/>
    <p:sldId id="314" r:id="rId21"/>
    <p:sldId id="315" r:id="rId22"/>
    <p:sldId id="316" r:id="rId23"/>
    <p:sldId id="317" r:id="rId24"/>
    <p:sldId id="318" r:id="rId25"/>
    <p:sldId id="319" r:id="rId26"/>
    <p:sldId id="320" r:id="rId27"/>
    <p:sldId id="321" r:id="rId28"/>
    <p:sldId id="322" r:id="rId29"/>
    <p:sldId id="271" r:id="rId30"/>
    <p:sldId id="272" r:id="rId31"/>
    <p:sldId id="273" r:id="rId32"/>
    <p:sldId id="274" r:id="rId33"/>
    <p:sldId id="267" r:id="rId34"/>
    <p:sldId id="260" r:id="rId35"/>
    <p:sldId id="261" r:id="rId36"/>
    <p:sldId id="264" r:id="rId37"/>
    <p:sldId id="265" r:id="rId38"/>
    <p:sldId id="269" r:id="rId39"/>
    <p:sldId id="268" r:id="rId40"/>
    <p:sldId id="258" r:id="rId4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F0C1"/>
    <a:srgbClr val="648485"/>
    <a:srgbClr val="7ECB29"/>
    <a:srgbClr val="EB1D27"/>
    <a:srgbClr val="8B1A8D"/>
    <a:srgbClr val="F8A62C"/>
    <a:srgbClr val="E9008A"/>
    <a:srgbClr val="52AEE5"/>
    <a:srgbClr val="25241E"/>
    <a:srgbClr val="EA02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Açık Stil 1 - Vurgu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ED083AE6-46FA-4A59-8FB0-9F97EB10719F}" styleName="Açık Stil 3 - Vurgu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Açık Stil 3 - Vurgu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06" autoAdjust="0"/>
  </p:normalViewPr>
  <p:slideViewPr>
    <p:cSldViewPr snapToGrid="0">
      <p:cViewPr>
        <p:scale>
          <a:sx n="75" d="100"/>
          <a:sy n="75" d="100"/>
        </p:scale>
        <p:origin x="432"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18.09.2023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18.09.2023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18.09.2023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18.09.2023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18.09.2023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18.09.2023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18.09.2023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18.09.2023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18.09.2023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18.09.2023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18.09.2023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18.09.2023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4a"/><Relationship Id="rId7" Type="http://schemas.openxmlformats.org/officeDocument/2006/relationships/image" Target="../media/image1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2.m4a"/><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3.sv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3.sv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3.sv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5.sv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etin, bulut, dış mekan, gökyüzü içeren bir resim&#10;&#10;Açıklama otomatik olarak oluşturuldu">
            <a:extLst>
              <a:ext uri="{FF2B5EF4-FFF2-40B4-BE49-F238E27FC236}">
                <a16:creationId xmlns:a16="http://schemas.microsoft.com/office/drawing/2014/main" id="{CA22D434-B7C2-985A-0AD6-521FC5A4C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91343D07-E2A6-5B9E-9D91-1019EC034F22}"/>
              </a:ext>
            </a:extLst>
          </p:cNvPr>
          <p:cNvSpPr txBox="1"/>
          <p:nvPr/>
        </p:nvSpPr>
        <p:spPr>
          <a:xfrm>
            <a:off x="767886" y="2154131"/>
            <a:ext cx="9890120" cy="584775"/>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Ağza su alıp çalkalayarak temizlemek.</a:t>
            </a:r>
          </a:p>
        </p:txBody>
      </p:sp>
      <p:pic>
        <p:nvPicPr>
          <p:cNvPr id="6" name="Resim 5" descr="ekran görüntüsü, tasarım içeren bir resim&#10;&#10;Açıklama otomatik olarak oluşturuldu">
            <a:extLst>
              <a:ext uri="{FF2B5EF4-FFF2-40B4-BE49-F238E27FC236}">
                <a16:creationId xmlns:a16="http://schemas.microsoft.com/office/drawing/2014/main" id="{3C69120F-6B48-1E93-5385-0651C17E2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1" y="699195"/>
            <a:ext cx="2686570" cy="900000"/>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495662" y="797857"/>
            <a:ext cx="2686570" cy="707886"/>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Gusül Abdestinin Farzları</a:t>
            </a:r>
          </a:p>
        </p:txBody>
      </p:sp>
      <p:sp>
        <p:nvSpPr>
          <p:cNvPr id="4" name="Metin kutusu 3">
            <a:extLst>
              <a:ext uri="{FF2B5EF4-FFF2-40B4-BE49-F238E27FC236}">
                <a16:creationId xmlns:a16="http://schemas.microsoft.com/office/drawing/2014/main" id="{63FDFC47-2995-31EB-55EF-F31915CB1D3E}"/>
              </a:ext>
            </a:extLst>
          </p:cNvPr>
          <p:cNvSpPr txBox="1"/>
          <p:nvPr/>
        </p:nvSpPr>
        <p:spPr>
          <a:xfrm>
            <a:off x="767886" y="3091364"/>
            <a:ext cx="9890120" cy="584775"/>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Burna su alıp iyice temizlemek</a:t>
            </a:r>
          </a:p>
        </p:txBody>
      </p:sp>
      <p:sp>
        <p:nvSpPr>
          <p:cNvPr id="8" name="Metin kutusu 7">
            <a:extLst>
              <a:ext uri="{FF2B5EF4-FFF2-40B4-BE49-F238E27FC236}">
                <a16:creationId xmlns:a16="http://schemas.microsoft.com/office/drawing/2014/main" id="{DBD5B0C6-6153-34FD-59F3-FEDA60465B7B}"/>
              </a:ext>
            </a:extLst>
          </p:cNvPr>
          <p:cNvSpPr txBox="1"/>
          <p:nvPr/>
        </p:nvSpPr>
        <p:spPr>
          <a:xfrm>
            <a:off x="767886" y="4028597"/>
            <a:ext cx="9890120" cy="584775"/>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Bütün bedeni kuru yer kalmayacak şekilde yıkamak</a:t>
            </a:r>
          </a:p>
        </p:txBody>
      </p:sp>
    </p:spTree>
    <p:extLst>
      <p:ext uri="{BB962C8B-B14F-4D97-AF65-F5344CB8AC3E}">
        <p14:creationId xmlns:p14="http://schemas.microsoft.com/office/powerpoint/2010/main" val="358812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91343D07-E2A6-5B9E-9D91-1019EC034F22}"/>
              </a:ext>
            </a:extLst>
          </p:cNvPr>
          <p:cNvSpPr txBox="1"/>
          <p:nvPr/>
        </p:nvSpPr>
        <p:spPr>
          <a:xfrm>
            <a:off x="3244760" y="2154131"/>
            <a:ext cx="8192735" cy="2062103"/>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Suyun bulunmadığı veya kullanılamayacağı durumlarda temiz toprak veya toprak cinsinden bir şey ile alınan bir abdesttir.</a:t>
            </a:r>
          </a:p>
        </p:txBody>
      </p:sp>
      <p:pic>
        <p:nvPicPr>
          <p:cNvPr id="6" name="Resim 5" descr="ekran görüntüsü, tasarım içeren bir resim&#10;&#10;Açıklama otomatik olarak oluşturuldu">
            <a:extLst>
              <a:ext uri="{FF2B5EF4-FFF2-40B4-BE49-F238E27FC236}">
                <a16:creationId xmlns:a16="http://schemas.microsoft.com/office/drawing/2014/main" id="{3C69120F-6B48-1E93-5385-0651C17E2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1" y="699195"/>
            <a:ext cx="2686570" cy="900000"/>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495662" y="927057"/>
            <a:ext cx="2686570" cy="430887"/>
          </a:xfrm>
          <a:prstGeom prst="rect">
            <a:avLst/>
          </a:prstGeom>
          <a:noFill/>
          <a:ln>
            <a:noFill/>
          </a:ln>
        </p:spPr>
        <p:txBody>
          <a:bodyPr wrap="square" rtlCol="0">
            <a:spAutoFit/>
          </a:bodyPr>
          <a:lstStyle/>
          <a:p>
            <a:pPr>
              <a:spcAft>
                <a:spcPts val="600"/>
              </a:spcAft>
            </a:pPr>
            <a:r>
              <a:rPr lang="tr-TR" sz="2200" b="1" dirty="0">
                <a:latin typeface="Arial" panose="020B0604020202020204" pitchFamily="34" charset="0"/>
                <a:cs typeface="Arial" panose="020B0604020202020204" pitchFamily="34" charset="0"/>
              </a:rPr>
              <a:t>Teyemmüm</a:t>
            </a:r>
          </a:p>
        </p:txBody>
      </p:sp>
      <p:sp>
        <p:nvSpPr>
          <p:cNvPr id="4" name="Metin kutusu 3">
            <a:extLst>
              <a:ext uri="{FF2B5EF4-FFF2-40B4-BE49-F238E27FC236}">
                <a16:creationId xmlns:a16="http://schemas.microsoft.com/office/drawing/2014/main" id="{63FDFC47-2995-31EB-55EF-F31915CB1D3E}"/>
              </a:ext>
            </a:extLst>
          </p:cNvPr>
          <p:cNvSpPr txBox="1"/>
          <p:nvPr/>
        </p:nvSpPr>
        <p:spPr>
          <a:xfrm>
            <a:off x="3244760" y="4368963"/>
            <a:ext cx="8372616" cy="1569660"/>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Normal abdesti bozan durumlar olduğunda veya suyu kullanmaya engel durum ortadan kalktığında teyemmüm bozulur.</a:t>
            </a:r>
          </a:p>
        </p:txBody>
      </p:sp>
      <p:pic>
        <p:nvPicPr>
          <p:cNvPr id="11" name="Resim 10" descr="kişi, şahıs, yer, dış mekan, el içeren bir resim&#10;&#10;Açıklama otomatik olarak oluşturuldu">
            <a:extLst>
              <a:ext uri="{FF2B5EF4-FFF2-40B4-BE49-F238E27FC236}">
                <a16:creationId xmlns:a16="http://schemas.microsoft.com/office/drawing/2014/main" id="{ED88BCD5-3E22-C850-0EA7-1D88B97CA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80" y="1957693"/>
            <a:ext cx="2685600" cy="4028400"/>
          </a:xfrm>
          <a:prstGeom prst="rect">
            <a:avLst/>
          </a:prstGeom>
        </p:spPr>
      </p:pic>
    </p:spTree>
    <p:extLst>
      <p:ext uri="{BB962C8B-B14F-4D97-AF65-F5344CB8AC3E}">
        <p14:creationId xmlns:p14="http://schemas.microsoft.com/office/powerpoint/2010/main" val="131063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91343D07-E2A6-5B9E-9D91-1019EC034F22}"/>
              </a:ext>
            </a:extLst>
          </p:cNvPr>
          <p:cNvSpPr txBox="1"/>
          <p:nvPr/>
        </p:nvSpPr>
        <p:spPr>
          <a:xfrm>
            <a:off x="767886" y="2154131"/>
            <a:ext cx="9890120" cy="584775"/>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Bu abdesti almak için önce niyet edilir. </a:t>
            </a:r>
          </a:p>
        </p:txBody>
      </p:sp>
      <p:pic>
        <p:nvPicPr>
          <p:cNvPr id="6" name="Resim 5" descr="ekran görüntüsü, tasarım içeren bir resim&#10;&#10;Açıklama otomatik olarak oluşturuldu">
            <a:extLst>
              <a:ext uri="{FF2B5EF4-FFF2-40B4-BE49-F238E27FC236}">
                <a16:creationId xmlns:a16="http://schemas.microsoft.com/office/drawing/2014/main" id="{3C69120F-6B48-1E93-5385-0651C17E2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1" y="699195"/>
            <a:ext cx="2686570" cy="900000"/>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495662" y="797857"/>
            <a:ext cx="2686570" cy="707886"/>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Teyemmümün Alınışı</a:t>
            </a:r>
          </a:p>
        </p:txBody>
      </p:sp>
      <p:sp>
        <p:nvSpPr>
          <p:cNvPr id="4" name="Metin kutusu 3">
            <a:extLst>
              <a:ext uri="{FF2B5EF4-FFF2-40B4-BE49-F238E27FC236}">
                <a16:creationId xmlns:a16="http://schemas.microsoft.com/office/drawing/2014/main" id="{63FDFC47-2995-31EB-55EF-F31915CB1D3E}"/>
              </a:ext>
            </a:extLst>
          </p:cNvPr>
          <p:cNvSpPr txBox="1"/>
          <p:nvPr/>
        </p:nvSpPr>
        <p:spPr>
          <a:xfrm>
            <a:off x="767886" y="3091364"/>
            <a:ext cx="10399786" cy="1077218"/>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Ardından iki el toprağa sürülüp silkelendikten sonra yüz mesh edilir.</a:t>
            </a:r>
          </a:p>
        </p:txBody>
      </p:sp>
      <p:sp>
        <p:nvSpPr>
          <p:cNvPr id="8" name="Metin kutusu 7">
            <a:extLst>
              <a:ext uri="{FF2B5EF4-FFF2-40B4-BE49-F238E27FC236}">
                <a16:creationId xmlns:a16="http://schemas.microsoft.com/office/drawing/2014/main" id="{DBD5B0C6-6153-34FD-59F3-FEDA60465B7B}"/>
              </a:ext>
            </a:extLst>
          </p:cNvPr>
          <p:cNvSpPr txBox="1"/>
          <p:nvPr/>
        </p:nvSpPr>
        <p:spPr>
          <a:xfrm>
            <a:off x="767886" y="4521040"/>
            <a:ext cx="10399786" cy="1569660"/>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Son olarak eller aynı şekilde toprağa sürülüp silkelendikten sonra önce sağ sonra sol kol mesh edilir ve abdest tamamlanır.</a:t>
            </a:r>
          </a:p>
        </p:txBody>
      </p:sp>
    </p:spTree>
    <p:extLst>
      <p:ext uri="{BB962C8B-B14F-4D97-AF65-F5344CB8AC3E}">
        <p14:creationId xmlns:p14="http://schemas.microsoft.com/office/powerpoint/2010/main" val="424527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91343D07-E2A6-5B9E-9D91-1019EC034F22}"/>
              </a:ext>
            </a:extLst>
          </p:cNvPr>
          <p:cNvSpPr txBox="1"/>
          <p:nvPr/>
        </p:nvSpPr>
        <p:spPr>
          <a:xfrm>
            <a:off x="767886" y="2154131"/>
            <a:ext cx="9890120" cy="584775"/>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Teyemmüm için niyet etmek</a:t>
            </a:r>
          </a:p>
        </p:txBody>
      </p:sp>
      <p:pic>
        <p:nvPicPr>
          <p:cNvPr id="6" name="Resim 5" descr="ekran görüntüsü, tasarım içeren bir resim&#10;&#10;Açıklama otomatik olarak oluşturuldu">
            <a:extLst>
              <a:ext uri="{FF2B5EF4-FFF2-40B4-BE49-F238E27FC236}">
                <a16:creationId xmlns:a16="http://schemas.microsoft.com/office/drawing/2014/main" id="{3C69120F-6B48-1E93-5385-0651C17E2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1" y="699195"/>
            <a:ext cx="2686570" cy="900000"/>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495662" y="797857"/>
            <a:ext cx="2686570" cy="707886"/>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Teyemmümün Farzları</a:t>
            </a:r>
          </a:p>
        </p:txBody>
      </p:sp>
      <p:sp>
        <p:nvSpPr>
          <p:cNvPr id="4" name="Metin kutusu 3">
            <a:extLst>
              <a:ext uri="{FF2B5EF4-FFF2-40B4-BE49-F238E27FC236}">
                <a16:creationId xmlns:a16="http://schemas.microsoft.com/office/drawing/2014/main" id="{63FDFC47-2995-31EB-55EF-F31915CB1D3E}"/>
              </a:ext>
            </a:extLst>
          </p:cNvPr>
          <p:cNvSpPr txBox="1"/>
          <p:nvPr/>
        </p:nvSpPr>
        <p:spPr>
          <a:xfrm>
            <a:off x="767886" y="3091364"/>
            <a:ext cx="9890120" cy="1077218"/>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Elleri temiz bir toprağa vurarak yüzün ve kolların tamamını mesh etmek</a:t>
            </a:r>
          </a:p>
        </p:txBody>
      </p:sp>
    </p:spTree>
    <p:extLst>
      <p:ext uri="{BB962C8B-B14F-4D97-AF65-F5344CB8AC3E}">
        <p14:creationId xmlns:p14="http://schemas.microsoft.com/office/powerpoint/2010/main" val="42258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ekran görüntüsü, grafik, tasarım içeren bir resim&#10;&#10;Açıklama otomatik olarak oluşturuldu">
            <a:extLst>
              <a:ext uri="{FF2B5EF4-FFF2-40B4-BE49-F238E27FC236}">
                <a16:creationId xmlns:a16="http://schemas.microsoft.com/office/drawing/2014/main" id="{9004AA37-0005-AFD7-47CF-5BA1B804F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3" y="699195"/>
            <a:ext cx="2686568" cy="900000"/>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495662" y="927057"/>
            <a:ext cx="2686570" cy="430887"/>
          </a:xfrm>
          <a:prstGeom prst="rect">
            <a:avLst/>
          </a:prstGeom>
          <a:noFill/>
          <a:ln>
            <a:noFill/>
          </a:ln>
        </p:spPr>
        <p:txBody>
          <a:bodyPr wrap="square" rtlCol="0">
            <a:spAutoFit/>
          </a:bodyPr>
          <a:lstStyle/>
          <a:p>
            <a:pPr>
              <a:spcAft>
                <a:spcPts val="600"/>
              </a:spcAft>
            </a:pPr>
            <a:r>
              <a:rPr lang="tr-TR" sz="2200" b="1" dirty="0">
                <a:latin typeface="Arial" panose="020B0604020202020204" pitchFamily="34" charset="0"/>
                <a:cs typeface="Arial" panose="020B0604020202020204" pitchFamily="34" charset="0"/>
              </a:rPr>
              <a:t>Ezan ve </a:t>
            </a:r>
            <a:r>
              <a:rPr lang="tr-TR" sz="2200" b="1" dirty="0" err="1">
                <a:latin typeface="Arial" panose="020B0604020202020204" pitchFamily="34" charset="0"/>
                <a:cs typeface="Arial" panose="020B0604020202020204" pitchFamily="34" charset="0"/>
              </a:rPr>
              <a:t>Kâmet</a:t>
            </a:r>
            <a:endParaRPr lang="tr-TR" sz="2200" b="1" dirty="0">
              <a:latin typeface="Arial" panose="020B0604020202020204" pitchFamily="34" charset="0"/>
              <a:cs typeface="Arial" panose="020B0604020202020204" pitchFamily="34" charset="0"/>
            </a:endParaRPr>
          </a:p>
        </p:txBody>
      </p:sp>
      <p:sp>
        <p:nvSpPr>
          <p:cNvPr id="14" name="Metin kutusu 13">
            <a:extLst>
              <a:ext uri="{FF2B5EF4-FFF2-40B4-BE49-F238E27FC236}">
                <a16:creationId xmlns:a16="http://schemas.microsoft.com/office/drawing/2014/main" id="{1320E578-A648-28D3-CFB1-9818D9B693D4}"/>
              </a:ext>
            </a:extLst>
          </p:cNvPr>
          <p:cNvSpPr txBox="1"/>
          <p:nvPr/>
        </p:nvSpPr>
        <p:spPr>
          <a:xfrm>
            <a:off x="3244760" y="2004234"/>
            <a:ext cx="8492538"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Namaz vaktinin girdiğini belirtmek için minarelerden okunan çağrıya ezan denilmektedir. Beş vakit namaz için her gün ezan okunur.</a:t>
            </a:r>
          </a:p>
        </p:txBody>
      </p:sp>
      <p:sp>
        <p:nvSpPr>
          <p:cNvPr id="18" name="Metin kutusu 17">
            <a:extLst>
              <a:ext uri="{FF2B5EF4-FFF2-40B4-BE49-F238E27FC236}">
                <a16:creationId xmlns:a16="http://schemas.microsoft.com/office/drawing/2014/main" id="{AABCF6D4-1609-056E-5FD3-80F70A6BFB0D}"/>
              </a:ext>
            </a:extLst>
          </p:cNvPr>
          <p:cNvSpPr txBox="1"/>
          <p:nvPr/>
        </p:nvSpPr>
        <p:spPr>
          <a:xfrm>
            <a:off x="3244760" y="3701809"/>
            <a:ext cx="8667660"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Kamet de namazların farzını kılmadan önce okunan bir bildiridir. Sözleri ezan ile aynı olan bu bildiride ek olarak “</a:t>
            </a:r>
            <a:r>
              <a:rPr lang="tr-TR" sz="3000" dirty="0">
                <a:solidFill>
                  <a:srgbClr val="FF0000"/>
                </a:solidFill>
                <a:latin typeface="Arial" panose="020B0604020202020204" pitchFamily="34" charset="0"/>
                <a:cs typeface="Arial" panose="020B0604020202020204" pitchFamily="34" charset="0"/>
              </a:rPr>
              <a:t>namaz ibadeti başlamak üzere</a:t>
            </a:r>
            <a:r>
              <a:rPr lang="tr-TR" sz="3000" dirty="0">
                <a:latin typeface="Arial" panose="020B0604020202020204" pitchFamily="34" charset="0"/>
                <a:cs typeface="Arial" panose="020B0604020202020204" pitchFamily="34" charset="0"/>
              </a:rPr>
              <a:t>” anlamına gelen “</a:t>
            </a:r>
            <a:r>
              <a:rPr lang="tr-TR" sz="3000" dirty="0" err="1">
                <a:solidFill>
                  <a:srgbClr val="FF0000"/>
                </a:solidFill>
                <a:latin typeface="Arial" panose="020B0604020202020204" pitchFamily="34" charset="0"/>
                <a:cs typeface="Arial" panose="020B0604020202020204" pitchFamily="34" charset="0"/>
              </a:rPr>
              <a:t>kad</a:t>
            </a:r>
            <a:r>
              <a:rPr lang="tr-TR" sz="3000" dirty="0">
                <a:solidFill>
                  <a:srgbClr val="FF0000"/>
                </a:solidFill>
                <a:latin typeface="Arial" panose="020B0604020202020204" pitchFamily="34" charset="0"/>
                <a:cs typeface="Arial" panose="020B0604020202020204" pitchFamily="34" charset="0"/>
              </a:rPr>
              <a:t> </a:t>
            </a:r>
            <a:r>
              <a:rPr lang="tr-TR" sz="3000" dirty="0" err="1">
                <a:solidFill>
                  <a:srgbClr val="FF0000"/>
                </a:solidFill>
                <a:latin typeface="Arial" panose="020B0604020202020204" pitchFamily="34" charset="0"/>
                <a:cs typeface="Arial" panose="020B0604020202020204" pitchFamily="34" charset="0"/>
              </a:rPr>
              <a:t>kâmeti’s</a:t>
            </a:r>
            <a:r>
              <a:rPr lang="tr-TR" sz="3000" dirty="0">
                <a:solidFill>
                  <a:srgbClr val="FF0000"/>
                </a:solidFill>
                <a:latin typeface="Arial" panose="020B0604020202020204" pitchFamily="34" charset="0"/>
                <a:cs typeface="Arial" panose="020B0604020202020204" pitchFamily="34" charset="0"/>
              </a:rPr>
              <a:t>-salâh</a:t>
            </a:r>
            <a:r>
              <a:rPr lang="tr-TR" sz="3000" dirty="0">
                <a:latin typeface="Arial" panose="020B0604020202020204" pitchFamily="34" charset="0"/>
                <a:cs typeface="Arial" panose="020B0604020202020204" pitchFamily="34" charset="0"/>
              </a:rPr>
              <a:t>” cümlesi eklenir.</a:t>
            </a:r>
          </a:p>
        </p:txBody>
      </p:sp>
      <p:pic>
        <p:nvPicPr>
          <p:cNvPr id="7" name="Resim 6" descr="gökyüzü, bina, çiçek, dış mekan içeren bir resim&#10;&#10;Açıklama otomatik olarak oluşturuldu">
            <a:extLst>
              <a:ext uri="{FF2B5EF4-FFF2-40B4-BE49-F238E27FC236}">
                <a16:creationId xmlns:a16="http://schemas.microsoft.com/office/drawing/2014/main" id="{5441C402-74F1-5889-503B-49D0EC70A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80" y="1957957"/>
            <a:ext cx="2685600" cy="4028400"/>
          </a:xfrm>
          <a:prstGeom prst="rect">
            <a:avLst/>
          </a:prstGeom>
        </p:spPr>
      </p:pic>
    </p:spTree>
    <p:extLst>
      <p:ext uri="{BB962C8B-B14F-4D97-AF65-F5344CB8AC3E}">
        <p14:creationId xmlns:p14="http://schemas.microsoft.com/office/powerpoint/2010/main" val="252897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içeren bir resim&#10;&#10;Açıklama otomatik olarak oluşturuldu">
            <a:extLst>
              <a:ext uri="{FF2B5EF4-FFF2-40B4-BE49-F238E27FC236}">
                <a16:creationId xmlns:a16="http://schemas.microsoft.com/office/drawing/2014/main" id="{AB2A1E73-7393-0D5B-37C1-FAAC4E99EF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2" name="Resim 11" descr="daire, grafik, renklilik, tasarım içeren bir resim&#10;&#10;Açıklama otomatik olarak oluşturuldu">
            <a:extLst>
              <a:ext uri="{FF2B5EF4-FFF2-40B4-BE49-F238E27FC236}">
                <a16:creationId xmlns:a16="http://schemas.microsoft.com/office/drawing/2014/main" id="{75D98B2D-2CA3-3E02-EDAD-4E6E4AD823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8891" y="688026"/>
            <a:ext cx="1440000" cy="1440000"/>
          </a:xfrm>
          <a:prstGeom prst="rect">
            <a:avLst/>
          </a:prstGeom>
        </p:spPr>
      </p:pic>
      <p:pic>
        <p:nvPicPr>
          <p:cNvPr id="14" name="Resim 13" descr="grafik, daire, renklilik, ekran görüntüsü içeren bir resim&#10;&#10;Açıklama otomatik olarak oluşturuldu">
            <a:extLst>
              <a:ext uri="{FF2B5EF4-FFF2-40B4-BE49-F238E27FC236}">
                <a16:creationId xmlns:a16="http://schemas.microsoft.com/office/drawing/2014/main" id="{F78A4BAD-0EA0-295E-B0ED-378197419F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3072" y="688026"/>
            <a:ext cx="1440000" cy="1440000"/>
          </a:xfrm>
          <a:prstGeom prst="rect">
            <a:avLst/>
          </a:prstGeom>
        </p:spPr>
      </p:pic>
      <p:pic>
        <p:nvPicPr>
          <p:cNvPr id="15" name="#SELMANKIZMAZ Segah Makamı Akşam Ezanı">
            <a:hlinkClick r:id="" action="ppaction://media"/>
            <a:extLst>
              <a:ext uri="{FF2B5EF4-FFF2-40B4-BE49-F238E27FC236}">
                <a16:creationId xmlns:a16="http://schemas.microsoft.com/office/drawing/2014/main" id="{4E00884E-251F-642F-24FF-3CD7B2DB0EC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844091" y="1062005"/>
            <a:ext cx="609600" cy="609600"/>
          </a:xfrm>
          <a:prstGeom prst="rect">
            <a:avLst/>
          </a:prstGeom>
        </p:spPr>
      </p:pic>
      <p:pic>
        <p:nvPicPr>
          <p:cNvPr id="16" name="Kamet Okunuşu">
            <a:hlinkClick r:id="" action="ppaction://media"/>
            <a:extLst>
              <a:ext uri="{FF2B5EF4-FFF2-40B4-BE49-F238E27FC236}">
                <a16:creationId xmlns:a16="http://schemas.microsoft.com/office/drawing/2014/main" id="{6F85B7B5-CB74-F3E7-B7FC-4803102E583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638272" y="1062005"/>
            <a:ext cx="609600" cy="609600"/>
          </a:xfrm>
          <a:prstGeom prst="rect">
            <a:avLst/>
          </a:prstGeom>
        </p:spPr>
      </p:pic>
      <p:sp>
        <p:nvSpPr>
          <p:cNvPr id="3" name="Metin kutusu 2">
            <a:extLst>
              <a:ext uri="{FF2B5EF4-FFF2-40B4-BE49-F238E27FC236}">
                <a16:creationId xmlns:a16="http://schemas.microsoft.com/office/drawing/2014/main" id="{527F920B-E689-0C01-3110-DA0E8784D27D}"/>
              </a:ext>
            </a:extLst>
          </p:cNvPr>
          <p:cNvSpPr txBox="1"/>
          <p:nvPr/>
        </p:nvSpPr>
        <p:spPr>
          <a:xfrm>
            <a:off x="339278" y="2608351"/>
            <a:ext cx="5619226" cy="3631763"/>
          </a:xfrm>
          <a:prstGeom prst="rect">
            <a:avLst/>
          </a:prstGeom>
          <a:no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 </a:t>
            </a:r>
            <a:r>
              <a:rPr lang="tr-TR" sz="2500" dirty="0" err="1">
                <a:latin typeface="Arial" panose="020B0604020202020204" pitchFamily="34" charset="0"/>
                <a:cs typeface="Arial" panose="020B0604020202020204" pitchFamily="34" charset="0"/>
              </a:rPr>
              <a:t>Allâhü</a:t>
            </a:r>
            <a:r>
              <a:rPr lang="tr-TR" sz="2500" dirty="0">
                <a:latin typeface="Arial" panose="020B0604020202020204" pitchFamily="34" charset="0"/>
                <a:cs typeface="Arial" panose="020B0604020202020204" pitchFamily="34" charset="0"/>
              </a:rPr>
              <a:t> ekber. (4 defa)</a:t>
            </a:r>
          </a:p>
          <a:p>
            <a:pPr algn="ctr">
              <a:spcAft>
                <a:spcPts val="600"/>
              </a:spcAft>
            </a:pPr>
            <a:r>
              <a:rPr lang="tr-TR" sz="2500" dirty="0">
                <a:latin typeface="Arial" panose="020B0604020202020204" pitchFamily="34" charset="0"/>
                <a:cs typeface="Arial" panose="020B0604020202020204" pitchFamily="34" charset="0"/>
              </a:rPr>
              <a:t>- Eşhedü en lâ ilâhe illallah. (2 defa)</a:t>
            </a:r>
          </a:p>
          <a:p>
            <a:pPr algn="ctr">
              <a:spcAft>
                <a:spcPts val="600"/>
              </a:spcAft>
            </a:pPr>
            <a:r>
              <a:rPr lang="tr-TR" sz="2500" dirty="0">
                <a:latin typeface="Arial" panose="020B0604020202020204" pitchFamily="34" charset="0"/>
                <a:cs typeface="Arial" panose="020B0604020202020204" pitchFamily="34" charset="0"/>
              </a:rPr>
              <a:t>- Eşhedü </a:t>
            </a:r>
            <a:r>
              <a:rPr lang="tr-TR" sz="2500" dirty="0" err="1">
                <a:latin typeface="Arial" panose="020B0604020202020204" pitchFamily="34" charset="0"/>
                <a:cs typeface="Arial" panose="020B0604020202020204" pitchFamily="34" charset="0"/>
              </a:rPr>
              <a:t>enne</a:t>
            </a:r>
            <a:r>
              <a:rPr lang="tr-TR" sz="2500" dirty="0">
                <a:latin typeface="Arial" panose="020B0604020202020204" pitchFamily="34" charset="0"/>
                <a:cs typeface="Arial" panose="020B0604020202020204" pitchFamily="34" charset="0"/>
              </a:rPr>
              <a:t> </a:t>
            </a:r>
            <a:r>
              <a:rPr lang="tr-TR" sz="2500" dirty="0" err="1">
                <a:latin typeface="Arial" panose="020B0604020202020204" pitchFamily="34" charset="0"/>
                <a:cs typeface="Arial" panose="020B0604020202020204" pitchFamily="34" charset="0"/>
              </a:rPr>
              <a:t>Muhammeden</a:t>
            </a:r>
            <a:r>
              <a:rPr lang="tr-TR" sz="2500" dirty="0">
                <a:latin typeface="Arial" panose="020B0604020202020204" pitchFamily="34" charset="0"/>
                <a:cs typeface="Arial" panose="020B0604020202020204" pitchFamily="34" charset="0"/>
              </a:rPr>
              <a:t> </a:t>
            </a:r>
            <a:r>
              <a:rPr lang="tr-TR" sz="2500" dirty="0" err="1">
                <a:latin typeface="Arial" panose="020B0604020202020204" pitchFamily="34" charset="0"/>
                <a:cs typeface="Arial" panose="020B0604020202020204" pitchFamily="34" charset="0"/>
              </a:rPr>
              <a:t>Resûlullah</a:t>
            </a:r>
            <a:r>
              <a:rPr lang="tr-TR" sz="2500" dirty="0">
                <a:latin typeface="Arial" panose="020B0604020202020204" pitchFamily="34" charset="0"/>
                <a:cs typeface="Arial" panose="020B0604020202020204" pitchFamily="34" charset="0"/>
              </a:rPr>
              <a:t>. (2 defa)</a:t>
            </a:r>
          </a:p>
          <a:p>
            <a:pPr algn="ctr">
              <a:spcAft>
                <a:spcPts val="600"/>
              </a:spcAft>
            </a:pPr>
            <a:r>
              <a:rPr lang="tr-TR" sz="2500" dirty="0">
                <a:latin typeface="Arial" panose="020B0604020202020204" pitchFamily="34" charset="0"/>
                <a:cs typeface="Arial" panose="020B0604020202020204" pitchFamily="34" charset="0"/>
              </a:rPr>
              <a:t>- </a:t>
            </a:r>
            <a:r>
              <a:rPr lang="tr-TR" sz="2500" dirty="0" err="1">
                <a:latin typeface="Arial" panose="020B0604020202020204" pitchFamily="34" charset="0"/>
                <a:cs typeface="Arial" panose="020B0604020202020204" pitchFamily="34" charset="0"/>
              </a:rPr>
              <a:t>Hayye</a:t>
            </a:r>
            <a:r>
              <a:rPr lang="tr-TR" sz="2500" dirty="0">
                <a:latin typeface="Arial" panose="020B0604020202020204" pitchFamily="34" charset="0"/>
                <a:cs typeface="Arial" panose="020B0604020202020204" pitchFamily="34" charset="0"/>
              </a:rPr>
              <a:t> </a:t>
            </a:r>
            <a:r>
              <a:rPr lang="tr-TR" sz="2500" dirty="0" err="1">
                <a:latin typeface="Arial" panose="020B0604020202020204" pitchFamily="34" charset="0"/>
                <a:cs typeface="Arial" panose="020B0604020202020204" pitchFamily="34" charset="0"/>
              </a:rPr>
              <a:t>ale’s</a:t>
            </a:r>
            <a:r>
              <a:rPr lang="tr-TR" sz="2500" dirty="0">
                <a:latin typeface="Arial" panose="020B0604020202020204" pitchFamily="34" charset="0"/>
                <a:cs typeface="Arial" panose="020B0604020202020204" pitchFamily="34" charset="0"/>
              </a:rPr>
              <a:t>-salâh. (2 defa)</a:t>
            </a:r>
          </a:p>
          <a:p>
            <a:pPr algn="ctr">
              <a:spcAft>
                <a:spcPts val="600"/>
              </a:spcAft>
            </a:pPr>
            <a:r>
              <a:rPr lang="tr-TR" sz="2500" dirty="0">
                <a:latin typeface="Arial" panose="020B0604020202020204" pitchFamily="34" charset="0"/>
                <a:cs typeface="Arial" panose="020B0604020202020204" pitchFamily="34" charset="0"/>
              </a:rPr>
              <a:t>- </a:t>
            </a:r>
            <a:r>
              <a:rPr lang="tr-TR" sz="2500" dirty="0" err="1">
                <a:latin typeface="Arial" panose="020B0604020202020204" pitchFamily="34" charset="0"/>
                <a:cs typeface="Arial" panose="020B0604020202020204" pitchFamily="34" charset="0"/>
              </a:rPr>
              <a:t>Hayye</a:t>
            </a:r>
            <a:r>
              <a:rPr lang="tr-TR" sz="2500" dirty="0">
                <a:latin typeface="Arial" panose="020B0604020202020204" pitchFamily="34" charset="0"/>
                <a:cs typeface="Arial" panose="020B0604020202020204" pitchFamily="34" charset="0"/>
              </a:rPr>
              <a:t> </a:t>
            </a:r>
            <a:r>
              <a:rPr lang="tr-TR" sz="2500" dirty="0" err="1">
                <a:latin typeface="Arial" panose="020B0604020202020204" pitchFamily="34" charset="0"/>
                <a:cs typeface="Arial" panose="020B0604020202020204" pitchFamily="34" charset="0"/>
              </a:rPr>
              <a:t>ale’l</a:t>
            </a:r>
            <a:r>
              <a:rPr lang="tr-TR" sz="2500" dirty="0">
                <a:latin typeface="Arial" panose="020B0604020202020204" pitchFamily="34" charset="0"/>
                <a:cs typeface="Arial" panose="020B0604020202020204" pitchFamily="34" charset="0"/>
              </a:rPr>
              <a:t>-felâh. (2 defa)</a:t>
            </a:r>
          </a:p>
          <a:p>
            <a:pPr algn="ctr">
              <a:spcAft>
                <a:spcPts val="600"/>
              </a:spcAft>
            </a:pPr>
            <a:r>
              <a:rPr lang="tr-TR" sz="2500" dirty="0">
                <a:latin typeface="Arial" panose="020B0604020202020204" pitchFamily="34" charset="0"/>
                <a:cs typeface="Arial" panose="020B0604020202020204" pitchFamily="34" charset="0"/>
              </a:rPr>
              <a:t>- </a:t>
            </a:r>
            <a:r>
              <a:rPr lang="tr-TR" sz="2500" dirty="0" err="1">
                <a:latin typeface="Arial" panose="020B0604020202020204" pitchFamily="34" charset="0"/>
                <a:cs typeface="Arial" panose="020B0604020202020204" pitchFamily="34" charset="0"/>
              </a:rPr>
              <a:t>Allâhü</a:t>
            </a:r>
            <a:r>
              <a:rPr lang="tr-TR" sz="2500" dirty="0">
                <a:latin typeface="Arial" panose="020B0604020202020204" pitchFamily="34" charset="0"/>
                <a:cs typeface="Arial" panose="020B0604020202020204" pitchFamily="34" charset="0"/>
              </a:rPr>
              <a:t> ekber. (2 defa)</a:t>
            </a:r>
          </a:p>
          <a:p>
            <a:pPr algn="ctr">
              <a:spcAft>
                <a:spcPts val="600"/>
              </a:spcAft>
            </a:pPr>
            <a:r>
              <a:rPr lang="tr-TR" sz="2500" dirty="0">
                <a:latin typeface="Arial" panose="020B0604020202020204" pitchFamily="34" charset="0"/>
                <a:cs typeface="Arial" panose="020B0604020202020204" pitchFamily="34" charset="0"/>
              </a:rPr>
              <a:t>- Lâ ilâhe </a:t>
            </a:r>
            <a:r>
              <a:rPr lang="tr-TR" sz="2500" dirty="0" err="1">
                <a:latin typeface="Arial" panose="020B0604020202020204" pitchFamily="34" charset="0"/>
                <a:cs typeface="Arial" panose="020B0604020202020204" pitchFamily="34" charset="0"/>
              </a:rPr>
              <a:t>illallâh</a:t>
            </a:r>
            <a:r>
              <a:rPr lang="tr-TR" sz="2500" dirty="0">
                <a:latin typeface="Arial" panose="020B0604020202020204" pitchFamily="34" charset="0"/>
                <a:cs typeface="Arial" panose="020B0604020202020204" pitchFamily="34" charset="0"/>
              </a:rPr>
              <a:t>. (1 defa)</a:t>
            </a:r>
          </a:p>
        </p:txBody>
      </p:sp>
      <p:sp>
        <p:nvSpPr>
          <p:cNvPr id="6" name="Metin kutusu 5">
            <a:extLst>
              <a:ext uri="{FF2B5EF4-FFF2-40B4-BE49-F238E27FC236}">
                <a16:creationId xmlns:a16="http://schemas.microsoft.com/office/drawing/2014/main" id="{ABA26D90-2EB3-BCB2-2BF3-0D8D5E231872}"/>
              </a:ext>
            </a:extLst>
          </p:cNvPr>
          <p:cNvSpPr txBox="1"/>
          <p:nvPr/>
        </p:nvSpPr>
        <p:spPr>
          <a:xfrm>
            <a:off x="6523117" y="2468139"/>
            <a:ext cx="4839910" cy="4016484"/>
          </a:xfrm>
          <a:prstGeom prst="rect">
            <a:avLst/>
          </a:prstGeom>
          <a:noFill/>
          <a:ln>
            <a:noFill/>
          </a:ln>
        </p:spPr>
        <p:txBody>
          <a:bodyPr wrap="square" rtlCol="0">
            <a:spAutoFit/>
          </a:bodyPr>
          <a:lstStyle/>
          <a:p>
            <a:pPr algn="ctr">
              <a:spcAft>
                <a:spcPts val="600"/>
              </a:spcAft>
            </a:pPr>
            <a:r>
              <a:rPr lang="tr-TR" sz="2400" dirty="0">
                <a:latin typeface="Arial" panose="020B0604020202020204" pitchFamily="34" charset="0"/>
                <a:cs typeface="Arial" panose="020B0604020202020204" pitchFamily="34" charset="0"/>
              </a:rPr>
              <a:t>- Allah en büyüktür.</a:t>
            </a:r>
          </a:p>
          <a:p>
            <a:pPr algn="ctr">
              <a:spcAft>
                <a:spcPts val="600"/>
              </a:spcAft>
            </a:pPr>
            <a:r>
              <a:rPr lang="tr-TR" sz="2400" dirty="0">
                <a:latin typeface="Arial" panose="020B0604020202020204" pitchFamily="34" charset="0"/>
                <a:cs typeface="Arial" panose="020B0604020202020204" pitchFamily="34" charset="0"/>
              </a:rPr>
              <a:t>- Allah’tan başka ilah olmadığına şahitlik ederim</a:t>
            </a:r>
          </a:p>
          <a:p>
            <a:pPr algn="ctr">
              <a:spcAft>
                <a:spcPts val="600"/>
              </a:spcAft>
            </a:pPr>
            <a:r>
              <a:rPr lang="tr-TR" sz="2400" dirty="0">
                <a:latin typeface="Arial" panose="020B0604020202020204" pitchFamily="34" charset="0"/>
                <a:cs typeface="Arial" panose="020B0604020202020204" pitchFamily="34" charset="0"/>
              </a:rPr>
              <a:t>- Muhammed’in Allah’ın elçisi olduğuna şahitlik ederim</a:t>
            </a:r>
          </a:p>
          <a:p>
            <a:pPr algn="ctr">
              <a:spcAft>
                <a:spcPts val="600"/>
              </a:spcAft>
            </a:pPr>
            <a:r>
              <a:rPr lang="tr-TR" sz="2400" dirty="0">
                <a:latin typeface="Arial" panose="020B0604020202020204" pitchFamily="34" charset="0"/>
                <a:cs typeface="Arial" panose="020B0604020202020204" pitchFamily="34" charset="0"/>
              </a:rPr>
              <a:t>- Haydi namaza!</a:t>
            </a:r>
          </a:p>
          <a:p>
            <a:pPr algn="ctr">
              <a:spcAft>
                <a:spcPts val="600"/>
              </a:spcAft>
            </a:pPr>
            <a:r>
              <a:rPr lang="tr-TR" sz="2400" dirty="0">
                <a:latin typeface="Arial" panose="020B0604020202020204" pitchFamily="34" charset="0"/>
                <a:cs typeface="Arial" panose="020B0604020202020204" pitchFamily="34" charset="0"/>
              </a:rPr>
              <a:t>- Haydi kurtuluşa!</a:t>
            </a:r>
          </a:p>
          <a:p>
            <a:pPr algn="ctr">
              <a:spcAft>
                <a:spcPts val="600"/>
              </a:spcAft>
            </a:pPr>
            <a:r>
              <a:rPr lang="tr-TR" sz="2400" dirty="0">
                <a:latin typeface="Arial" panose="020B0604020202020204" pitchFamily="34" charset="0"/>
                <a:cs typeface="Arial" panose="020B0604020202020204" pitchFamily="34" charset="0"/>
              </a:rPr>
              <a:t>- Allah en büyüktür.</a:t>
            </a:r>
          </a:p>
          <a:p>
            <a:pPr algn="ctr">
              <a:spcAft>
                <a:spcPts val="600"/>
              </a:spcAft>
            </a:pPr>
            <a:r>
              <a:rPr lang="tr-TR" sz="2400" dirty="0">
                <a:latin typeface="Arial" panose="020B0604020202020204" pitchFamily="34" charset="0"/>
                <a:cs typeface="Arial" panose="020B0604020202020204" pitchFamily="34" charset="0"/>
              </a:rPr>
              <a:t>- Allah’tan başka ilah yoktur.</a:t>
            </a:r>
          </a:p>
        </p:txBody>
      </p:sp>
      <p:sp>
        <p:nvSpPr>
          <p:cNvPr id="7" name="Metin kutusu 6">
            <a:extLst>
              <a:ext uri="{FF2B5EF4-FFF2-40B4-BE49-F238E27FC236}">
                <a16:creationId xmlns:a16="http://schemas.microsoft.com/office/drawing/2014/main" id="{2A14460A-1B2B-641C-B26D-AA06659F64DB}"/>
              </a:ext>
            </a:extLst>
          </p:cNvPr>
          <p:cNvSpPr txBox="1"/>
          <p:nvPr/>
        </p:nvSpPr>
        <p:spPr>
          <a:xfrm>
            <a:off x="4393758" y="730187"/>
            <a:ext cx="3404484" cy="1246495"/>
          </a:xfrm>
          <a:prstGeom prst="rect">
            <a:avLst/>
          </a:prstGeom>
          <a:no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Ezan ve kameti dinlemek için oynatma butonuna tıklayınız.</a:t>
            </a:r>
          </a:p>
        </p:txBody>
      </p:sp>
    </p:spTree>
    <p:extLst>
      <p:ext uri="{BB962C8B-B14F-4D97-AF65-F5344CB8AC3E}">
        <p14:creationId xmlns:p14="http://schemas.microsoft.com/office/powerpoint/2010/main" val="100333007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5"/>
                </p:tgtEl>
              </p:cMediaNode>
            </p:audio>
            <p:audio>
              <p:cMediaNode vol="80000">
                <p:cTn id="3"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Resim 19" descr="daire, ekran görüntüsü, grafik, renklilik içeren bir resim&#10;&#10;Açıklama otomatik olarak oluşturuldu">
            <a:extLst>
              <a:ext uri="{FF2B5EF4-FFF2-40B4-BE49-F238E27FC236}">
                <a16:creationId xmlns:a16="http://schemas.microsoft.com/office/drawing/2014/main" id="{C5910D7A-3D46-CF1F-8870-5BE2903AF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20" y="1077872"/>
            <a:ext cx="11051560" cy="4702257"/>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4694540" y="2681803"/>
            <a:ext cx="2802920" cy="1569660"/>
          </a:xfrm>
          <a:prstGeom prst="rect">
            <a:avLst/>
          </a:prstGeom>
          <a:noFill/>
          <a:ln>
            <a:noFill/>
          </a:ln>
        </p:spPr>
        <p:txBody>
          <a:bodyPr wrap="square" rtlCol="0">
            <a:spAutoFit/>
          </a:bodyPr>
          <a:lstStyle/>
          <a:p>
            <a:pPr algn="ctr">
              <a:spcAft>
                <a:spcPts val="600"/>
              </a:spcAft>
            </a:pPr>
            <a:r>
              <a:rPr lang="tr-TR" sz="3200" b="1" dirty="0">
                <a:latin typeface="Arial" panose="020B0604020202020204" pitchFamily="34" charset="0"/>
                <a:cs typeface="Arial" panose="020B0604020202020204" pitchFamily="34" charset="0"/>
              </a:rPr>
              <a:t>Namazın Hazırlık Şartları</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6" name="Metin kutusu 15">
            <a:extLst>
              <a:ext uri="{FF2B5EF4-FFF2-40B4-BE49-F238E27FC236}">
                <a16:creationId xmlns:a16="http://schemas.microsoft.com/office/drawing/2014/main" id="{8ECA8294-C686-5658-B8FF-56B738413D4A}"/>
              </a:ext>
            </a:extLst>
          </p:cNvPr>
          <p:cNvSpPr txBox="1"/>
          <p:nvPr/>
        </p:nvSpPr>
        <p:spPr>
          <a:xfrm>
            <a:off x="735282" y="1931964"/>
            <a:ext cx="2348344" cy="400110"/>
          </a:xfrm>
          <a:prstGeom prst="rect">
            <a:avLst/>
          </a:prstGeom>
          <a:noFill/>
          <a:ln>
            <a:noFill/>
          </a:ln>
        </p:spPr>
        <p:txBody>
          <a:bodyPr wrap="square" rtlCol="0">
            <a:spAutoFit/>
          </a:bodyPr>
          <a:lstStyle/>
          <a:p>
            <a:pPr>
              <a:spcAft>
                <a:spcPts val="600"/>
              </a:spcAft>
            </a:pPr>
            <a:r>
              <a:rPr lang="tr-TR" sz="2000" b="1" dirty="0" err="1">
                <a:solidFill>
                  <a:schemeClr val="bg1"/>
                </a:solidFill>
                <a:latin typeface="Arial" panose="020B0604020202020204" pitchFamily="34" charset="0"/>
                <a:cs typeface="Arial" panose="020B0604020202020204" pitchFamily="34" charset="0"/>
              </a:rPr>
              <a:t>İftitah</a:t>
            </a:r>
            <a:r>
              <a:rPr lang="tr-TR" sz="2000" b="1" dirty="0">
                <a:solidFill>
                  <a:schemeClr val="bg1"/>
                </a:solidFill>
                <a:latin typeface="Arial" panose="020B0604020202020204" pitchFamily="34" charset="0"/>
                <a:cs typeface="Arial" panose="020B0604020202020204" pitchFamily="34" charset="0"/>
              </a:rPr>
              <a:t> tekbiri</a:t>
            </a:r>
          </a:p>
        </p:txBody>
      </p:sp>
      <p:sp>
        <p:nvSpPr>
          <p:cNvPr id="15" name="Metin kutusu 14">
            <a:extLst>
              <a:ext uri="{FF2B5EF4-FFF2-40B4-BE49-F238E27FC236}">
                <a16:creationId xmlns:a16="http://schemas.microsoft.com/office/drawing/2014/main" id="{E9725072-F96B-B8F4-ECF1-ED10615B31F2}"/>
              </a:ext>
            </a:extLst>
          </p:cNvPr>
          <p:cNvSpPr txBox="1"/>
          <p:nvPr/>
        </p:nvSpPr>
        <p:spPr>
          <a:xfrm>
            <a:off x="735283" y="3225131"/>
            <a:ext cx="2348344" cy="400110"/>
          </a:xfrm>
          <a:prstGeom prst="rect">
            <a:avLst/>
          </a:prstGeom>
          <a:noFill/>
          <a:ln>
            <a:noFill/>
          </a:ln>
        </p:spPr>
        <p:txBody>
          <a:bodyPr wrap="square" rtlCol="0">
            <a:spAutoFit/>
          </a:bodyPr>
          <a:lstStyle/>
          <a:p>
            <a:pPr>
              <a:spcAft>
                <a:spcPts val="600"/>
              </a:spcAft>
            </a:pPr>
            <a:r>
              <a:rPr lang="tr-TR" sz="2000" b="1" dirty="0">
                <a:solidFill>
                  <a:schemeClr val="bg1"/>
                </a:solidFill>
                <a:latin typeface="Arial" panose="020B0604020202020204" pitchFamily="34" charset="0"/>
                <a:cs typeface="Arial" panose="020B0604020202020204" pitchFamily="34" charset="0"/>
              </a:rPr>
              <a:t>Kıyam</a:t>
            </a:r>
          </a:p>
        </p:txBody>
      </p:sp>
      <p:sp>
        <p:nvSpPr>
          <p:cNvPr id="21" name="Metin kutusu 20">
            <a:extLst>
              <a:ext uri="{FF2B5EF4-FFF2-40B4-BE49-F238E27FC236}">
                <a16:creationId xmlns:a16="http://schemas.microsoft.com/office/drawing/2014/main" id="{6ACB9DB5-C579-8501-B703-BE1B9F80E1E6}"/>
              </a:ext>
            </a:extLst>
          </p:cNvPr>
          <p:cNvSpPr txBox="1"/>
          <p:nvPr/>
        </p:nvSpPr>
        <p:spPr>
          <a:xfrm>
            <a:off x="735282" y="4504277"/>
            <a:ext cx="2450224" cy="400110"/>
          </a:xfrm>
          <a:prstGeom prst="rect">
            <a:avLst/>
          </a:prstGeom>
          <a:noFill/>
          <a:ln>
            <a:noFill/>
          </a:ln>
        </p:spPr>
        <p:txBody>
          <a:bodyPr wrap="square" rtlCol="0">
            <a:spAutoFit/>
          </a:bodyPr>
          <a:lstStyle/>
          <a:p>
            <a:pPr>
              <a:spcAft>
                <a:spcPts val="600"/>
              </a:spcAft>
            </a:pPr>
            <a:r>
              <a:rPr lang="tr-TR" sz="2000" b="1" dirty="0" err="1">
                <a:solidFill>
                  <a:schemeClr val="bg1"/>
                </a:solidFill>
                <a:latin typeface="Arial" panose="020B0604020202020204" pitchFamily="34" charset="0"/>
                <a:cs typeface="Arial" panose="020B0604020202020204" pitchFamily="34" charset="0"/>
              </a:rPr>
              <a:t>Kırâat</a:t>
            </a:r>
            <a:endParaRPr lang="tr-TR" sz="2000" b="1" dirty="0">
              <a:solidFill>
                <a:schemeClr val="bg1"/>
              </a:solidFill>
              <a:latin typeface="Arial" panose="020B0604020202020204" pitchFamily="34" charset="0"/>
              <a:cs typeface="Arial" panose="020B0604020202020204" pitchFamily="34" charset="0"/>
            </a:endParaRPr>
          </a:p>
        </p:txBody>
      </p:sp>
      <p:sp>
        <p:nvSpPr>
          <p:cNvPr id="12" name="Metin kutusu 11">
            <a:extLst>
              <a:ext uri="{FF2B5EF4-FFF2-40B4-BE49-F238E27FC236}">
                <a16:creationId xmlns:a16="http://schemas.microsoft.com/office/drawing/2014/main" id="{09BBB73D-6FFB-06AE-42B5-2A34E6D7CA87}"/>
              </a:ext>
            </a:extLst>
          </p:cNvPr>
          <p:cNvSpPr txBox="1"/>
          <p:nvPr/>
        </p:nvSpPr>
        <p:spPr>
          <a:xfrm>
            <a:off x="3017776" y="1916724"/>
            <a:ext cx="567995" cy="430887"/>
          </a:xfrm>
          <a:prstGeom prst="rect">
            <a:avLst/>
          </a:prstGeom>
          <a:noFill/>
          <a:ln>
            <a:noFill/>
          </a:ln>
        </p:spPr>
        <p:txBody>
          <a:bodyPr wrap="square" rtlCol="0">
            <a:spAutoFit/>
          </a:bodyPr>
          <a:lstStyle/>
          <a:p>
            <a:pPr algn="ctr">
              <a:spcAft>
                <a:spcPts val="600"/>
              </a:spcAft>
            </a:pPr>
            <a:r>
              <a:rPr lang="tr-TR" sz="2200" b="1" dirty="0">
                <a:solidFill>
                  <a:srgbClr val="52AEE5"/>
                </a:solidFill>
                <a:latin typeface="Arial" panose="020B0604020202020204" pitchFamily="34" charset="0"/>
                <a:cs typeface="Arial" panose="020B0604020202020204" pitchFamily="34" charset="0"/>
              </a:rPr>
              <a:t>I</a:t>
            </a:r>
          </a:p>
        </p:txBody>
      </p:sp>
      <p:sp>
        <p:nvSpPr>
          <p:cNvPr id="17" name="Metin kutusu 16">
            <a:extLst>
              <a:ext uri="{FF2B5EF4-FFF2-40B4-BE49-F238E27FC236}">
                <a16:creationId xmlns:a16="http://schemas.microsoft.com/office/drawing/2014/main" id="{3C443D13-0DCB-FD0E-C98E-B0766AEAD567}"/>
              </a:ext>
            </a:extLst>
          </p:cNvPr>
          <p:cNvSpPr txBox="1"/>
          <p:nvPr/>
        </p:nvSpPr>
        <p:spPr>
          <a:xfrm>
            <a:off x="3030328" y="3205470"/>
            <a:ext cx="567995" cy="430887"/>
          </a:xfrm>
          <a:prstGeom prst="rect">
            <a:avLst/>
          </a:prstGeom>
          <a:noFill/>
          <a:ln>
            <a:noFill/>
          </a:ln>
        </p:spPr>
        <p:txBody>
          <a:bodyPr wrap="square" rtlCol="0">
            <a:spAutoFit/>
          </a:bodyPr>
          <a:lstStyle/>
          <a:p>
            <a:pPr algn="ctr">
              <a:spcAft>
                <a:spcPts val="600"/>
              </a:spcAft>
            </a:pPr>
            <a:r>
              <a:rPr lang="tr-TR" sz="2200" b="1" dirty="0">
                <a:solidFill>
                  <a:srgbClr val="EA028B"/>
                </a:solidFill>
                <a:latin typeface="Arial" panose="020B0604020202020204" pitchFamily="34" charset="0"/>
                <a:cs typeface="Arial" panose="020B0604020202020204" pitchFamily="34" charset="0"/>
              </a:rPr>
              <a:t>II</a:t>
            </a:r>
          </a:p>
        </p:txBody>
      </p:sp>
      <p:sp>
        <p:nvSpPr>
          <p:cNvPr id="18" name="Metin kutusu 17">
            <a:extLst>
              <a:ext uri="{FF2B5EF4-FFF2-40B4-BE49-F238E27FC236}">
                <a16:creationId xmlns:a16="http://schemas.microsoft.com/office/drawing/2014/main" id="{8350E8F7-182E-CE67-22BB-16FF59E166B4}"/>
              </a:ext>
            </a:extLst>
          </p:cNvPr>
          <p:cNvSpPr txBox="1"/>
          <p:nvPr/>
        </p:nvSpPr>
        <p:spPr>
          <a:xfrm>
            <a:off x="3053189" y="4498678"/>
            <a:ext cx="505352" cy="430887"/>
          </a:xfrm>
          <a:prstGeom prst="rect">
            <a:avLst/>
          </a:prstGeom>
          <a:noFill/>
          <a:ln>
            <a:noFill/>
          </a:ln>
        </p:spPr>
        <p:txBody>
          <a:bodyPr wrap="square" rtlCol="0">
            <a:spAutoFit/>
          </a:bodyPr>
          <a:lstStyle/>
          <a:p>
            <a:pPr algn="ctr">
              <a:spcAft>
                <a:spcPts val="600"/>
              </a:spcAft>
            </a:pPr>
            <a:r>
              <a:rPr lang="tr-TR" sz="2200" b="1" dirty="0">
                <a:solidFill>
                  <a:srgbClr val="F8A62C"/>
                </a:solidFill>
                <a:latin typeface="Arial" panose="020B0604020202020204" pitchFamily="34" charset="0"/>
                <a:cs typeface="Arial" panose="020B0604020202020204" pitchFamily="34" charset="0"/>
              </a:rPr>
              <a:t>III</a:t>
            </a:r>
          </a:p>
        </p:txBody>
      </p:sp>
      <p:sp>
        <p:nvSpPr>
          <p:cNvPr id="22" name="Metin kutusu 21">
            <a:extLst>
              <a:ext uri="{FF2B5EF4-FFF2-40B4-BE49-F238E27FC236}">
                <a16:creationId xmlns:a16="http://schemas.microsoft.com/office/drawing/2014/main" id="{B399A9DB-FBB2-9647-D161-A648B3C8D237}"/>
              </a:ext>
            </a:extLst>
          </p:cNvPr>
          <p:cNvSpPr txBox="1"/>
          <p:nvPr/>
        </p:nvSpPr>
        <p:spPr>
          <a:xfrm>
            <a:off x="9155965" y="1938584"/>
            <a:ext cx="2348344" cy="400110"/>
          </a:xfrm>
          <a:prstGeom prst="rect">
            <a:avLst/>
          </a:prstGeom>
          <a:noFill/>
          <a:ln>
            <a:noFill/>
          </a:ln>
        </p:spPr>
        <p:txBody>
          <a:bodyPr wrap="square" rtlCol="0">
            <a:spAutoFit/>
          </a:bodyPr>
          <a:lstStyle/>
          <a:p>
            <a:pPr>
              <a:spcAft>
                <a:spcPts val="600"/>
              </a:spcAft>
            </a:pPr>
            <a:r>
              <a:rPr lang="tr-TR" sz="2000" b="1" dirty="0">
                <a:solidFill>
                  <a:schemeClr val="bg1"/>
                </a:solidFill>
                <a:latin typeface="Arial" panose="020B0604020202020204" pitchFamily="34" charset="0"/>
                <a:cs typeface="Arial" panose="020B0604020202020204" pitchFamily="34" charset="0"/>
              </a:rPr>
              <a:t>Rükû</a:t>
            </a:r>
          </a:p>
        </p:txBody>
      </p:sp>
      <p:sp>
        <p:nvSpPr>
          <p:cNvPr id="23" name="Metin kutusu 22">
            <a:extLst>
              <a:ext uri="{FF2B5EF4-FFF2-40B4-BE49-F238E27FC236}">
                <a16:creationId xmlns:a16="http://schemas.microsoft.com/office/drawing/2014/main" id="{B6F0A6EE-0B92-C055-C35E-6F154ED3485B}"/>
              </a:ext>
            </a:extLst>
          </p:cNvPr>
          <p:cNvSpPr txBox="1"/>
          <p:nvPr/>
        </p:nvSpPr>
        <p:spPr>
          <a:xfrm>
            <a:off x="9155965" y="3224131"/>
            <a:ext cx="2441985" cy="400110"/>
          </a:xfrm>
          <a:prstGeom prst="rect">
            <a:avLst/>
          </a:prstGeom>
          <a:noFill/>
          <a:ln>
            <a:noFill/>
          </a:ln>
        </p:spPr>
        <p:txBody>
          <a:bodyPr wrap="square" rtlCol="0">
            <a:spAutoFit/>
          </a:bodyPr>
          <a:lstStyle/>
          <a:p>
            <a:pPr>
              <a:spcAft>
                <a:spcPts val="600"/>
              </a:spcAft>
            </a:pPr>
            <a:r>
              <a:rPr lang="tr-TR" sz="2000" b="1" dirty="0">
                <a:solidFill>
                  <a:schemeClr val="bg1"/>
                </a:solidFill>
                <a:latin typeface="Arial" panose="020B0604020202020204" pitchFamily="34" charset="0"/>
                <a:cs typeface="Arial" panose="020B0604020202020204" pitchFamily="34" charset="0"/>
              </a:rPr>
              <a:t>Secde</a:t>
            </a:r>
          </a:p>
        </p:txBody>
      </p:sp>
      <p:sp>
        <p:nvSpPr>
          <p:cNvPr id="24" name="Metin kutusu 23">
            <a:extLst>
              <a:ext uri="{FF2B5EF4-FFF2-40B4-BE49-F238E27FC236}">
                <a16:creationId xmlns:a16="http://schemas.microsoft.com/office/drawing/2014/main" id="{4AA66F11-FF86-CC01-8173-E69F263AF5FE}"/>
              </a:ext>
            </a:extLst>
          </p:cNvPr>
          <p:cNvSpPr txBox="1"/>
          <p:nvPr/>
        </p:nvSpPr>
        <p:spPr>
          <a:xfrm>
            <a:off x="9177819" y="4526137"/>
            <a:ext cx="2428370" cy="400110"/>
          </a:xfrm>
          <a:prstGeom prst="rect">
            <a:avLst/>
          </a:prstGeom>
          <a:noFill/>
          <a:ln>
            <a:noFill/>
          </a:ln>
        </p:spPr>
        <p:txBody>
          <a:bodyPr wrap="square" rtlCol="0">
            <a:spAutoFit/>
          </a:bodyPr>
          <a:lstStyle/>
          <a:p>
            <a:pPr>
              <a:spcAft>
                <a:spcPts val="600"/>
              </a:spcAft>
            </a:pPr>
            <a:r>
              <a:rPr lang="tr-TR" sz="2000" b="1" dirty="0" err="1">
                <a:solidFill>
                  <a:schemeClr val="bg1"/>
                </a:solidFill>
                <a:latin typeface="Arial" panose="020B0604020202020204" pitchFamily="34" charset="0"/>
                <a:cs typeface="Arial" panose="020B0604020202020204" pitchFamily="34" charset="0"/>
              </a:rPr>
              <a:t>Kâde</a:t>
            </a:r>
            <a:r>
              <a:rPr lang="tr-TR" sz="2000" b="1" dirty="0">
                <a:solidFill>
                  <a:schemeClr val="bg1"/>
                </a:solidFill>
                <a:latin typeface="Arial" panose="020B0604020202020204" pitchFamily="34" charset="0"/>
                <a:cs typeface="Arial" panose="020B0604020202020204" pitchFamily="34" charset="0"/>
              </a:rPr>
              <a:t>-i ahire</a:t>
            </a:r>
          </a:p>
        </p:txBody>
      </p:sp>
      <p:sp>
        <p:nvSpPr>
          <p:cNvPr id="25" name="Metin kutusu 24">
            <a:extLst>
              <a:ext uri="{FF2B5EF4-FFF2-40B4-BE49-F238E27FC236}">
                <a16:creationId xmlns:a16="http://schemas.microsoft.com/office/drawing/2014/main" id="{ED20A2EF-7D01-57D2-3B30-60AC0C87CFB9}"/>
              </a:ext>
            </a:extLst>
          </p:cNvPr>
          <p:cNvSpPr txBox="1"/>
          <p:nvPr/>
        </p:nvSpPr>
        <p:spPr>
          <a:xfrm>
            <a:off x="8597272" y="1922323"/>
            <a:ext cx="567995" cy="430887"/>
          </a:xfrm>
          <a:prstGeom prst="rect">
            <a:avLst/>
          </a:prstGeom>
          <a:noFill/>
          <a:ln>
            <a:noFill/>
          </a:ln>
        </p:spPr>
        <p:txBody>
          <a:bodyPr wrap="square" rtlCol="0">
            <a:spAutoFit/>
          </a:bodyPr>
          <a:lstStyle/>
          <a:p>
            <a:pPr algn="ctr">
              <a:spcAft>
                <a:spcPts val="600"/>
              </a:spcAft>
            </a:pPr>
            <a:r>
              <a:rPr lang="tr-TR" sz="2200" b="1" dirty="0">
                <a:solidFill>
                  <a:srgbClr val="8B1A8D"/>
                </a:solidFill>
                <a:latin typeface="Arial" panose="020B0604020202020204" pitchFamily="34" charset="0"/>
                <a:cs typeface="Arial" panose="020B0604020202020204" pitchFamily="34" charset="0"/>
              </a:rPr>
              <a:t>VI</a:t>
            </a:r>
          </a:p>
        </p:txBody>
      </p:sp>
      <p:sp>
        <p:nvSpPr>
          <p:cNvPr id="26" name="Metin kutusu 25">
            <a:extLst>
              <a:ext uri="{FF2B5EF4-FFF2-40B4-BE49-F238E27FC236}">
                <a16:creationId xmlns:a16="http://schemas.microsoft.com/office/drawing/2014/main" id="{4C8C7C03-9A5E-DF29-8D0D-E874D9A12F1B}"/>
              </a:ext>
            </a:extLst>
          </p:cNvPr>
          <p:cNvSpPr txBox="1"/>
          <p:nvPr/>
        </p:nvSpPr>
        <p:spPr>
          <a:xfrm>
            <a:off x="8609824" y="3211069"/>
            <a:ext cx="567995" cy="430887"/>
          </a:xfrm>
          <a:prstGeom prst="rect">
            <a:avLst/>
          </a:prstGeom>
          <a:noFill/>
          <a:ln>
            <a:noFill/>
          </a:ln>
        </p:spPr>
        <p:txBody>
          <a:bodyPr wrap="square" rtlCol="0">
            <a:spAutoFit/>
          </a:bodyPr>
          <a:lstStyle/>
          <a:p>
            <a:pPr algn="ctr">
              <a:spcAft>
                <a:spcPts val="600"/>
              </a:spcAft>
            </a:pPr>
            <a:r>
              <a:rPr lang="tr-TR" sz="2200" b="1" dirty="0">
                <a:solidFill>
                  <a:srgbClr val="EB1D27"/>
                </a:solidFill>
                <a:latin typeface="Arial" panose="020B0604020202020204" pitchFamily="34" charset="0"/>
                <a:cs typeface="Arial" panose="020B0604020202020204" pitchFamily="34" charset="0"/>
              </a:rPr>
              <a:t>V</a:t>
            </a:r>
          </a:p>
        </p:txBody>
      </p:sp>
      <p:sp>
        <p:nvSpPr>
          <p:cNvPr id="27" name="Metin kutusu 26">
            <a:extLst>
              <a:ext uri="{FF2B5EF4-FFF2-40B4-BE49-F238E27FC236}">
                <a16:creationId xmlns:a16="http://schemas.microsoft.com/office/drawing/2014/main" id="{22A7FB61-0ABC-4B81-4EAA-85C5DF120E5B}"/>
              </a:ext>
            </a:extLst>
          </p:cNvPr>
          <p:cNvSpPr txBox="1"/>
          <p:nvPr/>
        </p:nvSpPr>
        <p:spPr>
          <a:xfrm>
            <a:off x="8632685" y="4504277"/>
            <a:ext cx="505352" cy="430887"/>
          </a:xfrm>
          <a:prstGeom prst="rect">
            <a:avLst/>
          </a:prstGeom>
          <a:noFill/>
          <a:ln>
            <a:noFill/>
          </a:ln>
        </p:spPr>
        <p:txBody>
          <a:bodyPr wrap="square" rtlCol="0">
            <a:spAutoFit/>
          </a:bodyPr>
          <a:lstStyle/>
          <a:p>
            <a:pPr algn="ctr">
              <a:spcAft>
                <a:spcPts val="600"/>
              </a:spcAft>
            </a:pPr>
            <a:r>
              <a:rPr lang="tr-TR" sz="2200" b="1" dirty="0">
                <a:solidFill>
                  <a:srgbClr val="7ECB29"/>
                </a:solidFill>
                <a:latin typeface="Arial" panose="020B0604020202020204" pitchFamily="34" charset="0"/>
                <a:cs typeface="Arial" panose="020B0604020202020204" pitchFamily="34" charset="0"/>
              </a:rPr>
              <a:t>VI</a:t>
            </a:r>
          </a:p>
        </p:txBody>
      </p:sp>
    </p:spTree>
    <p:extLst>
      <p:ext uri="{BB962C8B-B14F-4D97-AF65-F5344CB8AC3E}">
        <p14:creationId xmlns:p14="http://schemas.microsoft.com/office/powerpoint/2010/main" val="322864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21" grpId="0"/>
      <p:bldP spid="12" grpId="0"/>
      <p:bldP spid="17" grpId="0"/>
      <p:bldP spid="18" grpId="0"/>
      <p:bldP spid="22" grpId="0"/>
      <p:bldP spid="23" grpId="0"/>
      <p:bldP spid="24" grpId="0"/>
      <p:bldP spid="2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8" name="Tablo 9">
            <a:extLst>
              <a:ext uri="{FF2B5EF4-FFF2-40B4-BE49-F238E27FC236}">
                <a16:creationId xmlns:a16="http://schemas.microsoft.com/office/drawing/2014/main" id="{4DE1A63D-23D9-97EF-F720-8AA271D05DBF}"/>
              </a:ext>
            </a:extLst>
          </p:cNvPr>
          <p:cNvGraphicFramePr>
            <a:graphicFrameLocks noGrp="1"/>
          </p:cNvGraphicFramePr>
          <p:nvPr>
            <p:extLst>
              <p:ext uri="{D42A27DB-BD31-4B8C-83A1-F6EECF244321}">
                <p14:modId xmlns:p14="http://schemas.microsoft.com/office/powerpoint/2010/main" val="2252986229"/>
              </p:ext>
            </p:extLst>
          </p:nvPr>
        </p:nvGraphicFramePr>
        <p:xfrm>
          <a:off x="696000" y="1268999"/>
          <a:ext cx="10800001" cy="4320002"/>
        </p:xfrm>
        <a:graphic>
          <a:graphicData uri="http://schemas.openxmlformats.org/drawingml/2006/table">
            <a:tbl>
              <a:tblPr firstRow="1" bandRow="1">
                <a:tableStyleId>{ED083AE6-46FA-4A59-8FB0-9F97EB10719F}</a:tableStyleId>
              </a:tblPr>
              <a:tblGrid>
                <a:gridCol w="675000">
                  <a:extLst>
                    <a:ext uri="{9D8B030D-6E8A-4147-A177-3AD203B41FA5}">
                      <a16:colId xmlns:a16="http://schemas.microsoft.com/office/drawing/2014/main" val="3188441027"/>
                    </a:ext>
                  </a:extLst>
                </a:gridCol>
                <a:gridCol w="2300357">
                  <a:extLst>
                    <a:ext uri="{9D8B030D-6E8A-4147-A177-3AD203B41FA5}">
                      <a16:colId xmlns:a16="http://schemas.microsoft.com/office/drawing/2014/main" val="2099082098"/>
                    </a:ext>
                  </a:extLst>
                </a:gridCol>
                <a:gridCol w="7824644">
                  <a:extLst>
                    <a:ext uri="{9D8B030D-6E8A-4147-A177-3AD203B41FA5}">
                      <a16:colId xmlns:a16="http://schemas.microsoft.com/office/drawing/2014/main" val="3021844981"/>
                    </a:ext>
                  </a:extLst>
                </a:gridCol>
              </a:tblGrid>
              <a:tr h="716811">
                <a:tc>
                  <a:txBody>
                    <a:bodyPr/>
                    <a:lstStyle/>
                    <a:p>
                      <a:pPr algn="ctr"/>
                      <a:r>
                        <a:rPr lang="tr-TR" b="1" dirty="0"/>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2AEE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b="1" dirty="0" err="1">
                          <a:solidFill>
                            <a:schemeClr val="bg1"/>
                          </a:solidFill>
                          <a:latin typeface="Arial" panose="020B0604020202020204" pitchFamily="34" charset="0"/>
                          <a:cs typeface="Arial" panose="020B0604020202020204" pitchFamily="34" charset="0"/>
                        </a:rPr>
                        <a:t>İftitah</a:t>
                      </a:r>
                      <a:r>
                        <a:rPr lang="tr-TR" sz="1800" b="1" dirty="0">
                          <a:solidFill>
                            <a:schemeClr val="bg1"/>
                          </a:solidFill>
                          <a:latin typeface="Arial" panose="020B0604020202020204" pitchFamily="34" charset="0"/>
                          <a:cs typeface="Arial" panose="020B0604020202020204" pitchFamily="34" charset="0"/>
                        </a:rPr>
                        <a:t> tekbiri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2AEE5"/>
                    </a:solidFill>
                  </a:tcPr>
                </a:tc>
                <a:tc>
                  <a:txBody>
                    <a:bodyPr/>
                    <a:lstStyle/>
                    <a:p>
                      <a:r>
                        <a:rPr kumimoji="1" lang="tr-TR" sz="1800" b="0" dirty="0">
                          <a:solidFill>
                            <a:schemeClr val="bg1"/>
                          </a:solidFill>
                          <a:latin typeface="Arial" panose="020B0604020202020204" pitchFamily="34" charset="0"/>
                          <a:cs typeface="Arial" panose="020B0604020202020204" pitchFamily="34" charset="0"/>
                        </a:rPr>
                        <a:t>Namaza başlarken "Allahu </a:t>
                      </a:r>
                      <a:r>
                        <a:rPr kumimoji="1" lang="tr-TR" sz="1800" b="0" dirty="0" err="1">
                          <a:solidFill>
                            <a:schemeClr val="bg1"/>
                          </a:solidFill>
                          <a:latin typeface="Arial" panose="020B0604020202020204" pitchFamily="34" charset="0"/>
                          <a:cs typeface="Arial" panose="020B0604020202020204" pitchFamily="34" charset="0"/>
                        </a:rPr>
                        <a:t>ekber</a:t>
                      </a:r>
                      <a:r>
                        <a:rPr kumimoji="1" lang="tr-TR" sz="1800" b="0" dirty="0">
                          <a:solidFill>
                            <a:schemeClr val="bg1"/>
                          </a:solidFill>
                          <a:latin typeface="Arial" panose="020B0604020202020204" pitchFamily="34" charset="0"/>
                          <a:cs typeface="Arial" panose="020B0604020202020204" pitchFamily="34" charset="0"/>
                        </a:rPr>
                        <a:t>“ demektir</a:t>
                      </a:r>
                      <a:endParaRPr lang="tr-TR" sz="18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2AEE5"/>
                    </a:solidFill>
                  </a:tcPr>
                </a:tc>
                <a:extLst>
                  <a:ext uri="{0D108BD9-81ED-4DB2-BD59-A6C34878D82A}">
                    <a16:rowId xmlns:a16="http://schemas.microsoft.com/office/drawing/2014/main" val="982466979"/>
                  </a:ext>
                </a:extLst>
              </a:tr>
              <a:tr h="735947">
                <a:tc>
                  <a:txBody>
                    <a:bodyPr/>
                    <a:lstStyle/>
                    <a:p>
                      <a:pPr algn="ctr"/>
                      <a:r>
                        <a:rPr lang="tr-TR" b="1" dirty="0"/>
                        <a:t>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008A"/>
                    </a:solidFill>
                  </a:tcPr>
                </a:tc>
                <a:tc>
                  <a:txBody>
                    <a:bodyPr/>
                    <a:lstStyle/>
                    <a:p>
                      <a:r>
                        <a:rPr lang="tr-TR" sz="1800" b="1" dirty="0">
                          <a:solidFill>
                            <a:schemeClr val="bg1"/>
                          </a:solidFill>
                          <a:latin typeface="Arial" panose="020B0604020202020204" pitchFamily="34" charset="0"/>
                          <a:cs typeface="Arial" panose="020B0604020202020204" pitchFamily="34" charset="0"/>
                        </a:rPr>
                        <a:t>Kıyam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008A"/>
                    </a:solidFill>
                  </a:tcPr>
                </a:tc>
                <a:tc>
                  <a:txBody>
                    <a:bodyPr/>
                    <a:lstStyle/>
                    <a:p>
                      <a:r>
                        <a:rPr kumimoji="1" lang="tr-TR" sz="1800" b="0" dirty="0">
                          <a:solidFill>
                            <a:schemeClr val="bg1"/>
                          </a:solidFill>
                          <a:latin typeface="Arial" panose="020B0604020202020204" pitchFamily="34" charset="0"/>
                          <a:cs typeface="Arial" panose="020B0604020202020204" pitchFamily="34" charset="0"/>
                        </a:rPr>
                        <a:t>Namazda gerekli sureleri okuyuncaya kadar ayakta durmaktır.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008A"/>
                    </a:solidFill>
                  </a:tcPr>
                </a:tc>
                <a:extLst>
                  <a:ext uri="{0D108BD9-81ED-4DB2-BD59-A6C34878D82A}">
                    <a16:rowId xmlns:a16="http://schemas.microsoft.com/office/drawing/2014/main" val="3730190267"/>
                  </a:ext>
                </a:extLst>
              </a:tr>
              <a:tr h="716811">
                <a:tc>
                  <a:txBody>
                    <a:bodyPr/>
                    <a:lstStyle/>
                    <a:p>
                      <a:pPr algn="ctr"/>
                      <a:r>
                        <a:rPr lang="tr-TR" b="1"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A62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b="1" dirty="0">
                          <a:solidFill>
                            <a:schemeClr val="bg1"/>
                          </a:solidFill>
                          <a:latin typeface="Arial" panose="020B0604020202020204" pitchFamily="34" charset="0"/>
                          <a:cs typeface="Arial" panose="020B0604020202020204" pitchFamily="34" charset="0"/>
                        </a:rPr>
                        <a:t>Kıraat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A62C"/>
                    </a:solidFill>
                  </a:tcPr>
                </a:tc>
                <a:tc>
                  <a:txBody>
                    <a:bodyPr/>
                    <a:lstStyle/>
                    <a:p>
                      <a:r>
                        <a:rPr kumimoji="1" lang="tr-TR" sz="1800" b="0" dirty="0">
                          <a:solidFill>
                            <a:schemeClr val="bg1"/>
                          </a:solidFill>
                          <a:latin typeface="Arial" panose="020B0604020202020204" pitchFamily="34" charset="0"/>
                          <a:cs typeface="Arial" panose="020B0604020202020204" pitchFamily="34" charset="0"/>
                        </a:rPr>
                        <a:t>Namazda ayakta iken gerekli yerlerde </a:t>
                      </a:r>
                      <a:r>
                        <a:rPr kumimoji="1" lang="tr-TR" sz="1800" b="0" dirty="0" err="1">
                          <a:solidFill>
                            <a:schemeClr val="bg1"/>
                          </a:solidFill>
                          <a:latin typeface="Arial" panose="020B0604020202020204" pitchFamily="34" charset="0"/>
                          <a:cs typeface="Arial" panose="020B0604020202020204" pitchFamily="34" charset="0"/>
                        </a:rPr>
                        <a:t>Kur’an’dan</a:t>
                      </a:r>
                      <a:r>
                        <a:rPr kumimoji="1" lang="tr-TR" sz="1800" b="0" dirty="0">
                          <a:solidFill>
                            <a:schemeClr val="bg1"/>
                          </a:solidFill>
                          <a:latin typeface="Arial" panose="020B0604020202020204" pitchFamily="34" charset="0"/>
                          <a:cs typeface="Arial" panose="020B0604020202020204" pitchFamily="34" charset="0"/>
                        </a:rPr>
                        <a:t> sure veya ayetler okumak</a:t>
                      </a:r>
                      <a:endParaRPr lang="tr-TR" sz="18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A62C"/>
                    </a:solidFill>
                  </a:tcPr>
                </a:tc>
                <a:extLst>
                  <a:ext uri="{0D108BD9-81ED-4DB2-BD59-A6C34878D82A}">
                    <a16:rowId xmlns:a16="http://schemas.microsoft.com/office/drawing/2014/main" val="421666412"/>
                  </a:ext>
                </a:extLst>
              </a:tr>
              <a:tr h="716811">
                <a:tc>
                  <a:txBody>
                    <a:bodyPr/>
                    <a:lstStyle/>
                    <a:p>
                      <a:pPr algn="ctr"/>
                      <a:r>
                        <a:rPr lang="tr-TR" b="1" dirty="0"/>
                        <a:t>IV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B1A8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b="1" dirty="0">
                          <a:solidFill>
                            <a:schemeClr val="bg1"/>
                          </a:solidFill>
                          <a:latin typeface="Arial" panose="020B0604020202020204" pitchFamily="34" charset="0"/>
                          <a:cs typeface="Arial" panose="020B0604020202020204" pitchFamily="34" charset="0"/>
                        </a:rPr>
                        <a:t>Rükû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B1A8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tr-TR" sz="1800" b="0" dirty="0">
                          <a:solidFill>
                            <a:schemeClr val="bg1"/>
                          </a:solidFill>
                          <a:latin typeface="Arial" panose="020B0604020202020204" pitchFamily="34" charset="0"/>
                          <a:cs typeface="Arial" panose="020B0604020202020204" pitchFamily="34" charset="0"/>
                        </a:rPr>
                        <a:t>Namazda eller dizlere değecek şekilde öne doğru eğilmek demektir.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B1A8D"/>
                    </a:solidFill>
                  </a:tcPr>
                </a:tc>
                <a:extLst>
                  <a:ext uri="{0D108BD9-81ED-4DB2-BD59-A6C34878D82A}">
                    <a16:rowId xmlns:a16="http://schemas.microsoft.com/office/drawing/2014/main" val="644877718"/>
                  </a:ext>
                </a:extLst>
              </a:tr>
              <a:tr h="716811">
                <a:tc>
                  <a:txBody>
                    <a:bodyPr/>
                    <a:lstStyle/>
                    <a:p>
                      <a:pPr algn="ctr"/>
                      <a:r>
                        <a:rPr lang="tr-TR" b="1" dirty="0"/>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1D27"/>
                    </a:solidFill>
                  </a:tcPr>
                </a:tc>
                <a:tc>
                  <a:txBody>
                    <a:bodyPr/>
                    <a:lstStyle/>
                    <a:p>
                      <a:r>
                        <a:rPr lang="tr-TR" sz="1800" b="1" dirty="0">
                          <a:solidFill>
                            <a:schemeClr val="bg1"/>
                          </a:solidFill>
                          <a:latin typeface="Arial" panose="020B0604020202020204" pitchFamily="34" charset="0"/>
                          <a:cs typeface="Arial" panose="020B0604020202020204" pitchFamily="34" charset="0"/>
                        </a:rPr>
                        <a:t>Secde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1D2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tr-TR" sz="1800" b="0" dirty="0">
                          <a:solidFill>
                            <a:schemeClr val="bg1"/>
                          </a:solidFill>
                          <a:latin typeface="Arial" panose="020B0604020202020204" pitchFamily="34" charset="0"/>
                          <a:cs typeface="Arial" panose="020B0604020202020204" pitchFamily="34" charset="0"/>
                        </a:rPr>
                        <a:t>Namazda alnı, burnu, elleri, ve dizleri yere koymaktır.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1D27"/>
                    </a:solidFill>
                  </a:tcPr>
                </a:tc>
                <a:extLst>
                  <a:ext uri="{0D108BD9-81ED-4DB2-BD59-A6C34878D82A}">
                    <a16:rowId xmlns:a16="http://schemas.microsoft.com/office/drawing/2014/main" val="3380227177"/>
                  </a:ext>
                </a:extLst>
              </a:tr>
              <a:tr h="716811">
                <a:tc>
                  <a:txBody>
                    <a:bodyPr/>
                    <a:lstStyle/>
                    <a:p>
                      <a:pPr algn="ctr"/>
                      <a:r>
                        <a:rPr lang="tr-TR" b="1" dirty="0"/>
                        <a:t>VI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ECB29"/>
                    </a:solidFill>
                  </a:tcPr>
                </a:tc>
                <a:tc>
                  <a:txBody>
                    <a:bodyPr/>
                    <a:lstStyle/>
                    <a:p>
                      <a:r>
                        <a:rPr lang="tr-TR" sz="1800" b="1" dirty="0" err="1">
                          <a:solidFill>
                            <a:schemeClr val="bg1"/>
                          </a:solidFill>
                          <a:latin typeface="Arial" panose="020B0604020202020204" pitchFamily="34" charset="0"/>
                          <a:cs typeface="Arial" panose="020B0604020202020204" pitchFamily="34" charset="0"/>
                        </a:rPr>
                        <a:t>Kade</a:t>
                      </a:r>
                      <a:r>
                        <a:rPr lang="tr-TR" sz="1800" b="1" dirty="0">
                          <a:solidFill>
                            <a:schemeClr val="bg1"/>
                          </a:solidFill>
                          <a:latin typeface="Arial" panose="020B0604020202020204" pitchFamily="34" charset="0"/>
                          <a:cs typeface="Arial" panose="020B0604020202020204" pitchFamily="34" charset="0"/>
                        </a:rPr>
                        <a:t>-i ahire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ECB29"/>
                    </a:solidFill>
                  </a:tcPr>
                </a:tc>
                <a:tc>
                  <a:txBody>
                    <a:bodyPr/>
                    <a:lstStyle/>
                    <a:p>
                      <a:r>
                        <a:rPr kumimoji="1" lang="tr-TR" sz="1800" b="0" dirty="0">
                          <a:solidFill>
                            <a:schemeClr val="bg1"/>
                          </a:solidFill>
                          <a:latin typeface="Arial" panose="020B0604020202020204" pitchFamily="34" charset="0"/>
                          <a:cs typeface="Arial" panose="020B0604020202020204" pitchFamily="34" charset="0"/>
                        </a:rPr>
                        <a:t>Namazın sonunda bir süre oturmaktır</a:t>
                      </a:r>
                      <a:endParaRPr lang="tr-TR" sz="18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ECB29"/>
                    </a:solidFill>
                  </a:tcPr>
                </a:tc>
                <a:extLst>
                  <a:ext uri="{0D108BD9-81ED-4DB2-BD59-A6C34878D82A}">
                    <a16:rowId xmlns:a16="http://schemas.microsoft.com/office/drawing/2014/main" val="2735660083"/>
                  </a:ext>
                </a:extLst>
              </a:tr>
            </a:tbl>
          </a:graphicData>
        </a:graphic>
      </p:graphicFrame>
    </p:spTree>
    <p:extLst>
      <p:ext uri="{BB962C8B-B14F-4D97-AF65-F5344CB8AC3E}">
        <p14:creationId xmlns:p14="http://schemas.microsoft.com/office/powerpoint/2010/main" val="2312964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0" name="Resim 9" descr="sarı, portakal, turuncu, tasarım içeren bir resim&#10;&#10;Açıklama otomatik olarak oluşturuldu">
            <a:extLst>
              <a:ext uri="{FF2B5EF4-FFF2-40B4-BE49-F238E27FC236}">
                <a16:creationId xmlns:a16="http://schemas.microsoft.com/office/drawing/2014/main" id="{28646F6A-33A5-D534-2B95-FD7B7355D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96" y="1608609"/>
            <a:ext cx="11202409" cy="3640782"/>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2520846" y="2774294"/>
            <a:ext cx="7150308" cy="1938992"/>
          </a:xfrm>
          <a:prstGeom prst="rect">
            <a:avLst/>
          </a:prstGeom>
          <a:noFill/>
          <a:ln>
            <a:noFill/>
          </a:ln>
        </p:spPr>
        <p:txBody>
          <a:bodyPr wrap="square" rtlCol="0">
            <a:spAutoFit/>
          </a:bodyPr>
          <a:lstStyle/>
          <a:p>
            <a:pPr algn="ctr">
              <a:spcAft>
                <a:spcPts val="600"/>
              </a:spcAft>
            </a:pPr>
            <a:r>
              <a:rPr lang="tr-TR" sz="4000" b="1" dirty="0">
                <a:latin typeface="Arial" panose="020B0604020202020204" pitchFamily="34" charset="0"/>
                <a:cs typeface="Arial" panose="020B0604020202020204" pitchFamily="34" charset="0"/>
              </a:rPr>
              <a:t>Örnek olarak sabah namazının kılınışını inceleyelim</a:t>
            </a:r>
          </a:p>
        </p:txBody>
      </p:sp>
    </p:spTree>
    <p:extLst>
      <p:ext uri="{BB962C8B-B14F-4D97-AF65-F5344CB8AC3E}">
        <p14:creationId xmlns:p14="http://schemas.microsoft.com/office/powerpoint/2010/main" val="2428415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ekran görüntüsü, grafik, tasarım içeren bir resim&#10;&#10;Açıklama otomatik olarak oluşturuldu">
            <a:extLst>
              <a:ext uri="{FF2B5EF4-FFF2-40B4-BE49-F238E27FC236}">
                <a16:creationId xmlns:a16="http://schemas.microsoft.com/office/drawing/2014/main" id="{9004AA37-0005-AFD7-47CF-5BA1B804F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3" y="699195"/>
            <a:ext cx="2686568" cy="900000"/>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495662" y="927057"/>
            <a:ext cx="2686570" cy="430887"/>
          </a:xfrm>
          <a:prstGeom prst="rect">
            <a:avLst/>
          </a:prstGeom>
          <a:noFill/>
          <a:ln>
            <a:noFill/>
          </a:ln>
        </p:spPr>
        <p:txBody>
          <a:bodyPr wrap="square" rtlCol="0">
            <a:spAutoFit/>
          </a:bodyPr>
          <a:lstStyle/>
          <a:p>
            <a:pPr>
              <a:spcAft>
                <a:spcPts val="600"/>
              </a:spcAft>
            </a:pPr>
            <a:r>
              <a:rPr lang="tr-TR" sz="2200" b="1" dirty="0">
                <a:latin typeface="Arial" panose="020B0604020202020204" pitchFamily="34" charset="0"/>
                <a:cs typeface="Arial" panose="020B0604020202020204" pitchFamily="34" charset="0"/>
              </a:rPr>
              <a:t>Tekbir</a:t>
            </a:r>
          </a:p>
        </p:txBody>
      </p:sp>
      <p:sp>
        <p:nvSpPr>
          <p:cNvPr id="14" name="Metin kutusu 13">
            <a:extLst>
              <a:ext uri="{FF2B5EF4-FFF2-40B4-BE49-F238E27FC236}">
                <a16:creationId xmlns:a16="http://schemas.microsoft.com/office/drawing/2014/main" id="{1320E578-A648-28D3-CFB1-9818D9B693D4}"/>
              </a:ext>
            </a:extLst>
          </p:cNvPr>
          <p:cNvSpPr txBox="1"/>
          <p:nvPr/>
        </p:nvSpPr>
        <p:spPr>
          <a:xfrm>
            <a:off x="3244760" y="2214094"/>
            <a:ext cx="8492538"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a:solidFill>
                  <a:srgbClr val="FF0000"/>
                </a:solidFill>
                <a:latin typeface="Arial" panose="020B0604020202020204" pitchFamily="34" charset="0"/>
                <a:cs typeface="Arial" panose="020B0604020202020204" pitchFamily="34" charset="0"/>
              </a:rPr>
              <a:t>Niyet ettim Allah rızası için Sabah namazının sünnetini kılmaya.</a:t>
            </a:r>
            <a:r>
              <a:rPr lang="tr-TR" sz="3000" dirty="0">
                <a:latin typeface="Arial" panose="020B0604020202020204" pitchFamily="34" charset="0"/>
                <a:cs typeface="Arial" panose="020B0604020202020204" pitchFamily="34" charset="0"/>
              </a:rPr>
              <a:t>” denilerek namaza hazırlık tamamlanır.</a:t>
            </a:r>
          </a:p>
        </p:txBody>
      </p:sp>
      <p:sp>
        <p:nvSpPr>
          <p:cNvPr id="18" name="Metin kutusu 17">
            <a:extLst>
              <a:ext uri="{FF2B5EF4-FFF2-40B4-BE49-F238E27FC236}">
                <a16:creationId xmlns:a16="http://schemas.microsoft.com/office/drawing/2014/main" id="{AABCF6D4-1609-056E-5FD3-80F70A6BFB0D}"/>
              </a:ext>
            </a:extLst>
          </p:cNvPr>
          <p:cNvSpPr txBox="1"/>
          <p:nvPr/>
        </p:nvSpPr>
        <p:spPr>
          <a:xfrm>
            <a:off x="3244760" y="3911669"/>
            <a:ext cx="8667660"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Erkekler ellerini kulak hizasına kadınlar da omuz hizasına kaldırırlar ve “</a:t>
            </a:r>
            <a:r>
              <a:rPr lang="tr-TR" sz="3000" dirty="0" err="1">
                <a:solidFill>
                  <a:srgbClr val="FF0000"/>
                </a:solidFill>
                <a:latin typeface="Arial" panose="020B0604020202020204" pitchFamily="34" charset="0"/>
                <a:cs typeface="Arial" panose="020B0604020202020204" pitchFamily="34" charset="0"/>
              </a:rPr>
              <a:t>Allahü</a:t>
            </a:r>
            <a:r>
              <a:rPr lang="tr-TR" sz="3000" dirty="0">
                <a:solidFill>
                  <a:srgbClr val="FF0000"/>
                </a:solidFill>
                <a:latin typeface="Arial" panose="020B0604020202020204" pitchFamily="34" charset="0"/>
                <a:cs typeface="Arial" panose="020B0604020202020204" pitchFamily="34" charset="0"/>
              </a:rPr>
              <a:t> ekber.</a:t>
            </a:r>
            <a:r>
              <a:rPr lang="tr-TR" sz="3000" dirty="0">
                <a:latin typeface="Arial" panose="020B0604020202020204" pitchFamily="34" charset="0"/>
                <a:cs typeface="Arial" panose="020B0604020202020204" pitchFamily="34" charset="0"/>
              </a:rPr>
              <a:t>” denilerek namaza başlanır.</a:t>
            </a:r>
          </a:p>
        </p:txBody>
      </p:sp>
      <p:pic>
        <p:nvPicPr>
          <p:cNvPr id="6" name="Resim 5" descr="giyim, çizgi film, ayakta durma, kişi, şahıs içeren bir resim&#10;&#10;Açıklama otomatik olarak oluşturuldu">
            <a:extLst>
              <a:ext uri="{FF2B5EF4-FFF2-40B4-BE49-F238E27FC236}">
                <a16:creationId xmlns:a16="http://schemas.microsoft.com/office/drawing/2014/main" id="{9EC77BE0-82FB-A1CC-7946-C57294AA9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80" y="2004234"/>
            <a:ext cx="2808916" cy="3805863"/>
          </a:xfrm>
          <a:prstGeom prst="rect">
            <a:avLst/>
          </a:prstGeom>
        </p:spPr>
      </p:pic>
    </p:spTree>
    <p:extLst>
      <p:ext uri="{BB962C8B-B14F-4D97-AF65-F5344CB8AC3E}">
        <p14:creationId xmlns:p14="http://schemas.microsoft.com/office/powerpoint/2010/main" val="51189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03DF3367-D73A-6630-6226-9D8140489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16478" y="2737998"/>
            <a:ext cx="7817282" cy="2015936"/>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Namaza hazırlanırken yerine getirilmesi gereken farzlara “</a:t>
            </a:r>
            <a:r>
              <a:rPr lang="tr-TR" sz="3000" b="1" dirty="0">
                <a:solidFill>
                  <a:srgbClr val="FF0000"/>
                </a:solidFill>
                <a:latin typeface="Arial" panose="020B0604020202020204" pitchFamily="34" charset="0"/>
                <a:cs typeface="Arial" panose="020B0604020202020204" pitchFamily="34" charset="0"/>
              </a:rPr>
              <a:t>şart</a:t>
            </a:r>
            <a:r>
              <a:rPr lang="tr-TR" sz="3000" dirty="0">
                <a:latin typeface="Arial" panose="020B0604020202020204" pitchFamily="34" charset="0"/>
                <a:cs typeface="Arial" panose="020B0604020202020204" pitchFamily="34" charset="0"/>
              </a:rPr>
              <a:t>”, namaz kılınırken yerine getirilmesi gereken farzlara ise “</a:t>
            </a:r>
            <a:r>
              <a:rPr lang="tr-TR" sz="3000" b="1" dirty="0">
                <a:solidFill>
                  <a:srgbClr val="FF0000"/>
                </a:solidFill>
                <a:latin typeface="Arial" panose="020B0604020202020204" pitchFamily="34" charset="0"/>
                <a:cs typeface="Arial" panose="020B0604020202020204" pitchFamily="34" charset="0"/>
              </a:rPr>
              <a:t>rükün</a:t>
            </a:r>
            <a:r>
              <a:rPr lang="tr-TR" sz="3000" dirty="0">
                <a:latin typeface="Arial" panose="020B0604020202020204" pitchFamily="34" charset="0"/>
                <a:cs typeface="Arial" panose="020B0604020202020204" pitchFamily="34" charset="0"/>
              </a:rPr>
              <a:t>” denir.</a:t>
            </a:r>
          </a:p>
        </p:txBody>
      </p:sp>
      <p:pic>
        <p:nvPicPr>
          <p:cNvPr id="12" name="Resim 11" descr="gökyüzü, siluet, Arkadan aydınlatma, Gün batımı sonrası, art parıltı içeren bir resim&#10;&#10;Açıklama otomatik olarak oluşturuldu">
            <a:extLst>
              <a:ext uri="{FF2B5EF4-FFF2-40B4-BE49-F238E27FC236}">
                <a16:creationId xmlns:a16="http://schemas.microsoft.com/office/drawing/2014/main" id="{30396F6E-1EC0-0859-1967-E98356EA4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4116478" y="1092276"/>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Namaza başlamadan önce ve namaz da iken yapmamız gereken bazı şartlar vardır. Bunlara “</a:t>
            </a:r>
            <a:r>
              <a:rPr lang="tr-TR" sz="3000" dirty="0">
                <a:solidFill>
                  <a:srgbClr val="FF0000"/>
                </a:solidFill>
                <a:latin typeface="Arial" panose="020B0604020202020204" pitchFamily="34" charset="0"/>
                <a:cs typeface="Arial" panose="020B0604020202020204" pitchFamily="34" charset="0"/>
              </a:rPr>
              <a:t>Namazın Farzları</a:t>
            </a:r>
            <a:r>
              <a:rPr lang="tr-TR" sz="3000" dirty="0">
                <a:latin typeface="Arial" panose="020B0604020202020204" pitchFamily="34" charset="0"/>
                <a:cs typeface="Arial" panose="020B0604020202020204" pitchFamily="34" charset="0"/>
              </a:rPr>
              <a:t>” da denir.</a:t>
            </a:r>
          </a:p>
        </p:txBody>
      </p:sp>
      <p:sp>
        <p:nvSpPr>
          <p:cNvPr id="6" name="Metin kutusu 5">
            <a:extLst>
              <a:ext uri="{FF2B5EF4-FFF2-40B4-BE49-F238E27FC236}">
                <a16:creationId xmlns:a16="http://schemas.microsoft.com/office/drawing/2014/main" id="{3302188F-1586-1979-6AAE-2B68046447F1}"/>
              </a:ext>
            </a:extLst>
          </p:cNvPr>
          <p:cNvSpPr txBox="1"/>
          <p:nvPr/>
        </p:nvSpPr>
        <p:spPr>
          <a:xfrm>
            <a:off x="4116479" y="4922328"/>
            <a:ext cx="7766784"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Bu şartlardan herhangi biri yerine getirilmediğinde namaz geçersiz olur.</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ekran görüntüsü, grafik, tasarım içeren bir resim&#10;&#10;Açıklama otomatik olarak oluşturuldu">
            <a:extLst>
              <a:ext uri="{FF2B5EF4-FFF2-40B4-BE49-F238E27FC236}">
                <a16:creationId xmlns:a16="http://schemas.microsoft.com/office/drawing/2014/main" id="{9004AA37-0005-AFD7-47CF-5BA1B804F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3" y="699195"/>
            <a:ext cx="2686568" cy="900000"/>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495662" y="927057"/>
            <a:ext cx="2686570" cy="430887"/>
          </a:xfrm>
          <a:prstGeom prst="rect">
            <a:avLst/>
          </a:prstGeom>
          <a:noFill/>
          <a:ln>
            <a:noFill/>
          </a:ln>
        </p:spPr>
        <p:txBody>
          <a:bodyPr wrap="square" rtlCol="0">
            <a:spAutoFit/>
          </a:bodyPr>
          <a:lstStyle/>
          <a:p>
            <a:pPr>
              <a:spcAft>
                <a:spcPts val="600"/>
              </a:spcAft>
            </a:pPr>
            <a:r>
              <a:rPr lang="tr-TR" sz="2200" b="1" dirty="0">
                <a:latin typeface="Arial" panose="020B0604020202020204" pitchFamily="34" charset="0"/>
                <a:cs typeface="Arial" panose="020B0604020202020204" pitchFamily="34" charset="0"/>
              </a:rPr>
              <a:t>Kıyam-Kıraat</a:t>
            </a:r>
          </a:p>
        </p:txBody>
      </p:sp>
      <p:sp>
        <p:nvSpPr>
          <p:cNvPr id="14" name="Metin kutusu 13">
            <a:extLst>
              <a:ext uri="{FF2B5EF4-FFF2-40B4-BE49-F238E27FC236}">
                <a16:creationId xmlns:a16="http://schemas.microsoft.com/office/drawing/2014/main" id="{1320E578-A648-28D3-CFB1-9818D9B693D4}"/>
              </a:ext>
            </a:extLst>
          </p:cNvPr>
          <p:cNvSpPr txBox="1"/>
          <p:nvPr/>
        </p:nvSpPr>
        <p:spPr>
          <a:xfrm>
            <a:off x="3244760" y="2034214"/>
            <a:ext cx="8342637"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Erkekler sağ elle sol eli kavrayarak göbek üzerinde tutarken kadınlar da sağ elini sol el üzerine tutarken göğüs üzerinde tutarak kıyamda dururlar.</a:t>
            </a:r>
          </a:p>
        </p:txBody>
      </p:sp>
      <p:sp>
        <p:nvSpPr>
          <p:cNvPr id="18" name="Metin kutusu 17">
            <a:extLst>
              <a:ext uri="{FF2B5EF4-FFF2-40B4-BE49-F238E27FC236}">
                <a16:creationId xmlns:a16="http://schemas.microsoft.com/office/drawing/2014/main" id="{AABCF6D4-1609-056E-5FD3-80F70A6BFB0D}"/>
              </a:ext>
            </a:extLst>
          </p:cNvPr>
          <p:cNvSpPr txBox="1"/>
          <p:nvPr/>
        </p:nvSpPr>
        <p:spPr>
          <a:xfrm>
            <a:off x="3244760" y="4166499"/>
            <a:ext cx="8667660"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Kıyamda ilk olarak “</a:t>
            </a:r>
            <a:r>
              <a:rPr lang="tr-TR" sz="3000" dirty="0" err="1">
                <a:solidFill>
                  <a:srgbClr val="FF0000"/>
                </a:solidFill>
                <a:latin typeface="Arial" panose="020B0604020202020204" pitchFamily="34" charset="0"/>
                <a:cs typeface="Arial" panose="020B0604020202020204" pitchFamily="34" charset="0"/>
              </a:rPr>
              <a:t>Sübhâneke</a:t>
            </a:r>
            <a:r>
              <a:rPr lang="tr-TR" sz="3000" dirty="0">
                <a:latin typeface="Arial" panose="020B0604020202020204" pitchFamily="34" charset="0"/>
                <a:cs typeface="Arial" panose="020B0604020202020204" pitchFamily="34" charset="0"/>
              </a:rPr>
              <a:t>” duası okunur. Ardından “</a:t>
            </a:r>
            <a:r>
              <a:rPr lang="tr-TR" sz="3000" dirty="0" err="1">
                <a:solidFill>
                  <a:srgbClr val="FF0000"/>
                </a:solidFill>
                <a:latin typeface="Arial" panose="020B0604020202020204" pitchFamily="34" charset="0"/>
                <a:cs typeface="Arial" panose="020B0604020202020204" pitchFamily="34" charset="0"/>
              </a:rPr>
              <a:t>Eûzü</a:t>
            </a:r>
            <a:r>
              <a:rPr lang="tr-TR" sz="3000" dirty="0">
                <a:solidFill>
                  <a:srgbClr val="FF0000"/>
                </a:solidFill>
                <a:latin typeface="Arial" panose="020B0604020202020204" pitchFamily="34" charset="0"/>
                <a:cs typeface="Arial" panose="020B0604020202020204" pitchFamily="34" charset="0"/>
              </a:rPr>
              <a:t> besmele</a:t>
            </a:r>
            <a:r>
              <a:rPr lang="tr-TR" sz="3000" dirty="0">
                <a:latin typeface="Arial" panose="020B0604020202020204" pitchFamily="34" charset="0"/>
                <a:cs typeface="Arial" panose="020B0604020202020204" pitchFamily="34" charset="0"/>
              </a:rPr>
              <a:t>” çekerek </a:t>
            </a:r>
            <a:r>
              <a:rPr lang="tr-TR" sz="3000" dirty="0">
                <a:solidFill>
                  <a:srgbClr val="FF0000"/>
                </a:solidFill>
                <a:latin typeface="Arial" panose="020B0604020202020204" pitchFamily="34" charset="0"/>
                <a:cs typeface="Arial" panose="020B0604020202020204" pitchFamily="34" charset="0"/>
              </a:rPr>
              <a:t>Fatiha suresi </a:t>
            </a:r>
            <a:r>
              <a:rPr lang="tr-TR" sz="3000" dirty="0">
                <a:latin typeface="Arial" panose="020B0604020202020204" pitchFamily="34" charset="0"/>
                <a:cs typeface="Arial" panose="020B0604020202020204" pitchFamily="34" charset="0"/>
              </a:rPr>
              <a:t>ve ek olarak </a:t>
            </a:r>
            <a:r>
              <a:rPr lang="tr-TR" sz="3000" dirty="0">
                <a:solidFill>
                  <a:srgbClr val="FF0000"/>
                </a:solidFill>
                <a:latin typeface="Arial" panose="020B0604020202020204" pitchFamily="34" charset="0"/>
                <a:cs typeface="Arial" panose="020B0604020202020204" pitchFamily="34" charset="0"/>
              </a:rPr>
              <a:t>bir sure</a:t>
            </a:r>
            <a:r>
              <a:rPr lang="tr-TR" sz="3000" dirty="0">
                <a:latin typeface="Arial" panose="020B0604020202020204" pitchFamily="34" charset="0"/>
                <a:cs typeface="Arial" panose="020B0604020202020204" pitchFamily="34" charset="0"/>
              </a:rPr>
              <a:t> veya </a:t>
            </a:r>
            <a:r>
              <a:rPr lang="tr-TR" sz="3000" dirty="0">
                <a:solidFill>
                  <a:srgbClr val="FF0000"/>
                </a:solidFill>
                <a:latin typeface="Arial" panose="020B0604020202020204" pitchFamily="34" charset="0"/>
                <a:cs typeface="Arial" panose="020B0604020202020204" pitchFamily="34" charset="0"/>
              </a:rPr>
              <a:t>bir miktar ayet </a:t>
            </a:r>
            <a:r>
              <a:rPr lang="tr-TR" sz="3000" dirty="0">
                <a:latin typeface="Arial" panose="020B0604020202020204" pitchFamily="34" charset="0"/>
                <a:cs typeface="Arial" panose="020B0604020202020204" pitchFamily="34" charset="0"/>
              </a:rPr>
              <a:t>okunur.</a:t>
            </a:r>
          </a:p>
        </p:txBody>
      </p:sp>
      <p:pic>
        <p:nvPicPr>
          <p:cNvPr id="7" name="Resim 6" descr="giyim, çizgi film, ayakta durma, kişi, şahıs içeren bir resim&#10;&#10;Açıklama otomatik olarak oluşturuldu">
            <a:extLst>
              <a:ext uri="{FF2B5EF4-FFF2-40B4-BE49-F238E27FC236}">
                <a16:creationId xmlns:a16="http://schemas.microsoft.com/office/drawing/2014/main" id="{24C1068D-0491-CD3B-2825-BB2E97C4F8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80" y="2004897"/>
            <a:ext cx="2795806" cy="3805200"/>
          </a:xfrm>
          <a:prstGeom prst="rect">
            <a:avLst/>
          </a:prstGeom>
        </p:spPr>
      </p:pic>
    </p:spTree>
    <p:extLst>
      <p:ext uri="{BB962C8B-B14F-4D97-AF65-F5344CB8AC3E}">
        <p14:creationId xmlns:p14="http://schemas.microsoft.com/office/powerpoint/2010/main" val="111558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ekran görüntüsü, grafik, tasarım içeren bir resim&#10;&#10;Açıklama otomatik olarak oluşturuldu">
            <a:extLst>
              <a:ext uri="{FF2B5EF4-FFF2-40B4-BE49-F238E27FC236}">
                <a16:creationId xmlns:a16="http://schemas.microsoft.com/office/drawing/2014/main" id="{9004AA37-0005-AFD7-47CF-5BA1B804F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3" y="699195"/>
            <a:ext cx="2686568" cy="900000"/>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495662" y="927057"/>
            <a:ext cx="2686570" cy="430887"/>
          </a:xfrm>
          <a:prstGeom prst="rect">
            <a:avLst/>
          </a:prstGeom>
          <a:noFill/>
          <a:ln>
            <a:noFill/>
          </a:ln>
        </p:spPr>
        <p:txBody>
          <a:bodyPr wrap="square" rtlCol="0">
            <a:spAutoFit/>
          </a:bodyPr>
          <a:lstStyle/>
          <a:p>
            <a:pPr>
              <a:spcAft>
                <a:spcPts val="600"/>
              </a:spcAft>
            </a:pPr>
            <a:r>
              <a:rPr lang="tr-TR" sz="2200" b="1" dirty="0">
                <a:latin typeface="Arial" panose="020B0604020202020204" pitchFamily="34" charset="0"/>
                <a:cs typeface="Arial" panose="020B0604020202020204" pitchFamily="34" charset="0"/>
              </a:rPr>
              <a:t>Rükû</a:t>
            </a:r>
          </a:p>
        </p:txBody>
      </p:sp>
      <p:sp>
        <p:nvSpPr>
          <p:cNvPr id="14" name="Metin kutusu 13">
            <a:extLst>
              <a:ext uri="{FF2B5EF4-FFF2-40B4-BE49-F238E27FC236}">
                <a16:creationId xmlns:a16="http://schemas.microsoft.com/office/drawing/2014/main" id="{1320E578-A648-28D3-CFB1-9818D9B693D4}"/>
              </a:ext>
            </a:extLst>
          </p:cNvPr>
          <p:cNvSpPr txBox="1"/>
          <p:nvPr/>
        </p:nvSpPr>
        <p:spPr>
          <a:xfrm>
            <a:off x="3244760" y="2034214"/>
            <a:ext cx="8492538"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Kıraat bölümü tamamlanınca “</a:t>
            </a:r>
            <a:r>
              <a:rPr lang="tr-TR" sz="3000" dirty="0" err="1">
                <a:solidFill>
                  <a:srgbClr val="FF0000"/>
                </a:solidFill>
                <a:latin typeface="Arial" panose="020B0604020202020204" pitchFamily="34" charset="0"/>
                <a:cs typeface="Arial" panose="020B0604020202020204" pitchFamily="34" charset="0"/>
              </a:rPr>
              <a:t>Allhü</a:t>
            </a:r>
            <a:r>
              <a:rPr lang="tr-TR" sz="3000" dirty="0">
                <a:solidFill>
                  <a:srgbClr val="FF0000"/>
                </a:solidFill>
                <a:latin typeface="Arial" panose="020B0604020202020204" pitchFamily="34" charset="0"/>
                <a:cs typeface="Arial" panose="020B0604020202020204" pitchFamily="34" charset="0"/>
              </a:rPr>
              <a:t> ekber.</a:t>
            </a:r>
            <a:r>
              <a:rPr lang="tr-TR" sz="3000" dirty="0">
                <a:latin typeface="Arial" panose="020B0604020202020204" pitchFamily="34" charset="0"/>
                <a:cs typeface="Arial" panose="020B0604020202020204" pitchFamily="34" charset="0"/>
              </a:rPr>
              <a:t>” denilerek rükû yapılır. Rükûda üç defa    “</a:t>
            </a:r>
            <a:r>
              <a:rPr lang="tr-TR" sz="3000" dirty="0" err="1">
                <a:solidFill>
                  <a:srgbClr val="FF0000"/>
                </a:solidFill>
                <a:latin typeface="Arial" panose="020B0604020202020204" pitchFamily="34" charset="0"/>
                <a:cs typeface="Arial" panose="020B0604020202020204" pitchFamily="34" charset="0"/>
              </a:rPr>
              <a:t>Sübhâne</a:t>
            </a:r>
            <a:r>
              <a:rPr lang="tr-TR" sz="3000" dirty="0">
                <a:solidFill>
                  <a:srgbClr val="FF0000"/>
                </a:solidFill>
                <a:latin typeface="Arial" panose="020B0604020202020204" pitchFamily="34" charset="0"/>
                <a:cs typeface="Arial" panose="020B0604020202020204" pitchFamily="34" charset="0"/>
              </a:rPr>
              <a:t> </a:t>
            </a:r>
            <a:r>
              <a:rPr lang="tr-TR" sz="3000" dirty="0" err="1">
                <a:solidFill>
                  <a:srgbClr val="FF0000"/>
                </a:solidFill>
                <a:latin typeface="Arial" panose="020B0604020202020204" pitchFamily="34" charset="0"/>
                <a:cs typeface="Arial" panose="020B0604020202020204" pitchFamily="34" charset="0"/>
              </a:rPr>
              <a:t>rabbiye’l</a:t>
            </a:r>
            <a:r>
              <a:rPr lang="tr-TR" sz="3000" dirty="0">
                <a:solidFill>
                  <a:srgbClr val="FF0000"/>
                </a:solidFill>
                <a:latin typeface="Arial" panose="020B0604020202020204" pitchFamily="34" charset="0"/>
                <a:cs typeface="Arial" panose="020B0604020202020204" pitchFamily="34" charset="0"/>
              </a:rPr>
              <a:t>-azîm.</a:t>
            </a:r>
            <a:r>
              <a:rPr lang="tr-TR" sz="3000" dirty="0">
                <a:latin typeface="Arial" panose="020B0604020202020204" pitchFamily="34" charset="0"/>
                <a:cs typeface="Arial" panose="020B0604020202020204" pitchFamily="34" charset="0"/>
              </a:rPr>
              <a:t>” ifadesi söylenir.</a:t>
            </a:r>
          </a:p>
        </p:txBody>
      </p:sp>
      <p:sp>
        <p:nvSpPr>
          <p:cNvPr id="18" name="Metin kutusu 17">
            <a:extLst>
              <a:ext uri="{FF2B5EF4-FFF2-40B4-BE49-F238E27FC236}">
                <a16:creationId xmlns:a16="http://schemas.microsoft.com/office/drawing/2014/main" id="{AABCF6D4-1609-056E-5FD3-80F70A6BFB0D}"/>
              </a:ext>
            </a:extLst>
          </p:cNvPr>
          <p:cNvSpPr txBox="1"/>
          <p:nvPr/>
        </p:nvSpPr>
        <p:spPr>
          <a:xfrm>
            <a:off x="3244760" y="4166499"/>
            <a:ext cx="8667660"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err="1">
                <a:solidFill>
                  <a:srgbClr val="FF0000"/>
                </a:solidFill>
                <a:latin typeface="Arial" panose="020B0604020202020204" pitchFamily="34" charset="0"/>
                <a:cs typeface="Arial" panose="020B0604020202020204" pitchFamily="34" charset="0"/>
              </a:rPr>
              <a:t>Semiallâhü</a:t>
            </a:r>
            <a:r>
              <a:rPr lang="tr-TR" sz="3000" dirty="0">
                <a:solidFill>
                  <a:srgbClr val="FF0000"/>
                </a:solidFill>
                <a:latin typeface="Arial" panose="020B0604020202020204" pitchFamily="34" charset="0"/>
                <a:cs typeface="Arial" panose="020B0604020202020204" pitchFamily="34" charset="0"/>
              </a:rPr>
              <a:t> limen </a:t>
            </a:r>
            <a:r>
              <a:rPr lang="tr-TR" sz="3000" dirty="0" err="1">
                <a:solidFill>
                  <a:srgbClr val="FF0000"/>
                </a:solidFill>
                <a:latin typeface="Arial" panose="020B0604020202020204" pitchFamily="34" charset="0"/>
                <a:cs typeface="Arial" panose="020B0604020202020204" pitchFamily="34" charset="0"/>
              </a:rPr>
              <a:t>hamideh</a:t>
            </a:r>
            <a:r>
              <a:rPr lang="tr-TR" sz="3000" dirty="0">
                <a:solidFill>
                  <a:srgbClr val="FF0000"/>
                </a:solidFill>
                <a:latin typeface="Arial" panose="020B0604020202020204" pitchFamily="34" charset="0"/>
                <a:cs typeface="Arial" panose="020B0604020202020204" pitchFamily="34" charset="0"/>
              </a:rPr>
              <a:t>.</a:t>
            </a:r>
            <a:r>
              <a:rPr lang="tr-TR" sz="3000" dirty="0">
                <a:latin typeface="Arial" panose="020B0604020202020204" pitchFamily="34" charset="0"/>
                <a:cs typeface="Arial" panose="020B0604020202020204" pitchFamily="34" charset="0"/>
              </a:rPr>
              <a:t>” denilerek doğrulduktan sonra  “</a:t>
            </a:r>
            <a:r>
              <a:rPr lang="tr-TR" sz="3000" dirty="0" err="1">
                <a:solidFill>
                  <a:srgbClr val="FF0000"/>
                </a:solidFill>
                <a:latin typeface="Arial" panose="020B0604020202020204" pitchFamily="34" charset="0"/>
                <a:cs typeface="Arial" panose="020B0604020202020204" pitchFamily="34" charset="0"/>
              </a:rPr>
              <a:t>Rabbenâ</a:t>
            </a:r>
            <a:r>
              <a:rPr lang="tr-TR" sz="3000" dirty="0">
                <a:solidFill>
                  <a:srgbClr val="FF0000"/>
                </a:solidFill>
                <a:latin typeface="Arial" panose="020B0604020202020204" pitchFamily="34" charset="0"/>
                <a:cs typeface="Arial" panose="020B0604020202020204" pitchFamily="34" charset="0"/>
              </a:rPr>
              <a:t> </a:t>
            </a:r>
            <a:r>
              <a:rPr lang="tr-TR" sz="3000" dirty="0" err="1">
                <a:solidFill>
                  <a:srgbClr val="FF0000"/>
                </a:solidFill>
                <a:latin typeface="Arial" panose="020B0604020202020204" pitchFamily="34" charset="0"/>
                <a:cs typeface="Arial" panose="020B0604020202020204" pitchFamily="34" charset="0"/>
              </a:rPr>
              <a:t>leke’l-hamd</a:t>
            </a:r>
            <a:r>
              <a:rPr lang="tr-TR" sz="3000" dirty="0">
                <a:solidFill>
                  <a:srgbClr val="FF0000"/>
                </a:solidFill>
                <a:latin typeface="Arial" panose="020B0604020202020204" pitchFamily="34" charset="0"/>
                <a:cs typeface="Arial" panose="020B0604020202020204" pitchFamily="34" charset="0"/>
              </a:rPr>
              <a:t>.</a:t>
            </a:r>
            <a:r>
              <a:rPr lang="tr-TR" sz="3000" dirty="0">
                <a:latin typeface="Arial" panose="020B0604020202020204" pitchFamily="34" charset="0"/>
                <a:cs typeface="Arial" panose="020B0604020202020204" pitchFamily="34" charset="0"/>
              </a:rPr>
              <a:t>” ifadesi söylenir.</a:t>
            </a:r>
          </a:p>
        </p:txBody>
      </p:sp>
      <p:pic>
        <p:nvPicPr>
          <p:cNvPr id="6" name="Resim 5" descr="yoga, Denge, eklem içeren bir resim&#10;&#10;Açıklama otomatik olarak oluşturuldu">
            <a:extLst>
              <a:ext uri="{FF2B5EF4-FFF2-40B4-BE49-F238E27FC236}">
                <a16:creationId xmlns:a16="http://schemas.microsoft.com/office/drawing/2014/main" id="{4829E30D-65CD-4BFE-85FF-516AF29A0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81" y="3174051"/>
            <a:ext cx="2795806" cy="2636046"/>
          </a:xfrm>
          <a:prstGeom prst="rect">
            <a:avLst/>
          </a:prstGeom>
        </p:spPr>
      </p:pic>
    </p:spTree>
    <p:extLst>
      <p:ext uri="{BB962C8B-B14F-4D97-AF65-F5344CB8AC3E}">
        <p14:creationId xmlns:p14="http://schemas.microsoft.com/office/powerpoint/2010/main" val="88692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ekran görüntüsü, grafik, tasarım içeren bir resim&#10;&#10;Açıklama otomatik olarak oluşturuldu">
            <a:extLst>
              <a:ext uri="{FF2B5EF4-FFF2-40B4-BE49-F238E27FC236}">
                <a16:creationId xmlns:a16="http://schemas.microsoft.com/office/drawing/2014/main" id="{9004AA37-0005-AFD7-47CF-5BA1B804F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3" y="699195"/>
            <a:ext cx="2686568" cy="900000"/>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495662" y="927057"/>
            <a:ext cx="2686570" cy="430887"/>
          </a:xfrm>
          <a:prstGeom prst="rect">
            <a:avLst/>
          </a:prstGeom>
          <a:noFill/>
          <a:ln>
            <a:noFill/>
          </a:ln>
        </p:spPr>
        <p:txBody>
          <a:bodyPr wrap="square" rtlCol="0">
            <a:spAutoFit/>
          </a:bodyPr>
          <a:lstStyle/>
          <a:p>
            <a:pPr>
              <a:spcAft>
                <a:spcPts val="600"/>
              </a:spcAft>
            </a:pPr>
            <a:r>
              <a:rPr lang="tr-TR" sz="2200" b="1" dirty="0">
                <a:latin typeface="Arial" panose="020B0604020202020204" pitchFamily="34" charset="0"/>
                <a:cs typeface="Arial" panose="020B0604020202020204" pitchFamily="34" charset="0"/>
              </a:rPr>
              <a:t>Secde</a:t>
            </a:r>
          </a:p>
        </p:txBody>
      </p:sp>
      <p:sp>
        <p:nvSpPr>
          <p:cNvPr id="14" name="Metin kutusu 13">
            <a:extLst>
              <a:ext uri="{FF2B5EF4-FFF2-40B4-BE49-F238E27FC236}">
                <a16:creationId xmlns:a16="http://schemas.microsoft.com/office/drawing/2014/main" id="{1320E578-A648-28D3-CFB1-9818D9B693D4}"/>
              </a:ext>
            </a:extLst>
          </p:cNvPr>
          <p:cNvSpPr txBox="1"/>
          <p:nvPr/>
        </p:nvSpPr>
        <p:spPr>
          <a:xfrm>
            <a:off x="3244760" y="2034214"/>
            <a:ext cx="8492538"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Rükû tamamlandıktan sonra “</a:t>
            </a:r>
            <a:r>
              <a:rPr lang="tr-TR" sz="3000" dirty="0" err="1">
                <a:solidFill>
                  <a:srgbClr val="FF0000"/>
                </a:solidFill>
                <a:latin typeface="Arial" panose="020B0604020202020204" pitchFamily="34" charset="0"/>
                <a:cs typeface="Arial" panose="020B0604020202020204" pitchFamily="34" charset="0"/>
              </a:rPr>
              <a:t>Allahü</a:t>
            </a:r>
            <a:r>
              <a:rPr lang="tr-TR" sz="3000" dirty="0">
                <a:solidFill>
                  <a:srgbClr val="FF0000"/>
                </a:solidFill>
                <a:latin typeface="Arial" panose="020B0604020202020204" pitchFamily="34" charset="0"/>
                <a:cs typeface="Arial" panose="020B0604020202020204" pitchFamily="34" charset="0"/>
              </a:rPr>
              <a:t> ekber.</a:t>
            </a:r>
            <a:r>
              <a:rPr lang="tr-TR" sz="3000" dirty="0">
                <a:latin typeface="Arial" panose="020B0604020202020204" pitchFamily="34" charset="0"/>
                <a:cs typeface="Arial" panose="020B0604020202020204" pitchFamily="34" charset="0"/>
              </a:rPr>
              <a:t>” denilerek secde yapılır. Secdede üç defa “</a:t>
            </a:r>
            <a:r>
              <a:rPr lang="tr-TR" sz="3000" dirty="0" err="1">
                <a:solidFill>
                  <a:srgbClr val="FF0000"/>
                </a:solidFill>
                <a:latin typeface="Arial" panose="020B0604020202020204" pitchFamily="34" charset="0"/>
                <a:cs typeface="Arial" panose="020B0604020202020204" pitchFamily="34" charset="0"/>
              </a:rPr>
              <a:t>Sübhâne</a:t>
            </a:r>
            <a:r>
              <a:rPr lang="tr-TR" sz="3000" dirty="0">
                <a:solidFill>
                  <a:srgbClr val="FF0000"/>
                </a:solidFill>
                <a:latin typeface="Arial" panose="020B0604020202020204" pitchFamily="34" charset="0"/>
                <a:cs typeface="Arial" panose="020B0604020202020204" pitchFamily="34" charset="0"/>
              </a:rPr>
              <a:t> </a:t>
            </a:r>
            <a:r>
              <a:rPr lang="tr-TR" sz="3000" dirty="0" err="1">
                <a:solidFill>
                  <a:srgbClr val="FF0000"/>
                </a:solidFill>
                <a:latin typeface="Arial" panose="020B0604020202020204" pitchFamily="34" charset="0"/>
                <a:cs typeface="Arial" panose="020B0604020202020204" pitchFamily="34" charset="0"/>
              </a:rPr>
              <a:t>rabbiye’l-a’lâ</a:t>
            </a:r>
            <a:r>
              <a:rPr lang="tr-TR" sz="3000" dirty="0">
                <a:solidFill>
                  <a:srgbClr val="FF0000"/>
                </a:solidFill>
                <a:latin typeface="Arial" panose="020B0604020202020204" pitchFamily="34" charset="0"/>
                <a:cs typeface="Arial" panose="020B0604020202020204" pitchFamily="34" charset="0"/>
              </a:rPr>
              <a:t>.</a:t>
            </a:r>
            <a:r>
              <a:rPr lang="tr-TR" sz="3000" dirty="0">
                <a:latin typeface="Arial" panose="020B0604020202020204" pitchFamily="34" charset="0"/>
                <a:cs typeface="Arial" panose="020B0604020202020204" pitchFamily="34" charset="0"/>
              </a:rPr>
              <a:t>” ifadesi söylenir. Bu secde aynı şekilde bir defa daha tekrarlanır.</a:t>
            </a:r>
          </a:p>
        </p:txBody>
      </p:sp>
      <p:pic>
        <p:nvPicPr>
          <p:cNvPr id="6" name="Resim 5" descr="ekran görüntüsü, çizgi film içeren bir resim&#10;&#10;Açıklama otomatik olarak oluşturuldu">
            <a:extLst>
              <a:ext uri="{FF2B5EF4-FFF2-40B4-BE49-F238E27FC236}">
                <a16:creationId xmlns:a16="http://schemas.microsoft.com/office/drawing/2014/main" id="{5F199B7E-4965-ABF2-0B7D-678298A94A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80" y="4438633"/>
            <a:ext cx="2795806" cy="1338640"/>
          </a:xfrm>
          <a:prstGeom prst="rect">
            <a:avLst/>
          </a:prstGeom>
        </p:spPr>
      </p:pic>
    </p:spTree>
    <p:extLst>
      <p:ext uri="{BB962C8B-B14F-4D97-AF65-F5344CB8AC3E}">
        <p14:creationId xmlns:p14="http://schemas.microsoft.com/office/powerpoint/2010/main" val="355155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ekran görüntüsü, grafik, tasarım içeren bir resim&#10;&#10;Açıklama otomatik olarak oluşturuldu">
            <a:extLst>
              <a:ext uri="{FF2B5EF4-FFF2-40B4-BE49-F238E27FC236}">
                <a16:creationId xmlns:a16="http://schemas.microsoft.com/office/drawing/2014/main" id="{9004AA37-0005-AFD7-47CF-5BA1B804F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3" y="699195"/>
            <a:ext cx="2686568" cy="900000"/>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495662" y="927057"/>
            <a:ext cx="2686570" cy="430887"/>
          </a:xfrm>
          <a:prstGeom prst="rect">
            <a:avLst/>
          </a:prstGeom>
          <a:noFill/>
          <a:ln>
            <a:noFill/>
          </a:ln>
        </p:spPr>
        <p:txBody>
          <a:bodyPr wrap="square" rtlCol="0">
            <a:spAutoFit/>
          </a:bodyPr>
          <a:lstStyle/>
          <a:p>
            <a:pPr>
              <a:spcAft>
                <a:spcPts val="600"/>
              </a:spcAft>
            </a:pPr>
            <a:r>
              <a:rPr lang="tr-TR" sz="2200" b="1" dirty="0">
                <a:latin typeface="Arial" panose="020B0604020202020204" pitchFamily="34" charset="0"/>
                <a:cs typeface="Arial" panose="020B0604020202020204" pitchFamily="34" charset="0"/>
              </a:rPr>
              <a:t>Son Oturuş</a:t>
            </a:r>
          </a:p>
        </p:txBody>
      </p:sp>
      <p:sp>
        <p:nvSpPr>
          <p:cNvPr id="14" name="Metin kutusu 13">
            <a:extLst>
              <a:ext uri="{FF2B5EF4-FFF2-40B4-BE49-F238E27FC236}">
                <a16:creationId xmlns:a16="http://schemas.microsoft.com/office/drawing/2014/main" id="{1320E578-A648-28D3-CFB1-9818D9B693D4}"/>
              </a:ext>
            </a:extLst>
          </p:cNvPr>
          <p:cNvSpPr txBox="1"/>
          <p:nvPr/>
        </p:nvSpPr>
        <p:spPr>
          <a:xfrm>
            <a:off x="3244760" y="1599195"/>
            <a:ext cx="8492538"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Birinci rekât tamamlandıktan sonra ikinci rekâta kalkılır ve “</a:t>
            </a:r>
            <a:r>
              <a:rPr lang="tr-TR" sz="3000" dirty="0" err="1">
                <a:solidFill>
                  <a:srgbClr val="FF0000"/>
                </a:solidFill>
                <a:latin typeface="Arial" panose="020B0604020202020204" pitchFamily="34" charset="0"/>
                <a:cs typeface="Arial" panose="020B0604020202020204" pitchFamily="34" charset="0"/>
              </a:rPr>
              <a:t>Sübhâneke</a:t>
            </a:r>
            <a:r>
              <a:rPr lang="tr-TR" sz="3000" dirty="0">
                <a:latin typeface="Arial" panose="020B0604020202020204" pitchFamily="34" charset="0"/>
                <a:cs typeface="Arial" panose="020B0604020202020204" pitchFamily="34" charset="0"/>
              </a:rPr>
              <a:t>” ve “</a:t>
            </a:r>
            <a:r>
              <a:rPr lang="tr-TR" sz="3000" dirty="0" err="1">
                <a:solidFill>
                  <a:srgbClr val="FF0000"/>
                </a:solidFill>
                <a:latin typeface="Arial" panose="020B0604020202020204" pitchFamily="34" charset="0"/>
                <a:cs typeface="Arial" panose="020B0604020202020204" pitchFamily="34" charset="0"/>
              </a:rPr>
              <a:t>Eûzü</a:t>
            </a:r>
            <a:r>
              <a:rPr lang="tr-TR" sz="3000" dirty="0">
                <a:latin typeface="Arial" panose="020B0604020202020204" pitchFamily="34" charset="0"/>
                <a:cs typeface="Arial" panose="020B0604020202020204" pitchFamily="34" charset="0"/>
              </a:rPr>
              <a:t>” hariç birinci rekât aynı şekilde tekrarlanır.</a:t>
            </a:r>
          </a:p>
        </p:txBody>
      </p:sp>
      <p:sp>
        <p:nvSpPr>
          <p:cNvPr id="18" name="Metin kutusu 17">
            <a:extLst>
              <a:ext uri="{FF2B5EF4-FFF2-40B4-BE49-F238E27FC236}">
                <a16:creationId xmlns:a16="http://schemas.microsoft.com/office/drawing/2014/main" id="{AABCF6D4-1609-056E-5FD3-80F70A6BFB0D}"/>
              </a:ext>
            </a:extLst>
          </p:cNvPr>
          <p:cNvSpPr txBox="1"/>
          <p:nvPr/>
        </p:nvSpPr>
        <p:spPr>
          <a:xfrm>
            <a:off x="3244760" y="3209572"/>
            <a:ext cx="8667660"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Son oturuşa gelindiğinde sırasıyla “</a:t>
            </a:r>
            <a:r>
              <a:rPr lang="tr-TR" sz="3000" dirty="0" err="1">
                <a:solidFill>
                  <a:srgbClr val="FF0000"/>
                </a:solidFill>
                <a:latin typeface="Arial" panose="020B0604020202020204" pitchFamily="34" charset="0"/>
                <a:cs typeface="Arial" panose="020B0604020202020204" pitchFamily="34" charset="0"/>
              </a:rPr>
              <a:t>Ettehiyyâtü</a:t>
            </a:r>
            <a:r>
              <a:rPr lang="tr-TR" sz="3000" dirty="0">
                <a:latin typeface="Arial" panose="020B0604020202020204" pitchFamily="34" charset="0"/>
                <a:cs typeface="Arial" panose="020B0604020202020204" pitchFamily="34" charset="0"/>
              </a:rPr>
              <a:t>”, “</a:t>
            </a:r>
            <a:r>
              <a:rPr lang="tr-TR" sz="3000" dirty="0" err="1">
                <a:solidFill>
                  <a:srgbClr val="FF0000"/>
                </a:solidFill>
                <a:latin typeface="Arial" panose="020B0604020202020204" pitchFamily="34" charset="0"/>
                <a:cs typeface="Arial" panose="020B0604020202020204" pitchFamily="34" charset="0"/>
              </a:rPr>
              <a:t>Allâhümme</a:t>
            </a:r>
            <a:r>
              <a:rPr lang="tr-TR" sz="3000" dirty="0">
                <a:solidFill>
                  <a:srgbClr val="FF0000"/>
                </a:solidFill>
                <a:latin typeface="Arial" panose="020B0604020202020204" pitchFamily="34" charset="0"/>
                <a:cs typeface="Arial" panose="020B0604020202020204" pitchFamily="34" charset="0"/>
              </a:rPr>
              <a:t> </a:t>
            </a:r>
            <a:r>
              <a:rPr lang="tr-TR" sz="3000" dirty="0" err="1">
                <a:solidFill>
                  <a:srgbClr val="FF0000"/>
                </a:solidFill>
                <a:latin typeface="Arial" panose="020B0604020202020204" pitchFamily="34" charset="0"/>
                <a:cs typeface="Arial" panose="020B0604020202020204" pitchFamily="34" charset="0"/>
              </a:rPr>
              <a:t>salli</a:t>
            </a:r>
            <a:r>
              <a:rPr lang="tr-TR" sz="3000" dirty="0">
                <a:latin typeface="Arial" panose="020B0604020202020204" pitchFamily="34" charset="0"/>
                <a:cs typeface="Arial" panose="020B0604020202020204" pitchFamily="34" charset="0"/>
              </a:rPr>
              <a:t>”, “</a:t>
            </a:r>
            <a:r>
              <a:rPr lang="tr-TR" sz="3000" dirty="0" err="1">
                <a:solidFill>
                  <a:srgbClr val="FF0000"/>
                </a:solidFill>
                <a:latin typeface="Arial" panose="020B0604020202020204" pitchFamily="34" charset="0"/>
                <a:cs typeface="Arial" panose="020B0604020202020204" pitchFamily="34" charset="0"/>
              </a:rPr>
              <a:t>Allâhümme</a:t>
            </a:r>
            <a:r>
              <a:rPr lang="tr-TR" sz="3000" dirty="0">
                <a:solidFill>
                  <a:srgbClr val="FF0000"/>
                </a:solidFill>
                <a:latin typeface="Arial" panose="020B0604020202020204" pitchFamily="34" charset="0"/>
                <a:cs typeface="Arial" panose="020B0604020202020204" pitchFamily="34" charset="0"/>
              </a:rPr>
              <a:t> </a:t>
            </a:r>
            <a:r>
              <a:rPr lang="tr-TR" sz="3000" dirty="0" err="1">
                <a:solidFill>
                  <a:srgbClr val="FF0000"/>
                </a:solidFill>
                <a:latin typeface="Arial" panose="020B0604020202020204" pitchFamily="34" charset="0"/>
                <a:cs typeface="Arial" panose="020B0604020202020204" pitchFamily="34" charset="0"/>
              </a:rPr>
              <a:t>barik</a:t>
            </a:r>
            <a:r>
              <a:rPr lang="tr-TR" sz="3000" dirty="0">
                <a:latin typeface="Arial" panose="020B0604020202020204" pitchFamily="34" charset="0"/>
                <a:cs typeface="Arial" panose="020B0604020202020204" pitchFamily="34" charset="0"/>
              </a:rPr>
              <a:t>” ve “</a:t>
            </a:r>
            <a:r>
              <a:rPr lang="tr-TR" sz="3000" dirty="0" err="1">
                <a:solidFill>
                  <a:srgbClr val="FF0000"/>
                </a:solidFill>
                <a:latin typeface="Arial" panose="020B0604020202020204" pitchFamily="34" charset="0"/>
                <a:cs typeface="Arial" panose="020B0604020202020204" pitchFamily="34" charset="0"/>
              </a:rPr>
              <a:t>Rabbenâ</a:t>
            </a:r>
            <a:r>
              <a:rPr lang="tr-TR" sz="3000" dirty="0">
                <a:latin typeface="Arial" panose="020B0604020202020204" pitchFamily="34" charset="0"/>
                <a:cs typeface="Arial" panose="020B0604020202020204" pitchFamily="34" charset="0"/>
              </a:rPr>
              <a:t>” duaları okunur. </a:t>
            </a:r>
          </a:p>
        </p:txBody>
      </p:sp>
      <p:sp>
        <p:nvSpPr>
          <p:cNvPr id="4" name="Metin kutusu 3">
            <a:extLst>
              <a:ext uri="{FF2B5EF4-FFF2-40B4-BE49-F238E27FC236}">
                <a16:creationId xmlns:a16="http://schemas.microsoft.com/office/drawing/2014/main" id="{DDD1349C-55DC-C9A1-E388-E3816BA6F2AB}"/>
              </a:ext>
            </a:extLst>
          </p:cNvPr>
          <p:cNvSpPr txBox="1"/>
          <p:nvPr/>
        </p:nvSpPr>
        <p:spPr>
          <a:xfrm>
            <a:off x="3244760" y="4819949"/>
            <a:ext cx="8667660"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Bu dualar okunduktan sonra baş sağa çevrilirken de sola çevrilirken de “</a:t>
            </a:r>
            <a:r>
              <a:rPr lang="tr-TR" sz="3000" dirty="0" err="1">
                <a:solidFill>
                  <a:srgbClr val="FF0000"/>
                </a:solidFill>
                <a:latin typeface="Arial" panose="020B0604020202020204" pitchFamily="34" charset="0"/>
                <a:cs typeface="Arial" panose="020B0604020202020204" pitchFamily="34" charset="0"/>
              </a:rPr>
              <a:t>Esselâmü</a:t>
            </a:r>
            <a:r>
              <a:rPr lang="tr-TR" sz="3000" dirty="0">
                <a:solidFill>
                  <a:srgbClr val="FF0000"/>
                </a:solidFill>
                <a:latin typeface="Arial" panose="020B0604020202020204" pitchFamily="34" charset="0"/>
                <a:cs typeface="Arial" panose="020B0604020202020204" pitchFamily="34" charset="0"/>
              </a:rPr>
              <a:t> aleyküm ve </a:t>
            </a:r>
            <a:r>
              <a:rPr lang="tr-TR" sz="3000" dirty="0" err="1">
                <a:solidFill>
                  <a:srgbClr val="FF0000"/>
                </a:solidFill>
                <a:latin typeface="Arial" panose="020B0604020202020204" pitchFamily="34" charset="0"/>
                <a:cs typeface="Arial" panose="020B0604020202020204" pitchFamily="34" charset="0"/>
              </a:rPr>
              <a:t>rahmetullâh</a:t>
            </a:r>
            <a:r>
              <a:rPr lang="tr-TR" sz="3000" dirty="0">
                <a:solidFill>
                  <a:srgbClr val="FF0000"/>
                </a:solidFill>
                <a:latin typeface="Arial" panose="020B0604020202020204" pitchFamily="34" charset="0"/>
                <a:cs typeface="Arial" panose="020B0604020202020204" pitchFamily="34" charset="0"/>
              </a:rPr>
              <a:t>.</a:t>
            </a:r>
            <a:r>
              <a:rPr lang="tr-TR" sz="3000" dirty="0">
                <a:latin typeface="Arial" panose="020B0604020202020204" pitchFamily="34" charset="0"/>
                <a:cs typeface="Arial" panose="020B0604020202020204" pitchFamily="34" charset="0"/>
              </a:rPr>
              <a:t>” denilerek namaz tamamlanır. </a:t>
            </a:r>
          </a:p>
        </p:txBody>
      </p:sp>
      <p:pic>
        <p:nvPicPr>
          <p:cNvPr id="11" name="Resim 10" descr="giyim, çizgi film, kişi, şahıs içeren bir resim&#10;&#10;Açıklama otomatik olarak oluşturuldu">
            <a:extLst>
              <a:ext uri="{FF2B5EF4-FFF2-40B4-BE49-F238E27FC236}">
                <a16:creationId xmlns:a16="http://schemas.microsoft.com/office/drawing/2014/main" id="{19C0495F-7678-69A3-8DB6-BC9B6E57DC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540" y="3808443"/>
            <a:ext cx="2834654" cy="2134826"/>
          </a:xfrm>
          <a:prstGeom prst="rect">
            <a:avLst/>
          </a:prstGeom>
        </p:spPr>
      </p:pic>
    </p:spTree>
    <p:extLst>
      <p:ext uri="{BB962C8B-B14F-4D97-AF65-F5344CB8AC3E}">
        <p14:creationId xmlns:p14="http://schemas.microsoft.com/office/powerpoint/2010/main" val="300307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içeren bir resim&#10;&#10;Açıklama otomatik olarak oluşturuldu">
            <a:extLst>
              <a:ext uri="{FF2B5EF4-FFF2-40B4-BE49-F238E27FC236}">
                <a16:creationId xmlns:a16="http://schemas.microsoft.com/office/drawing/2014/main" id="{AB2A1E73-7393-0D5B-37C1-FAAC4E99E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4" name="Dikdörtgen: Köşeleri Yuvarlatılmış 13">
            <a:extLst>
              <a:ext uri="{FF2B5EF4-FFF2-40B4-BE49-F238E27FC236}">
                <a16:creationId xmlns:a16="http://schemas.microsoft.com/office/drawing/2014/main" id="{2B093934-2806-3995-37BD-7DD29DEBC72D}"/>
              </a:ext>
            </a:extLst>
          </p:cNvPr>
          <p:cNvSpPr/>
          <p:nvPr/>
        </p:nvSpPr>
        <p:spPr>
          <a:xfrm>
            <a:off x="8109679" y="1145695"/>
            <a:ext cx="3873838" cy="4899549"/>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5" name="Tablo 10">
            <a:extLst>
              <a:ext uri="{FF2B5EF4-FFF2-40B4-BE49-F238E27FC236}">
                <a16:creationId xmlns:a16="http://schemas.microsoft.com/office/drawing/2014/main" id="{5AD944FB-EA3C-6675-91A5-2D3301AD0750}"/>
              </a:ext>
            </a:extLst>
          </p:cNvPr>
          <p:cNvGraphicFramePr>
            <a:graphicFrameLocks noGrp="1"/>
          </p:cNvGraphicFramePr>
          <p:nvPr>
            <p:extLst>
              <p:ext uri="{D42A27DB-BD31-4B8C-83A1-F6EECF244321}">
                <p14:modId xmlns:p14="http://schemas.microsoft.com/office/powerpoint/2010/main" val="225673141"/>
              </p:ext>
            </p:extLst>
          </p:nvPr>
        </p:nvGraphicFramePr>
        <p:xfrm>
          <a:off x="459772" y="2015622"/>
          <a:ext cx="7360170" cy="3340309"/>
        </p:xfrm>
        <a:graphic>
          <a:graphicData uri="http://schemas.openxmlformats.org/drawingml/2006/table">
            <a:tbl>
              <a:tblPr firstRow="1" bandRow="1">
                <a:tableStyleId>{5DA37D80-6434-44D0-A028-1B22A696006F}</a:tableStyleId>
              </a:tblPr>
              <a:tblGrid>
                <a:gridCol w="1226695">
                  <a:extLst>
                    <a:ext uri="{9D8B030D-6E8A-4147-A177-3AD203B41FA5}">
                      <a16:colId xmlns:a16="http://schemas.microsoft.com/office/drawing/2014/main" val="857814704"/>
                    </a:ext>
                  </a:extLst>
                </a:gridCol>
                <a:gridCol w="1226695">
                  <a:extLst>
                    <a:ext uri="{9D8B030D-6E8A-4147-A177-3AD203B41FA5}">
                      <a16:colId xmlns:a16="http://schemas.microsoft.com/office/drawing/2014/main" val="2974826204"/>
                    </a:ext>
                  </a:extLst>
                </a:gridCol>
                <a:gridCol w="1226695">
                  <a:extLst>
                    <a:ext uri="{9D8B030D-6E8A-4147-A177-3AD203B41FA5}">
                      <a16:colId xmlns:a16="http://schemas.microsoft.com/office/drawing/2014/main" val="2362141196"/>
                    </a:ext>
                  </a:extLst>
                </a:gridCol>
                <a:gridCol w="1226695">
                  <a:extLst>
                    <a:ext uri="{9D8B030D-6E8A-4147-A177-3AD203B41FA5}">
                      <a16:colId xmlns:a16="http://schemas.microsoft.com/office/drawing/2014/main" val="2740574465"/>
                    </a:ext>
                  </a:extLst>
                </a:gridCol>
                <a:gridCol w="1226695">
                  <a:extLst>
                    <a:ext uri="{9D8B030D-6E8A-4147-A177-3AD203B41FA5}">
                      <a16:colId xmlns:a16="http://schemas.microsoft.com/office/drawing/2014/main" val="942597826"/>
                    </a:ext>
                  </a:extLst>
                </a:gridCol>
                <a:gridCol w="1226695">
                  <a:extLst>
                    <a:ext uri="{9D8B030D-6E8A-4147-A177-3AD203B41FA5}">
                      <a16:colId xmlns:a16="http://schemas.microsoft.com/office/drawing/2014/main" val="171367341"/>
                    </a:ext>
                  </a:extLst>
                </a:gridCol>
              </a:tblGrid>
              <a:tr h="477187">
                <a:tc>
                  <a:txBody>
                    <a:bodyPr/>
                    <a:lstStyle/>
                    <a:p>
                      <a:r>
                        <a:rPr lang="tr-TR" dirty="0"/>
                        <a:t>Namazlar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ilk sünnet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farz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son sünnet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vacip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toplam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9976188"/>
                  </a:ext>
                </a:extLst>
              </a:tr>
              <a:tr h="477187">
                <a:tc>
                  <a:txBody>
                    <a:bodyPr/>
                    <a:lstStyle/>
                    <a:p>
                      <a:r>
                        <a:rPr lang="tr-TR" b="1" dirty="0"/>
                        <a:t>Sabah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tr-T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tr-T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tr-T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3427504"/>
                  </a:ext>
                </a:extLst>
              </a:tr>
              <a:tr h="477187">
                <a:tc>
                  <a:txBody>
                    <a:bodyPr/>
                    <a:lstStyle/>
                    <a:p>
                      <a:r>
                        <a:rPr lang="tr-TR" b="1" dirty="0"/>
                        <a:t>Öğle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4132100"/>
                  </a:ext>
                </a:extLst>
              </a:tr>
              <a:tr h="477187">
                <a:tc>
                  <a:txBody>
                    <a:bodyPr/>
                    <a:lstStyle/>
                    <a:p>
                      <a:r>
                        <a:rPr lang="tr-TR" b="1" dirty="0"/>
                        <a:t>İkindi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7676884"/>
                  </a:ext>
                </a:extLst>
              </a:tr>
              <a:tr h="477187">
                <a:tc>
                  <a:txBody>
                    <a:bodyPr/>
                    <a:lstStyle/>
                    <a:p>
                      <a:r>
                        <a:rPr lang="tr-TR" b="1" dirty="0"/>
                        <a:t>Akşam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1072203"/>
                  </a:ext>
                </a:extLst>
              </a:tr>
              <a:tr h="477187">
                <a:tc>
                  <a:txBody>
                    <a:bodyPr/>
                    <a:lstStyle/>
                    <a:p>
                      <a:r>
                        <a:rPr lang="tr-TR" b="1" dirty="0"/>
                        <a:t>Yatsı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693498"/>
                  </a:ext>
                </a:extLst>
              </a:tr>
              <a:tr h="477187">
                <a:tc>
                  <a:txBody>
                    <a:bodyPr/>
                    <a:lstStyle/>
                    <a:p>
                      <a:r>
                        <a:rPr lang="tr-TR" b="1" dirty="0" err="1"/>
                        <a:t>Vatir</a:t>
                      </a:r>
                      <a:endParaRPr lang="tr-TR"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5813251"/>
                  </a:ext>
                </a:extLst>
              </a:tr>
            </a:tbl>
          </a:graphicData>
        </a:graphic>
      </p:graphicFrame>
      <p:sp>
        <p:nvSpPr>
          <p:cNvPr id="11" name="Metin kutusu 10">
            <a:extLst>
              <a:ext uri="{FF2B5EF4-FFF2-40B4-BE49-F238E27FC236}">
                <a16:creationId xmlns:a16="http://schemas.microsoft.com/office/drawing/2014/main" id="{8E5D4993-B57B-6643-7885-4CA50F9CD9F2}"/>
              </a:ext>
            </a:extLst>
          </p:cNvPr>
          <p:cNvSpPr txBox="1"/>
          <p:nvPr/>
        </p:nvSpPr>
        <p:spPr>
          <a:xfrm>
            <a:off x="2202938" y="1145695"/>
            <a:ext cx="3873838" cy="553998"/>
          </a:xfrm>
          <a:prstGeom prst="rect">
            <a:avLst/>
          </a:prstGeom>
          <a:noFill/>
          <a:ln>
            <a:noFill/>
          </a:ln>
        </p:spPr>
        <p:txBody>
          <a:bodyPr wrap="square" rtlCol="0">
            <a:spAutoFit/>
          </a:bodyPr>
          <a:lstStyle/>
          <a:p>
            <a:pPr algn="ctr">
              <a:spcAft>
                <a:spcPts val="600"/>
              </a:spcAft>
            </a:pPr>
            <a:r>
              <a:rPr lang="tr-TR" sz="3000" b="1" dirty="0">
                <a:latin typeface="Arial" panose="020B0604020202020204" pitchFamily="34" charset="0"/>
                <a:cs typeface="Arial" panose="020B0604020202020204" pitchFamily="34" charset="0"/>
              </a:rPr>
              <a:t>NAMAZ TABLOSU</a:t>
            </a:r>
          </a:p>
        </p:txBody>
      </p:sp>
      <p:sp>
        <p:nvSpPr>
          <p:cNvPr id="12" name="Metin kutusu 11">
            <a:extLst>
              <a:ext uri="{FF2B5EF4-FFF2-40B4-BE49-F238E27FC236}">
                <a16:creationId xmlns:a16="http://schemas.microsoft.com/office/drawing/2014/main" id="{348114E2-8F95-33B6-72A4-E5C762885162}"/>
              </a:ext>
            </a:extLst>
          </p:cNvPr>
          <p:cNvSpPr txBox="1"/>
          <p:nvPr/>
        </p:nvSpPr>
        <p:spPr>
          <a:xfrm>
            <a:off x="8279714" y="1336866"/>
            <a:ext cx="3482715" cy="1477328"/>
          </a:xfrm>
          <a:prstGeom prst="rect">
            <a:avLst/>
          </a:prstGeom>
          <a:noFill/>
          <a:ln>
            <a:noFill/>
          </a:ln>
        </p:spPr>
        <p:txBody>
          <a:bodyPr wrap="square" rtlCol="0">
            <a:spAutoFit/>
          </a:bodyPr>
          <a:lstStyle/>
          <a:p>
            <a:pPr algn="ctr">
              <a:spcAft>
                <a:spcPts val="600"/>
              </a:spcAft>
            </a:pPr>
            <a:r>
              <a:rPr lang="tr-TR" sz="3000" b="1" dirty="0">
                <a:latin typeface="Arial" panose="020B0604020202020204" pitchFamily="34" charset="0"/>
                <a:cs typeface="Arial" panose="020B0604020202020204" pitchFamily="34" charset="0"/>
              </a:rPr>
              <a:t>NAMAZI BOZAN DURUMLARDAN BAZILARI</a:t>
            </a:r>
          </a:p>
        </p:txBody>
      </p:sp>
      <p:sp>
        <p:nvSpPr>
          <p:cNvPr id="13" name="Metin kutusu 12">
            <a:extLst>
              <a:ext uri="{FF2B5EF4-FFF2-40B4-BE49-F238E27FC236}">
                <a16:creationId xmlns:a16="http://schemas.microsoft.com/office/drawing/2014/main" id="{4F9B34C3-DD9F-293F-427E-5411F26A8A28}"/>
              </a:ext>
            </a:extLst>
          </p:cNvPr>
          <p:cNvSpPr txBox="1"/>
          <p:nvPr/>
        </p:nvSpPr>
        <p:spPr>
          <a:xfrm>
            <a:off x="8279714" y="2907426"/>
            <a:ext cx="3482715" cy="3016210"/>
          </a:xfrm>
          <a:prstGeom prst="rect">
            <a:avLst/>
          </a:prstGeom>
          <a:no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 Namazın farzlarından birini yerine getirmemek,</a:t>
            </a:r>
          </a:p>
          <a:p>
            <a:pPr algn="ctr">
              <a:spcAft>
                <a:spcPts val="600"/>
              </a:spcAft>
            </a:pPr>
            <a:r>
              <a:rPr lang="tr-TR" sz="2500" dirty="0">
                <a:latin typeface="Arial" panose="020B0604020202020204" pitchFamily="34" charset="0"/>
                <a:cs typeface="Arial" panose="020B0604020202020204" pitchFamily="34" charset="0"/>
              </a:rPr>
              <a:t> • Namazda konuşmak,</a:t>
            </a:r>
          </a:p>
          <a:p>
            <a:pPr algn="ctr">
              <a:spcAft>
                <a:spcPts val="600"/>
              </a:spcAft>
            </a:pPr>
            <a:r>
              <a:rPr lang="tr-TR" sz="2500" dirty="0">
                <a:latin typeface="Arial" panose="020B0604020202020204" pitchFamily="34" charset="0"/>
                <a:cs typeface="Arial" panose="020B0604020202020204" pitchFamily="34" charset="0"/>
              </a:rPr>
              <a:t> • Kıble yönünden ayrılmak,</a:t>
            </a:r>
          </a:p>
          <a:p>
            <a:pPr algn="ctr">
              <a:spcAft>
                <a:spcPts val="600"/>
              </a:spcAft>
            </a:pPr>
            <a:r>
              <a:rPr lang="tr-TR" sz="2500" dirty="0">
                <a:latin typeface="Arial" panose="020B0604020202020204" pitchFamily="34" charset="0"/>
                <a:cs typeface="Arial" panose="020B0604020202020204" pitchFamily="34" charset="0"/>
              </a:rPr>
              <a:t> • Bir şey yiyip içmek,</a:t>
            </a:r>
          </a:p>
        </p:txBody>
      </p:sp>
    </p:spTree>
    <p:extLst>
      <p:ext uri="{BB962C8B-B14F-4D97-AF65-F5344CB8AC3E}">
        <p14:creationId xmlns:p14="http://schemas.microsoft.com/office/powerpoint/2010/main" val="2791183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ekran görüntüsü, grafik, tasarım içeren bir resim&#10;&#10;Açıklama otomatik olarak oluşturuldu">
            <a:extLst>
              <a:ext uri="{FF2B5EF4-FFF2-40B4-BE49-F238E27FC236}">
                <a16:creationId xmlns:a16="http://schemas.microsoft.com/office/drawing/2014/main" id="{9004AA37-0005-AFD7-47CF-5BA1B804F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3" y="699195"/>
            <a:ext cx="2686568" cy="900000"/>
          </a:xfrm>
          <a:prstGeom prst="rect">
            <a:avLst/>
          </a:prstGeom>
        </p:spPr>
      </p:pic>
      <p:sp>
        <p:nvSpPr>
          <p:cNvPr id="14" name="Metin kutusu 13">
            <a:extLst>
              <a:ext uri="{FF2B5EF4-FFF2-40B4-BE49-F238E27FC236}">
                <a16:creationId xmlns:a16="http://schemas.microsoft.com/office/drawing/2014/main" id="{1320E578-A648-28D3-CFB1-9818D9B693D4}"/>
              </a:ext>
            </a:extLst>
          </p:cNvPr>
          <p:cNvSpPr txBox="1"/>
          <p:nvPr/>
        </p:nvSpPr>
        <p:spPr>
          <a:xfrm>
            <a:off x="3244760" y="1045716"/>
            <a:ext cx="8492538" cy="1015663"/>
          </a:xfrm>
          <a:prstGeom prst="rect">
            <a:avLst/>
          </a:prstGeom>
          <a:noFill/>
          <a:ln>
            <a:noFill/>
          </a:ln>
        </p:spPr>
        <p:txBody>
          <a:bodyPr wrap="square" rtlCol="0">
            <a:spAutoFit/>
          </a:bodyPr>
          <a:lstStyle/>
          <a:p>
            <a:pPr>
              <a:spcAft>
                <a:spcPts val="600"/>
              </a:spcAft>
            </a:pPr>
            <a:r>
              <a:rPr lang="tr-TR" sz="2000" dirty="0">
                <a:latin typeface="Arial" panose="020B0604020202020204" pitchFamily="34" charset="0"/>
                <a:cs typeface="Arial" panose="020B0604020202020204" pitchFamily="34" charset="0"/>
              </a:rPr>
              <a:t>• Cuma namazı, akıllı, ergenlik çağına ulaşmış, sağlıklı, hür ve yolcu olmayan tüm Müslüman erkeklere farzdır. Dört sünnet, iki farz, dört son sünnet olmak üzere on rekâttan oluşur. </a:t>
            </a:r>
          </a:p>
        </p:txBody>
      </p:sp>
      <p:sp>
        <p:nvSpPr>
          <p:cNvPr id="6" name="Metin kutusu 5">
            <a:extLst>
              <a:ext uri="{FF2B5EF4-FFF2-40B4-BE49-F238E27FC236}">
                <a16:creationId xmlns:a16="http://schemas.microsoft.com/office/drawing/2014/main" id="{B1DEB5D1-39B1-6493-7CFB-29C1B85B2BFB}"/>
              </a:ext>
            </a:extLst>
          </p:cNvPr>
          <p:cNvSpPr txBox="1"/>
          <p:nvPr/>
        </p:nvSpPr>
        <p:spPr>
          <a:xfrm>
            <a:off x="3244760" y="2170254"/>
            <a:ext cx="8492538" cy="1015663"/>
          </a:xfrm>
          <a:prstGeom prst="rect">
            <a:avLst/>
          </a:prstGeom>
          <a:noFill/>
          <a:ln>
            <a:noFill/>
          </a:ln>
        </p:spPr>
        <p:txBody>
          <a:bodyPr wrap="square" rtlCol="0">
            <a:spAutoFit/>
          </a:bodyPr>
          <a:lstStyle/>
          <a:p>
            <a:pPr>
              <a:spcAft>
                <a:spcPts val="600"/>
              </a:spcAft>
            </a:pPr>
            <a:r>
              <a:rPr lang="tr-TR" sz="2000" dirty="0">
                <a:latin typeface="Arial" panose="020B0604020202020204" pitchFamily="34" charset="0"/>
                <a:cs typeface="Arial" panose="020B0604020202020204" pitchFamily="34" charset="0"/>
              </a:rPr>
              <a:t>• Dört rekât ilk sünnetin ardından </a:t>
            </a:r>
            <a:r>
              <a:rPr lang="tr-TR" sz="2000" dirty="0">
                <a:solidFill>
                  <a:srgbClr val="FF0000"/>
                </a:solidFill>
                <a:latin typeface="Arial" panose="020B0604020202020204" pitchFamily="34" charset="0"/>
                <a:cs typeface="Arial" panose="020B0604020202020204" pitchFamily="34" charset="0"/>
              </a:rPr>
              <a:t>iç ezan </a:t>
            </a:r>
            <a:r>
              <a:rPr lang="tr-TR" sz="2000" dirty="0">
                <a:latin typeface="Arial" panose="020B0604020202020204" pitchFamily="34" charset="0"/>
                <a:cs typeface="Arial" panose="020B0604020202020204" pitchFamily="34" charset="0"/>
              </a:rPr>
              <a:t>okunur, ardından imam minbere çıkarak hutbe okur. Sonrasında müezzin kamet getirir ve cemaat ile birlikte farz olan iki rekât namaz kılınır.</a:t>
            </a:r>
          </a:p>
        </p:txBody>
      </p:sp>
      <p:sp>
        <p:nvSpPr>
          <p:cNvPr id="7" name="Metin kutusu 6">
            <a:extLst>
              <a:ext uri="{FF2B5EF4-FFF2-40B4-BE49-F238E27FC236}">
                <a16:creationId xmlns:a16="http://schemas.microsoft.com/office/drawing/2014/main" id="{2B9A7050-C4E3-C478-ABA4-2BCACD55726C}"/>
              </a:ext>
            </a:extLst>
          </p:cNvPr>
          <p:cNvSpPr txBox="1"/>
          <p:nvPr/>
        </p:nvSpPr>
        <p:spPr>
          <a:xfrm>
            <a:off x="3244760" y="3298988"/>
            <a:ext cx="8492538" cy="707886"/>
          </a:xfrm>
          <a:prstGeom prst="rect">
            <a:avLst/>
          </a:prstGeom>
          <a:noFill/>
          <a:ln>
            <a:noFill/>
          </a:ln>
        </p:spPr>
        <p:txBody>
          <a:bodyPr wrap="square" rtlCol="0">
            <a:spAutoFit/>
          </a:bodyPr>
          <a:lstStyle/>
          <a:p>
            <a:pPr>
              <a:spcAft>
                <a:spcPts val="600"/>
              </a:spcAft>
            </a:pPr>
            <a:r>
              <a:rPr lang="tr-TR" sz="2000" dirty="0">
                <a:latin typeface="Arial" panose="020B0604020202020204" pitchFamily="34" charset="0"/>
                <a:cs typeface="Arial" panose="020B0604020202020204" pitchFamily="34" charset="0"/>
              </a:rPr>
              <a:t>• Cuma ve bayram namazlarında topluluğa karşı yapılan konuşmaya </a:t>
            </a:r>
            <a:r>
              <a:rPr lang="tr-TR" sz="2000" dirty="0">
                <a:solidFill>
                  <a:srgbClr val="FF0000"/>
                </a:solidFill>
                <a:latin typeface="Arial" panose="020B0604020202020204" pitchFamily="34" charset="0"/>
                <a:cs typeface="Arial" panose="020B0604020202020204" pitchFamily="34" charset="0"/>
              </a:rPr>
              <a:t>hutbe</a:t>
            </a:r>
            <a:r>
              <a:rPr lang="tr-TR" sz="2000" dirty="0">
                <a:latin typeface="Arial" panose="020B0604020202020204" pitchFamily="34" charset="0"/>
                <a:cs typeface="Arial" panose="020B0604020202020204" pitchFamily="34" charset="0"/>
              </a:rPr>
              <a:t> denir.</a:t>
            </a:r>
          </a:p>
        </p:txBody>
      </p:sp>
      <p:sp>
        <p:nvSpPr>
          <p:cNvPr id="10" name="Metin kutusu 9">
            <a:extLst>
              <a:ext uri="{FF2B5EF4-FFF2-40B4-BE49-F238E27FC236}">
                <a16:creationId xmlns:a16="http://schemas.microsoft.com/office/drawing/2014/main" id="{B11D44D6-8F55-B159-19C5-988C3C993959}"/>
              </a:ext>
            </a:extLst>
          </p:cNvPr>
          <p:cNvSpPr txBox="1"/>
          <p:nvPr/>
        </p:nvSpPr>
        <p:spPr>
          <a:xfrm>
            <a:off x="3244760" y="4119945"/>
            <a:ext cx="8492538" cy="707886"/>
          </a:xfrm>
          <a:prstGeom prst="rect">
            <a:avLst/>
          </a:prstGeom>
          <a:noFill/>
          <a:ln>
            <a:noFill/>
          </a:ln>
        </p:spPr>
        <p:txBody>
          <a:bodyPr wrap="square" rtlCol="0">
            <a:spAutoFit/>
          </a:bodyPr>
          <a:lstStyle/>
          <a:p>
            <a:pPr>
              <a:spcAft>
                <a:spcPts val="600"/>
              </a:spcAft>
            </a:pPr>
            <a:r>
              <a:rPr lang="tr-TR" sz="2000" dirty="0">
                <a:latin typeface="Arial" panose="020B0604020202020204" pitchFamily="34" charset="0"/>
                <a:cs typeface="Arial" panose="020B0604020202020204" pitchFamily="34" charset="0"/>
              </a:rPr>
              <a:t>• Namazın farzı tamamlandıktan sonra isteyenler dört rekâtlık </a:t>
            </a:r>
            <a:r>
              <a:rPr lang="tr-TR" sz="2000" dirty="0" err="1">
                <a:solidFill>
                  <a:srgbClr val="FF0000"/>
                </a:solidFill>
                <a:latin typeface="Arial" panose="020B0604020202020204" pitchFamily="34" charset="0"/>
                <a:cs typeface="Arial" panose="020B0604020202020204" pitchFamily="34" charset="0"/>
              </a:rPr>
              <a:t>zühr</a:t>
            </a:r>
            <a:r>
              <a:rPr lang="tr-TR" sz="2000" dirty="0">
                <a:solidFill>
                  <a:srgbClr val="FF0000"/>
                </a:solidFill>
                <a:latin typeface="Arial" panose="020B0604020202020204" pitchFamily="34" charset="0"/>
                <a:cs typeface="Arial" panose="020B0604020202020204" pitchFamily="34" charset="0"/>
              </a:rPr>
              <a:t>-i ahir </a:t>
            </a:r>
            <a:r>
              <a:rPr lang="tr-TR" sz="2000" dirty="0">
                <a:latin typeface="Arial" panose="020B0604020202020204" pitchFamily="34" charset="0"/>
                <a:cs typeface="Arial" panose="020B0604020202020204" pitchFamily="34" charset="0"/>
              </a:rPr>
              <a:t>ve </a:t>
            </a:r>
            <a:r>
              <a:rPr lang="tr-TR" sz="2000" dirty="0">
                <a:solidFill>
                  <a:srgbClr val="FF0000"/>
                </a:solidFill>
                <a:latin typeface="Arial" panose="020B0604020202020204" pitchFamily="34" charset="0"/>
                <a:cs typeface="Arial" panose="020B0604020202020204" pitchFamily="34" charset="0"/>
              </a:rPr>
              <a:t>vaktin iki rekâtlık sünneti</a:t>
            </a:r>
            <a:r>
              <a:rPr lang="tr-TR" sz="2000" dirty="0">
                <a:latin typeface="Arial" panose="020B0604020202020204" pitchFamily="34" charset="0"/>
                <a:cs typeface="Arial" panose="020B0604020202020204" pitchFamily="34" charset="0"/>
              </a:rPr>
              <a:t>ni de kılabilir.</a:t>
            </a:r>
          </a:p>
        </p:txBody>
      </p:sp>
      <p:sp>
        <p:nvSpPr>
          <p:cNvPr id="12" name="Metin kutusu 11">
            <a:extLst>
              <a:ext uri="{FF2B5EF4-FFF2-40B4-BE49-F238E27FC236}">
                <a16:creationId xmlns:a16="http://schemas.microsoft.com/office/drawing/2014/main" id="{717CBB30-8CE8-1139-120B-55EC1E82C7ED}"/>
              </a:ext>
            </a:extLst>
          </p:cNvPr>
          <p:cNvSpPr txBox="1"/>
          <p:nvPr/>
        </p:nvSpPr>
        <p:spPr>
          <a:xfrm>
            <a:off x="3244760" y="4933277"/>
            <a:ext cx="8492538" cy="1015663"/>
          </a:xfrm>
          <a:prstGeom prst="rect">
            <a:avLst/>
          </a:prstGeom>
          <a:noFill/>
          <a:ln>
            <a:noFill/>
          </a:ln>
        </p:spPr>
        <p:txBody>
          <a:bodyPr wrap="square" rtlCol="0">
            <a:spAutoFit/>
          </a:bodyPr>
          <a:lstStyle/>
          <a:p>
            <a:pPr>
              <a:spcAft>
                <a:spcPts val="600"/>
              </a:spcAft>
            </a:pPr>
            <a:r>
              <a:rPr lang="tr-TR" sz="2000" dirty="0">
                <a:latin typeface="Arial" panose="020B0604020202020204" pitchFamily="34" charset="0"/>
                <a:cs typeface="Arial" panose="020B0604020202020204" pitchFamily="34" charset="0"/>
              </a:rPr>
              <a:t>• Cuma namazını kılan bir kimsenin öğlen namazını kılmasına gerek yoktur. Fakat herhangi bir sebepten dolayı cuma namazı kılınamamışsa mutlaka öğlen namazı kılınması gerekir.</a:t>
            </a:r>
          </a:p>
        </p:txBody>
      </p:sp>
      <p:sp>
        <p:nvSpPr>
          <p:cNvPr id="13" name="Metin kutusu 12">
            <a:extLst>
              <a:ext uri="{FF2B5EF4-FFF2-40B4-BE49-F238E27FC236}">
                <a16:creationId xmlns:a16="http://schemas.microsoft.com/office/drawing/2014/main" id="{680EC5D0-7F76-7416-120C-98FF128F3E3A}"/>
              </a:ext>
            </a:extLst>
          </p:cNvPr>
          <p:cNvSpPr txBox="1"/>
          <p:nvPr/>
        </p:nvSpPr>
        <p:spPr>
          <a:xfrm>
            <a:off x="454702" y="949140"/>
            <a:ext cx="1999298"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Cuma Namazı</a:t>
            </a:r>
          </a:p>
        </p:txBody>
      </p:sp>
      <p:pic>
        <p:nvPicPr>
          <p:cNvPr id="16" name="Resim 15" descr="giyim, dinleyici kitlesi, kişi, şahıs, iç mekan içeren bir resim&#10;&#10;Açıklama otomatik olarak oluşturuldu">
            <a:extLst>
              <a:ext uri="{FF2B5EF4-FFF2-40B4-BE49-F238E27FC236}">
                <a16:creationId xmlns:a16="http://schemas.microsoft.com/office/drawing/2014/main" id="{D2643B71-4A90-1436-CBE8-93826F78C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83" y="1765721"/>
            <a:ext cx="2729872" cy="4094808"/>
          </a:xfrm>
          <a:prstGeom prst="rect">
            <a:avLst/>
          </a:prstGeom>
        </p:spPr>
      </p:pic>
    </p:spTree>
    <p:extLst>
      <p:ext uri="{BB962C8B-B14F-4D97-AF65-F5344CB8AC3E}">
        <p14:creationId xmlns:p14="http://schemas.microsoft.com/office/powerpoint/2010/main" val="151695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7" grpId="0"/>
      <p:bldP spid="10"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ekran görüntüsü, grafik, tasarım içeren bir resim&#10;&#10;Açıklama otomatik olarak oluşturuldu">
            <a:extLst>
              <a:ext uri="{FF2B5EF4-FFF2-40B4-BE49-F238E27FC236}">
                <a16:creationId xmlns:a16="http://schemas.microsoft.com/office/drawing/2014/main" id="{9004AA37-0005-AFD7-47CF-5BA1B804F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3" y="699195"/>
            <a:ext cx="2686568" cy="900000"/>
          </a:xfrm>
          <a:prstGeom prst="rect">
            <a:avLst/>
          </a:prstGeom>
        </p:spPr>
      </p:pic>
      <p:sp>
        <p:nvSpPr>
          <p:cNvPr id="14" name="Metin kutusu 13">
            <a:extLst>
              <a:ext uri="{FF2B5EF4-FFF2-40B4-BE49-F238E27FC236}">
                <a16:creationId xmlns:a16="http://schemas.microsoft.com/office/drawing/2014/main" id="{1320E578-A648-28D3-CFB1-9818D9B693D4}"/>
              </a:ext>
            </a:extLst>
          </p:cNvPr>
          <p:cNvSpPr txBox="1"/>
          <p:nvPr/>
        </p:nvSpPr>
        <p:spPr>
          <a:xfrm>
            <a:off x="3244760" y="682865"/>
            <a:ext cx="8492538" cy="923330"/>
          </a:xfrm>
          <a:prstGeom prst="rect">
            <a:avLst/>
          </a:prstGeom>
          <a:noFill/>
          <a:ln>
            <a:noFill/>
          </a:ln>
        </p:spPr>
        <p:txBody>
          <a:bodyPr wrap="square" rtlCol="0">
            <a:spAutoFit/>
          </a:bodyPr>
          <a:lstStyle/>
          <a:p>
            <a:pPr>
              <a:spcAft>
                <a:spcPts val="600"/>
              </a:spcAft>
            </a:pPr>
            <a:r>
              <a:rPr lang="tr-TR" dirty="0">
                <a:latin typeface="Arial" panose="020B0604020202020204" pitchFamily="34" charset="0"/>
                <a:cs typeface="Arial" panose="020B0604020202020204" pitchFamily="34" charset="0"/>
              </a:rPr>
              <a:t>• Bayram namazları yılda iki defa cemaat ile kılınması gereken </a:t>
            </a:r>
            <a:r>
              <a:rPr lang="tr-TR" dirty="0">
                <a:solidFill>
                  <a:srgbClr val="FF0000"/>
                </a:solidFill>
                <a:latin typeface="Arial" panose="020B0604020202020204" pitchFamily="34" charset="0"/>
                <a:cs typeface="Arial" panose="020B0604020202020204" pitchFamily="34" charset="0"/>
              </a:rPr>
              <a:t>vacip</a:t>
            </a:r>
            <a:r>
              <a:rPr lang="tr-TR" dirty="0">
                <a:latin typeface="Arial" panose="020B0604020202020204" pitchFamily="34" charset="0"/>
                <a:cs typeface="Arial" panose="020B0604020202020204" pitchFamily="34" charset="0"/>
              </a:rPr>
              <a:t>        hükmünde olan namazlardır. Bayramın birinci gününde güneş doğduktan   yaklaşık 45 dakika sonra kılınır.</a:t>
            </a:r>
          </a:p>
        </p:txBody>
      </p:sp>
      <p:sp>
        <p:nvSpPr>
          <p:cNvPr id="6" name="Metin kutusu 5">
            <a:extLst>
              <a:ext uri="{FF2B5EF4-FFF2-40B4-BE49-F238E27FC236}">
                <a16:creationId xmlns:a16="http://schemas.microsoft.com/office/drawing/2014/main" id="{B1DEB5D1-39B1-6493-7CFB-29C1B85B2BFB}"/>
              </a:ext>
            </a:extLst>
          </p:cNvPr>
          <p:cNvSpPr txBox="1"/>
          <p:nvPr/>
        </p:nvSpPr>
        <p:spPr>
          <a:xfrm>
            <a:off x="3244760" y="1671607"/>
            <a:ext cx="8492538" cy="923330"/>
          </a:xfrm>
          <a:prstGeom prst="rect">
            <a:avLst/>
          </a:prstGeom>
          <a:noFill/>
          <a:ln>
            <a:noFill/>
          </a:ln>
        </p:spPr>
        <p:txBody>
          <a:bodyPr wrap="square" rtlCol="0">
            <a:spAutoFit/>
          </a:bodyPr>
          <a:lstStyle/>
          <a:p>
            <a:pPr>
              <a:spcAft>
                <a:spcPts val="600"/>
              </a:spcAft>
            </a:pPr>
            <a:r>
              <a:rPr lang="tr-TR" dirty="0">
                <a:latin typeface="Arial" panose="020B0604020202020204" pitchFamily="34" charset="0"/>
                <a:cs typeface="Arial" panose="020B0604020202020204" pitchFamily="34" charset="0"/>
              </a:rPr>
              <a:t>• Bayram namazı kılmak için, “</a:t>
            </a:r>
            <a:r>
              <a:rPr lang="tr-TR" dirty="0">
                <a:solidFill>
                  <a:srgbClr val="FF0000"/>
                </a:solidFill>
                <a:latin typeface="Arial" panose="020B0604020202020204" pitchFamily="34" charset="0"/>
                <a:cs typeface="Arial" panose="020B0604020202020204" pitchFamily="34" charset="0"/>
              </a:rPr>
              <a:t>Niyet ettim Allah rızası için bayramı namazını kılmaya, uydum imama.</a:t>
            </a:r>
            <a:r>
              <a:rPr lang="tr-TR" dirty="0">
                <a:latin typeface="Arial" panose="020B0604020202020204" pitchFamily="34" charset="0"/>
                <a:cs typeface="Arial" panose="020B0604020202020204" pitchFamily="34" charset="0"/>
              </a:rPr>
              <a:t>” şeklinde niyet edilir ve tekbir alındıktan sonra eller bağlanarak </a:t>
            </a:r>
            <a:r>
              <a:rPr lang="tr-TR" dirty="0" err="1">
                <a:solidFill>
                  <a:srgbClr val="FF0000"/>
                </a:solidFill>
                <a:latin typeface="Arial" panose="020B0604020202020204" pitchFamily="34" charset="0"/>
                <a:cs typeface="Arial" panose="020B0604020202020204" pitchFamily="34" charset="0"/>
              </a:rPr>
              <a:t>Sübhâneke</a:t>
            </a:r>
            <a:r>
              <a:rPr lang="tr-TR" dirty="0">
                <a:latin typeface="Arial" panose="020B0604020202020204" pitchFamily="34" charset="0"/>
                <a:cs typeface="Arial" panose="020B0604020202020204" pitchFamily="34" charset="0"/>
              </a:rPr>
              <a:t> duası okunur.</a:t>
            </a:r>
          </a:p>
        </p:txBody>
      </p:sp>
      <p:sp>
        <p:nvSpPr>
          <p:cNvPr id="7" name="Metin kutusu 6">
            <a:extLst>
              <a:ext uri="{FF2B5EF4-FFF2-40B4-BE49-F238E27FC236}">
                <a16:creationId xmlns:a16="http://schemas.microsoft.com/office/drawing/2014/main" id="{2B9A7050-C4E3-C478-ABA4-2BCACD55726C}"/>
              </a:ext>
            </a:extLst>
          </p:cNvPr>
          <p:cNvSpPr txBox="1"/>
          <p:nvPr/>
        </p:nvSpPr>
        <p:spPr>
          <a:xfrm>
            <a:off x="3244760" y="2664001"/>
            <a:ext cx="8492538" cy="646331"/>
          </a:xfrm>
          <a:prstGeom prst="rect">
            <a:avLst/>
          </a:prstGeom>
          <a:noFill/>
          <a:ln>
            <a:noFill/>
          </a:ln>
        </p:spPr>
        <p:txBody>
          <a:bodyPr wrap="square" rtlCol="0">
            <a:spAutoFit/>
          </a:bodyPr>
          <a:lstStyle/>
          <a:p>
            <a:pPr>
              <a:spcAft>
                <a:spcPts val="600"/>
              </a:spcAft>
            </a:pPr>
            <a:r>
              <a:rPr lang="tr-TR" dirty="0">
                <a:latin typeface="Arial" panose="020B0604020202020204" pitchFamily="34" charset="0"/>
                <a:cs typeface="Arial" panose="020B0604020202020204" pitchFamily="34" charset="0"/>
              </a:rPr>
              <a:t>• İlk iki tekbirde eller kaldırılır ve yana salınır. Üçüncü tekbirde de eller kaldırıldıktan sonra yana salıverilmeden bağlanır.</a:t>
            </a:r>
          </a:p>
        </p:txBody>
      </p:sp>
      <p:sp>
        <p:nvSpPr>
          <p:cNvPr id="10" name="Metin kutusu 9">
            <a:extLst>
              <a:ext uri="{FF2B5EF4-FFF2-40B4-BE49-F238E27FC236}">
                <a16:creationId xmlns:a16="http://schemas.microsoft.com/office/drawing/2014/main" id="{B11D44D6-8F55-B159-19C5-988C3C993959}"/>
              </a:ext>
            </a:extLst>
          </p:cNvPr>
          <p:cNvSpPr txBox="1"/>
          <p:nvPr/>
        </p:nvSpPr>
        <p:spPr>
          <a:xfrm>
            <a:off x="3244760" y="3374099"/>
            <a:ext cx="8492538" cy="646331"/>
          </a:xfrm>
          <a:prstGeom prst="rect">
            <a:avLst/>
          </a:prstGeom>
          <a:noFill/>
          <a:ln>
            <a:noFill/>
          </a:ln>
        </p:spPr>
        <p:txBody>
          <a:bodyPr wrap="square" rtlCol="0">
            <a:spAutoFit/>
          </a:bodyPr>
          <a:lstStyle/>
          <a:p>
            <a:pPr>
              <a:spcAft>
                <a:spcPts val="600"/>
              </a:spcAft>
            </a:pPr>
            <a:r>
              <a:rPr lang="tr-TR" dirty="0">
                <a:latin typeface="Arial" panose="020B0604020202020204" pitchFamily="34" charset="0"/>
                <a:cs typeface="Arial" panose="020B0604020202020204" pitchFamily="34" charset="0"/>
              </a:rPr>
              <a:t>• İmam yüksek sesle </a:t>
            </a:r>
            <a:r>
              <a:rPr lang="tr-TR" dirty="0">
                <a:solidFill>
                  <a:srgbClr val="FF0000"/>
                </a:solidFill>
                <a:latin typeface="Arial" panose="020B0604020202020204" pitchFamily="34" charset="0"/>
                <a:cs typeface="Arial" panose="020B0604020202020204" pitchFamily="34" charset="0"/>
              </a:rPr>
              <a:t>Fâtiha</a:t>
            </a:r>
            <a:r>
              <a:rPr lang="tr-TR" dirty="0">
                <a:latin typeface="Arial" panose="020B0604020202020204" pitchFamily="34" charset="0"/>
                <a:cs typeface="Arial" panose="020B0604020202020204" pitchFamily="34" charset="0"/>
              </a:rPr>
              <a:t> suresini, ardından da </a:t>
            </a:r>
            <a:r>
              <a:rPr lang="tr-TR" dirty="0">
                <a:solidFill>
                  <a:srgbClr val="FF0000"/>
                </a:solidFill>
                <a:latin typeface="Arial" panose="020B0604020202020204" pitchFamily="34" charset="0"/>
                <a:cs typeface="Arial" panose="020B0604020202020204" pitchFamily="34" charset="0"/>
              </a:rPr>
              <a:t>zammı</a:t>
            </a:r>
            <a:r>
              <a:rPr lang="tr-TR" dirty="0">
                <a:latin typeface="Arial" panose="020B0604020202020204" pitchFamily="34" charset="0"/>
                <a:cs typeface="Arial" panose="020B0604020202020204" pitchFamily="34" charset="0"/>
              </a:rPr>
              <a:t> </a:t>
            </a:r>
            <a:r>
              <a:rPr lang="tr-TR" dirty="0">
                <a:solidFill>
                  <a:srgbClr val="FF0000"/>
                </a:solidFill>
                <a:latin typeface="Arial" panose="020B0604020202020204" pitchFamily="34" charset="0"/>
                <a:cs typeface="Arial" panose="020B0604020202020204" pitchFamily="34" charset="0"/>
              </a:rPr>
              <a:t>sure</a:t>
            </a:r>
            <a:r>
              <a:rPr lang="tr-TR" dirty="0">
                <a:latin typeface="Arial" panose="020B0604020202020204" pitchFamily="34" charset="0"/>
                <a:cs typeface="Arial" panose="020B0604020202020204" pitchFamily="34" charset="0"/>
              </a:rPr>
              <a:t> okur. Rükû ve secdenin ardından ikinci rekâta kalkılır.</a:t>
            </a:r>
          </a:p>
        </p:txBody>
      </p:sp>
      <p:sp>
        <p:nvSpPr>
          <p:cNvPr id="12" name="Metin kutusu 11">
            <a:extLst>
              <a:ext uri="{FF2B5EF4-FFF2-40B4-BE49-F238E27FC236}">
                <a16:creationId xmlns:a16="http://schemas.microsoft.com/office/drawing/2014/main" id="{717CBB30-8CE8-1139-120B-55EC1E82C7ED}"/>
              </a:ext>
            </a:extLst>
          </p:cNvPr>
          <p:cNvSpPr txBox="1"/>
          <p:nvPr/>
        </p:nvSpPr>
        <p:spPr>
          <a:xfrm>
            <a:off x="3244759" y="4084197"/>
            <a:ext cx="8598897" cy="646331"/>
          </a:xfrm>
          <a:prstGeom prst="rect">
            <a:avLst/>
          </a:prstGeom>
          <a:noFill/>
          <a:ln>
            <a:noFill/>
          </a:ln>
        </p:spPr>
        <p:txBody>
          <a:bodyPr wrap="square" rtlCol="0">
            <a:spAutoFit/>
          </a:bodyPr>
          <a:lstStyle/>
          <a:p>
            <a:pPr>
              <a:spcAft>
                <a:spcPts val="600"/>
              </a:spcAft>
            </a:pPr>
            <a:r>
              <a:rPr lang="tr-TR" dirty="0">
                <a:latin typeface="Arial" panose="020B0604020202020204" pitchFamily="34" charset="0"/>
                <a:cs typeface="Arial" panose="020B0604020202020204" pitchFamily="34" charset="0"/>
              </a:rPr>
              <a:t>• İmam yüksek sesle Fâtiha suresini, ardından da zammı sure okur. İmamla birlikte cemaat de ellerini kaldırarak üç defa tekbir alır. Her seferinde eller yana salınır.</a:t>
            </a:r>
          </a:p>
        </p:txBody>
      </p:sp>
      <p:sp>
        <p:nvSpPr>
          <p:cNvPr id="13" name="Metin kutusu 12">
            <a:extLst>
              <a:ext uri="{FF2B5EF4-FFF2-40B4-BE49-F238E27FC236}">
                <a16:creationId xmlns:a16="http://schemas.microsoft.com/office/drawing/2014/main" id="{680EC5D0-7F76-7416-120C-98FF128F3E3A}"/>
              </a:ext>
            </a:extLst>
          </p:cNvPr>
          <p:cNvSpPr txBox="1"/>
          <p:nvPr/>
        </p:nvSpPr>
        <p:spPr>
          <a:xfrm>
            <a:off x="454702" y="949140"/>
            <a:ext cx="2335356"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Bayram Namazı</a:t>
            </a:r>
          </a:p>
        </p:txBody>
      </p:sp>
      <p:sp>
        <p:nvSpPr>
          <p:cNvPr id="4" name="Metin kutusu 3">
            <a:extLst>
              <a:ext uri="{FF2B5EF4-FFF2-40B4-BE49-F238E27FC236}">
                <a16:creationId xmlns:a16="http://schemas.microsoft.com/office/drawing/2014/main" id="{9BF7F51C-4479-7B46-7ED0-47D3095E11F6}"/>
              </a:ext>
            </a:extLst>
          </p:cNvPr>
          <p:cNvSpPr txBox="1"/>
          <p:nvPr/>
        </p:nvSpPr>
        <p:spPr>
          <a:xfrm>
            <a:off x="3244760" y="4794295"/>
            <a:ext cx="8492538" cy="646331"/>
          </a:xfrm>
          <a:prstGeom prst="rect">
            <a:avLst/>
          </a:prstGeom>
          <a:noFill/>
          <a:ln>
            <a:noFill/>
          </a:ln>
        </p:spPr>
        <p:txBody>
          <a:bodyPr wrap="square" rtlCol="0">
            <a:spAutoFit/>
          </a:bodyPr>
          <a:lstStyle/>
          <a:p>
            <a:pPr>
              <a:spcAft>
                <a:spcPts val="600"/>
              </a:spcAft>
            </a:pPr>
            <a:r>
              <a:rPr lang="tr-TR" dirty="0">
                <a:latin typeface="Arial" panose="020B0604020202020204" pitchFamily="34" charset="0"/>
                <a:cs typeface="Arial" panose="020B0604020202020204" pitchFamily="34" charset="0"/>
              </a:rPr>
              <a:t>• Rükû ve secdeden sonra oturarak “</a:t>
            </a:r>
            <a:r>
              <a:rPr lang="tr-TR" dirty="0" err="1">
                <a:solidFill>
                  <a:srgbClr val="FF0000"/>
                </a:solidFill>
                <a:latin typeface="Arial" panose="020B0604020202020204" pitchFamily="34" charset="0"/>
                <a:cs typeface="Arial" panose="020B0604020202020204" pitchFamily="34" charset="0"/>
              </a:rPr>
              <a:t>Ettehiyyâtü</a:t>
            </a:r>
            <a:r>
              <a:rPr lang="tr-TR" dirty="0">
                <a:latin typeface="Arial" panose="020B0604020202020204" pitchFamily="34" charset="0"/>
                <a:cs typeface="Arial" panose="020B0604020202020204" pitchFamily="34" charset="0"/>
              </a:rPr>
              <a:t>, </a:t>
            </a:r>
            <a:r>
              <a:rPr lang="tr-TR" dirty="0" err="1">
                <a:solidFill>
                  <a:srgbClr val="FF0000"/>
                </a:solidFill>
                <a:latin typeface="Arial" panose="020B0604020202020204" pitchFamily="34" charset="0"/>
                <a:cs typeface="Arial" panose="020B0604020202020204" pitchFamily="34" charset="0"/>
              </a:rPr>
              <a:t>Allâhümme</a:t>
            </a:r>
            <a:r>
              <a:rPr lang="tr-TR" dirty="0">
                <a:solidFill>
                  <a:srgbClr val="FF0000"/>
                </a:solidFill>
                <a:latin typeface="Arial" panose="020B0604020202020204" pitchFamily="34" charset="0"/>
                <a:cs typeface="Arial" panose="020B0604020202020204" pitchFamily="34" charset="0"/>
              </a:rPr>
              <a:t> </a:t>
            </a:r>
            <a:r>
              <a:rPr lang="tr-TR" dirty="0" err="1">
                <a:solidFill>
                  <a:srgbClr val="FF0000"/>
                </a:solidFill>
                <a:latin typeface="Arial" panose="020B0604020202020204" pitchFamily="34" charset="0"/>
                <a:cs typeface="Arial" panose="020B0604020202020204" pitchFamily="34" charset="0"/>
              </a:rPr>
              <a:t>Salli</a:t>
            </a:r>
            <a:r>
              <a:rPr lang="tr-TR" dirty="0">
                <a:latin typeface="Arial" panose="020B0604020202020204" pitchFamily="34" charset="0"/>
                <a:cs typeface="Arial" panose="020B0604020202020204" pitchFamily="34" charset="0"/>
              </a:rPr>
              <a:t>, </a:t>
            </a:r>
            <a:r>
              <a:rPr lang="tr-TR" dirty="0" err="1">
                <a:solidFill>
                  <a:srgbClr val="FF0000"/>
                </a:solidFill>
                <a:latin typeface="Arial" panose="020B0604020202020204" pitchFamily="34" charset="0"/>
                <a:cs typeface="Arial" panose="020B0604020202020204" pitchFamily="34" charset="0"/>
              </a:rPr>
              <a:t>Allâhümme</a:t>
            </a:r>
            <a:r>
              <a:rPr lang="tr-TR" dirty="0">
                <a:latin typeface="Arial" panose="020B0604020202020204" pitchFamily="34" charset="0"/>
                <a:cs typeface="Arial" panose="020B0604020202020204" pitchFamily="34" charset="0"/>
              </a:rPr>
              <a:t> </a:t>
            </a:r>
            <a:r>
              <a:rPr lang="tr-TR" dirty="0" err="1">
                <a:solidFill>
                  <a:srgbClr val="FF0000"/>
                </a:solidFill>
                <a:latin typeface="Arial" panose="020B0604020202020204" pitchFamily="34" charset="0"/>
                <a:cs typeface="Arial" panose="020B0604020202020204" pitchFamily="34" charset="0"/>
              </a:rPr>
              <a:t>Barik</a:t>
            </a:r>
            <a:r>
              <a:rPr lang="tr-TR" dirty="0">
                <a:latin typeface="Arial" panose="020B0604020202020204" pitchFamily="34" charset="0"/>
                <a:cs typeface="Arial" panose="020B0604020202020204" pitchFamily="34" charset="0"/>
              </a:rPr>
              <a:t> ve </a:t>
            </a:r>
            <a:r>
              <a:rPr lang="tr-TR" dirty="0" err="1">
                <a:solidFill>
                  <a:srgbClr val="FF0000"/>
                </a:solidFill>
                <a:latin typeface="Arial" panose="020B0604020202020204" pitchFamily="34" charset="0"/>
                <a:cs typeface="Arial" panose="020B0604020202020204" pitchFamily="34" charset="0"/>
              </a:rPr>
              <a:t>Rabbenâ</a:t>
            </a:r>
            <a:r>
              <a:rPr lang="tr-TR" dirty="0">
                <a:latin typeface="Arial" panose="020B0604020202020204" pitchFamily="34" charset="0"/>
                <a:cs typeface="Arial" panose="020B0604020202020204" pitchFamily="34" charset="0"/>
              </a:rPr>
              <a:t>” duaları okunur ve selam verilir.</a:t>
            </a:r>
          </a:p>
        </p:txBody>
      </p:sp>
      <p:sp>
        <p:nvSpPr>
          <p:cNvPr id="9" name="Metin kutusu 8">
            <a:extLst>
              <a:ext uri="{FF2B5EF4-FFF2-40B4-BE49-F238E27FC236}">
                <a16:creationId xmlns:a16="http://schemas.microsoft.com/office/drawing/2014/main" id="{BC445F98-E540-2B6B-B4A8-2FB63F7D52E1}"/>
              </a:ext>
            </a:extLst>
          </p:cNvPr>
          <p:cNvSpPr txBox="1"/>
          <p:nvPr/>
        </p:nvSpPr>
        <p:spPr>
          <a:xfrm>
            <a:off x="3244760" y="5504393"/>
            <a:ext cx="8492538" cy="646331"/>
          </a:xfrm>
          <a:prstGeom prst="rect">
            <a:avLst/>
          </a:prstGeom>
          <a:noFill/>
          <a:ln>
            <a:noFill/>
          </a:ln>
        </p:spPr>
        <p:txBody>
          <a:bodyPr wrap="square" rtlCol="0">
            <a:spAutoFit/>
          </a:bodyPr>
          <a:lstStyle/>
          <a:p>
            <a:pPr>
              <a:spcAft>
                <a:spcPts val="600"/>
              </a:spcAft>
            </a:pPr>
            <a:r>
              <a:rPr lang="tr-TR" dirty="0">
                <a:latin typeface="Arial" panose="020B0604020202020204" pitchFamily="34" charset="0"/>
                <a:cs typeface="Arial" panose="020B0604020202020204" pitchFamily="34" charset="0"/>
              </a:rPr>
              <a:t>• Namazdan sonra imam minbere çıkarak </a:t>
            </a:r>
            <a:r>
              <a:rPr lang="tr-TR" dirty="0">
                <a:solidFill>
                  <a:srgbClr val="FF0000"/>
                </a:solidFill>
                <a:latin typeface="Arial" panose="020B0604020202020204" pitchFamily="34" charset="0"/>
                <a:cs typeface="Arial" panose="020B0604020202020204" pitchFamily="34" charset="0"/>
              </a:rPr>
              <a:t>hutbe</a:t>
            </a:r>
            <a:r>
              <a:rPr lang="tr-TR" dirty="0">
                <a:latin typeface="Arial" panose="020B0604020202020204" pitchFamily="34" charset="0"/>
                <a:cs typeface="Arial" panose="020B0604020202020204" pitchFamily="34" charset="0"/>
              </a:rPr>
              <a:t> okur. Hutbede günün anlam ve öneminden bahsedilir ve dua edilir.</a:t>
            </a:r>
          </a:p>
        </p:txBody>
      </p:sp>
      <p:pic>
        <p:nvPicPr>
          <p:cNvPr id="15" name="Resim 14" descr="kara taşıtı, cenaze, araba, dış mekan içeren bir resim&#10;&#10;Açıklama otomatik olarak oluşturuldu">
            <a:extLst>
              <a:ext uri="{FF2B5EF4-FFF2-40B4-BE49-F238E27FC236}">
                <a16:creationId xmlns:a16="http://schemas.microsoft.com/office/drawing/2014/main" id="{A91A5F14-E52C-C96A-59A0-11ED808221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83" y="1854878"/>
            <a:ext cx="2728800" cy="4093200"/>
          </a:xfrm>
          <a:prstGeom prst="rect">
            <a:avLst/>
          </a:prstGeom>
        </p:spPr>
      </p:pic>
    </p:spTree>
    <p:extLst>
      <p:ext uri="{BB962C8B-B14F-4D97-AF65-F5344CB8AC3E}">
        <p14:creationId xmlns:p14="http://schemas.microsoft.com/office/powerpoint/2010/main" val="33391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7" grpId="0"/>
      <p:bldP spid="10" grpId="0"/>
      <p:bldP spid="12" grpId="0"/>
      <p:bldP spid="4"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ekran görüntüsü, grafik, tasarım içeren bir resim&#10;&#10;Açıklama otomatik olarak oluşturuldu">
            <a:extLst>
              <a:ext uri="{FF2B5EF4-FFF2-40B4-BE49-F238E27FC236}">
                <a16:creationId xmlns:a16="http://schemas.microsoft.com/office/drawing/2014/main" id="{9004AA37-0005-AFD7-47CF-5BA1B804F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3" y="699195"/>
            <a:ext cx="2686568" cy="900000"/>
          </a:xfrm>
          <a:prstGeom prst="rect">
            <a:avLst/>
          </a:prstGeom>
        </p:spPr>
      </p:pic>
      <p:sp>
        <p:nvSpPr>
          <p:cNvPr id="14" name="Metin kutusu 13">
            <a:extLst>
              <a:ext uri="{FF2B5EF4-FFF2-40B4-BE49-F238E27FC236}">
                <a16:creationId xmlns:a16="http://schemas.microsoft.com/office/drawing/2014/main" id="{1320E578-A648-28D3-CFB1-9818D9B693D4}"/>
              </a:ext>
            </a:extLst>
          </p:cNvPr>
          <p:cNvSpPr txBox="1"/>
          <p:nvPr/>
        </p:nvSpPr>
        <p:spPr>
          <a:xfrm>
            <a:off x="3244760" y="1002178"/>
            <a:ext cx="8492538" cy="646331"/>
          </a:xfrm>
          <a:prstGeom prst="rect">
            <a:avLst/>
          </a:prstGeom>
          <a:noFill/>
          <a:ln>
            <a:noFill/>
          </a:ln>
        </p:spPr>
        <p:txBody>
          <a:bodyPr wrap="square" rtlCol="0">
            <a:spAutoFit/>
          </a:bodyPr>
          <a:lstStyle/>
          <a:p>
            <a:pPr>
              <a:spcAft>
                <a:spcPts val="600"/>
              </a:spcAft>
            </a:pPr>
            <a:r>
              <a:rPr lang="tr-TR" dirty="0">
                <a:latin typeface="Arial" panose="020B0604020202020204" pitchFamily="34" charset="0"/>
                <a:cs typeface="Arial" panose="020B0604020202020204" pitchFamily="34" charset="0"/>
              </a:rPr>
              <a:t>• Bu namaz, rükû ve secdesi olmayan, ölen Müslüman bir kimse için dua niteliği taşıyan ve ayakta kılınan bir namazdır. </a:t>
            </a:r>
            <a:r>
              <a:rPr lang="tr-TR" dirty="0">
                <a:solidFill>
                  <a:srgbClr val="FF0000"/>
                </a:solidFill>
                <a:latin typeface="Arial" panose="020B0604020202020204" pitchFamily="34" charset="0"/>
                <a:cs typeface="Arial" panose="020B0604020202020204" pitchFamily="34" charset="0"/>
              </a:rPr>
              <a:t>Farz-ı </a:t>
            </a:r>
            <a:r>
              <a:rPr lang="tr-TR" dirty="0" err="1">
                <a:solidFill>
                  <a:srgbClr val="FF0000"/>
                </a:solidFill>
                <a:latin typeface="Arial" panose="020B0604020202020204" pitchFamily="34" charset="0"/>
                <a:cs typeface="Arial" panose="020B0604020202020204" pitchFamily="34" charset="0"/>
              </a:rPr>
              <a:t>kifâye</a:t>
            </a:r>
            <a:r>
              <a:rPr lang="tr-TR" dirty="0">
                <a:solidFill>
                  <a:srgbClr val="FF0000"/>
                </a:solidFill>
                <a:latin typeface="Arial" panose="020B0604020202020204" pitchFamily="34" charset="0"/>
                <a:cs typeface="Arial" panose="020B0604020202020204" pitchFamily="34" charset="0"/>
              </a:rPr>
              <a:t> </a:t>
            </a:r>
            <a:r>
              <a:rPr lang="tr-TR" dirty="0">
                <a:latin typeface="Arial" panose="020B0604020202020204" pitchFamily="34" charset="0"/>
                <a:cs typeface="Arial" panose="020B0604020202020204" pitchFamily="34" charset="0"/>
              </a:rPr>
              <a:t>hükmündedir.</a:t>
            </a:r>
          </a:p>
        </p:txBody>
      </p:sp>
      <p:sp>
        <p:nvSpPr>
          <p:cNvPr id="6" name="Metin kutusu 5">
            <a:extLst>
              <a:ext uri="{FF2B5EF4-FFF2-40B4-BE49-F238E27FC236}">
                <a16:creationId xmlns:a16="http://schemas.microsoft.com/office/drawing/2014/main" id="{B1DEB5D1-39B1-6493-7CFB-29C1B85B2BFB}"/>
              </a:ext>
            </a:extLst>
          </p:cNvPr>
          <p:cNvSpPr txBox="1"/>
          <p:nvPr/>
        </p:nvSpPr>
        <p:spPr>
          <a:xfrm>
            <a:off x="3244760" y="1715080"/>
            <a:ext cx="8492538" cy="646331"/>
          </a:xfrm>
          <a:prstGeom prst="rect">
            <a:avLst/>
          </a:prstGeom>
          <a:noFill/>
          <a:ln>
            <a:noFill/>
          </a:ln>
        </p:spPr>
        <p:txBody>
          <a:bodyPr wrap="square" rtlCol="0">
            <a:spAutoFit/>
          </a:bodyPr>
          <a:lstStyle/>
          <a:p>
            <a:pPr>
              <a:spcAft>
                <a:spcPts val="600"/>
              </a:spcAft>
            </a:pPr>
            <a:r>
              <a:rPr lang="tr-TR" dirty="0">
                <a:latin typeface="Arial" panose="020B0604020202020204" pitchFamily="34" charset="0"/>
                <a:cs typeface="Arial" panose="020B0604020202020204" pitchFamily="34" charset="0"/>
              </a:rPr>
              <a:t>• Vefat eden kişi yıkanmış ve kefenlenmiş olarak cemaatin önünde, musalla denilen yüksekçe bir yere konulur. </a:t>
            </a:r>
          </a:p>
        </p:txBody>
      </p:sp>
      <p:sp>
        <p:nvSpPr>
          <p:cNvPr id="7" name="Metin kutusu 6">
            <a:extLst>
              <a:ext uri="{FF2B5EF4-FFF2-40B4-BE49-F238E27FC236}">
                <a16:creationId xmlns:a16="http://schemas.microsoft.com/office/drawing/2014/main" id="{2B9A7050-C4E3-C478-ABA4-2BCACD55726C}"/>
              </a:ext>
            </a:extLst>
          </p:cNvPr>
          <p:cNvSpPr txBox="1"/>
          <p:nvPr/>
        </p:nvSpPr>
        <p:spPr>
          <a:xfrm>
            <a:off x="3244760" y="2432184"/>
            <a:ext cx="8492538" cy="369332"/>
          </a:xfrm>
          <a:prstGeom prst="rect">
            <a:avLst/>
          </a:prstGeom>
          <a:noFill/>
          <a:ln>
            <a:noFill/>
          </a:ln>
        </p:spPr>
        <p:txBody>
          <a:bodyPr wrap="square" rtlCol="0">
            <a:spAutoFit/>
          </a:bodyPr>
          <a:lstStyle/>
          <a:p>
            <a:pPr>
              <a:spcAft>
                <a:spcPts val="600"/>
              </a:spcAft>
            </a:pPr>
            <a:r>
              <a:rPr lang="tr-TR" dirty="0">
                <a:latin typeface="Arial" panose="020B0604020202020204" pitchFamily="34" charset="0"/>
                <a:cs typeface="Arial" panose="020B0604020202020204" pitchFamily="34" charset="0"/>
              </a:rPr>
              <a:t>• İmam önde cemaat de hemen arkasında olacak şekilde saf oluşturulur. </a:t>
            </a:r>
          </a:p>
        </p:txBody>
      </p:sp>
      <p:sp>
        <p:nvSpPr>
          <p:cNvPr id="10" name="Metin kutusu 9">
            <a:extLst>
              <a:ext uri="{FF2B5EF4-FFF2-40B4-BE49-F238E27FC236}">
                <a16:creationId xmlns:a16="http://schemas.microsoft.com/office/drawing/2014/main" id="{B11D44D6-8F55-B159-19C5-988C3C993959}"/>
              </a:ext>
            </a:extLst>
          </p:cNvPr>
          <p:cNvSpPr txBox="1"/>
          <p:nvPr/>
        </p:nvSpPr>
        <p:spPr>
          <a:xfrm>
            <a:off x="3244760" y="2865283"/>
            <a:ext cx="8492538" cy="646331"/>
          </a:xfrm>
          <a:prstGeom prst="rect">
            <a:avLst/>
          </a:prstGeom>
          <a:noFill/>
          <a:ln>
            <a:noFill/>
          </a:ln>
        </p:spPr>
        <p:txBody>
          <a:bodyPr wrap="square" rtlCol="0">
            <a:spAutoFit/>
          </a:bodyPr>
          <a:lstStyle/>
          <a:p>
            <a:pPr>
              <a:spcAft>
                <a:spcPts val="600"/>
              </a:spcAft>
            </a:pPr>
            <a:r>
              <a:rPr lang="tr-TR" dirty="0">
                <a:latin typeface="Arial" panose="020B0604020202020204" pitchFamily="34" charset="0"/>
                <a:cs typeface="Arial" panose="020B0604020202020204" pitchFamily="34" charset="0"/>
              </a:rPr>
              <a:t>• Cenaze namazı için niyet ettikten sonra tekbir alınır ve eller bağlanır. İmam ve cemaat içinden “</a:t>
            </a:r>
            <a:r>
              <a:rPr lang="tr-TR" dirty="0">
                <a:solidFill>
                  <a:srgbClr val="FF0000"/>
                </a:solidFill>
                <a:latin typeface="Arial" panose="020B0604020202020204" pitchFamily="34" charset="0"/>
                <a:cs typeface="Arial" panose="020B0604020202020204" pitchFamily="34" charset="0"/>
              </a:rPr>
              <a:t>ve </a:t>
            </a:r>
            <a:r>
              <a:rPr lang="tr-TR" dirty="0" err="1">
                <a:solidFill>
                  <a:srgbClr val="FF0000"/>
                </a:solidFill>
                <a:latin typeface="Arial" panose="020B0604020202020204" pitchFamily="34" charset="0"/>
                <a:cs typeface="Arial" panose="020B0604020202020204" pitchFamily="34" charset="0"/>
              </a:rPr>
              <a:t>celle</a:t>
            </a:r>
            <a:r>
              <a:rPr lang="tr-TR" dirty="0">
                <a:solidFill>
                  <a:srgbClr val="FF0000"/>
                </a:solidFill>
                <a:latin typeface="Arial" panose="020B0604020202020204" pitchFamily="34" charset="0"/>
                <a:cs typeface="Arial" panose="020B0604020202020204" pitchFamily="34" charset="0"/>
              </a:rPr>
              <a:t> </a:t>
            </a:r>
            <a:r>
              <a:rPr lang="tr-TR" dirty="0" err="1">
                <a:solidFill>
                  <a:srgbClr val="FF0000"/>
                </a:solidFill>
                <a:latin typeface="Arial" panose="020B0604020202020204" pitchFamily="34" charset="0"/>
                <a:cs typeface="Arial" panose="020B0604020202020204" pitchFamily="34" charset="0"/>
              </a:rPr>
              <a:t>senâük</a:t>
            </a:r>
            <a:r>
              <a:rPr lang="tr-TR" dirty="0">
                <a:latin typeface="Arial" panose="020B0604020202020204" pitchFamily="34" charset="0"/>
                <a:cs typeface="Arial" panose="020B0604020202020204" pitchFamily="34" charset="0"/>
              </a:rPr>
              <a:t>” ifadesini ekleyerek </a:t>
            </a:r>
            <a:r>
              <a:rPr lang="tr-TR" dirty="0" err="1">
                <a:solidFill>
                  <a:srgbClr val="FF0000"/>
                </a:solidFill>
                <a:latin typeface="Arial" panose="020B0604020202020204" pitchFamily="34" charset="0"/>
                <a:cs typeface="Arial" panose="020B0604020202020204" pitchFamily="34" charset="0"/>
              </a:rPr>
              <a:t>Sübhâneke</a:t>
            </a:r>
            <a:r>
              <a:rPr lang="tr-TR" dirty="0">
                <a:latin typeface="Arial" panose="020B0604020202020204" pitchFamily="34" charset="0"/>
                <a:cs typeface="Arial" panose="020B0604020202020204" pitchFamily="34" charset="0"/>
              </a:rPr>
              <a:t> duasını okur.</a:t>
            </a:r>
          </a:p>
        </p:txBody>
      </p:sp>
      <p:sp>
        <p:nvSpPr>
          <p:cNvPr id="12" name="Metin kutusu 11">
            <a:extLst>
              <a:ext uri="{FF2B5EF4-FFF2-40B4-BE49-F238E27FC236}">
                <a16:creationId xmlns:a16="http://schemas.microsoft.com/office/drawing/2014/main" id="{717CBB30-8CE8-1139-120B-55EC1E82C7ED}"/>
              </a:ext>
            </a:extLst>
          </p:cNvPr>
          <p:cNvSpPr txBox="1"/>
          <p:nvPr/>
        </p:nvSpPr>
        <p:spPr>
          <a:xfrm>
            <a:off x="3244760" y="3575381"/>
            <a:ext cx="8598897" cy="646331"/>
          </a:xfrm>
          <a:prstGeom prst="rect">
            <a:avLst/>
          </a:prstGeom>
          <a:noFill/>
          <a:ln>
            <a:noFill/>
          </a:ln>
        </p:spPr>
        <p:txBody>
          <a:bodyPr wrap="square" rtlCol="0">
            <a:spAutoFit/>
          </a:bodyPr>
          <a:lstStyle/>
          <a:p>
            <a:pPr>
              <a:spcAft>
                <a:spcPts val="600"/>
              </a:spcAft>
            </a:pPr>
            <a:r>
              <a:rPr lang="tr-TR" dirty="0">
                <a:latin typeface="Arial" panose="020B0604020202020204" pitchFamily="34" charset="0"/>
                <a:cs typeface="Arial" panose="020B0604020202020204" pitchFamily="34" charset="0"/>
              </a:rPr>
              <a:t>• İmam ellerini kaldırmadan ikinci tekbiri alır. İmam ve cemaat içinden </a:t>
            </a:r>
            <a:r>
              <a:rPr lang="tr-TR" dirty="0" err="1">
                <a:solidFill>
                  <a:srgbClr val="FF0000"/>
                </a:solidFill>
                <a:latin typeface="Arial" panose="020B0604020202020204" pitchFamily="34" charset="0"/>
                <a:cs typeface="Arial" panose="020B0604020202020204" pitchFamily="34" charset="0"/>
              </a:rPr>
              <a:t>Allâhümme</a:t>
            </a:r>
            <a:r>
              <a:rPr lang="tr-TR" dirty="0">
                <a:latin typeface="Arial" panose="020B0604020202020204" pitchFamily="34" charset="0"/>
                <a:cs typeface="Arial" panose="020B0604020202020204" pitchFamily="34" charset="0"/>
              </a:rPr>
              <a:t> </a:t>
            </a:r>
            <a:r>
              <a:rPr lang="tr-TR" dirty="0" err="1">
                <a:solidFill>
                  <a:srgbClr val="FF0000"/>
                </a:solidFill>
                <a:latin typeface="Arial" panose="020B0604020202020204" pitchFamily="34" charset="0"/>
                <a:cs typeface="Arial" panose="020B0604020202020204" pitchFamily="34" charset="0"/>
              </a:rPr>
              <a:t>Salli</a:t>
            </a:r>
            <a:r>
              <a:rPr lang="tr-TR" dirty="0">
                <a:latin typeface="Arial" panose="020B0604020202020204" pitchFamily="34" charset="0"/>
                <a:cs typeface="Arial" panose="020B0604020202020204" pitchFamily="34" charset="0"/>
              </a:rPr>
              <a:t> ve </a:t>
            </a:r>
            <a:r>
              <a:rPr lang="tr-TR" dirty="0" err="1">
                <a:solidFill>
                  <a:srgbClr val="FF0000"/>
                </a:solidFill>
                <a:latin typeface="Arial" panose="020B0604020202020204" pitchFamily="34" charset="0"/>
                <a:cs typeface="Arial" panose="020B0604020202020204" pitchFamily="34" charset="0"/>
              </a:rPr>
              <a:t>Allâhümme</a:t>
            </a:r>
            <a:r>
              <a:rPr lang="tr-TR" dirty="0">
                <a:latin typeface="Arial" panose="020B0604020202020204" pitchFamily="34" charset="0"/>
                <a:cs typeface="Arial" panose="020B0604020202020204" pitchFamily="34" charset="0"/>
              </a:rPr>
              <a:t> </a:t>
            </a:r>
            <a:r>
              <a:rPr lang="tr-TR" dirty="0" err="1">
                <a:solidFill>
                  <a:srgbClr val="FF0000"/>
                </a:solidFill>
                <a:latin typeface="Arial" panose="020B0604020202020204" pitchFamily="34" charset="0"/>
                <a:cs typeface="Arial" panose="020B0604020202020204" pitchFamily="34" charset="0"/>
              </a:rPr>
              <a:t>Barik</a:t>
            </a:r>
            <a:r>
              <a:rPr lang="tr-TR" dirty="0">
                <a:latin typeface="Arial" panose="020B0604020202020204" pitchFamily="34" charset="0"/>
                <a:cs typeface="Arial" panose="020B0604020202020204" pitchFamily="34" charset="0"/>
              </a:rPr>
              <a:t> dualarını okur.</a:t>
            </a:r>
          </a:p>
        </p:txBody>
      </p:sp>
      <p:sp>
        <p:nvSpPr>
          <p:cNvPr id="13" name="Metin kutusu 12">
            <a:extLst>
              <a:ext uri="{FF2B5EF4-FFF2-40B4-BE49-F238E27FC236}">
                <a16:creationId xmlns:a16="http://schemas.microsoft.com/office/drawing/2014/main" id="{680EC5D0-7F76-7416-120C-98FF128F3E3A}"/>
              </a:ext>
            </a:extLst>
          </p:cNvPr>
          <p:cNvSpPr txBox="1"/>
          <p:nvPr/>
        </p:nvSpPr>
        <p:spPr>
          <a:xfrm>
            <a:off x="454702" y="949140"/>
            <a:ext cx="2335356"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Cenaze Namazı</a:t>
            </a:r>
          </a:p>
        </p:txBody>
      </p:sp>
      <p:sp>
        <p:nvSpPr>
          <p:cNvPr id="4" name="Metin kutusu 3">
            <a:extLst>
              <a:ext uri="{FF2B5EF4-FFF2-40B4-BE49-F238E27FC236}">
                <a16:creationId xmlns:a16="http://schemas.microsoft.com/office/drawing/2014/main" id="{9BF7F51C-4479-7B46-7ED0-47D3095E11F6}"/>
              </a:ext>
            </a:extLst>
          </p:cNvPr>
          <p:cNvSpPr txBox="1"/>
          <p:nvPr/>
        </p:nvSpPr>
        <p:spPr>
          <a:xfrm>
            <a:off x="3244760" y="4285479"/>
            <a:ext cx="8492538" cy="923330"/>
          </a:xfrm>
          <a:prstGeom prst="rect">
            <a:avLst/>
          </a:prstGeom>
          <a:noFill/>
          <a:ln>
            <a:noFill/>
          </a:ln>
        </p:spPr>
        <p:txBody>
          <a:bodyPr wrap="square" rtlCol="0">
            <a:spAutoFit/>
          </a:bodyPr>
          <a:lstStyle/>
          <a:p>
            <a:pPr>
              <a:spcAft>
                <a:spcPts val="600"/>
              </a:spcAft>
            </a:pPr>
            <a:r>
              <a:rPr lang="tr-TR" dirty="0">
                <a:latin typeface="Arial" panose="020B0604020202020204" pitchFamily="34" charset="0"/>
                <a:cs typeface="Arial" panose="020B0604020202020204" pitchFamily="34" charset="0"/>
              </a:rPr>
              <a:t>• İmam ellerini kaldırmadan üçüncü tekbiri alır. Cemaat de içinden </a:t>
            </a:r>
            <a:r>
              <a:rPr lang="tr-TR" dirty="0">
                <a:solidFill>
                  <a:srgbClr val="FF0000"/>
                </a:solidFill>
                <a:latin typeface="Arial" panose="020B0604020202020204" pitchFamily="34" charset="0"/>
                <a:cs typeface="Arial" panose="020B0604020202020204" pitchFamily="34" charset="0"/>
              </a:rPr>
              <a:t>cenaze duasını </a:t>
            </a:r>
            <a:r>
              <a:rPr lang="tr-TR" dirty="0">
                <a:latin typeface="Arial" panose="020B0604020202020204" pitchFamily="34" charset="0"/>
                <a:cs typeface="Arial" panose="020B0604020202020204" pitchFamily="34" charset="0"/>
              </a:rPr>
              <a:t>okur. Cenaze duasını bilmeyenler </a:t>
            </a:r>
            <a:r>
              <a:rPr lang="tr-TR" dirty="0" err="1">
                <a:latin typeface="Arial" panose="020B0604020202020204" pitchFamily="34" charset="0"/>
                <a:cs typeface="Arial" panose="020B0604020202020204" pitchFamily="34" charset="0"/>
              </a:rPr>
              <a:t>Rabbenâ</a:t>
            </a:r>
            <a:r>
              <a:rPr lang="tr-TR" dirty="0">
                <a:latin typeface="Arial" panose="020B0604020202020204" pitchFamily="34" charset="0"/>
                <a:cs typeface="Arial" panose="020B0604020202020204" pitchFamily="34" charset="0"/>
              </a:rPr>
              <a:t> dualarını veya bildikleri başka bir duayı okuyabilirler.</a:t>
            </a:r>
          </a:p>
        </p:txBody>
      </p:sp>
      <p:sp>
        <p:nvSpPr>
          <p:cNvPr id="9" name="Metin kutusu 8">
            <a:extLst>
              <a:ext uri="{FF2B5EF4-FFF2-40B4-BE49-F238E27FC236}">
                <a16:creationId xmlns:a16="http://schemas.microsoft.com/office/drawing/2014/main" id="{BC445F98-E540-2B6B-B4A8-2FB63F7D52E1}"/>
              </a:ext>
            </a:extLst>
          </p:cNvPr>
          <p:cNvSpPr txBox="1"/>
          <p:nvPr/>
        </p:nvSpPr>
        <p:spPr>
          <a:xfrm>
            <a:off x="3244760" y="5272576"/>
            <a:ext cx="8492538" cy="923330"/>
          </a:xfrm>
          <a:prstGeom prst="rect">
            <a:avLst/>
          </a:prstGeom>
          <a:noFill/>
          <a:ln>
            <a:noFill/>
          </a:ln>
        </p:spPr>
        <p:txBody>
          <a:bodyPr wrap="square" rtlCol="0">
            <a:spAutoFit/>
          </a:bodyPr>
          <a:lstStyle/>
          <a:p>
            <a:pPr>
              <a:spcAft>
                <a:spcPts val="600"/>
              </a:spcAft>
            </a:pPr>
            <a:r>
              <a:rPr lang="tr-TR" dirty="0">
                <a:latin typeface="Arial" panose="020B0604020202020204" pitchFamily="34" charset="0"/>
                <a:cs typeface="Arial" panose="020B0604020202020204" pitchFamily="34" charset="0"/>
              </a:rPr>
              <a:t>• İmam ellerini kaldırmadan dördüncü kez tekbir alır. Hemen ardından herhangi bir dua okunmadan önce sağa sonra sola selam verilir. Böyle namaz tamamlanmış olur.</a:t>
            </a:r>
          </a:p>
        </p:txBody>
      </p:sp>
      <p:pic>
        <p:nvPicPr>
          <p:cNvPr id="15" name="Resim 14" descr="giyim, cenaze, kişi, şahıs, adam, insan içeren bir resim&#10;&#10;Açıklama otomatik olarak oluşturuldu">
            <a:extLst>
              <a:ext uri="{FF2B5EF4-FFF2-40B4-BE49-F238E27FC236}">
                <a16:creationId xmlns:a16="http://schemas.microsoft.com/office/drawing/2014/main" id="{0B3B7757-427C-93B0-A144-4BD99BAC1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83" y="1930254"/>
            <a:ext cx="2728800" cy="4093200"/>
          </a:xfrm>
          <a:prstGeom prst="rect">
            <a:avLst/>
          </a:prstGeom>
        </p:spPr>
      </p:pic>
    </p:spTree>
    <p:extLst>
      <p:ext uri="{BB962C8B-B14F-4D97-AF65-F5344CB8AC3E}">
        <p14:creationId xmlns:p14="http://schemas.microsoft.com/office/powerpoint/2010/main" val="319657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7" grpId="0"/>
      <p:bldP spid="10" grpId="0"/>
      <p:bldP spid="12" grpId="0"/>
      <p:bldP spid="4"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ekran görüntüsü, grafik, tasarım içeren bir resim&#10;&#10;Açıklama otomatik olarak oluşturuldu">
            <a:extLst>
              <a:ext uri="{FF2B5EF4-FFF2-40B4-BE49-F238E27FC236}">
                <a16:creationId xmlns:a16="http://schemas.microsoft.com/office/drawing/2014/main" id="{9004AA37-0005-AFD7-47CF-5BA1B804F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3" y="699195"/>
            <a:ext cx="2686568" cy="900000"/>
          </a:xfrm>
          <a:prstGeom prst="rect">
            <a:avLst/>
          </a:prstGeom>
        </p:spPr>
      </p:pic>
      <p:sp>
        <p:nvSpPr>
          <p:cNvPr id="14" name="Metin kutusu 13">
            <a:extLst>
              <a:ext uri="{FF2B5EF4-FFF2-40B4-BE49-F238E27FC236}">
                <a16:creationId xmlns:a16="http://schemas.microsoft.com/office/drawing/2014/main" id="{1320E578-A648-28D3-CFB1-9818D9B693D4}"/>
              </a:ext>
            </a:extLst>
          </p:cNvPr>
          <p:cNvSpPr txBox="1"/>
          <p:nvPr/>
        </p:nvSpPr>
        <p:spPr>
          <a:xfrm>
            <a:off x="3244760" y="2123993"/>
            <a:ext cx="8492538" cy="1015663"/>
          </a:xfrm>
          <a:prstGeom prst="rect">
            <a:avLst/>
          </a:prstGeom>
          <a:noFill/>
          <a:ln>
            <a:noFill/>
          </a:ln>
        </p:spPr>
        <p:txBody>
          <a:bodyPr wrap="square" rtlCol="0">
            <a:spAutoFit/>
          </a:bodyPr>
          <a:lstStyle/>
          <a:p>
            <a:pPr>
              <a:spcAft>
                <a:spcPts val="600"/>
              </a:spcAft>
            </a:pPr>
            <a:r>
              <a:rPr lang="tr-TR" sz="2000" dirty="0">
                <a:latin typeface="Arial" panose="020B0604020202020204" pitchFamily="34" charset="0"/>
                <a:cs typeface="Arial" panose="020B0604020202020204" pitchFamily="34" charset="0"/>
              </a:rPr>
              <a:t>• Ramazan ayına özel olan, yatsı namazından sonra, vitir namazından önce kılınan; sekiz veya yirmi rekâttan oluşan </a:t>
            </a:r>
            <a:r>
              <a:rPr lang="tr-TR" sz="2000" dirty="0">
                <a:solidFill>
                  <a:srgbClr val="FF0000"/>
                </a:solidFill>
                <a:latin typeface="Arial" panose="020B0604020202020204" pitchFamily="34" charset="0"/>
                <a:cs typeface="Arial" panose="020B0604020202020204" pitchFamily="34" charset="0"/>
              </a:rPr>
              <a:t>sünnet</a:t>
            </a:r>
            <a:r>
              <a:rPr lang="tr-TR" sz="2000" dirty="0">
                <a:latin typeface="Arial" panose="020B0604020202020204" pitchFamily="34" charset="0"/>
                <a:cs typeface="Arial" panose="020B0604020202020204" pitchFamily="34" charset="0"/>
              </a:rPr>
              <a:t> hükmünde bir namazdır. </a:t>
            </a:r>
          </a:p>
        </p:txBody>
      </p:sp>
      <p:sp>
        <p:nvSpPr>
          <p:cNvPr id="6" name="Metin kutusu 5">
            <a:extLst>
              <a:ext uri="{FF2B5EF4-FFF2-40B4-BE49-F238E27FC236}">
                <a16:creationId xmlns:a16="http://schemas.microsoft.com/office/drawing/2014/main" id="{B1DEB5D1-39B1-6493-7CFB-29C1B85B2BFB}"/>
              </a:ext>
            </a:extLst>
          </p:cNvPr>
          <p:cNvSpPr txBox="1"/>
          <p:nvPr/>
        </p:nvSpPr>
        <p:spPr>
          <a:xfrm>
            <a:off x="3244760" y="3323948"/>
            <a:ext cx="8492538" cy="400110"/>
          </a:xfrm>
          <a:prstGeom prst="rect">
            <a:avLst/>
          </a:prstGeom>
          <a:noFill/>
          <a:ln>
            <a:noFill/>
          </a:ln>
        </p:spPr>
        <p:txBody>
          <a:bodyPr wrap="square" rtlCol="0">
            <a:spAutoFit/>
          </a:bodyPr>
          <a:lstStyle/>
          <a:p>
            <a:pPr>
              <a:spcAft>
                <a:spcPts val="600"/>
              </a:spcAft>
            </a:pPr>
            <a:r>
              <a:rPr lang="tr-TR" sz="2000" dirty="0">
                <a:latin typeface="Arial" panose="020B0604020202020204" pitchFamily="34" charset="0"/>
                <a:cs typeface="Arial" panose="020B0604020202020204" pitchFamily="34" charset="0"/>
              </a:rPr>
              <a:t>• Bireysel kılınabilse de cemaat ile kılınması tavsiye edilmiştir. </a:t>
            </a:r>
          </a:p>
        </p:txBody>
      </p:sp>
      <p:sp>
        <p:nvSpPr>
          <p:cNvPr id="7" name="Metin kutusu 6">
            <a:extLst>
              <a:ext uri="{FF2B5EF4-FFF2-40B4-BE49-F238E27FC236}">
                <a16:creationId xmlns:a16="http://schemas.microsoft.com/office/drawing/2014/main" id="{2B9A7050-C4E3-C478-ABA4-2BCACD55726C}"/>
              </a:ext>
            </a:extLst>
          </p:cNvPr>
          <p:cNvSpPr txBox="1"/>
          <p:nvPr/>
        </p:nvSpPr>
        <p:spPr>
          <a:xfrm>
            <a:off x="3244760" y="5108305"/>
            <a:ext cx="8492538" cy="707886"/>
          </a:xfrm>
          <a:prstGeom prst="rect">
            <a:avLst/>
          </a:prstGeom>
          <a:noFill/>
          <a:ln>
            <a:noFill/>
          </a:ln>
        </p:spPr>
        <p:txBody>
          <a:bodyPr wrap="square" rtlCol="0">
            <a:spAutoFit/>
          </a:bodyPr>
          <a:lstStyle/>
          <a:p>
            <a:pPr>
              <a:spcAft>
                <a:spcPts val="600"/>
              </a:spcAft>
            </a:pPr>
            <a:r>
              <a:rPr lang="tr-TR" sz="2000" dirty="0">
                <a:latin typeface="Arial" panose="020B0604020202020204" pitchFamily="34" charset="0"/>
                <a:cs typeface="Arial" panose="020B0604020202020204" pitchFamily="34" charset="0"/>
              </a:rPr>
              <a:t>• Bu namaz toplumsal birlik ve beraberlik ruhunun oluşmasında büyük paya sahiptir.</a:t>
            </a:r>
          </a:p>
        </p:txBody>
      </p:sp>
      <p:sp>
        <p:nvSpPr>
          <p:cNvPr id="10" name="Metin kutusu 9">
            <a:extLst>
              <a:ext uri="{FF2B5EF4-FFF2-40B4-BE49-F238E27FC236}">
                <a16:creationId xmlns:a16="http://schemas.microsoft.com/office/drawing/2014/main" id="{B11D44D6-8F55-B159-19C5-988C3C993959}"/>
              </a:ext>
            </a:extLst>
          </p:cNvPr>
          <p:cNvSpPr txBox="1"/>
          <p:nvPr/>
        </p:nvSpPr>
        <p:spPr>
          <a:xfrm>
            <a:off x="3244760" y="3908350"/>
            <a:ext cx="8492538" cy="1015663"/>
          </a:xfrm>
          <a:prstGeom prst="rect">
            <a:avLst/>
          </a:prstGeom>
          <a:noFill/>
          <a:ln>
            <a:noFill/>
          </a:ln>
        </p:spPr>
        <p:txBody>
          <a:bodyPr wrap="square" rtlCol="0">
            <a:spAutoFit/>
          </a:bodyPr>
          <a:lstStyle/>
          <a:p>
            <a:pPr>
              <a:spcAft>
                <a:spcPts val="600"/>
              </a:spcAft>
            </a:pPr>
            <a:r>
              <a:rPr lang="tr-TR" sz="2000" dirty="0">
                <a:latin typeface="Arial" panose="020B0604020202020204" pitchFamily="34" charset="0"/>
                <a:cs typeface="Arial" panose="020B0604020202020204" pitchFamily="34" charset="0"/>
              </a:rPr>
              <a:t>• İki rekâtta selam verilirse sabah namazının sünneti gibi, dört rekâtta selam verilirse ikindi namazının sünneti gibi kılınır. Her selamdan sonra Hz. Peygambere (s.a.v.) salâvat getirilir.</a:t>
            </a:r>
          </a:p>
        </p:txBody>
      </p:sp>
      <p:sp>
        <p:nvSpPr>
          <p:cNvPr id="13" name="Metin kutusu 12">
            <a:extLst>
              <a:ext uri="{FF2B5EF4-FFF2-40B4-BE49-F238E27FC236}">
                <a16:creationId xmlns:a16="http://schemas.microsoft.com/office/drawing/2014/main" id="{680EC5D0-7F76-7416-120C-98FF128F3E3A}"/>
              </a:ext>
            </a:extLst>
          </p:cNvPr>
          <p:cNvSpPr txBox="1"/>
          <p:nvPr/>
        </p:nvSpPr>
        <p:spPr>
          <a:xfrm>
            <a:off x="454702" y="949140"/>
            <a:ext cx="2335356"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Teravih Namazı</a:t>
            </a:r>
          </a:p>
        </p:txBody>
      </p:sp>
      <p:pic>
        <p:nvPicPr>
          <p:cNvPr id="15" name="Resim 14" descr="iç mekan, kişi, şahıs, kutsal yerler, mum içeren bir resim&#10;&#10;Açıklama otomatik olarak oluşturuldu">
            <a:extLst>
              <a:ext uri="{FF2B5EF4-FFF2-40B4-BE49-F238E27FC236}">
                <a16:creationId xmlns:a16="http://schemas.microsoft.com/office/drawing/2014/main" id="{8F908206-0ED2-975C-322E-C26D2AAEB2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83" y="1944224"/>
            <a:ext cx="2728800" cy="4093200"/>
          </a:xfrm>
          <a:prstGeom prst="rect">
            <a:avLst/>
          </a:prstGeom>
        </p:spPr>
      </p:pic>
    </p:spTree>
    <p:extLst>
      <p:ext uri="{BB962C8B-B14F-4D97-AF65-F5344CB8AC3E}">
        <p14:creationId xmlns:p14="http://schemas.microsoft.com/office/powerpoint/2010/main" val="70378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7"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içeren bir resim&#10;&#10;Açıklama otomatik olarak oluşturuldu">
            <a:extLst>
              <a:ext uri="{FF2B5EF4-FFF2-40B4-BE49-F238E27FC236}">
                <a16:creationId xmlns:a16="http://schemas.microsoft.com/office/drawing/2014/main" id="{AB2A1E73-7393-0D5B-37C1-FAAC4E99E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643017" cy="2015936"/>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“Ey iman edenler! Namaz kılmaya kalktığınız zaman yüzlerinizi, dirseklerinize kadar ellerinizi yıkayın; başlarınızı mesh edip topuklara kadar ayaklarınızı da (yıkayın)…”</a:t>
            </a:r>
          </a:p>
          <a:p>
            <a:pPr algn="ctr">
              <a:spcAft>
                <a:spcPts val="600"/>
              </a:spcAft>
            </a:pPr>
            <a:r>
              <a:rPr lang="tr-TR" sz="3000" dirty="0">
                <a:latin typeface="Arial" panose="020B0604020202020204" pitchFamily="34" charset="0"/>
                <a:cs typeface="Arial" panose="020B0604020202020204" pitchFamily="34" charset="0"/>
              </a:rPr>
              <a:t>(Mâide suresi, 6. ayet)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Resim 19" descr="daire, ekran görüntüsü, grafik, renklilik içeren bir resim&#10;&#10;Açıklama otomatik olarak oluşturuldu">
            <a:extLst>
              <a:ext uri="{FF2B5EF4-FFF2-40B4-BE49-F238E27FC236}">
                <a16:creationId xmlns:a16="http://schemas.microsoft.com/office/drawing/2014/main" id="{C5910D7A-3D46-CF1F-8870-5BE2903AF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20" y="1077872"/>
            <a:ext cx="11051560" cy="4702257"/>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4694540" y="2681803"/>
            <a:ext cx="2802920" cy="1569660"/>
          </a:xfrm>
          <a:prstGeom prst="rect">
            <a:avLst/>
          </a:prstGeom>
          <a:noFill/>
          <a:ln>
            <a:noFill/>
          </a:ln>
        </p:spPr>
        <p:txBody>
          <a:bodyPr wrap="square" rtlCol="0">
            <a:spAutoFit/>
          </a:bodyPr>
          <a:lstStyle/>
          <a:p>
            <a:pPr algn="ctr">
              <a:spcAft>
                <a:spcPts val="600"/>
              </a:spcAft>
            </a:pPr>
            <a:r>
              <a:rPr lang="tr-TR" sz="3200" b="1" dirty="0">
                <a:latin typeface="Arial" panose="020B0604020202020204" pitchFamily="34" charset="0"/>
                <a:cs typeface="Arial" panose="020B0604020202020204" pitchFamily="34" charset="0"/>
              </a:rPr>
              <a:t>Namazın Hazırlık Şartları</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6" name="Metin kutusu 15">
            <a:extLst>
              <a:ext uri="{FF2B5EF4-FFF2-40B4-BE49-F238E27FC236}">
                <a16:creationId xmlns:a16="http://schemas.microsoft.com/office/drawing/2014/main" id="{8ECA8294-C686-5658-B8FF-56B738413D4A}"/>
              </a:ext>
            </a:extLst>
          </p:cNvPr>
          <p:cNvSpPr txBox="1"/>
          <p:nvPr/>
        </p:nvSpPr>
        <p:spPr>
          <a:xfrm>
            <a:off x="735282" y="1931964"/>
            <a:ext cx="2348344" cy="400110"/>
          </a:xfrm>
          <a:prstGeom prst="rect">
            <a:avLst/>
          </a:prstGeom>
          <a:noFill/>
          <a:ln>
            <a:noFill/>
          </a:ln>
        </p:spPr>
        <p:txBody>
          <a:bodyPr wrap="square" rtlCol="0">
            <a:spAutoFit/>
          </a:bodyPr>
          <a:lstStyle/>
          <a:p>
            <a:pPr>
              <a:spcAft>
                <a:spcPts val="600"/>
              </a:spcAft>
            </a:pPr>
            <a:r>
              <a:rPr lang="tr-TR" sz="2000" b="1" dirty="0">
                <a:solidFill>
                  <a:schemeClr val="bg1"/>
                </a:solidFill>
                <a:latin typeface="Arial" panose="020B0604020202020204" pitchFamily="34" charset="0"/>
                <a:cs typeface="Arial" panose="020B0604020202020204" pitchFamily="34" charset="0"/>
              </a:rPr>
              <a:t>Hadesten taharet</a:t>
            </a:r>
          </a:p>
        </p:txBody>
      </p:sp>
      <p:sp>
        <p:nvSpPr>
          <p:cNvPr id="15" name="Metin kutusu 14">
            <a:extLst>
              <a:ext uri="{FF2B5EF4-FFF2-40B4-BE49-F238E27FC236}">
                <a16:creationId xmlns:a16="http://schemas.microsoft.com/office/drawing/2014/main" id="{E9725072-F96B-B8F4-ECF1-ED10615B31F2}"/>
              </a:ext>
            </a:extLst>
          </p:cNvPr>
          <p:cNvSpPr txBox="1"/>
          <p:nvPr/>
        </p:nvSpPr>
        <p:spPr>
          <a:xfrm>
            <a:off x="735283" y="3225131"/>
            <a:ext cx="2348344" cy="400110"/>
          </a:xfrm>
          <a:prstGeom prst="rect">
            <a:avLst/>
          </a:prstGeom>
          <a:noFill/>
          <a:ln>
            <a:noFill/>
          </a:ln>
        </p:spPr>
        <p:txBody>
          <a:bodyPr wrap="square" rtlCol="0">
            <a:spAutoFit/>
          </a:bodyPr>
          <a:lstStyle/>
          <a:p>
            <a:pPr>
              <a:spcAft>
                <a:spcPts val="600"/>
              </a:spcAft>
            </a:pPr>
            <a:r>
              <a:rPr lang="tr-TR" sz="2000" b="1" dirty="0" err="1">
                <a:solidFill>
                  <a:schemeClr val="bg1"/>
                </a:solidFill>
                <a:latin typeface="Arial" panose="020B0604020202020204" pitchFamily="34" charset="0"/>
                <a:cs typeface="Arial" panose="020B0604020202020204" pitchFamily="34" charset="0"/>
              </a:rPr>
              <a:t>Necaetten</a:t>
            </a:r>
            <a:r>
              <a:rPr lang="tr-TR" sz="2000" b="1" dirty="0">
                <a:solidFill>
                  <a:schemeClr val="bg1"/>
                </a:solidFill>
                <a:latin typeface="Arial" panose="020B0604020202020204" pitchFamily="34" charset="0"/>
                <a:cs typeface="Arial" panose="020B0604020202020204" pitchFamily="34" charset="0"/>
              </a:rPr>
              <a:t> taharet</a:t>
            </a:r>
          </a:p>
        </p:txBody>
      </p:sp>
      <p:sp>
        <p:nvSpPr>
          <p:cNvPr id="21" name="Metin kutusu 20">
            <a:extLst>
              <a:ext uri="{FF2B5EF4-FFF2-40B4-BE49-F238E27FC236}">
                <a16:creationId xmlns:a16="http://schemas.microsoft.com/office/drawing/2014/main" id="{6ACB9DB5-C579-8501-B703-BE1B9F80E1E6}"/>
              </a:ext>
            </a:extLst>
          </p:cNvPr>
          <p:cNvSpPr txBox="1"/>
          <p:nvPr/>
        </p:nvSpPr>
        <p:spPr>
          <a:xfrm>
            <a:off x="735282" y="4504277"/>
            <a:ext cx="2450224" cy="400110"/>
          </a:xfrm>
          <a:prstGeom prst="rect">
            <a:avLst/>
          </a:prstGeom>
          <a:noFill/>
          <a:ln>
            <a:noFill/>
          </a:ln>
        </p:spPr>
        <p:txBody>
          <a:bodyPr wrap="square" rtlCol="0">
            <a:spAutoFit/>
          </a:bodyPr>
          <a:lstStyle/>
          <a:p>
            <a:pPr>
              <a:spcAft>
                <a:spcPts val="600"/>
              </a:spcAft>
            </a:pPr>
            <a:r>
              <a:rPr lang="tr-TR" sz="2000" b="1" dirty="0" err="1">
                <a:solidFill>
                  <a:schemeClr val="bg1"/>
                </a:solidFill>
                <a:latin typeface="Arial" panose="020B0604020202020204" pitchFamily="34" charset="0"/>
                <a:cs typeface="Arial" panose="020B0604020202020204" pitchFamily="34" charset="0"/>
              </a:rPr>
              <a:t>Setr</a:t>
            </a:r>
            <a:r>
              <a:rPr lang="tr-TR" sz="2000" b="1" dirty="0">
                <a:solidFill>
                  <a:schemeClr val="bg1"/>
                </a:solidFill>
                <a:latin typeface="Arial" panose="020B0604020202020204" pitchFamily="34" charset="0"/>
                <a:cs typeface="Arial" panose="020B0604020202020204" pitchFamily="34" charset="0"/>
              </a:rPr>
              <a:t>-i avret</a:t>
            </a:r>
          </a:p>
        </p:txBody>
      </p:sp>
      <p:sp>
        <p:nvSpPr>
          <p:cNvPr id="12" name="Metin kutusu 11">
            <a:extLst>
              <a:ext uri="{FF2B5EF4-FFF2-40B4-BE49-F238E27FC236}">
                <a16:creationId xmlns:a16="http://schemas.microsoft.com/office/drawing/2014/main" id="{09BBB73D-6FFB-06AE-42B5-2A34E6D7CA87}"/>
              </a:ext>
            </a:extLst>
          </p:cNvPr>
          <p:cNvSpPr txBox="1"/>
          <p:nvPr/>
        </p:nvSpPr>
        <p:spPr>
          <a:xfrm>
            <a:off x="3017776" y="1916724"/>
            <a:ext cx="567995" cy="430887"/>
          </a:xfrm>
          <a:prstGeom prst="rect">
            <a:avLst/>
          </a:prstGeom>
          <a:noFill/>
          <a:ln>
            <a:noFill/>
          </a:ln>
        </p:spPr>
        <p:txBody>
          <a:bodyPr wrap="square" rtlCol="0">
            <a:spAutoFit/>
          </a:bodyPr>
          <a:lstStyle/>
          <a:p>
            <a:pPr algn="ctr">
              <a:spcAft>
                <a:spcPts val="600"/>
              </a:spcAft>
            </a:pPr>
            <a:r>
              <a:rPr lang="tr-TR" sz="2200" b="1" dirty="0">
                <a:solidFill>
                  <a:srgbClr val="52AEE5"/>
                </a:solidFill>
                <a:latin typeface="Arial" panose="020B0604020202020204" pitchFamily="34" charset="0"/>
                <a:cs typeface="Arial" panose="020B0604020202020204" pitchFamily="34" charset="0"/>
              </a:rPr>
              <a:t>I</a:t>
            </a:r>
          </a:p>
        </p:txBody>
      </p:sp>
      <p:sp>
        <p:nvSpPr>
          <p:cNvPr id="17" name="Metin kutusu 16">
            <a:extLst>
              <a:ext uri="{FF2B5EF4-FFF2-40B4-BE49-F238E27FC236}">
                <a16:creationId xmlns:a16="http://schemas.microsoft.com/office/drawing/2014/main" id="{3C443D13-0DCB-FD0E-C98E-B0766AEAD567}"/>
              </a:ext>
            </a:extLst>
          </p:cNvPr>
          <p:cNvSpPr txBox="1"/>
          <p:nvPr/>
        </p:nvSpPr>
        <p:spPr>
          <a:xfrm>
            <a:off x="3030328" y="3205470"/>
            <a:ext cx="567995" cy="430887"/>
          </a:xfrm>
          <a:prstGeom prst="rect">
            <a:avLst/>
          </a:prstGeom>
          <a:noFill/>
          <a:ln>
            <a:noFill/>
          </a:ln>
        </p:spPr>
        <p:txBody>
          <a:bodyPr wrap="square" rtlCol="0">
            <a:spAutoFit/>
          </a:bodyPr>
          <a:lstStyle/>
          <a:p>
            <a:pPr algn="ctr">
              <a:spcAft>
                <a:spcPts val="600"/>
              </a:spcAft>
            </a:pPr>
            <a:r>
              <a:rPr lang="tr-TR" sz="2200" b="1" dirty="0">
                <a:solidFill>
                  <a:srgbClr val="EA028B"/>
                </a:solidFill>
                <a:latin typeface="Arial" panose="020B0604020202020204" pitchFamily="34" charset="0"/>
                <a:cs typeface="Arial" panose="020B0604020202020204" pitchFamily="34" charset="0"/>
              </a:rPr>
              <a:t>II</a:t>
            </a:r>
          </a:p>
        </p:txBody>
      </p:sp>
      <p:sp>
        <p:nvSpPr>
          <p:cNvPr id="18" name="Metin kutusu 17">
            <a:extLst>
              <a:ext uri="{FF2B5EF4-FFF2-40B4-BE49-F238E27FC236}">
                <a16:creationId xmlns:a16="http://schemas.microsoft.com/office/drawing/2014/main" id="{8350E8F7-182E-CE67-22BB-16FF59E166B4}"/>
              </a:ext>
            </a:extLst>
          </p:cNvPr>
          <p:cNvSpPr txBox="1"/>
          <p:nvPr/>
        </p:nvSpPr>
        <p:spPr>
          <a:xfrm>
            <a:off x="3053189" y="4498678"/>
            <a:ext cx="505352" cy="430887"/>
          </a:xfrm>
          <a:prstGeom prst="rect">
            <a:avLst/>
          </a:prstGeom>
          <a:noFill/>
          <a:ln>
            <a:noFill/>
          </a:ln>
        </p:spPr>
        <p:txBody>
          <a:bodyPr wrap="square" rtlCol="0">
            <a:spAutoFit/>
          </a:bodyPr>
          <a:lstStyle/>
          <a:p>
            <a:pPr algn="ctr">
              <a:spcAft>
                <a:spcPts val="600"/>
              </a:spcAft>
            </a:pPr>
            <a:r>
              <a:rPr lang="tr-TR" sz="2200" b="1" dirty="0">
                <a:solidFill>
                  <a:srgbClr val="F8A62C"/>
                </a:solidFill>
                <a:latin typeface="Arial" panose="020B0604020202020204" pitchFamily="34" charset="0"/>
                <a:cs typeface="Arial" panose="020B0604020202020204" pitchFamily="34" charset="0"/>
              </a:rPr>
              <a:t>III</a:t>
            </a:r>
          </a:p>
        </p:txBody>
      </p:sp>
      <p:sp>
        <p:nvSpPr>
          <p:cNvPr id="22" name="Metin kutusu 21">
            <a:extLst>
              <a:ext uri="{FF2B5EF4-FFF2-40B4-BE49-F238E27FC236}">
                <a16:creationId xmlns:a16="http://schemas.microsoft.com/office/drawing/2014/main" id="{B399A9DB-FBB2-9647-D161-A648B3C8D237}"/>
              </a:ext>
            </a:extLst>
          </p:cNvPr>
          <p:cNvSpPr txBox="1"/>
          <p:nvPr/>
        </p:nvSpPr>
        <p:spPr>
          <a:xfrm>
            <a:off x="9155965" y="1938584"/>
            <a:ext cx="2348344" cy="400110"/>
          </a:xfrm>
          <a:prstGeom prst="rect">
            <a:avLst/>
          </a:prstGeom>
          <a:noFill/>
          <a:ln>
            <a:noFill/>
          </a:ln>
        </p:spPr>
        <p:txBody>
          <a:bodyPr wrap="square" rtlCol="0">
            <a:spAutoFit/>
          </a:bodyPr>
          <a:lstStyle/>
          <a:p>
            <a:pPr>
              <a:spcAft>
                <a:spcPts val="600"/>
              </a:spcAft>
            </a:pPr>
            <a:r>
              <a:rPr lang="tr-TR" sz="2000" b="1" dirty="0" err="1">
                <a:solidFill>
                  <a:schemeClr val="bg1"/>
                </a:solidFill>
                <a:latin typeface="Arial" panose="020B0604020202020204" pitchFamily="34" charset="0"/>
                <a:cs typeface="Arial" panose="020B0604020202020204" pitchFamily="34" charset="0"/>
              </a:rPr>
              <a:t>İstikba</a:t>
            </a:r>
            <a:r>
              <a:rPr lang="tr-TR" sz="2000" b="1" dirty="0">
                <a:solidFill>
                  <a:schemeClr val="bg1"/>
                </a:solidFill>
                <a:latin typeface="Arial" panose="020B0604020202020204" pitchFamily="34" charset="0"/>
                <a:cs typeface="Arial" panose="020B0604020202020204" pitchFamily="34" charset="0"/>
              </a:rPr>
              <a:t>-i kıble</a:t>
            </a:r>
          </a:p>
        </p:txBody>
      </p:sp>
      <p:sp>
        <p:nvSpPr>
          <p:cNvPr id="23" name="Metin kutusu 22">
            <a:extLst>
              <a:ext uri="{FF2B5EF4-FFF2-40B4-BE49-F238E27FC236}">
                <a16:creationId xmlns:a16="http://schemas.microsoft.com/office/drawing/2014/main" id="{B6F0A6EE-0B92-C055-C35E-6F154ED3485B}"/>
              </a:ext>
            </a:extLst>
          </p:cNvPr>
          <p:cNvSpPr txBox="1"/>
          <p:nvPr/>
        </p:nvSpPr>
        <p:spPr>
          <a:xfrm>
            <a:off x="9155965" y="3224131"/>
            <a:ext cx="2441985" cy="400110"/>
          </a:xfrm>
          <a:prstGeom prst="rect">
            <a:avLst/>
          </a:prstGeom>
          <a:noFill/>
          <a:ln>
            <a:noFill/>
          </a:ln>
        </p:spPr>
        <p:txBody>
          <a:bodyPr wrap="square" rtlCol="0">
            <a:spAutoFit/>
          </a:bodyPr>
          <a:lstStyle/>
          <a:p>
            <a:pPr>
              <a:spcAft>
                <a:spcPts val="600"/>
              </a:spcAft>
            </a:pPr>
            <a:r>
              <a:rPr lang="tr-TR" sz="2000" b="1" dirty="0">
                <a:solidFill>
                  <a:schemeClr val="bg1"/>
                </a:solidFill>
                <a:latin typeface="Arial" panose="020B0604020202020204" pitchFamily="34" charset="0"/>
                <a:cs typeface="Arial" panose="020B0604020202020204" pitchFamily="34" charset="0"/>
              </a:rPr>
              <a:t>Vakit</a:t>
            </a:r>
          </a:p>
        </p:txBody>
      </p:sp>
      <p:sp>
        <p:nvSpPr>
          <p:cNvPr id="24" name="Metin kutusu 23">
            <a:extLst>
              <a:ext uri="{FF2B5EF4-FFF2-40B4-BE49-F238E27FC236}">
                <a16:creationId xmlns:a16="http://schemas.microsoft.com/office/drawing/2014/main" id="{4AA66F11-FF86-CC01-8173-E69F263AF5FE}"/>
              </a:ext>
            </a:extLst>
          </p:cNvPr>
          <p:cNvSpPr txBox="1"/>
          <p:nvPr/>
        </p:nvSpPr>
        <p:spPr>
          <a:xfrm>
            <a:off x="9177819" y="4526137"/>
            <a:ext cx="2428370" cy="400110"/>
          </a:xfrm>
          <a:prstGeom prst="rect">
            <a:avLst/>
          </a:prstGeom>
          <a:noFill/>
          <a:ln>
            <a:noFill/>
          </a:ln>
        </p:spPr>
        <p:txBody>
          <a:bodyPr wrap="square" rtlCol="0">
            <a:spAutoFit/>
          </a:bodyPr>
          <a:lstStyle/>
          <a:p>
            <a:pPr>
              <a:spcAft>
                <a:spcPts val="600"/>
              </a:spcAft>
            </a:pPr>
            <a:r>
              <a:rPr lang="tr-TR" sz="2000" b="1" dirty="0">
                <a:solidFill>
                  <a:schemeClr val="bg1"/>
                </a:solidFill>
                <a:latin typeface="Arial" panose="020B0604020202020204" pitchFamily="34" charset="0"/>
                <a:cs typeface="Arial" panose="020B0604020202020204" pitchFamily="34" charset="0"/>
              </a:rPr>
              <a:t>Niyet</a:t>
            </a:r>
          </a:p>
        </p:txBody>
      </p:sp>
      <p:sp>
        <p:nvSpPr>
          <p:cNvPr id="25" name="Metin kutusu 24">
            <a:extLst>
              <a:ext uri="{FF2B5EF4-FFF2-40B4-BE49-F238E27FC236}">
                <a16:creationId xmlns:a16="http://schemas.microsoft.com/office/drawing/2014/main" id="{ED20A2EF-7D01-57D2-3B30-60AC0C87CFB9}"/>
              </a:ext>
            </a:extLst>
          </p:cNvPr>
          <p:cNvSpPr txBox="1"/>
          <p:nvPr/>
        </p:nvSpPr>
        <p:spPr>
          <a:xfrm>
            <a:off x="8597272" y="1922323"/>
            <a:ext cx="567995" cy="430887"/>
          </a:xfrm>
          <a:prstGeom prst="rect">
            <a:avLst/>
          </a:prstGeom>
          <a:noFill/>
          <a:ln>
            <a:noFill/>
          </a:ln>
        </p:spPr>
        <p:txBody>
          <a:bodyPr wrap="square" rtlCol="0">
            <a:spAutoFit/>
          </a:bodyPr>
          <a:lstStyle/>
          <a:p>
            <a:pPr algn="ctr">
              <a:spcAft>
                <a:spcPts val="600"/>
              </a:spcAft>
            </a:pPr>
            <a:r>
              <a:rPr lang="tr-TR" sz="2200" b="1" dirty="0">
                <a:solidFill>
                  <a:srgbClr val="8B1A8D"/>
                </a:solidFill>
                <a:latin typeface="Arial" panose="020B0604020202020204" pitchFamily="34" charset="0"/>
                <a:cs typeface="Arial" panose="020B0604020202020204" pitchFamily="34" charset="0"/>
              </a:rPr>
              <a:t>IV</a:t>
            </a:r>
          </a:p>
        </p:txBody>
      </p:sp>
      <p:sp>
        <p:nvSpPr>
          <p:cNvPr id="26" name="Metin kutusu 25">
            <a:extLst>
              <a:ext uri="{FF2B5EF4-FFF2-40B4-BE49-F238E27FC236}">
                <a16:creationId xmlns:a16="http://schemas.microsoft.com/office/drawing/2014/main" id="{4C8C7C03-9A5E-DF29-8D0D-E874D9A12F1B}"/>
              </a:ext>
            </a:extLst>
          </p:cNvPr>
          <p:cNvSpPr txBox="1"/>
          <p:nvPr/>
        </p:nvSpPr>
        <p:spPr>
          <a:xfrm>
            <a:off x="8609824" y="3211069"/>
            <a:ext cx="567995" cy="430887"/>
          </a:xfrm>
          <a:prstGeom prst="rect">
            <a:avLst/>
          </a:prstGeom>
          <a:noFill/>
          <a:ln>
            <a:noFill/>
          </a:ln>
        </p:spPr>
        <p:txBody>
          <a:bodyPr wrap="square" rtlCol="0">
            <a:spAutoFit/>
          </a:bodyPr>
          <a:lstStyle/>
          <a:p>
            <a:pPr algn="ctr">
              <a:spcAft>
                <a:spcPts val="600"/>
              </a:spcAft>
            </a:pPr>
            <a:r>
              <a:rPr lang="tr-TR" sz="2200" b="1" dirty="0">
                <a:solidFill>
                  <a:srgbClr val="EB1D27"/>
                </a:solidFill>
                <a:latin typeface="Arial" panose="020B0604020202020204" pitchFamily="34" charset="0"/>
                <a:cs typeface="Arial" panose="020B0604020202020204" pitchFamily="34" charset="0"/>
              </a:rPr>
              <a:t>V</a:t>
            </a:r>
          </a:p>
        </p:txBody>
      </p:sp>
      <p:sp>
        <p:nvSpPr>
          <p:cNvPr id="27" name="Metin kutusu 26">
            <a:extLst>
              <a:ext uri="{FF2B5EF4-FFF2-40B4-BE49-F238E27FC236}">
                <a16:creationId xmlns:a16="http://schemas.microsoft.com/office/drawing/2014/main" id="{22A7FB61-0ABC-4B81-4EAA-85C5DF120E5B}"/>
              </a:ext>
            </a:extLst>
          </p:cNvPr>
          <p:cNvSpPr txBox="1"/>
          <p:nvPr/>
        </p:nvSpPr>
        <p:spPr>
          <a:xfrm>
            <a:off x="8632685" y="4504277"/>
            <a:ext cx="505352" cy="430887"/>
          </a:xfrm>
          <a:prstGeom prst="rect">
            <a:avLst/>
          </a:prstGeom>
          <a:noFill/>
          <a:ln>
            <a:noFill/>
          </a:ln>
        </p:spPr>
        <p:txBody>
          <a:bodyPr wrap="square" rtlCol="0">
            <a:spAutoFit/>
          </a:bodyPr>
          <a:lstStyle/>
          <a:p>
            <a:pPr algn="ctr">
              <a:spcAft>
                <a:spcPts val="600"/>
              </a:spcAft>
            </a:pPr>
            <a:r>
              <a:rPr lang="tr-TR" sz="2200" b="1" dirty="0">
                <a:solidFill>
                  <a:srgbClr val="7ECB29"/>
                </a:solidFill>
                <a:latin typeface="Arial" panose="020B0604020202020204" pitchFamily="34" charset="0"/>
                <a:cs typeface="Arial" panose="020B0604020202020204" pitchFamily="34" charset="0"/>
              </a:rPr>
              <a:t>VI</a:t>
            </a:r>
          </a:p>
        </p:txBody>
      </p:sp>
    </p:spTree>
    <p:extLst>
      <p:ext uri="{BB962C8B-B14F-4D97-AF65-F5344CB8AC3E}">
        <p14:creationId xmlns:p14="http://schemas.microsoft.com/office/powerpoint/2010/main" val="35031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21" grpId="0"/>
      <p:bldP spid="12" grpId="0"/>
      <p:bldP spid="17" grpId="0"/>
      <p:bldP spid="18" grpId="0"/>
      <p:bldP spid="22" grpId="0"/>
      <p:bldP spid="23" grpId="0"/>
      <p:bldP spid="24" grpId="0"/>
      <p:bldP spid="25" grpId="0"/>
      <p:bldP spid="26"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descr="ekran görüntüsü, metin içeren bir resim&#10;&#10;Açıklama otomatik olarak oluşturuldu">
            <a:extLst>
              <a:ext uri="{FF2B5EF4-FFF2-40B4-BE49-F238E27FC236}">
                <a16:creationId xmlns:a16="http://schemas.microsoft.com/office/drawing/2014/main" id="{A5B6C48C-6EB0-0135-1E63-8CA6235EB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Abdestte belli uzuvları (organ) yıkamak gerekir.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Namaz ve abdest temizlik alışkanlığı kazandırır.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Namaz kılmadan önce abdest almak mecburidir.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içeren bir resim&#10;&#10;Açıklama otomatik olarak oluşturuldu">
            <a:extLst>
              <a:ext uri="{FF2B5EF4-FFF2-40B4-BE49-F238E27FC236}">
                <a16:creationId xmlns:a16="http://schemas.microsoft.com/office/drawing/2014/main" id="{430524F2-5C36-A931-E6FB-5C12E94F2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959367"/>
            <a:ext cx="10643017" cy="553998"/>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“Ben namazı nasıl kılıyorsam siz de öyle kılın.”</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Hadis</a:t>
              </a:r>
            </a:p>
          </p:txBody>
        </p:sp>
      </p:grpSp>
      <p:sp>
        <p:nvSpPr>
          <p:cNvPr id="10" name="Metin kutusu 9">
            <a:extLst>
              <a:ext uri="{FF2B5EF4-FFF2-40B4-BE49-F238E27FC236}">
                <a16:creationId xmlns:a16="http://schemas.microsoft.com/office/drawing/2014/main" id="{56691210-BD19-E5EB-4BD0-B13B0F578ADB}"/>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62450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içeren bir resim&#10;&#10;Açıklama otomatik olarak oluşturuldu">
            <a:extLst>
              <a:ext uri="{FF2B5EF4-FFF2-40B4-BE49-F238E27FC236}">
                <a16:creationId xmlns:a16="http://schemas.microsoft.com/office/drawing/2014/main" id="{BC4C2A8D-81DC-9A01-D132-790603266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1276718"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Peygamberimiz namaz ibadetini uygulamalı olarak    göstermiştir.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Hadisin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8" y="3379839"/>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Dinimizin ikinci temel kaynağı Hz. Peygamber’in (s.a.v.) sünnetidir.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8" y="4569478"/>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Namaz ibadetinin nasıl yapılacağını Peygamberimiz (s.a.v.) uygulamalı olarak açıklamıştır.</a:t>
            </a:r>
          </a:p>
        </p:txBody>
      </p:sp>
      <p:sp>
        <p:nvSpPr>
          <p:cNvPr id="12" name="Metin kutusu 11">
            <a:extLst>
              <a:ext uri="{FF2B5EF4-FFF2-40B4-BE49-F238E27FC236}">
                <a16:creationId xmlns:a16="http://schemas.microsoft.com/office/drawing/2014/main" id="{3063C5ED-881A-C014-C304-1C3346024160}"/>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9243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içeren bir resim&#10;&#10;Açıklama otomatik olarak oluşturuldu">
            <a:extLst>
              <a:ext uri="{FF2B5EF4-FFF2-40B4-BE49-F238E27FC236}">
                <a16:creationId xmlns:a16="http://schemas.microsoft.com/office/drawing/2014/main" id="{52A3C27C-0C66-266D-9FD3-606FB1963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1" y="3126662"/>
            <a:ext cx="10643017" cy="2385268"/>
          </a:xfrm>
          <a:prstGeom prst="rect">
            <a:avLst/>
          </a:prstGeom>
          <a:noFill/>
          <a:ln>
            <a:noFill/>
          </a:ln>
        </p:spPr>
        <p:txBody>
          <a:bodyPr wrap="square" rtlCol="0">
            <a:spAutoFit/>
          </a:bodyPr>
          <a:lstStyle/>
          <a:p>
            <a:pPr algn="ctr">
              <a:spcAft>
                <a:spcPts val="600"/>
              </a:spcAft>
            </a:pPr>
            <a:r>
              <a:rPr lang="tr-TR" sz="3600" dirty="0">
                <a:latin typeface="Arial" panose="020B0604020202020204" pitchFamily="34" charset="0"/>
                <a:cs typeface="Arial" panose="020B0604020202020204" pitchFamily="34" charset="0"/>
              </a:rPr>
              <a:t>• İlk ezan Medine’ye hicretten sonra </a:t>
            </a:r>
            <a:r>
              <a:rPr lang="tr-TR" sz="3600" dirty="0">
                <a:solidFill>
                  <a:srgbClr val="FF0000"/>
                </a:solidFill>
                <a:latin typeface="Arial" panose="020B0604020202020204" pitchFamily="34" charset="0"/>
                <a:cs typeface="Arial" panose="020B0604020202020204" pitchFamily="34" charset="0"/>
              </a:rPr>
              <a:t>Bilal-i Habeşi </a:t>
            </a:r>
            <a:r>
              <a:rPr lang="tr-TR" sz="3600" dirty="0">
                <a:latin typeface="Arial" panose="020B0604020202020204" pitchFamily="34" charset="0"/>
                <a:cs typeface="Arial" panose="020B0604020202020204" pitchFamily="34" charset="0"/>
              </a:rPr>
              <a:t>tarafından okunmuştur.</a:t>
            </a:r>
          </a:p>
          <a:p>
            <a:pPr algn="ctr">
              <a:spcAft>
                <a:spcPts val="600"/>
              </a:spcAft>
            </a:pPr>
            <a:r>
              <a:rPr lang="tr-TR" sz="3600" dirty="0">
                <a:latin typeface="Arial" panose="020B0604020202020204" pitchFamily="34" charset="0"/>
                <a:cs typeface="Arial" panose="020B0604020202020204" pitchFamily="34" charset="0"/>
              </a:rPr>
              <a:t>• Kıyamda iken Fatiha’dan sonra okunan kısa sure veya ayetlere </a:t>
            </a:r>
            <a:r>
              <a:rPr lang="tr-TR" sz="3600" dirty="0">
                <a:solidFill>
                  <a:srgbClr val="FF0000"/>
                </a:solidFill>
                <a:latin typeface="Arial" panose="020B0604020202020204" pitchFamily="34" charset="0"/>
                <a:cs typeface="Arial" panose="020B0604020202020204" pitchFamily="34" charset="0"/>
              </a:rPr>
              <a:t>zammı sure </a:t>
            </a:r>
            <a:r>
              <a:rPr lang="tr-TR" sz="3600" dirty="0">
                <a:latin typeface="Arial" panose="020B0604020202020204" pitchFamily="34" charset="0"/>
                <a:cs typeface="Arial" panose="020B0604020202020204" pitchFamily="34" charset="0"/>
              </a:rPr>
              <a:t>denilmektedir.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601980" y="1422617"/>
            <a:ext cx="2683240" cy="461665"/>
          </a:xfrm>
          <a:prstGeom prst="rect">
            <a:avLst/>
          </a:prstGeom>
          <a:noFill/>
        </p:spPr>
        <p:txBody>
          <a:bodyPr wrap="square" rtlCol="0">
            <a:spAutoFit/>
          </a:bodyPr>
          <a:lstStyle/>
          <a:p>
            <a:pPr algn="ctr"/>
            <a:r>
              <a:rPr lang="tr-TR" sz="2400" b="1" dirty="0">
                <a:latin typeface="Arial" panose="020B0604020202020204" pitchFamily="34" charset="0"/>
              </a:rPr>
              <a:t>BİLGİ NOTU</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41940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içeren bir resim&#10;&#10;Açıklama otomatik olarak oluşturuldu">
            <a:extLst>
              <a:ext uri="{FF2B5EF4-FFF2-40B4-BE49-F238E27FC236}">
                <a16:creationId xmlns:a16="http://schemas.microsoft.com/office/drawing/2014/main" id="{CAE1E744-DCAD-1E86-DA1E-11CA90B13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3">
            <a:extLst>
              <a:ext uri="{FF2B5EF4-FFF2-40B4-BE49-F238E27FC236}">
                <a16:creationId xmlns:a16="http://schemas.microsoft.com/office/drawing/2014/main" id="{C294F39C-1912-BF91-B541-CCB697C424C0}"/>
              </a:ext>
            </a:extLst>
          </p:cNvPr>
          <p:cNvPicPr>
            <a:picLocks noChangeAspect="1" noChangeArrowheads="1"/>
          </p:cNvPicPr>
          <p:nvPr/>
        </p:nvPicPr>
        <p:blipFill>
          <a:blip r:embed="rId3"/>
          <a:srcRect/>
          <a:stretch>
            <a:fillRect/>
          </a:stretch>
        </p:blipFill>
        <p:spPr bwMode="auto">
          <a:xfrm>
            <a:off x="833222" y="1022542"/>
            <a:ext cx="3246008" cy="2304418"/>
          </a:xfrm>
          <a:prstGeom prst="rect">
            <a:avLst/>
          </a:prstGeom>
          <a:noFill/>
          <a:ln w="9525">
            <a:noFill/>
            <a:miter lim="800000"/>
            <a:headEnd/>
            <a:tailEnd/>
          </a:ln>
          <a:effectLst/>
        </p:spPr>
      </p:pic>
      <p:pic>
        <p:nvPicPr>
          <p:cNvPr id="12" name="Resim 11" descr="daire, sarı, kehribar, grafik içeren bir resim&#10;&#10;Açıklama otomatik olarak oluşturuldu">
            <a:extLst>
              <a:ext uri="{FF2B5EF4-FFF2-40B4-BE49-F238E27FC236}">
                <a16:creationId xmlns:a16="http://schemas.microsoft.com/office/drawing/2014/main" id="{1C028804-1BCF-FD02-0F4D-2A0C9D45FE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955" y="3304126"/>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5339923"/>
          </a:xfrm>
          <a:prstGeom prst="rect">
            <a:avLst/>
          </a:prstGeom>
          <a:noFill/>
          <a:ln>
            <a:noFill/>
          </a:ln>
        </p:spPr>
        <p:txBody>
          <a:bodyPr wrap="square" rtlCol="0">
            <a:spAutoFit/>
          </a:bodyPr>
          <a:lstStyle/>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endParaRPr lang="tr-TR" dirty="0">
              <a:latin typeface="Arial" panose="020B0604020202020204" pitchFamily="34" charset="0"/>
              <a:cs typeface="Arial" panose="020B0604020202020204" pitchFamily="34" charset="0"/>
            </a:endParaRPr>
          </a:p>
          <a:p>
            <a:pPr algn="just">
              <a:spcAft>
                <a:spcPts val="600"/>
              </a:spcAft>
            </a:pPr>
            <a:endParaRPr lang="tr-TR" sz="1400" dirty="0">
              <a:latin typeface="Arial" panose="020B0604020202020204" pitchFamily="34" charset="0"/>
              <a:cs typeface="Arial" panose="020B0604020202020204" pitchFamily="34" charset="0"/>
            </a:endParaRPr>
          </a:p>
          <a:p>
            <a:pPr marL="3403600">
              <a:spcAft>
                <a:spcPts val="600"/>
              </a:spcAft>
            </a:pPr>
            <a:r>
              <a:rPr lang="tr-TR" sz="2200" b="1" dirty="0">
                <a:latin typeface="Arial" panose="020B0604020202020204" pitchFamily="34" charset="0"/>
                <a:cs typeface="Arial" panose="020B0604020202020204" pitchFamily="34" charset="0"/>
              </a:rPr>
              <a:t>Bu bulmacada namazın hazırlık ve kılınış şartları ile ilgili aşağıdaki tanımlardan hangisine yer </a:t>
            </a:r>
            <a:r>
              <a:rPr lang="tr-TR" sz="2200" b="1" u="sng" dirty="0">
                <a:latin typeface="Arial" panose="020B0604020202020204" pitchFamily="34" charset="0"/>
                <a:cs typeface="Arial" panose="020B0604020202020204" pitchFamily="34" charset="0"/>
              </a:rPr>
              <a:t>verilmemiştir</a:t>
            </a:r>
            <a:r>
              <a:rPr lang="tr-TR" sz="2200" b="1" dirty="0">
                <a:latin typeface="Arial" panose="020B0604020202020204" pitchFamily="34" charset="0"/>
                <a:cs typeface="Arial" panose="020B0604020202020204" pitchFamily="34" charset="0"/>
              </a:rPr>
              <a:t>? </a:t>
            </a:r>
          </a:p>
          <a:p>
            <a:pPr>
              <a:spcAft>
                <a:spcPts val="600"/>
              </a:spcAft>
            </a:pPr>
            <a:r>
              <a:rPr lang="tr-TR" sz="2200" dirty="0">
                <a:latin typeface="Arial" panose="020B0604020202020204" pitchFamily="34" charset="0"/>
                <a:cs typeface="Arial" panose="020B0604020202020204" pitchFamily="34" charset="0"/>
              </a:rPr>
              <a:t>A) Namazda ayakta iken Kur’an-ı Kerim’den yeterli miktarda sure veya ayetler okumaktır. </a:t>
            </a:r>
          </a:p>
          <a:p>
            <a:pPr>
              <a:spcAft>
                <a:spcPts val="600"/>
              </a:spcAft>
            </a:pPr>
            <a:r>
              <a:rPr lang="tr-TR" sz="2200" dirty="0">
                <a:latin typeface="Arial" panose="020B0604020202020204" pitchFamily="34" charset="0"/>
                <a:cs typeface="Arial" panose="020B0604020202020204" pitchFamily="34" charset="0"/>
              </a:rPr>
              <a:t>B) Namazda alnı, burnu, elleri, dizleri ve ayak parmaklarını yere koyup tesbih duaları okumaktır. </a:t>
            </a:r>
          </a:p>
          <a:p>
            <a:pPr>
              <a:spcAft>
                <a:spcPts val="600"/>
              </a:spcAft>
            </a:pPr>
            <a:r>
              <a:rPr lang="tr-TR" sz="2200" dirty="0">
                <a:latin typeface="Arial" panose="020B0604020202020204" pitchFamily="34" charset="0"/>
                <a:cs typeface="Arial" panose="020B0604020202020204" pitchFamily="34" charset="0"/>
              </a:rPr>
              <a:t>C) Namazda ayakta durmaktır. Ancak hastalık, yaşlılık vb. sebeplerle ayakta duramayacak olanlar, namazlarını oturarak kılabilirler. </a:t>
            </a:r>
          </a:p>
          <a:p>
            <a:pPr>
              <a:spcAft>
                <a:spcPts val="600"/>
              </a:spcAft>
            </a:pPr>
            <a:r>
              <a:rPr lang="tr-TR" sz="2200" dirty="0">
                <a:latin typeface="Arial" panose="020B0604020202020204" pitchFamily="34" charset="0"/>
                <a:cs typeface="Arial" panose="020B0604020202020204" pitchFamily="34" charset="0"/>
              </a:rPr>
              <a:t>D) Namaza başlamadan önce vücudun başkalarına gösterilmesi yasak olan yerlerinin örtülmesi demektir.</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a:t>
            </a:r>
            <a:r>
              <a:rPr lang="tr-TR" sz="1600" dirty="0">
                <a:latin typeface="Arial" panose="020B0604020202020204" pitchFamily="34" charset="0"/>
                <a:cs typeface="Arial" panose="020B0604020202020204" pitchFamily="34" charset="0"/>
              </a:rPr>
              <a:t>Beceri Temelli Örnek Soru</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652D3253-3E7E-6634-F700-083B251DD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D503DA58-DF8F-2DB0-04A6-4EF969877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824826"/>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524042"/>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Fevzi Bey ailesiyle birlikte Dubai’ye tatile gitmiştir. Çölde safari yaparken yanlarında fazla su olmadığını ve namaz vaktinin geçmek üzere olduğunu gören Fevzi Bey, abdestinin olmadığı için ne yapacağı düşünmeye başlamıştır. Bu arada eşinin hatırlatmasıyla gerekli hazırlığı yapıp namazını eda etmiştir. </a:t>
            </a:r>
          </a:p>
          <a:p>
            <a:pPr>
              <a:spcAft>
                <a:spcPts val="600"/>
              </a:spcAft>
            </a:pPr>
            <a:r>
              <a:rPr lang="tr-TR" sz="2200" b="1" dirty="0">
                <a:latin typeface="Arial" panose="020B0604020202020204" pitchFamily="34" charset="0"/>
                <a:cs typeface="Arial" panose="020B0604020202020204" pitchFamily="34" charset="0"/>
              </a:rPr>
              <a:t>Buna göre Fevzi Bey’in eşi aşağıdakilerden hangisini söylemiş olabilir? </a:t>
            </a:r>
          </a:p>
          <a:p>
            <a:pPr>
              <a:spcAft>
                <a:spcPts val="600"/>
              </a:spcAft>
            </a:pPr>
            <a:r>
              <a:rPr lang="tr-TR" sz="2200" dirty="0">
                <a:latin typeface="Arial" panose="020B0604020202020204" pitchFamily="34" charset="0"/>
                <a:cs typeface="Arial" panose="020B0604020202020204" pitchFamily="34" charset="0"/>
              </a:rPr>
              <a:t>A) Çölde su olmadığı için abdestsiz de namaz kılabilirsin. </a:t>
            </a:r>
          </a:p>
          <a:p>
            <a:pPr>
              <a:spcAft>
                <a:spcPts val="600"/>
              </a:spcAft>
            </a:pPr>
            <a:r>
              <a:rPr lang="tr-TR" sz="2200" dirty="0">
                <a:latin typeface="Arial" panose="020B0604020202020204" pitchFamily="34" charset="0"/>
                <a:cs typeface="Arial" panose="020B0604020202020204" pitchFamily="34" charset="0"/>
              </a:rPr>
              <a:t>B) Abdestin farzlarından birini yerine getirsen yeterli. </a:t>
            </a:r>
          </a:p>
          <a:p>
            <a:pPr>
              <a:spcAft>
                <a:spcPts val="600"/>
              </a:spcAft>
            </a:pPr>
            <a:r>
              <a:rPr lang="tr-TR" sz="2200" dirty="0">
                <a:latin typeface="Arial" panose="020B0604020202020204" pitchFamily="34" charset="0"/>
                <a:cs typeface="Arial" panose="020B0604020202020204" pitchFamily="34" charset="0"/>
              </a:rPr>
              <a:t>C) Suyu kullanma imkânımız olmadığı için teyemmüm abdesti alabilirsin. </a:t>
            </a:r>
          </a:p>
          <a:p>
            <a:pPr>
              <a:spcAft>
                <a:spcPts val="600"/>
              </a:spcAft>
            </a:pPr>
            <a:r>
              <a:rPr lang="tr-TR" sz="2200" dirty="0">
                <a:latin typeface="Arial" panose="020B0604020202020204" pitchFamily="34" charset="0"/>
                <a:cs typeface="Arial" panose="020B0604020202020204" pitchFamily="34" charset="0"/>
              </a:rPr>
              <a:t>D) Gusül abdestin varsa diğer abdesti almana gerek yok.</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BCDB2251-A0EF-89C2-420A-9D895222EC9E}"/>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90AC498A-2E3E-F3B0-7EC9-5B429CC40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A7E3ED1D-643C-C8A1-1BDD-5CC5D66970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480464"/>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754874"/>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 Gülmek </a:t>
            </a:r>
          </a:p>
          <a:p>
            <a:pPr algn="just">
              <a:spcAft>
                <a:spcPts val="600"/>
              </a:spcAft>
            </a:pPr>
            <a:r>
              <a:rPr lang="tr-TR" sz="2200" dirty="0">
                <a:latin typeface="Arial" panose="020B0604020202020204" pitchFamily="34" charset="0"/>
                <a:cs typeface="Arial" panose="020B0604020202020204" pitchFamily="34" charset="0"/>
              </a:rPr>
              <a:t>• Kıble yönünden ayrılmak </a:t>
            </a:r>
          </a:p>
          <a:p>
            <a:pPr algn="just">
              <a:spcAft>
                <a:spcPts val="600"/>
              </a:spcAft>
            </a:pPr>
            <a:r>
              <a:rPr lang="tr-TR" sz="2200" dirty="0">
                <a:latin typeface="Arial" panose="020B0604020202020204" pitchFamily="34" charset="0"/>
                <a:cs typeface="Arial" panose="020B0604020202020204" pitchFamily="34" charset="0"/>
              </a:rPr>
              <a:t>• Yönünü kıbleden başka yöne döndürmek </a:t>
            </a:r>
          </a:p>
          <a:p>
            <a:pPr algn="just">
              <a:spcAft>
                <a:spcPts val="600"/>
              </a:spcAft>
            </a:pPr>
            <a:r>
              <a:rPr lang="tr-TR" sz="2200" dirty="0">
                <a:latin typeface="Arial" panose="020B0604020202020204" pitchFamily="34" charset="0"/>
                <a:cs typeface="Arial" panose="020B0604020202020204" pitchFamily="34" charset="0"/>
              </a:rPr>
              <a:t>• Farzlarından birini terk etmek </a:t>
            </a:r>
          </a:p>
          <a:p>
            <a:pPr algn="just">
              <a:spcAft>
                <a:spcPts val="600"/>
              </a:spcAft>
            </a:pPr>
            <a:r>
              <a:rPr lang="tr-TR" sz="2200" b="1" dirty="0">
                <a:latin typeface="Arial" panose="020B0604020202020204" pitchFamily="34" charset="0"/>
                <a:cs typeface="Arial" panose="020B0604020202020204" pitchFamily="34" charset="0"/>
              </a:rPr>
              <a:t>Bu sözleri söyleyen öğretmene aşağıdaki sorulardan hangisi sorulmuştur? </a:t>
            </a:r>
          </a:p>
          <a:p>
            <a:pPr algn="just">
              <a:spcAft>
                <a:spcPts val="600"/>
              </a:spcAft>
            </a:pPr>
            <a:r>
              <a:rPr lang="tr-TR" sz="2200" dirty="0">
                <a:latin typeface="Arial" panose="020B0604020202020204" pitchFamily="34" charset="0"/>
                <a:cs typeface="Arial" panose="020B0604020202020204" pitchFamily="34" charset="0"/>
              </a:rPr>
              <a:t>A) Abdesti bozan şeyler nelerdir? </a:t>
            </a:r>
          </a:p>
          <a:p>
            <a:pPr algn="just">
              <a:spcAft>
                <a:spcPts val="600"/>
              </a:spcAft>
            </a:pPr>
            <a:r>
              <a:rPr lang="tr-TR" sz="2200" dirty="0">
                <a:latin typeface="Arial" panose="020B0604020202020204" pitchFamily="34" charset="0"/>
                <a:cs typeface="Arial" panose="020B0604020202020204" pitchFamily="34" charset="0"/>
              </a:rPr>
              <a:t>B) Namaza hazırlık şartları nelerdir? </a:t>
            </a:r>
          </a:p>
          <a:p>
            <a:pPr algn="just">
              <a:spcAft>
                <a:spcPts val="600"/>
              </a:spcAft>
            </a:pPr>
            <a:r>
              <a:rPr lang="tr-TR" sz="2200" dirty="0">
                <a:latin typeface="Arial" panose="020B0604020202020204" pitchFamily="34" charset="0"/>
                <a:cs typeface="Arial" panose="020B0604020202020204" pitchFamily="34" charset="0"/>
              </a:rPr>
              <a:t>C) Teyemmüm abdestini bozan şeyler nedir? </a:t>
            </a:r>
          </a:p>
          <a:p>
            <a:pPr algn="just">
              <a:spcAft>
                <a:spcPts val="600"/>
              </a:spcAft>
            </a:pPr>
            <a:r>
              <a:rPr lang="tr-TR" sz="2200" dirty="0">
                <a:latin typeface="Arial" panose="020B0604020202020204" pitchFamily="34" charset="0"/>
                <a:cs typeface="Arial" panose="020B0604020202020204" pitchFamily="34" charset="0"/>
              </a:rPr>
              <a:t>D) Namazı bozan durumlar hangileridir?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3DA3E877-3686-8F5D-CA14-C05E5EFB30AC}"/>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8DAB88D3-74F7-2C6D-FB9D-84BCC694D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7503886"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cümleleri Doğru veya Yanlış olarak işaretleyiniz.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graphicFrame>
        <p:nvGraphicFramePr>
          <p:cNvPr id="14" name="Tablo 14">
            <a:extLst>
              <a:ext uri="{FF2B5EF4-FFF2-40B4-BE49-F238E27FC236}">
                <a16:creationId xmlns:a16="http://schemas.microsoft.com/office/drawing/2014/main" id="{22B474E8-7D35-D153-A2A1-268389BD9A71}"/>
              </a:ext>
            </a:extLst>
          </p:cNvPr>
          <p:cNvGraphicFramePr>
            <a:graphicFrameLocks noGrp="1"/>
          </p:cNvGraphicFramePr>
          <p:nvPr>
            <p:extLst>
              <p:ext uri="{D42A27DB-BD31-4B8C-83A1-F6EECF244321}">
                <p14:modId xmlns:p14="http://schemas.microsoft.com/office/powerpoint/2010/main" val="2622254276"/>
              </p:ext>
            </p:extLst>
          </p:nvPr>
        </p:nvGraphicFramePr>
        <p:xfrm>
          <a:off x="856343" y="1314751"/>
          <a:ext cx="10348686" cy="4737705"/>
        </p:xfrm>
        <a:graphic>
          <a:graphicData uri="http://schemas.openxmlformats.org/drawingml/2006/table">
            <a:tbl>
              <a:tblPr firstRow="1" bandRow="1">
                <a:tableStyleId>{5940675A-B579-460E-94D1-54222C63F5DA}</a:tableStyleId>
              </a:tblPr>
              <a:tblGrid>
                <a:gridCol w="740228">
                  <a:extLst>
                    <a:ext uri="{9D8B030D-6E8A-4147-A177-3AD203B41FA5}">
                      <a16:colId xmlns:a16="http://schemas.microsoft.com/office/drawing/2014/main" val="2631665253"/>
                    </a:ext>
                  </a:extLst>
                </a:gridCol>
                <a:gridCol w="9608458">
                  <a:extLst>
                    <a:ext uri="{9D8B030D-6E8A-4147-A177-3AD203B41FA5}">
                      <a16:colId xmlns:a16="http://schemas.microsoft.com/office/drawing/2014/main" val="2323561704"/>
                    </a:ext>
                  </a:extLst>
                </a:gridCol>
              </a:tblGrid>
              <a:tr h="676815">
                <a:tc>
                  <a:txBody>
                    <a:bodyPr/>
                    <a:lstStyle/>
                    <a:p>
                      <a:endParaRPr lang="tr-TR" dirty="0">
                        <a:latin typeface="Arial" panose="020B0604020202020204" pitchFamily="34" charset="0"/>
                        <a:cs typeface="Arial" panose="020B0604020202020204" pitchFamily="34" charset="0"/>
                      </a:endParaRPr>
                    </a:p>
                  </a:txBody>
                  <a:tcPr/>
                </a:tc>
                <a:tc>
                  <a:txBody>
                    <a:bodyPr/>
                    <a:lstStyle/>
                    <a:p>
                      <a:r>
                        <a:rPr lang="tr-TR" sz="1800" kern="1200" baseline="0" dirty="0">
                          <a:solidFill>
                            <a:schemeClr val="tx1"/>
                          </a:solidFill>
                          <a:latin typeface="Arial" panose="020B0604020202020204" pitchFamily="34" charset="0"/>
                          <a:ea typeface="+mn-ea"/>
                          <a:cs typeface="Arial" panose="020B0604020202020204" pitchFamily="34" charset="0"/>
                        </a:rPr>
                        <a:t>Bulunduğumuz yerde su yoksa veya suyu kullanma imkânı bulunmuyorsa teyemmüm alınmalıdır.</a:t>
                      </a:r>
                      <a:endParaRPr lang="tr-TR" sz="1800" b="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71425623"/>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baseline="0" dirty="0">
                          <a:solidFill>
                            <a:schemeClr val="tx1"/>
                          </a:solidFill>
                          <a:latin typeface="Arial" panose="020B0604020202020204" pitchFamily="34" charset="0"/>
                          <a:ea typeface="+mn-ea"/>
                          <a:cs typeface="Arial" panose="020B0604020202020204" pitchFamily="34" charset="0"/>
                        </a:rPr>
                        <a:t>Vücudumuzda kuru yer kalmayacak şekilde tepeden tırnağa yıkanmaya tam abdest veya sevap denir.</a:t>
                      </a:r>
                      <a:endParaRPr lang="tr-TR" sz="1800" b="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54729089"/>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baseline="0" dirty="0">
                          <a:solidFill>
                            <a:schemeClr val="tx1"/>
                          </a:solidFill>
                          <a:latin typeface="Arial" panose="020B0604020202020204" pitchFamily="34" charset="0"/>
                          <a:ea typeface="+mn-ea"/>
                          <a:cs typeface="Arial" panose="020B0604020202020204" pitchFamily="34" charset="0"/>
                        </a:rPr>
                        <a:t>Abdesti bozan durumlardan bazıları tuvalet ihtiyacını gidermek, uyumak,vücuttan kan çıkması, ağız dolusu kusmaktır.</a:t>
                      </a:r>
                      <a:endParaRPr lang="tr-TR" sz="1800" b="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7193424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baseline="0" dirty="0">
                          <a:solidFill>
                            <a:schemeClr val="tx1"/>
                          </a:solidFill>
                          <a:latin typeface="Arial" panose="020B0604020202020204" pitchFamily="34" charset="0"/>
                          <a:ea typeface="+mn-ea"/>
                          <a:cs typeface="Arial" panose="020B0604020202020204" pitchFamily="34" charset="0"/>
                        </a:rPr>
                        <a:t>Hz. Muhammed (s.a.v.) hangi vakitlerde ve nasıl namaz kılınacağını Müslümanların kendi tercihine bırakmıştır.</a:t>
                      </a:r>
                      <a:endParaRPr lang="tr-TR" sz="1800" b="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1285428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baseline="0" dirty="0">
                          <a:solidFill>
                            <a:schemeClr val="tx1"/>
                          </a:solidFill>
                          <a:latin typeface="Arial" panose="020B0604020202020204" pitchFamily="34" charset="0"/>
                          <a:ea typeface="+mn-ea"/>
                          <a:cs typeface="Arial" panose="020B0604020202020204" pitchFamily="34" charset="0"/>
                        </a:rPr>
                        <a:t>Namaz esnasında uyulması gereken bazı kurallar ve şartlardan biri eksik olursa namaz geçersiz sayılır ve tekrar kılınması gerekir.</a:t>
                      </a:r>
                      <a:endParaRPr lang="tr-TR" sz="1800" b="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986248"/>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baseline="0" dirty="0">
                          <a:solidFill>
                            <a:schemeClr val="tx1"/>
                          </a:solidFill>
                          <a:latin typeface="Arial" panose="020B0604020202020204" pitchFamily="34" charset="0"/>
                          <a:ea typeface="+mn-ea"/>
                          <a:cs typeface="Arial" panose="020B0604020202020204" pitchFamily="34" charset="0"/>
                        </a:rPr>
                        <a:t>Dışarıdan bakıldığında kişinin namaz kıldığı anlaşılmayacak</a:t>
                      </a:r>
                    </a:p>
                    <a:p>
                      <a:r>
                        <a:rPr lang="tr-TR" sz="1800" kern="1200" baseline="0" dirty="0">
                          <a:solidFill>
                            <a:schemeClr val="tx1"/>
                          </a:solidFill>
                          <a:latin typeface="Arial" panose="020B0604020202020204" pitchFamily="34" charset="0"/>
                          <a:ea typeface="+mn-ea"/>
                          <a:cs typeface="Arial" panose="020B0604020202020204" pitchFamily="34" charset="0"/>
                        </a:rPr>
                        <a:t>şekilde farklı davranışlar yapmak namazı bozar.</a:t>
                      </a:r>
                      <a:endParaRPr lang="tr-TR" sz="1800" b="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73572961"/>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baseline="0" dirty="0">
                          <a:solidFill>
                            <a:schemeClr val="tx1"/>
                          </a:solidFill>
                          <a:latin typeface="Arial" panose="020B0604020202020204" pitchFamily="34" charset="0"/>
                          <a:ea typeface="+mn-ea"/>
                          <a:cs typeface="Arial" panose="020B0604020202020204" pitchFamily="34" charset="0"/>
                        </a:rPr>
                        <a:t>Namazın sonunda “</a:t>
                      </a:r>
                      <a:r>
                        <a:rPr lang="tr-TR" sz="1800" kern="1200" baseline="0" dirty="0" err="1">
                          <a:solidFill>
                            <a:schemeClr val="tx1"/>
                          </a:solidFill>
                          <a:latin typeface="Arial" panose="020B0604020202020204" pitchFamily="34" charset="0"/>
                          <a:ea typeface="+mn-ea"/>
                          <a:cs typeface="Arial" panose="020B0604020202020204" pitchFamily="34" charset="0"/>
                        </a:rPr>
                        <a:t>Ettehiyyâtü</a:t>
                      </a:r>
                      <a:r>
                        <a:rPr lang="tr-TR" sz="1800" kern="1200" baseline="0" dirty="0">
                          <a:solidFill>
                            <a:schemeClr val="tx1"/>
                          </a:solidFill>
                          <a:latin typeface="Arial" panose="020B0604020202020204" pitchFamily="34" charset="0"/>
                          <a:ea typeface="+mn-ea"/>
                          <a:cs typeface="Arial" panose="020B0604020202020204" pitchFamily="34" charset="0"/>
                        </a:rPr>
                        <a:t>” duasını okuyacak kadar oturmak </a:t>
                      </a:r>
                      <a:r>
                        <a:rPr lang="tr-TR" sz="1800" kern="1200" baseline="0" dirty="0" err="1">
                          <a:solidFill>
                            <a:schemeClr val="tx1"/>
                          </a:solidFill>
                          <a:latin typeface="Arial" panose="020B0604020202020204" pitchFamily="34" charset="0"/>
                          <a:ea typeface="+mn-ea"/>
                          <a:cs typeface="Arial" panose="020B0604020202020204" pitchFamily="34" charset="0"/>
                        </a:rPr>
                        <a:t>iftitah</a:t>
                      </a:r>
                      <a:r>
                        <a:rPr lang="tr-TR" sz="1800" kern="1200" baseline="0" dirty="0">
                          <a:solidFill>
                            <a:schemeClr val="tx1"/>
                          </a:solidFill>
                          <a:latin typeface="Arial" panose="020B0604020202020204" pitchFamily="34" charset="0"/>
                          <a:ea typeface="+mn-ea"/>
                          <a:cs typeface="Arial" panose="020B0604020202020204" pitchFamily="34" charset="0"/>
                        </a:rPr>
                        <a:t> tekbiridir</a:t>
                      </a:r>
                      <a:endParaRPr lang="tr-TR" sz="1800" b="0" i="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013158739"/>
                  </a:ext>
                </a:extLst>
              </a:tr>
            </a:tbl>
          </a:graphicData>
        </a:graphic>
      </p:graphicFrame>
      <p:pic>
        <p:nvPicPr>
          <p:cNvPr id="17" name="Resim 16" descr="grafik içeren bir resim&#10;&#10;Açıklama otomatik olarak oluşturuldu">
            <a:extLst>
              <a:ext uri="{FF2B5EF4-FFF2-40B4-BE49-F238E27FC236}">
                <a16:creationId xmlns:a16="http://schemas.microsoft.com/office/drawing/2014/main" id="{00CB3543-AD3D-0564-15C6-B1BD4749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1364327"/>
            <a:ext cx="603141" cy="576000"/>
          </a:xfrm>
          <a:prstGeom prst="rect">
            <a:avLst/>
          </a:prstGeom>
        </p:spPr>
      </p:pic>
      <p:pic>
        <p:nvPicPr>
          <p:cNvPr id="19" name="Resim 18" descr="simge, sembol, grafik içeren bir resim&#10;&#10;Açıklama otomatik olarak oluşturuldu">
            <a:extLst>
              <a:ext uri="{FF2B5EF4-FFF2-40B4-BE49-F238E27FC236}">
                <a16:creationId xmlns:a16="http://schemas.microsoft.com/office/drawing/2014/main" id="{DC34605C-DB52-FF1C-1CFF-F2BCE413E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2042822"/>
            <a:ext cx="453905" cy="576000"/>
          </a:xfrm>
          <a:prstGeom prst="rect">
            <a:avLst/>
          </a:prstGeom>
        </p:spPr>
      </p:pic>
      <p:pic>
        <p:nvPicPr>
          <p:cNvPr id="20" name="Resim 19" descr="grafik içeren bir resim&#10;&#10;Açıklama otomatik olarak oluşturuldu">
            <a:extLst>
              <a:ext uri="{FF2B5EF4-FFF2-40B4-BE49-F238E27FC236}">
                <a16:creationId xmlns:a16="http://schemas.microsoft.com/office/drawing/2014/main" id="{9EA98761-622C-CBC8-A274-AE9D81EA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2718073"/>
            <a:ext cx="603141" cy="576000"/>
          </a:xfrm>
          <a:prstGeom prst="rect">
            <a:avLst/>
          </a:prstGeom>
        </p:spPr>
      </p:pic>
      <p:pic>
        <p:nvPicPr>
          <p:cNvPr id="21" name="Resim 20" descr="simge, sembol, grafik içeren bir resim&#10;&#10;Açıklama otomatik olarak oluşturuldu">
            <a:extLst>
              <a:ext uri="{FF2B5EF4-FFF2-40B4-BE49-F238E27FC236}">
                <a16:creationId xmlns:a16="http://schemas.microsoft.com/office/drawing/2014/main" id="{5FBD63AF-20EE-24CF-E838-92A8A42D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3386154"/>
            <a:ext cx="453905" cy="576000"/>
          </a:xfrm>
          <a:prstGeom prst="rect">
            <a:avLst/>
          </a:prstGeom>
        </p:spPr>
      </p:pic>
      <p:pic>
        <p:nvPicPr>
          <p:cNvPr id="22" name="Resim 21" descr="grafik içeren bir resim&#10;&#10;Açıklama otomatik olarak oluşturuldu">
            <a:extLst>
              <a:ext uri="{FF2B5EF4-FFF2-40B4-BE49-F238E27FC236}">
                <a16:creationId xmlns:a16="http://schemas.microsoft.com/office/drawing/2014/main" id="{0AF783AF-8975-0BCA-3C42-41DBD04B7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4071496"/>
            <a:ext cx="603141" cy="576000"/>
          </a:xfrm>
          <a:prstGeom prst="rect">
            <a:avLst/>
          </a:prstGeom>
        </p:spPr>
      </p:pic>
      <p:pic>
        <p:nvPicPr>
          <p:cNvPr id="23" name="Resim 22" descr="grafik içeren bir resim&#10;&#10;Açıklama otomatik olarak oluşturuldu">
            <a:extLst>
              <a:ext uri="{FF2B5EF4-FFF2-40B4-BE49-F238E27FC236}">
                <a16:creationId xmlns:a16="http://schemas.microsoft.com/office/drawing/2014/main" id="{896DB938-7A69-5ED2-6A20-F4CBB0CF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4739577"/>
            <a:ext cx="603141" cy="576000"/>
          </a:xfrm>
          <a:prstGeom prst="rect">
            <a:avLst/>
          </a:prstGeom>
        </p:spPr>
      </p:pic>
      <p:pic>
        <p:nvPicPr>
          <p:cNvPr id="24" name="Resim 23" descr="simge, sembol, grafik içeren bir resim&#10;&#10;Açıklama otomatik olarak oluşturuldu">
            <a:extLst>
              <a:ext uri="{FF2B5EF4-FFF2-40B4-BE49-F238E27FC236}">
                <a16:creationId xmlns:a16="http://schemas.microsoft.com/office/drawing/2014/main" id="{D174418E-42C1-54EA-9810-03155BC31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5425025"/>
            <a:ext cx="453905" cy="576000"/>
          </a:xfrm>
          <a:prstGeom prst="rect">
            <a:avLst/>
          </a:prstGeom>
        </p:spPr>
      </p:pic>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590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descr="şişe, alkolsüz içki içeren bir resim&#10;&#10;Açıklama otomatik olarak oluşturuldu">
            <a:extLst>
              <a:ext uri="{FF2B5EF4-FFF2-40B4-BE49-F238E27FC236}">
                <a16:creationId xmlns:a16="http://schemas.microsoft.com/office/drawing/2014/main" id="{C45CAFB9-3395-230C-6830-AFB722E5F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7414261"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kavramları Sözcük Avı bulmacasından bulunuz.</a:t>
            </a:r>
          </a:p>
        </p:txBody>
      </p:sp>
      <p:sp>
        <p:nvSpPr>
          <p:cNvPr id="8" name="Dikdörtgen: Köşeleri Yuvarlatılmış 7">
            <a:extLst>
              <a:ext uri="{FF2B5EF4-FFF2-40B4-BE49-F238E27FC236}">
                <a16:creationId xmlns:a16="http://schemas.microsoft.com/office/drawing/2014/main" id="{DA58896E-DFD4-356E-81F2-2C38F066D51C}"/>
              </a:ext>
            </a:extLst>
          </p:cNvPr>
          <p:cNvSpPr/>
          <p:nvPr/>
        </p:nvSpPr>
        <p:spPr>
          <a:xfrm>
            <a:off x="3345181" y="4263659"/>
            <a:ext cx="552083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a:off x="6241143" y="1245972"/>
            <a:ext cx="338158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a:off x="3345180" y="5269664"/>
            <a:ext cx="336804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a:off x="5524500" y="2255518"/>
            <a:ext cx="4098225"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a:off x="2683605" y="4781739"/>
            <a:ext cx="4029615"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rot="5400000">
            <a:off x="1678050" y="3769727"/>
            <a:ext cx="2370212"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Köşeleri Yuvarlatılmış 14">
            <a:extLst>
              <a:ext uri="{FF2B5EF4-FFF2-40B4-BE49-F238E27FC236}">
                <a16:creationId xmlns:a16="http://schemas.microsoft.com/office/drawing/2014/main" id="{2536B0D7-3ED5-10F6-685F-1649D5C96C76}"/>
              </a:ext>
            </a:extLst>
          </p:cNvPr>
          <p:cNvSpPr/>
          <p:nvPr/>
        </p:nvSpPr>
        <p:spPr>
          <a:xfrm rot="5400000">
            <a:off x="8143738" y="3769730"/>
            <a:ext cx="2370212"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6" name="Dikdörtgen: Köşeleri Yuvarlatılmış 15">
            <a:extLst>
              <a:ext uri="{FF2B5EF4-FFF2-40B4-BE49-F238E27FC236}">
                <a16:creationId xmlns:a16="http://schemas.microsoft.com/office/drawing/2014/main" id="{D05E0743-2A52-6FA3-FBFF-51A2ADC40337}"/>
              </a:ext>
            </a:extLst>
          </p:cNvPr>
          <p:cNvSpPr/>
          <p:nvPr/>
        </p:nvSpPr>
        <p:spPr>
          <a:xfrm rot="10800000">
            <a:off x="4766373" y="3259589"/>
            <a:ext cx="339065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Köşeleri Yuvarlatılmış 16">
            <a:extLst>
              <a:ext uri="{FF2B5EF4-FFF2-40B4-BE49-F238E27FC236}">
                <a16:creationId xmlns:a16="http://schemas.microsoft.com/office/drawing/2014/main" id="{E0B8C63F-CB40-BB46-003A-CB5252297037}"/>
              </a:ext>
            </a:extLst>
          </p:cNvPr>
          <p:cNvSpPr/>
          <p:nvPr/>
        </p:nvSpPr>
        <p:spPr>
          <a:xfrm rot="10800000">
            <a:off x="2683604" y="5780474"/>
            <a:ext cx="6939118"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Köşeleri Yuvarlatılmış 17">
            <a:extLst>
              <a:ext uri="{FF2B5EF4-FFF2-40B4-BE49-F238E27FC236}">
                <a16:creationId xmlns:a16="http://schemas.microsoft.com/office/drawing/2014/main" id="{2BAC8015-2E24-21CE-EB8C-45D44E8CF5A1}"/>
              </a:ext>
            </a:extLst>
          </p:cNvPr>
          <p:cNvSpPr/>
          <p:nvPr/>
        </p:nvSpPr>
        <p:spPr>
          <a:xfrm rot="16200000">
            <a:off x="2855505" y="2500398"/>
            <a:ext cx="2884068"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GUSÜL</a:t>
            </a:r>
          </a:p>
          <a:p>
            <a:pPr algn="ctr">
              <a:lnSpc>
                <a:spcPct val="150000"/>
              </a:lnSpc>
              <a:spcAft>
                <a:spcPts val="600"/>
              </a:spcAft>
            </a:pPr>
            <a:r>
              <a:rPr lang="tr-TR" b="1" dirty="0">
                <a:latin typeface="Arial" panose="020B0604020202020204" pitchFamily="34" charset="0"/>
                <a:cs typeface="Arial" panose="020B0604020202020204" pitchFamily="34" charset="0"/>
              </a:rPr>
              <a:t>SETRİ AVRET</a:t>
            </a:r>
          </a:p>
          <a:p>
            <a:pPr algn="ctr">
              <a:lnSpc>
                <a:spcPct val="150000"/>
              </a:lnSpc>
              <a:spcAft>
                <a:spcPts val="600"/>
              </a:spcAft>
            </a:pPr>
            <a:r>
              <a:rPr lang="tr-TR" b="1" dirty="0">
                <a:latin typeface="Arial" panose="020B0604020202020204" pitchFamily="34" charset="0"/>
                <a:cs typeface="Arial" panose="020B0604020202020204" pitchFamily="34" charset="0"/>
              </a:rPr>
              <a:t>KIYAM</a:t>
            </a:r>
          </a:p>
          <a:p>
            <a:pPr algn="ctr">
              <a:lnSpc>
                <a:spcPct val="150000"/>
              </a:lnSpc>
              <a:spcAft>
                <a:spcPts val="600"/>
              </a:spcAft>
            </a:pPr>
            <a:r>
              <a:rPr lang="tr-TR" b="1" dirty="0">
                <a:latin typeface="Arial" panose="020B0604020202020204" pitchFamily="34" charset="0"/>
                <a:cs typeface="Arial" panose="020B0604020202020204" pitchFamily="34" charset="0"/>
              </a:rPr>
              <a:t>KAMET</a:t>
            </a:r>
          </a:p>
          <a:p>
            <a:pPr algn="ctr">
              <a:lnSpc>
                <a:spcPct val="150000"/>
              </a:lnSpc>
              <a:spcAft>
                <a:spcPts val="600"/>
              </a:spcAft>
            </a:pPr>
            <a:r>
              <a:rPr lang="tr-TR" b="1" dirty="0">
                <a:latin typeface="Arial" panose="020B0604020202020204" pitchFamily="34" charset="0"/>
                <a:cs typeface="Arial" panose="020B0604020202020204" pitchFamily="34" charset="0"/>
              </a:rPr>
              <a:t>SECDE</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TEKBİR</a:t>
            </a:r>
          </a:p>
          <a:p>
            <a:pPr algn="ctr">
              <a:lnSpc>
                <a:spcPct val="150000"/>
              </a:lnSpc>
              <a:spcAft>
                <a:spcPts val="600"/>
              </a:spcAft>
            </a:pPr>
            <a:r>
              <a:rPr lang="tr-TR" b="1" dirty="0">
                <a:latin typeface="Arial" panose="020B0604020202020204" pitchFamily="34" charset="0"/>
                <a:cs typeface="Arial" panose="020B0604020202020204" pitchFamily="34" charset="0"/>
              </a:rPr>
              <a:t>NİYET</a:t>
            </a:r>
          </a:p>
          <a:p>
            <a:pPr algn="ctr">
              <a:lnSpc>
                <a:spcPct val="150000"/>
              </a:lnSpc>
              <a:spcAft>
                <a:spcPts val="600"/>
              </a:spcAft>
            </a:pPr>
            <a:r>
              <a:rPr lang="tr-TR" b="1" dirty="0">
                <a:latin typeface="Arial" panose="020B0604020202020204" pitchFamily="34" charset="0"/>
                <a:cs typeface="Arial" panose="020B0604020202020204" pitchFamily="34" charset="0"/>
              </a:rPr>
              <a:t>TEYEMMÜM</a:t>
            </a:r>
          </a:p>
          <a:p>
            <a:pPr algn="ctr">
              <a:lnSpc>
                <a:spcPct val="150000"/>
              </a:lnSpc>
              <a:spcAft>
                <a:spcPts val="600"/>
              </a:spcAft>
            </a:pPr>
            <a:r>
              <a:rPr lang="tr-TR" b="1" dirty="0">
                <a:latin typeface="Arial" panose="020B0604020202020204" pitchFamily="34" charset="0"/>
                <a:cs typeface="Arial" panose="020B0604020202020204" pitchFamily="34" charset="0"/>
              </a:rPr>
              <a:t>KIRAAT</a:t>
            </a:r>
          </a:p>
          <a:p>
            <a:pPr algn="ctr">
              <a:lnSpc>
                <a:spcPct val="150000"/>
              </a:lnSpc>
              <a:spcAft>
                <a:spcPts val="600"/>
              </a:spcAft>
            </a:pPr>
            <a:r>
              <a:rPr lang="tr-TR" b="1" dirty="0">
                <a:latin typeface="Arial" panose="020B0604020202020204" pitchFamily="34" charset="0"/>
                <a:cs typeface="Arial" panose="020B0604020202020204" pitchFamily="34" charset="0"/>
              </a:rPr>
              <a:t>ABDEST</a:t>
            </a:r>
          </a:p>
        </p:txBody>
      </p:sp>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3" name="4 Tablo">
            <a:extLst>
              <a:ext uri="{FF2B5EF4-FFF2-40B4-BE49-F238E27FC236}">
                <a16:creationId xmlns:a16="http://schemas.microsoft.com/office/drawing/2014/main" id="{416D734B-39CF-7D52-E691-66ED2446F4FB}"/>
              </a:ext>
            </a:extLst>
          </p:cNvPr>
          <p:cNvGraphicFramePr>
            <a:graphicFrameLocks noGrp="1"/>
          </p:cNvGraphicFramePr>
          <p:nvPr>
            <p:extLst>
              <p:ext uri="{D42A27DB-BD31-4B8C-83A1-F6EECF244321}">
                <p14:modId xmlns:p14="http://schemas.microsoft.com/office/powerpoint/2010/main" val="2847610158"/>
              </p:ext>
            </p:extLst>
          </p:nvPr>
        </p:nvGraphicFramePr>
        <p:xfrm>
          <a:off x="2496000" y="1184768"/>
          <a:ext cx="7200000" cy="504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72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720000">
                  <a:extLst>
                    <a:ext uri="{9D8B030D-6E8A-4147-A177-3AD203B41FA5}">
                      <a16:colId xmlns:a16="http://schemas.microsoft.com/office/drawing/2014/main" val="20009"/>
                    </a:ext>
                  </a:extLst>
                </a:gridCol>
              </a:tblGrid>
              <a:tr h="504000">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T</a:t>
                      </a:r>
                    </a:p>
                  </a:txBody>
                  <a:tcPr anchor="ctr"/>
                </a:tc>
                <a:extLst>
                  <a:ext uri="{0D108BD9-81ED-4DB2-BD59-A6C34878D82A}">
                    <a16:rowId xmlns:a16="http://schemas.microsoft.com/office/drawing/2014/main" val="10000"/>
                  </a:ext>
                </a:extLst>
              </a:tr>
              <a:tr h="504000">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Q</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G</a:t>
                      </a:r>
                    </a:p>
                  </a:txBody>
                  <a:tcPr anchor="ctr"/>
                </a:tc>
                <a:extLst>
                  <a:ext uri="{0D108BD9-81ED-4DB2-BD59-A6C34878D82A}">
                    <a16:rowId xmlns:a16="http://schemas.microsoft.com/office/drawing/2014/main" val="10001"/>
                  </a:ext>
                </a:extLst>
              </a:tr>
              <a:tr h="504000">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K</a:t>
                      </a:r>
                    </a:p>
                  </a:txBody>
                  <a:tcPr anchor="ctr"/>
                </a:tc>
                <a:extLst>
                  <a:ext uri="{0D108BD9-81ED-4DB2-BD59-A6C34878D82A}">
                    <a16:rowId xmlns:a16="http://schemas.microsoft.com/office/drawing/2014/main" val="10002"/>
                  </a:ext>
                </a:extLst>
              </a:tr>
              <a:tr h="504000">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O</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W</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K</a:t>
                      </a:r>
                    </a:p>
                  </a:txBody>
                  <a:tcPr anchor="ctr"/>
                </a:tc>
                <a:extLst>
                  <a:ext uri="{0D108BD9-81ED-4DB2-BD59-A6C34878D82A}">
                    <a16:rowId xmlns:a16="http://schemas.microsoft.com/office/drawing/2014/main" val="10003"/>
                  </a:ext>
                </a:extLst>
              </a:tr>
              <a:tr h="504000">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Ö</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G</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Q</a:t>
                      </a:r>
                    </a:p>
                  </a:txBody>
                  <a:tcPr anchor="ctr"/>
                </a:tc>
                <a:tc>
                  <a:txBody>
                    <a:bodyPr/>
                    <a:lstStyle/>
                    <a:p>
                      <a:pPr algn="ctr"/>
                      <a:r>
                        <a:rPr lang="tr-TR" sz="2000" kern="1200" dirty="0">
                          <a:solidFill>
                            <a:schemeClr val="tx1"/>
                          </a:solidFill>
                          <a:latin typeface="+mn-lt"/>
                          <a:ea typeface="+mn-ea"/>
                          <a:cs typeface="+mn-cs"/>
                        </a:rPr>
                        <a:t>I</a:t>
                      </a:r>
                    </a:p>
                  </a:txBody>
                  <a:tcPr anchor="ctr"/>
                </a:tc>
                <a:extLst>
                  <a:ext uri="{0D108BD9-81ED-4DB2-BD59-A6C34878D82A}">
                    <a16:rowId xmlns:a16="http://schemas.microsoft.com/office/drawing/2014/main" val="10004"/>
                  </a:ext>
                </a:extLst>
              </a:tr>
              <a:tr h="504000">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Ç</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Y</a:t>
                      </a:r>
                    </a:p>
                  </a:txBody>
                  <a:tcPr anchor="ctr"/>
                </a:tc>
                <a:extLst>
                  <a:ext uri="{0D108BD9-81ED-4DB2-BD59-A6C34878D82A}">
                    <a16:rowId xmlns:a16="http://schemas.microsoft.com/office/drawing/2014/main" val="10005"/>
                  </a:ext>
                </a:extLst>
              </a:tr>
              <a:tr h="504000">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A</a:t>
                      </a:r>
                    </a:p>
                  </a:txBody>
                  <a:tcPr anchor="ctr"/>
                </a:tc>
                <a:extLst>
                  <a:ext uri="{0D108BD9-81ED-4DB2-BD59-A6C34878D82A}">
                    <a16:rowId xmlns:a16="http://schemas.microsoft.com/office/drawing/2014/main" val="10006"/>
                  </a:ext>
                </a:extLst>
              </a:tr>
              <a:tr h="504000">
                <a:tc>
                  <a:txBody>
                    <a:bodyPr/>
                    <a:lstStyle/>
                    <a:p>
                      <a:pPr marL="0" algn="ctr" defTabSz="914400" rtl="0" eaLnBrk="1" latinLnBrk="0" hangingPunct="1"/>
                      <a:r>
                        <a:rPr lang="tr-TR" sz="2000" kern="1200" dirty="0">
                          <a:solidFill>
                            <a:schemeClr val="tx1"/>
                          </a:solidFill>
                          <a:latin typeface="+mn-lt"/>
                          <a:ea typeface="+mn-ea"/>
                          <a:cs typeface="+mn-cs"/>
                        </a:rPr>
                        <a:t>T</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S</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E</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D</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B</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A</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Q</a:t>
                      </a:r>
                    </a:p>
                  </a:txBody>
                  <a:tcPr anchor="ctr"/>
                </a:tc>
                <a:tc>
                  <a:txBody>
                    <a:bodyPr/>
                    <a:lstStyle/>
                    <a:p>
                      <a:pPr algn="ctr"/>
                      <a:r>
                        <a:rPr lang="tr-TR" dirty="0">
                          <a:solidFill>
                            <a:schemeClr val="tx1"/>
                          </a:solidFill>
                        </a:rPr>
                        <a:t>Ö</a:t>
                      </a:r>
                    </a:p>
                  </a:txBody>
                  <a:tcPr anchor="ctr"/>
                </a:tc>
                <a:tc>
                  <a:txBody>
                    <a:bodyPr/>
                    <a:lstStyle/>
                    <a:p>
                      <a:pPr algn="ctr"/>
                      <a:r>
                        <a:rPr lang="tr-TR" sz="2000" kern="1200" dirty="0">
                          <a:solidFill>
                            <a:schemeClr val="tx1"/>
                          </a:solidFill>
                          <a:latin typeface="+mn-lt"/>
                          <a:ea typeface="+mn-ea"/>
                          <a:cs typeface="+mn-cs"/>
                        </a:rPr>
                        <a:t>Ş</a:t>
                      </a:r>
                    </a:p>
                  </a:txBody>
                  <a:tcPr anchor="ctr"/>
                </a:tc>
                <a:tc>
                  <a:txBody>
                    <a:bodyPr/>
                    <a:lstStyle/>
                    <a:p>
                      <a:pPr algn="ctr"/>
                      <a:r>
                        <a:rPr lang="tr-TR" sz="2000" kern="1200" dirty="0">
                          <a:solidFill>
                            <a:schemeClr val="tx1"/>
                          </a:solidFill>
                          <a:latin typeface="+mn-lt"/>
                          <a:ea typeface="+mn-ea"/>
                          <a:cs typeface="+mn-cs"/>
                        </a:rPr>
                        <a:t>M</a:t>
                      </a:r>
                    </a:p>
                  </a:txBody>
                  <a:tcPr anchor="ctr"/>
                </a:tc>
                <a:extLst>
                  <a:ext uri="{0D108BD9-81ED-4DB2-BD59-A6C34878D82A}">
                    <a16:rowId xmlns:a16="http://schemas.microsoft.com/office/drawing/2014/main" val="10007"/>
                  </a:ext>
                </a:extLst>
              </a:tr>
              <a:tr h="504000">
                <a:tc>
                  <a:txBody>
                    <a:bodyPr/>
                    <a:lstStyle/>
                    <a:p>
                      <a:pPr algn="ctr"/>
                      <a:r>
                        <a:rPr lang="tr-TR" sz="2000" kern="1200" dirty="0">
                          <a:solidFill>
                            <a:schemeClr val="tx1"/>
                          </a:solidFill>
                          <a:latin typeface="+mn-lt"/>
                          <a:ea typeface="+mn-ea"/>
                          <a:cs typeface="+mn-cs"/>
                        </a:rPr>
                        <a:t>Q</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G</a:t>
                      </a:r>
                    </a:p>
                  </a:txBody>
                  <a:tcPr anchor="ctr"/>
                </a:tc>
                <a:tc>
                  <a:txBody>
                    <a:bodyPr/>
                    <a:lstStyle/>
                    <a:p>
                      <a:pPr algn="ctr"/>
                      <a:r>
                        <a:rPr lang="tr-TR" sz="2000" kern="1200" dirty="0">
                          <a:solidFill>
                            <a:schemeClr val="tx1"/>
                          </a:solidFill>
                          <a:latin typeface="+mn-lt"/>
                          <a:ea typeface="+mn-ea"/>
                          <a:cs typeface="+mn-cs"/>
                        </a:rPr>
                        <a:t>Ö</a:t>
                      </a:r>
                    </a:p>
                  </a:txBody>
                  <a:tcPr anchor="ctr"/>
                </a:tc>
                <a:tc>
                  <a:txBody>
                    <a:bodyPr/>
                    <a:lstStyle/>
                    <a:p>
                      <a:pPr algn="ctr"/>
                      <a:r>
                        <a:rPr lang="tr-TR" sz="2000" kern="1200" dirty="0">
                          <a:solidFill>
                            <a:schemeClr val="tx1"/>
                          </a:solidFill>
                          <a:latin typeface="+mn-lt"/>
                          <a:ea typeface="+mn-ea"/>
                          <a:cs typeface="+mn-cs"/>
                        </a:rPr>
                        <a:t>Ç</a:t>
                      </a:r>
                    </a:p>
                  </a:txBody>
                  <a:tcPr anchor="ctr"/>
                </a:tc>
                <a:tc>
                  <a:txBody>
                    <a:bodyPr/>
                    <a:lstStyle/>
                    <a:p>
                      <a:pPr algn="ctr"/>
                      <a:r>
                        <a:rPr lang="tr-TR" sz="2000" kern="1200" dirty="0">
                          <a:solidFill>
                            <a:schemeClr val="tx1"/>
                          </a:solidFill>
                          <a:latin typeface="+mn-lt"/>
                          <a:ea typeface="+mn-ea"/>
                          <a:cs typeface="+mn-cs"/>
                        </a:rPr>
                        <a:t>T</a:t>
                      </a:r>
                    </a:p>
                  </a:txBody>
                  <a:tcPr anchor="ctr"/>
                </a:tc>
                <a:extLst>
                  <a:ext uri="{0D108BD9-81ED-4DB2-BD59-A6C34878D82A}">
                    <a16:rowId xmlns:a16="http://schemas.microsoft.com/office/drawing/2014/main" val="10008"/>
                  </a:ext>
                </a:extLst>
              </a:tr>
              <a:tr h="504000">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T</a:t>
                      </a:r>
                    </a:p>
                  </a:txBody>
                  <a:tcPr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2" grpId="0" animBg="1"/>
      <p:bldP spid="13" grpId="0" animBg="1"/>
      <p:bldP spid="14" grpId="0" animBg="1"/>
      <p:bldP spid="15" grpId="0" animBg="1"/>
      <p:bldP spid="16" grpId="0" animBg="1"/>
      <p:bldP spid="17"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renklilik, metin, çizgi içeren bir resim&#10;&#10;Açıklama otomatik olarak oluşturuldu">
            <a:extLst>
              <a:ext uri="{FF2B5EF4-FFF2-40B4-BE49-F238E27FC236}">
                <a16:creationId xmlns:a16="http://schemas.microsoft.com/office/drawing/2014/main" id="{CA9DEFEC-2133-94F6-2084-2B348DD6E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8360229"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5" y="1358447"/>
            <a:ext cx="2430838"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Abdest</a:t>
            </a: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4" y="2191178"/>
            <a:ext cx="2922019"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Niyet</a:t>
            </a: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5" y="3044363"/>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Ezan</a:t>
            </a: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5" y="3892084"/>
            <a:ext cx="2430838"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Teyemmüm</a:t>
            </a: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5" y="4730279"/>
            <a:ext cx="2223764" cy="461665"/>
          </a:xfrm>
          <a:prstGeom prst="rect">
            <a:avLst/>
          </a:prstGeom>
          <a:noFill/>
          <a:ln>
            <a:noFill/>
          </a:ln>
        </p:spPr>
        <p:txBody>
          <a:bodyPr wrap="square" rtlCol="0">
            <a:spAutoFit/>
          </a:bodyPr>
          <a:lstStyle/>
          <a:p>
            <a:pPr>
              <a:spcAft>
                <a:spcPts val="600"/>
              </a:spcAft>
            </a:pPr>
            <a:r>
              <a:rPr lang="tr-TR" sz="2400" b="1" dirty="0" err="1">
                <a:solidFill>
                  <a:schemeClr val="bg1"/>
                </a:solidFill>
                <a:latin typeface="Arial" panose="020B0604020202020204" pitchFamily="34" charset="0"/>
                <a:cs typeface="Arial" panose="020B0604020202020204" pitchFamily="34" charset="0"/>
              </a:rPr>
              <a:t>Setr</a:t>
            </a:r>
            <a:r>
              <a:rPr lang="tr-TR" sz="2400" b="1" dirty="0">
                <a:solidFill>
                  <a:schemeClr val="bg1"/>
                </a:solidFill>
                <a:latin typeface="Arial" panose="020B0604020202020204" pitchFamily="34" charset="0"/>
                <a:cs typeface="Arial" panose="020B0604020202020204" pitchFamily="34" charset="0"/>
              </a:rPr>
              <a:t>-i avret</a:t>
            </a: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5" y="5582765"/>
            <a:ext cx="2430838"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Secde</a:t>
            </a: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391791"/>
            <a:ext cx="6443562"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Namaz vaktinin geldiğini bildirmek için okunan çağrı</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229843"/>
            <a:ext cx="644356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Namazda vücudun gerekli yerlerini örtmek</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3073275"/>
            <a:ext cx="6608454" cy="400110"/>
          </a:xfrm>
          <a:prstGeom prst="rect">
            <a:avLst/>
          </a:prstGeom>
          <a:noFill/>
          <a:ln>
            <a:noFill/>
          </a:ln>
        </p:spPr>
        <p:txBody>
          <a:bodyPr wrap="square" rtlCol="0">
            <a:spAutoFit/>
          </a:bodyPr>
          <a:lstStyle/>
          <a:p>
            <a:pPr>
              <a:spcAft>
                <a:spcPts val="600"/>
              </a:spcAft>
            </a:pPr>
            <a:r>
              <a:rPr lang="sv-SE" sz="2000" dirty="0">
                <a:solidFill>
                  <a:schemeClr val="bg1"/>
                </a:solidFill>
                <a:latin typeface="Arial" panose="020B0604020202020204" pitchFamily="34" charset="0"/>
                <a:cs typeface="Arial" panose="020B0604020202020204" pitchFamily="34" charset="0"/>
              </a:rPr>
              <a:t>Namazda alnı, burnu, elleri, ve dizleri yere koymak</a:t>
            </a: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755629"/>
            <a:ext cx="632364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Su bulunmadığı veya suyu kullanma imkanı olmadığı hallerdeki abdest</a:t>
            </a: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0" y="4753954"/>
            <a:ext cx="6608455" cy="392415"/>
          </a:xfrm>
          <a:prstGeom prst="rect">
            <a:avLst/>
          </a:prstGeom>
          <a:noFill/>
          <a:ln>
            <a:noFill/>
          </a:ln>
        </p:spPr>
        <p:txBody>
          <a:bodyPr wrap="square" rtlCol="0">
            <a:spAutoFit/>
          </a:bodyPr>
          <a:lstStyle/>
          <a:p>
            <a:pPr>
              <a:spcAft>
                <a:spcPts val="600"/>
              </a:spcAft>
            </a:pPr>
            <a:r>
              <a:rPr lang="tr-TR" sz="1950" dirty="0">
                <a:solidFill>
                  <a:schemeClr val="bg1"/>
                </a:solidFill>
                <a:latin typeface="Arial" panose="020B0604020202020204" pitchFamily="34" charset="0"/>
                <a:cs typeface="Arial" panose="020B0604020202020204" pitchFamily="34" charset="0"/>
              </a:rPr>
              <a:t>Belli ibadetleri yerine getirmeden önce yapılan temizlik</a:t>
            </a: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600730"/>
            <a:ext cx="6443560"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Kişinin hangi namazı kılacağını içinden söylemesi</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8" name="Tablo 9">
            <a:extLst>
              <a:ext uri="{FF2B5EF4-FFF2-40B4-BE49-F238E27FC236}">
                <a16:creationId xmlns:a16="http://schemas.microsoft.com/office/drawing/2014/main" id="{4DE1A63D-23D9-97EF-F720-8AA271D05DBF}"/>
              </a:ext>
            </a:extLst>
          </p:cNvPr>
          <p:cNvGraphicFramePr>
            <a:graphicFrameLocks noGrp="1"/>
          </p:cNvGraphicFramePr>
          <p:nvPr>
            <p:extLst>
              <p:ext uri="{D42A27DB-BD31-4B8C-83A1-F6EECF244321}">
                <p14:modId xmlns:p14="http://schemas.microsoft.com/office/powerpoint/2010/main" val="3471489374"/>
              </p:ext>
            </p:extLst>
          </p:nvPr>
        </p:nvGraphicFramePr>
        <p:xfrm>
          <a:off x="696000" y="1268999"/>
          <a:ext cx="10800001" cy="4320002"/>
        </p:xfrm>
        <a:graphic>
          <a:graphicData uri="http://schemas.openxmlformats.org/drawingml/2006/table">
            <a:tbl>
              <a:tblPr firstRow="1" bandRow="1">
                <a:tableStyleId>{ED083AE6-46FA-4A59-8FB0-9F97EB10719F}</a:tableStyleId>
              </a:tblPr>
              <a:tblGrid>
                <a:gridCol w="675000">
                  <a:extLst>
                    <a:ext uri="{9D8B030D-6E8A-4147-A177-3AD203B41FA5}">
                      <a16:colId xmlns:a16="http://schemas.microsoft.com/office/drawing/2014/main" val="3188441027"/>
                    </a:ext>
                  </a:extLst>
                </a:gridCol>
                <a:gridCol w="2300357">
                  <a:extLst>
                    <a:ext uri="{9D8B030D-6E8A-4147-A177-3AD203B41FA5}">
                      <a16:colId xmlns:a16="http://schemas.microsoft.com/office/drawing/2014/main" val="2099082098"/>
                    </a:ext>
                  </a:extLst>
                </a:gridCol>
                <a:gridCol w="7824644">
                  <a:extLst>
                    <a:ext uri="{9D8B030D-6E8A-4147-A177-3AD203B41FA5}">
                      <a16:colId xmlns:a16="http://schemas.microsoft.com/office/drawing/2014/main" val="3021844981"/>
                    </a:ext>
                  </a:extLst>
                </a:gridCol>
              </a:tblGrid>
              <a:tr h="716811">
                <a:tc>
                  <a:txBody>
                    <a:bodyPr/>
                    <a:lstStyle/>
                    <a:p>
                      <a:pPr algn="ctr"/>
                      <a:r>
                        <a:rPr lang="tr-TR" b="1" dirty="0"/>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2AEE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b="1" dirty="0">
                          <a:solidFill>
                            <a:schemeClr val="bg1"/>
                          </a:solidFill>
                          <a:latin typeface="Arial" panose="020B0604020202020204" pitchFamily="34" charset="0"/>
                          <a:cs typeface="Arial" panose="020B0604020202020204" pitchFamily="34" charset="0"/>
                        </a:rPr>
                        <a:t>Hadesten taharet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2AEE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tr-TR" sz="1800" b="0" dirty="0">
                          <a:solidFill>
                            <a:schemeClr val="bg1"/>
                          </a:solidFill>
                          <a:latin typeface="Arial" panose="020B0604020202020204" pitchFamily="34" charset="0"/>
                          <a:cs typeface="Arial" panose="020B0604020202020204" pitchFamily="34" charset="0"/>
                        </a:rPr>
                        <a:t>Namaz kılacak kimsenin temizlenmesi, abdesti yoksa abdest alması </a:t>
                      </a:r>
                      <a:endParaRPr lang="tr-TR" sz="18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2AEE5"/>
                    </a:solidFill>
                  </a:tcPr>
                </a:tc>
                <a:extLst>
                  <a:ext uri="{0D108BD9-81ED-4DB2-BD59-A6C34878D82A}">
                    <a16:rowId xmlns:a16="http://schemas.microsoft.com/office/drawing/2014/main" val="982466979"/>
                  </a:ext>
                </a:extLst>
              </a:tr>
              <a:tr h="735947">
                <a:tc>
                  <a:txBody>
                    <a:bodyPr/>
                    <a:lstStyle/>
                    <a:p>
                      <a:pPr algn="ctr"/>
                      <a:r>
                        <a:rPr lang="tr-TR" b="1" dirty="0"/>
                        <a:t>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008A"/>
                    </a:solidFill>
                  </a:tcPr>
                </a:tc>
                <a:tc>
                  <a:txBody>
                    <a:bodyPr/>
                    <a:lstStyle/>
                    <a:p>
                      <a:r>
                        <a:rPr lang="tr-TR" sz="1800" b="1" dirty="0" err="1">
                          <a:solidFill>
                            <a:schemeClr val="bg1"/>
                          </a:solidFill>
                          <a:latin typeface="Arial" panose="020B0604020202020204" pitchFamily="34" charset="0"/>
                          <a:cs typeface="Arial" panose="020B0604020202020204" pitchFamily="34" charset="0"/>
                        </a:rPr>
                        <a:t>Necaetten</a:t>
                      </a:r>
                      <a:r>
                        <a:rPr lang="tr-TR" sz="1800" b="1" dirty="0">
                          <a:solidFill>
                            <a:schemeClr val="bg1"/>
                          </a:solidFill>
                          <a:latin typeface="Arial" panose="020B0604020202020204" pitchFamily="34" charset="0"/>
                          <a:cs typeface="Arial" panose="020B0604020202020204" pitchFamily="34" charset="0"/>
                        </a:rPr>
                        <a:t> taharet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008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tr-TR" sz="1800" b="0" dirty="0">
                          <a:solidFill>
                            <a:schemeClr val="bg1"/>
                          </a:solidFill>
                          <a:latin typeface="Arial" panose="020B0604020202020204" pitchFamily="34" charset="0"/>
                          <a:cs typeface="Arial" panose="020B0604020202020204" pitchFamily="34" charset="0"/>
                        </a:rPr>
                        <a:t>Namaz kılacak kimsenin bedeninin, elbisesinin veya  namaz kılacağı yerin temizlenmesi </a:t>
                      </a:r>
                      <a:endParaRPr lang="tr-TR" sz="18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008A"/>
                    </a:solidFill>
                  </a:tcPr>
                </a:tc>
                <a:extLst>
                  <a:ext uri="{0D108BD9-81ED-4DB2-BD59-A6C34878D82A}">
                    <a16:rowId xmlns:a16="http://schemas.microsoft.com/office/drawing/2014/main" val="3730190267"/>
                  </a:ext>
                </a:extLst>
              </a:tr>
              <a:tr h="716811">
                <a:tc>
                  <a:txBody>
                    <a:bodyPr/>
                    <a:lstStyle/>
                    <a:p>
                      <a:pPr algn="ctr"/>
                      <a:r>
                        <a:rPr lang="tr-TR" b="1"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A62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b="1" dirty="0" err="1">
                          <a:solidFill>
                            <a:schemeClr val="bg1"/>
                          </a:solidFill>
                          <a:latin typeface="Arial" panose="020B0604020202020204" pitchFamily="34" charset="0"/>
                          <a:cs typeface="Arial" panose="020B0604020202020204" pitchFamily="34" charset="0"/>
                        </a:rPr>
                        <a:t>Setr</a:t>
                      </a:r>
                      <a:r>
                        <a:rPr lang="tr-TR" sz="1800" b="1" dirty="0">
                          <a:solidFill>
                            <a:schemeClr val="bg1"/>
                          </a:solidFill>
                          <a:latin typeface="Arial" panose="020B0604020202020204" pitchFamily="34" charset="0"/>
                          <a:cs typeface="Arial" panose="020B0604020202020204" pitchFamily="34" charset="0"/>
                        </a:rPr>
                        <a:t>-i avret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A62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tr-TR" sz="1800" b="0" dirty="0">
                          <a:solidFill>
                            <a:schemeClr val="bg1"/>
                          </a:solidFill>
                          <a:latin typeface="Arial" panose="020B0604020202020204" pitchFamily="34" charset="0"/>
                          <a:cs typeface="Arial" panose="020B0604020202020204" pitchFamily="34" charset="0"/>
                        </a:rPr>
                        <a:t>Namazda vücudun gerekli yerlerini örtmektir.</a:t>
                      </a:r>
                      <a:endParaRPr lang="tr-TR" sz="18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A62C"/>
                    </a:solidFill>
                  </a:tcPr>
                </a:tc>
                <a:extLst>
                  <a:ext uri="{0D108BD9-81ED-4DB2-BD59-A6C34878D82A}">
                    <a16:rowId xmlns:a16="http://schemas.microsoft.com/office/drawing/2014/main" val="421666412"/>
                  </a:ext>
                </a:extLst>
              </a:tr>
              <a:tr h="716811">
                <a:tc>
                  <a:txBody>
                    <a:bodyPr/>
                    <a:lstStyle/>
                    <a:p>
                      <a:pPr algn="ctr"/>
                      <a:r>
                        <a:rPr lang="tr-TR" b="1" dirty="0"/>
                        <a:t>IV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B1A8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b="1" dirty="0" err="1">
                          <a:solidFill>
                            <a:schemeClr val="bg1"/>
                          </a:solidFill>
                          <a:latin typeface="Arial" panose="020B0604020202020204" pitchFamily="34" charset="0"/>
                          <a:cs typeface="Arial" panose="020B0604020202020204" pitchFamily="34" charset="0"/>
                        </a:rPr>
                        <a:t>İstikba</a:t>
                      </a:r>
                      <a:r>
                        <a:rPr lang="tr-TR" sz="1800" b="1" dirty="0">
                          <a:solidFill>
                            <a:schemeClr val="bg1"/>
                          </a:solidFill>
                          <a:latin typeface="Arial" panose="020B0604020202020204" pitchFamily="34" charset="0"/>
                          <a:cs typeface="Arial" panose="020B0604020202020204" pitchFamily="34" charset="0"/>
                        </a:rPr>
                        <a:t>-i kıble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B1A8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tr-TR" sz="1800" dirty="0">
                          <a:solidFill>
                            <a:schemeClr val="bg1"/>
                          </a:solidFill>
                          <a:latin typeface="Arial" panose="020B0604020202020204" pitchFamily="34" charset="0"/>
                          <a:cs typeface="Arial" panose="020B0604020202020204" pitchFamily="34" charset="0"/>
                        </a:rPr>
                        <a:t>Mekke'de bulunan Kâbe’ye yönelmektir.</a:t>
                      </a:r>
                      <a:endParaRPr lang="tr-TR" sz="18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B1A8D"/>
                    </a:solidFill>
                  </a:tcPr>
                </a:tc>
                <a:extLst>
                  <a:ext uri="{0D108BD9-81ED-4DB2-BD59-A6C34878D82A}">
                    <a16:rowId xmlns:a16="http://schemas.microsoft.com/office/drawing/2014/main" val="644877718"/>
                  </a:ext>
                </a:extLst>
              </a:tr>
              <a:tr h="716811">
                <a:tc>
                  <a:txBody>
                    <a:bodyPr/>
                    <a:lstStyle/>
                    <a:p>
                      <a:pPr algn="ctr"/>
                      <a:r>
                        <a:rPr lang="tr-TR" b="1" dirty="0"/>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1D27"/>
                    </a:solidFill>
                  </a:tcPr>
                </a:tc>
                <a:tc>
                  <a:txBody>
                    <a:bodyPr/>
                    <a:lstStyle/>
                    <a:p>
                      <a:r>
                        <a:rPr lang="tr-TR" sz="1800" b="1" dirty="0">
                          <a:solidFill>
                            <a:schemeClr val="bg1"/>
                          </a:solidFill>
                          <a:latin typeface="Arial" panose="020B0604020202020204" pitchFamily="34" charset="0"/>
                          <a:cs typeface="Arial" panose="020B0604020202020204" pitchFamily="34" charset="0"/>
                        </a:rPr>
                        <a:t>Vakit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1D2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tr-TR" sz="1800" dirty="0">
                          <a:solidFill>
                            <a:schemeClr val="bg1"/>
                          </a:solidFill>
                          <a:latin typeface="Arial" panose="020B0604020202020204" pitchFamily="34" charset="0"/>
                          <a:cs typeface="Arial" panose="020B0604020202020204" pitchFamily="34" charset="0"/>
                        </a:rPr>
                        <a:t>Namazları, kendi vakitleri içinde kılmak demektir.</a:t>
                      </a:r>
                      <a:endParaRPr lang="tr-TR" sz="18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1D27"/>
                    </a:solidFill>
                  </a:tcPr>
                </a:tc>
                <a:extLst>
                  <a:ext uri="{0D108BD9-81ED-4DB2-BD59-A6C34878D82A}">
                    <a16:rowId xmlns:a16="http://schemas.microsoft.com/office/drawing/2014/main" val="3380227177"/>
                  </a:ext>
                </a:extLst>
              </a:tr>
              <a:tr h="716811">
                <a:tc>
                  <a:txBody>
                    <a:bodyPr/>
                    <a:lstStyle/>
                    <a:p>
                      <a:pPr algn="ctr"/>
                      <a:r>
                        <a:rPr lang="tr-TR" b="1" dirty="0"/>
                        <a:t>VI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ECB29"/>
                    </a:solidFill>
                  </a:tcPr>
                </a:tc>
                <a:tc>
                  <a:txBody>
                    <a:bodyPr/>
                    <a:lstStyle/>
                    <a:p>
                      <a:r>
                        <a:rPr lang="tr-TR" sz="1800" b="1" dirty="0">
                          <a:solidFill>
                            <a:schemeClr val="bg1"/>
                          </a:solidFill>
                          <a:latin typeface="Arial" panose="020B0604020202020204" pitchFamily="34" charset="0"/>
                          <a:cs typeface="Arial" panose="020B0604020202020204" pitchFamily="34" charset="0"/>
                        </a:rPr>
                        <a:t>Niyet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ECB2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tr-TR" sz="1800" dirty="0">
                          <a:solidFill>
                            <a:schemeClr val="bg1"/>
                          </a:solidFill>
                          <a:latin typeface="Arial" panose="020B0604020202020204" pitchFamily="34" charset="0"/>
                          <a:cs typeface="Arial" panose="020B0604020202020204" pitchFamily="34" charset="0"/>
                        </a:rPr>
                        <a:t>Kişinin hangi namazı kılacağını içinden söylemesidir.</a:t>
                      </a:r>
                      <a:endParaRPr lang="tr-TR" sz="18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ECB29"/>
                    </a:solidFill>
                  </a:tcPr>
                </a:tc>
                <a:extLst>
                  <a:ext uri="{0D108BD9-81ED-4DB2-BD59-A6C34878D82A}">
                    <a16:rowId xmlns:a16="http://schemas.microsoft.com/office/drawing/2014/main" val="2735660083"/>
                  </a:ext>
                </a:extLst>
              </a:tr>
            </a:tbl>
          </a:graphicData>
        </a:graphic>
      </p:graphicFrame>
    </p:spTree>
    <p:extLst>
      <p:ext uri="{BB962C8B-B14F-4D97-AF65-F5344CB8AC3E}">
        <p14:creationId xmlns:p14="http://schemas.microsoft.com/office/powerpoint/2010/main" val="9647236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etin, ekran görüntüsü, yazı tipi içeren bir resim&#10;&#10;Açıklama otomatik olarak oluşturuldu">
            <a:extLst>
              <a:ext uri="{FF2B5EF4-FFF2-40B4-BE49-F238E27FC236}">
                <a16:creationId xmlns:a16="http://schemas.microsoft.com/office/drawing/2014/main" id="{10CA8595-E217-6776-A8D9-63C83DD58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a:solidFill>
                  <a:srgbClr val="FFFFFF"/>
                </a:solidFill>
                <a:latin typeface="Arial"/>
              </a:rPr>
              <a:t>.</a:t>
            </a:r>
            <a:endParaRPr lang="en-US" sz="1500" dirty="0">
              <a:solidFill>
                <a:srgbClr val="FFFFFF"/>
              </a:solidFill>
              <a:latin typeface="Arial"/>
            </a:endParaRP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91343D07-E2A6-5B9E-9D91-1019EC034F22}"/>
              </a:ext>
            </a:extLst>
          </p:cNvPr>
          <p:cNvSpPr txBox="1"/>
          <p:nvPr/>
        </p:nvSpPr>
        <p:spPr>
          <a:xfrm>
            <a:off x="3530600" y="2154131"/>
            <a:ext cx="7607300" cy="1077218"/>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Namaz için ilk olarak yapılması gereken iş abdest almaktır.</a:t>
            </a:r>
          </a:p>
        </p:txBody>
      </p:sp>
      <p:pic>
        <p:nvPicPr>
          <p:cNvPr id="6" name="Resim 5" descr="ekran görüntüsü, tasarım içeren bir resim&#10;&#10;Açıklama otomatik olarak oluşturuldu">
            <a:extLst>
              <a:ext uri="{FF2B5EF4-FFF2-40B4-BE49-F238E27FC236}">
                <a16:creationId xmlns:a16="http://schemas.microsoft.com/office/drawing/2014/main" id="{3C69120F-6B48-1E93-5385-0651C17E2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1" y="699195"/>
            <a:ext cx="2686570" cy="900000"/>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495662" y="927057"/>
            <a:ext cx="2686570" cy="430887"/>
          </a:xfrm>
          <a:prstGeom prst="rect">
            <a:avLst/>
          </a:prstGeom>
          <a:noFill/>
          <a:ln>
            <a:noFill/>
          </a:ln>
        </p:spPr>
        <p:txBody>
          <a:bodyPr wrap="square" rtlCol="0">
            <a:spAutoFit/>
          </a:bodyPr>
          <a:lstStyle/>
          <a:p>
            <a:pPr>
              <a:spcAft>
                <a:spcPts val="600"/>
              </a:spcAft>
            </a:pPr>
            <a:r>
              <a:rPr lang="tr-TR" sz="2200" b="1" dirty="0">
                <a:latin typeface="Arial" panose="020B0604020202020204" pitchFamily="34" charset="0"/>
                <a:cs typeface="Arial" panose="020B0604020202020204" pitchFamily="34" charset="0"/>
              </a:rPr>
              <a:t>Abdest</a:t>
            </a:r>
          </a:p>
        </p:txBody>
      </p:sp>
      <p:pic>
        <p:nvPicPr>
          <p:cNvPr id="10" name="Resim 9" descr="kişi, şahıs, giyim, insan yüzü, adam, insan içeren bir resim&#10;&#10;Açıklama otomatik olarak oluşturuldu">
            <a:extLst>
              <a:ext uri="{FF2B5EF4-FFF2-40B4-BE49-F238E27FC236}">
                <a16:creationId xmlns:a16="http://schemas.microsoft.com/office/drawing/2014/main" id="{67A3EBB6-137C-A266-9EDB-32AA7B2C6E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80" y="1956239"/>
            <a:ext cx="2686569" cy="4029854"/>
          </a:xfrm>
          <a:prstGeom prst="rect">
            <a:avLst/>
          </a:prstGeom>
        </p:spPr>
      </p:pic>
      <p:sp>
        <p:nvSpPr>
          <p:cNvPr id="11" name="Metin kutusu 10">
            <a:extLst>
              <a:ext uri="{FF2B5EF4-FFF2-40B4-BE49-F238E27FC236}">
                <a16:creationId xmlns:a16="http://schemas.microsoft.com/office/drawing/2014/main" id="{1AE0B2B3-EB35-2191-4801-EB931F6233B9}"/>
              </a:ext>
            </a:extLst>
          </p:cNvPr>
          <p:cNvSpPr txBox="1"/>
          <p:nvPr/>
        </p:nvSpPr>
        <p:spPr>
          <a:xfrm>
            <a:off x="3530600" y="3670301"/>
            <a:ext cx="8166100" cy="1569660"/>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Abdestin alınışını Hz. Muhammed (s.a.v.) bizlere öğretmiştir. Kur'an-ı Kerim'de de farzlarına yer verilmiştir.</a:t>
            </a:r>
          </a:p>
        </p:txBody>
      </p:sp>
    </p:spTree>
    <p:extLst>
      <p:ext uri="{BB962C8B-B14F-4D97-AF65-F5344CB8AC3E}">
        <p14:creationId xmlns:p14="http://schemas.microsoft.com/office/powerpoint/2010/main" val="249120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91343D07-E2A6-5B9E-9D91-1019EC034F22}"/>
              </a:ext>
            </a:extLst>
          </p:cNvPr>
          <p:cNvSpPr txBox="1"/>
          <p:nvPr/>
        </p:nvSpPr>
        <p:spPr>
          <a:xfrm>
            <a:off x="1420812" y="2023623"/>
            <a:ext cx="4275450" cy="646331"/>
          </a:xfrm>
          <a:prstGeom prst="rect">
            <a:avLst/>
          </a:prstGeom>
          <a:noFill/>
          <a:ln>
            <a:noFill/>
          </a:ln>
        </p:spPr>
        <p:txBody>
          <a:bodyPr wrap="square" rtlCol="0">
            <a:spAutoFit/>
          </a:bodyPr>
          <a:lstStyle/>
          <a:p>
            <a:pPr>
              <a:spcAft>
                <a:spcPts val="600"/>
              </a:spcAft>
            </a:pPr>
            <a:r>
              <a:rPr lang="tr-TR" dirty="0">
                <a:latin typeface="Arial" panose="020B0604020202020204" pitchFamily="34" charset="0"/>
                <a:cs typeface="Arial" panose="020B0604020202020204" pitchFamily="34" charset="0"/>
              </a:rPr>
              <a:t>Niyet edip elleri yıkadıktan sonra ağza sağ elle üç defa su verip ağız çalkalanır.</a:t>
            </a:r>
          </a:p>
        </p:txBody>
      </p:sp>
      <p:pic>
        <p:nvPicPr>
          <p:cNvPr id="6" name="Resim 5" descr="ekran görüntüsü, tasarım içeren bir resim&#10;&#10;Açıklama otomatik olarak oluşturuldu">
            <a:extLst>
              <a:ext uri="{FF2B5EF4-FFF2-40B4-BE49-F238E27FC236}">
                <a16:creationId xmlns:a16="http://schemas.microsoft.com/office/drawing/2014/main" id="{3C69120F-6B48-1E93-5385-0651C17E2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1" y="699195"/>
            <a:ext cx="2686570" cy="900000"/>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495662" y="749257"/>
            <a:ext cx="2133238" cy="769441"/>
          </a:xfrm>
          <a:prstGeom prst="rect">
            <a:avLst/>
          </a:prstGeom>
          <a:noFill/>
          <a:ln>
            <a:noFill/>
          </a:ln>
        </p:spPr>
        <p:txBody>
          <a:bodyPr wrap="square" rtlCol="0">
            <a:spAutoFit/>
          </a:bodyPr>
          <a:lstStyle/>
          <a:p>
            <a:pPr>
              <a:spcAft>
                <a:spcPts val="600"/>
              </a:spcAft>
            </a:pPr>
            <a:r>
              <a:rPr lang="tr-TR" sz="2200" b="1" dirty="0">
                <a:latin typeface="Arial" panose="020B0604020202020204" pitchFamily="34" charset="0"/>
                <a:cs typeface="Arial" panose="020B0604020202020204" pitchFamily="34" charset="0"/>
              </a:rPr>
              <a:t>Abdestin Alınışı</a:t>
            </a:r>
          </a:p>
        </p:txBody>
      </p:sp>
      <p:sp>
        <p:nvSpPr>
          <p:cNvPr id="11" name="Metin kutusu 10">
            <a:extLst>
              <a:ext uri="{FF2B5EF4-FFF2-40B4-BE49-F238E27FC236}">
                <a16:creationId xmlns:a16="http://schemas.microsoft.com/office/drawing/2014/main" id="{1AE0B2B3-EB35-2191-4801-EB931F6233B9}"/>
              </a:ext>
            </a:extLst>
          </p:cNvPr>
          <p:cNvSpPr txBox="1"/>
          <p:nvPr/>
        </p:nvSpPr>
        <p:spPr>
          <a:xfrm>
            <a:off x="1420813" y="3286512"/>
            <a:ext cx="4050598" cy="369332"/>
          </a:xfrm>
          <a:prstGeom prst="rect">
            <a:avLst/>
          </a:prstGeom>
          <a:noFill/>
          <a:ln>
            <a:noFill/>
          </a:ln>
        </p:spPr>
        <p:txBody>
          <a:bodyPr wrap="square" rtlCol="0">
            <a:spAutoFit/>
          </a:bodyPr>
          <a:lstStyle/>
          <a:p>
            <a:pPr>
              <a:spcAft>
                <a:spcPts val="600"/>
              </a:spcAft>
            </a:pPr>
            <a:r>
              <a:rPr lang="es-ES" dirty="0">
                <a:latin typeface="Arial" panose="020B0604020202020204" pitchFamily="34" charset="0"/>
                <a:cs typeface="Arial" panose="020B0604020202020204" pitchFamily="34" charset="0"/>
              </a:rPr>
              <a:t>Burna üç kez su verilip temizlenir.</a:t>
            </a:r>
            <a:endParaRPr lang="tr-TR" dirty="0">
              <a:latin typeface="Arial" panose="020B0604020202020204" pitchFamily="34" charset="0"/>
              <a:cs typeface="Arial" panose="020B0604020202020204" pitchFamily="34" charset="0"/>
            </a:endParaRPr>
          </a:p>
        </p:txBody>
      </p:sp>
      <p:sp>
        <p:nvSpPr>
          <p:cNvPr id="4" name="Metin kutusu 3">
            <a:extLst>
              <a:ext uri="{FF2B5EF4-FFF2-40B4-BE49-F238E27FC236}">
                <a16:creationId xmlns:a16="http://schemas.microsoft.com/office/drawing/2014/main" id="{2DD8B660-A9C6-39D9-D2E8-2FA1C973E251}"/>
              </a:ext>
            </a:extLst>
          </p:cNvPr>
          <p:cNvSpPr txBox="1"/>
          <p:nvPr/>
        </p:nvSpPr>
        <p:spPr>
          <a:xfrm>
            <a:off x="1440787" y="4074813"/>
            <a:ext cx="3959672" cy="923330"/>
          </a:xfrm>
          <a:prstGeom prst="rect">
            <a:avLst/>
          </a:prstGeom>
          <a:noFill/>
          <a:ln>
            <a:noFill/>
          </a:ln>
        </p:spPr>
        <p:txBody>
          <a:bodyPr wrap="square" rtlCol="0">
            <a:spAutoFit/>
          </a:bodyPr>
          <a:lstStyle/>
          <a:p>
            <a:pPr>
              <a:spcAft>
                <a:spcPts val="600"/>
              </a:spcAft>
            </a:pPr>
            <a:r>
              <a:rPr lang="tr-TR" dirty="0">
                <a:latin typeface="Arial" panose="020B0604020202020204" pitchFamily="34" charset="0"/>
                <a:cs typeface="Arial" panose="020B0604020202020204" pitchFamily="34" charset="0"/>
              </a:rPr>
              <a:t>Saçların bittiği yerden kulak hizasına ve çene altına kadar yüz üç kez yıkanır.</a:t>
            </a:r>
          </a:p>
        </p:txBody>
      </p:sp>
      <p:sp>
        <p:nvSpPr>
          <p:cNvPr id="8" name="Metin kutusu 7">
            <a:extLst>
              <a:ext uri="{FF2B5EF4-FFF2-40B4-BE49-F238E27FC236}">
                <a16:creationId xmlns:a16="http://schemas.microsoft.com/office/drawing/2014/main" id="{F5C66799-9C05-76D8-3B24-8AF40A174260}"/>
              </a:ext>
            </a:extLst>
          </p:cNvPr>
          <p:cNvSpPr txBox="1"/>
          <p:nvPr/>
        </p:nvSpPr>
        <p:spPr>
          <a:xfrm>
            <a:off x="1420812" y="5296149"/>
            <a:ext cx="4209207" cy="646331"/>
          </a:xfrm>
          <a:prstGeom prst="rect">
            <a:avLst/>
          </a:prstGeom>
          <a:noFill/>
          <a:ln>
            <a:noFill/>
          </a:ln>
        </p:spPr>
        <p:txBody>
          <a:bodyPr wrap="square" rtlCol="0">
            <a:spAutoFit/>
          </a:bodyPr>
          <a:lstStyle/>
          <a:p>
            <a:pPr>
              <a:spcAft>
                <a:spcPts val="600"/>
              </a:spcAft>
            </a:pPr>
            <a:r>
              <a:rPr lang="tr-TR" dirty="0">
                <a:latin typeface="Arial" panose="020B0604020202020204" pitchFamily="34" charset="0"/>
                <a:cs typeface="Arial" panose="020B0604020202020204" pitchFamily="34" charset="0"/>
              </a:rPr>
              <a:t>Önce sağ, sonra da sol kol dirseklerle birlikte yıkanır.</a:t>
            </a:r>
          </a:p>
        </p:txBody>
      </p:sp>
      <p:grpSp>
        <p:nvGrpSpPr>
          <p:cNvPr id="47" name="Grup 46">
            <a:extLst>
              <a:ext uri="{FF2B5EF4-FFF2-40B4-BE49-F238E27FC236}">
                <a16:creationId xmlns:a16="http://schemas.microsoft.com/office/drawing/2014/main" id="{1D6D026C-64F3-AA4C-D8BE-72F48F6D7F65}"/>
              </a:ext>
            </a:extLst>
          </p:cNvPr>
          <p:cNvGrpSpPr/>
          <p:nvPr/>
        </p:nvGrpSpPr>
        <p:grpSpPr>
          <a:xfrm>
            <a:off x="471177" y="1886366"/>
            <a:ext cx="939600" cy="936000"/>
            <a:chOff x="0" y="0"/>
            <a:chExt cx="507365" cy="467995"/>
          </a:xfrm>
        </p:grpSpPr>
        <p:pic>
          <p:nvPicPr>
            <p:cNvPr id="48" name="Resim 47">
              <a:extLst>
                <a:ext uri="{FF2B5EF4-FFF2-40B4-BE49-F238E27FC236}">
                  <a16:creationId xmlns:a16="http://schemas.microsoft.com/office/drawing/2014/main" id="{36C3F283-4839-875A-848C-BF1205F97550}"/>
                </a:ext>
              </a:extLst>
            </p:cNvPr>
            <p:cNvPicPr>
              <a:picLocks noChangeAspect="1"/>
            </p:cNvPicPr>
            <p:nvPr/>
          </p:nvPicPr>
          <p:blipFill>
            <a:blip r:embed="rId4"/>
            <a:stretch>
              <a:fillRect/>
            </a:stretch>
          </p:blipFill>
          <p:spPr>
            <a:xfrm>
              <a:off x="0" y="0"/>
              <a:ext cx="507365" cy="467995"/>
            </a:xfrm>
            <a:prstGeom prst="roundRect">
              <a:avLst>
                <a:gd name="adj" fmla="val 8594"/>
              </a:avLst>
            </a:prstGeom>
            <a:solidFill>
              <a:srgbClr val="FFFFFF">
                <a:shade val="85000"/>
              </a:srgbClr>
            </a:solidFill>
            <a:ln>
              <a:noFill/>
            </a:ln>
            <a:effectLst/>
          </p:spPr>
        </p:pic>
        <p:sp>
          <p:nvSpPr>
            <p:cNvPr id="49" name="Oval 48">
              <a:extLst>
                <a:ext uri="{FF2B5EF4-FFF2-40B4-BE49-F238E27FC236}">
                  <a16:creationId xmlns:a16="http://schemas.microsoft.com/office/drawing/2014/main" id="{837D1530-41A6-058C-F762-C8A6B52DAF17}"/>
                </a:ext>
              </a:extLst>
            </p:cNvPr>
            <p:cNvSpPr/>
            <p:nvPr/>
          </p:nvSpPr>
          <p:spPr>
            <a:xfrm>
              <a:off x="13607" y="10886"/>
              <a:ext cx="92075" cy="9207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grpSp>
      <p:grpSp>
        <p:nvGrpSpPr>
          <p:cNvPr id="15" name="Grup 14">
            <a:extLst>
              <a:ext uri="{FF2B5EF4-FFF2-40B4-BE49-F238E27FC236}">
                <a16:creationId xmlns:a16="http://schemas.microsoft.com/office/drawing/2014/main" id="{46B9F24D-7568-DF4E-FAC8-D0109B1B593E}"/>
              </a:ext>
            </a:extLst>
          </p:cNvPr>
          <p:cNvGrpSpPr/>
          <p:nvPr/>
        </p:nvGrpSpPr>
        <p:grpSpPr>
          <a:xfrm>
            <a:off x="472977" y="4068343"/>
            <a:ext cx="936000" cy="936000"/>
            <a:chOff x="0" y="0"/>
            <a:chExt cx="508635" cy="467995"/>
          </a:xfrm>
        </p:grpSpPr>
        <p:pic>
          <p:nvPicPr>
            <p:cNvPr id="16" name="Resim 15">
              <a:extLst>
                <a:ext uri="{FF2B5EF4-FFF2-40B4-BE49-F238E27FC236}">
                  <a16:creationId xmlns:a16="http://schemas.microsoft.com/office/drawing/2014/main" id="{404A9194-3D6E-3D16-00CD-B4650DA6793D}"/>
                </a:ext>
              </a:extLst>
            </p:cNvPr>
            <p:cNvPicPr>
              <a:picLocks noChangeAspect="1"/>
            </p:cNvPicPr>
            <p:nvPr/>
          </p:nvPicPr>
          <p:blipFill>
            <a:blip r:embed="rId5"/>
            <a:stretch>
              <a:fillRect/>
            </a:stretch>
          </p:blipFill>
          <p:spPr>
            <a:xfrm>
              <a:off x="0" y="0"/>
              <a:ext cx="508635" cy="467995"/>
            </a:xfrm>
            <a:prstGeom prst="roundRect">
              <a:avLst>
                <a:gd name="adj" fmla="val 8594"/>
              </a:avLst>
            </a:prstGeom>
            <a:solidFill>
              <a:srgbClr val="FFFFFF">
                <a:shade val="85000"/>
              </a:srgbClr>
            </a:solidFill>
            <a:ln>
              <a:noFill/>
            </a:ln>
            <a:effectLst/>
          </p:spPr>
        </p:pic>
        <p:sp>
          <p:nvSpPr>
            <p:cNvPr id="17" name="Oval 16">
              <a:extLst>
                <a:ext uri="{FF2B5EF4-FFF2-40B4-BE49-F238E27FC236}">
                  <a16:creationId xmlns:a16="http://schemas.microsoft.com/office/drawing/2014/main" id="{A41E8E5D-2E0D-0FF4-AE20-C04C3D1A6A4E}"/>
                </a:ext>
              </a:extLst>
            </p:cNvPr>
            <p:cNvSpPr/>
            <p:nvPr/>
          </p:nvSpPr>
          <p:spPr>
            <a:xfrm>
              <a:off x="13607" y="10885"/>
              <a:ext cx="92693" cy="9269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grpSp>
      <p:grpSp>
        <p:nvGrpSpPr>
          <p:cNvPr id="18" name="Grup 17">
            <a:extLst>
              <a:ext uri="{FF2B5EF4-FFF2-40B4-BE49-F238E27FC236}">
                <a16:creationId xmlns:a16="http://schemas.microsoft.com/office/drawing/2014/main" id="{0A90668C-E6B2-186E-99A5-728F7CE2B609}"/>
              </a:ext>
            </a:extLst>
          </p:cNvPr>
          <p:cNvGrpSpPr/>
          <p:nvPr/>
        </p:nvGrpSpPr>
        <p:grpSpPr>
          <a:xfrm>
            <a:off x="472977" y="5150329"/>
            <a:ext cx="936000" cy="936000"/>
            <a:chOff x="0" y="0"/>
            <a:chExt cx="509270" cy="467995"/>
          </a:xfrm>
        </p:grpSpPr>
        <p:pic>
          <p:nvPicPr>
            <p:cNvPr id="19" name="Resim 18">
              <a:extLst>
                <a:ext uri="{FF2B5EF4-FFF2-40B4-BE49-F238E27FC236}">
                  <a16:creationId xmlns:a16="http://schemas.microsoft.com/office/drawing/2014/main" id="{55BB6687-0C07-DCDB-18BD-9EB4072A7A91}"/>
                </a:ext>
              </a:extLst>
            </p:cNvPr>
            <p:cNvPicPr>
              <a:picLocks noChangeAspect="1"/>
            </p:cNvPicPr>
            <p:nvPr/>
          </p:nvPicPr>
          <p:blipFill>
            <a:blip r:embed="rId6"/>
            <a:stretch>
              <a:fillRect/>
            </a:stretch>
          </p:blipFill>
          <p:spPr>
            <a:xfrm>
              <a:off x="0" y="0"/>
              <a:ext cx="509270" cy="467995"/>
            </a:xfrm>
            <a:prstGeom prst="roundRect">
              <a:avLst>
                <a:gd name="adj" fmla="val 8594"/>
              </a:avLst>
            </a:prstGeom>
            <a:solidFill>
              <a:srgbClr val="FFFFFF">
                <a:shade val="85000"/>
              </a:srgbClr>
            </a:solidFill>
            <a:ln>
              <a:noFill/>
            </a:ln>
            <a:effectLst/>
          </p:spPr>
        </p:pic>
        <p:sp>
          <p:nvSpPr>
            <p:cNvPr id="20" name="Oval 19">
              <a:extLst>
                <a:ext uri="{FF2B5EF4-FFF2-40B4-BE49-F238E27FC236}">
                  <a16:creationId xmlns:a16="http://schemas.microsoft.com/office/drawing/2014/main" id="{D11D898E-6860-1993-A022-A96806F7EA3A}"/>
                </a:ext>
              </a:extLst>
            </p:cNvPr>
            <p:cNvSpPr/>
            <p:nvPr/>
          </p:nvSpPr>
          <p:spPr>
            <a:xfrm>
              <a:off x="8164" y="10886"/>
              <a:ext cx="92693" cy="9269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grpSp>
      <p:sp>
        <p:nvSpPr>
          <p:cNvPr id="10" name="Metin kutusu 9">
            <a:extLst>
              <a:ext uri="{FF2B5EF4-FFF2-40B4-BE49-F238E27FC236}">
                <a16:creationId xmlns:a16="http://schemas.microsoft.com/office/drawing/2014/main" id="{57D1A72F-8E58-2817-6CF5-D2614F5F9045}"/>
              </a:ext>
            </a:extLst>
          </p:cNvPr>
          <p:cNvSpPr txBox="1"/>
          <p:nvPr/>
        </p:nvSpPr>
        <p:spPr>
          <a:xfrm>
            <a:off x="7397129" y="2038613"/>
            <a:ext cx="4275450" cy="646331"/>
          </a:xfrm>
          <a:prstGeom prst="rect">
            <a:avLst/>
          </a:prstGeom>
          <a:noFill/>
          <a:ln>
            <a:noFill/>
          </a:ln>
        </p:spPr>
        <p:txBody>
          <a:bodyPr wrap="square" rtlCol="0">
            <a:spAutoFit/>
          </a:bodyPr>
          <a:lstStyle/>
          <a:p>
            <a:pPr>
              <a:spcAft>
                <a:spcPts val="600"/>
              </a:spcAft>
            </a:pPr>
            <a:r>
              <a:rPr lang="tr-TR" dirty="0">
                <a:latin typeface="Arial" panose="020B0604020202020204" pitchFamily="34" charset="0"/>
                <a:cs typeface="Arial" panose="020B0604020202020204" pitchFamily="34" charset="0"/>
              </a:rPr>
              <a:t>Başın dörtte biri veya tamamı mesh edilir.</a:t>
            </a:r>
          </a:p>
        </p:txBody>
      </p:sp>
      <p:sp>
        <p:nvSpPr>
          <p:cNvPr id="12" name="Metin kutusu 11">
            <a:extLst>
              <a:ext uri="{FF2B5EF4-FFF2-40B4-BE49-F238E27FC236}">
                <a16:creationId xmlns:a16="http://schemas.microsoft.com/office/drawing/2014/main" id="{478891B9-96A6-6253-D4E2-A20EE0F082E0}"/>
              </a:ext>
            </a:extLst>
          </p:cNvPr>
          <p:cNvSpPr txBox="1"/>
          <p:nvPr/>
        </p:nvSpPr>
        <p:spPr>
          <a:xfrm>
            <a:off x="7397129" y="2986712"/>
            <a:ext cx="4255475" cy="923330"/>
          </a:xfrm>
          <a:prstGeom prst="rect">
            <a:avLst/>
          </a:prstGeom>
          <a:noFill/>
          <a:ln>
            <a:noFill/>
          </a:ln>
        </p:spPr>
        <p:txBody>
          <a:bodyPr wrap="square" rtlCol="0">
            <a:spAutoFit/>
          </a:bodyPr>
          <a:lstStyle/>
          <a:p>
            <a:pPr>
              <a:spcAft>
                <a:spcPts val="600"/>
              </a:spcAft>
            </a:pPr>
            <a:r>
              <a:rPr lang="es-ES" dirty="0">
                <a:latin typeface="Arial" panose="020B0604020202020204" pitchFamily="34" charset="0"/>
                <a:cs typeface="Arial" panose="020B0604020202020204" pitchFamily="34" charset="0"/>
              </a:rPr>
              <a:t>İşaret ya da serçe parmaklarla kulakların içi, başparmakla da kulakların arkası temizlenir.</a:t>
            </a:r>
            <a:endParaRPr lang="tr-TR" dirty="0">
              <a:latin typeface="Arial" panose="020B0604020202020204" pitchFamily="34" charset="0"/>
              <a:cs typeface="Arial" panose="020B0604020202020204" pitchFamily="34" charset="0"/>
            </a:endParaRPr>
          </a:p>
        </p:txBody>
      </p:sp>
      <p:sp>
        <p:nvSpPr>
          <p:cNvPr id="13" name="Metin kutusu 12">
            <a:extLst>
              <a:ext uri="{FF2B5EF4-FFF2-40B4-BE49-F238E27FC236}">
                <a16:creationId xmlns:a16="http://schemas.microsoft.com/office/drawing/2014/main" id="{ADEDCCAD-1D92-5B96-3AD0-AFDCD47FC51C}"/>
              </a:ext>
            </a:extLst>
          </p:cNvPr>
          <p:cNvSpPr txBox="1"/>
          <p:nvPr/>
        </p:nvSpPr>
        <p:spPr>
          <a:xfrm>
            <a:off x="7417103" y="4059823"/>
            <a:ext cx="4255475" cy="923330"/>
          </a:xfrm>
          <a:prstGeom prst="rect">
            <a:avLst/>
          </a:prstGeom>
          <a:noFill/>
          <a:ln>
            <a:noFill/>
          </a:ln>
        </p:spPr>
        <p:txBody>
          <a:bodyPr wrap="square" rtlCol="0">
            <a:spAutoFit/>
          </a:bodyPr>
          <a:lstStyle/>
          <a:p>
            <a:pPr>
              <a:spcAft>
                <a:spcPts val="600"/>
              </a:spcAft>
            </a:pPr>
            <a:r>
              <a:rPr lang="tr-TR" dirty="0">
                <a:latin typeface="Arial" panose="020B0604020202020204" pitchFamily="34" charset="0"/>
                <a:cs typeface="Arial" panose="020B0604020202020204" pitchFamily="34" charset="0"/>
              </a:rPr>
              <a:t>Kulaklar bu parmaklarla temizlendikten sonra diğer üç parmaklarla boyun mesh edilir.</a:t>
            </a:r>
          </a:p>
        </p:txBody>
      </p:sp>
      <p:sp>
        <p:nvSpPr>
          <p:cNvPr id="14" name="Metin kutusu 13">
            <a:extLst>
              <a:ext uri="{FF2B5EF4-FFF2-40B4-BE49-F238E27FC236}">
                <a16:creationId xmlns:a16="http://schemas.microsoft.com/office/drawing/2014/main" id="{93D89BFA-41EB-A390-E375-19B8B06F7323}"/>
              </a:ext>
            </a:extLst>
          </p:cNvPr>
          <p:cNvSpPr txBox="1"/>
          <p:nvPr/>
        </p:nvSpPr>
        <p:spPr>
          <a:xfrm>
            <a:off x="7397129" y="5266169"/>
            <a:ext cx="4321894" cy="646331"/>
          </a:xfrm>
          <a:prstGeom prst="rect">
            <a:avLst/>
          </a:prstGeom>
          <a:noFill/>
          <a:ln>
            <a:noFill/>
          </a:ln>
        </p:spPr>
        <p:txBody>
          <a:bodyPr wrap="square" rtlCol="0">
            <a:spAutoFit/>
          </a:bodyPr>
          <a:lstStyle/>
          <a:p>
            <a:pPr>
              <a:spcAft>
                <a:spcPts val="600"/>
              </a:spcAft>
            </a:pPr>
            <a:r>
              <a:rPr lang="tr-TR" dirty="0">
                <a:latin typeface="Arial" panose="020B0604020202020204" pitchFamily="34" charset="0"/>
                <a:cs typeface="Arial" panose="020B0604020202020204" pitchFamily="34" charset="0"/>
              </a:rPr>
              <a:t>Önce sağ ayak sonra da sol ayak topuklarla birlikte yıkanır. </a:t>
            </a:r>
          </a:p>
        </p:txBody>
      </p:sp>
      <p:grpSp>
        <p:nvGrpSpPr>
          <p:cNvPr id="41" name="Grup 40">
            <a:extLst>
              <a:ext uri="{FF2B5EF4-FFF2-40B4-BE49-F238E27FC236}">
                <a16:creationId xmlns:a16="http://schemas.microsoft.com/office/drawing/2014/main" id="{B460DB5A-D55F-56BA-0249-7C851FE6F7FE}"/>
              </a:ext>
            </a:extLst>
          </p:cNvPr>
          <p:cNvGrpSpPr/>
          <p:nvPr/>
        </p:nvGrpSpPr>
        <p:grpSpPr>
          <a:xfrm>
            <a:off x="6436089" y="4034572"/>
            <a:ext cx="936000" cy="936000"/>
            <a:chOff x="0" y="0"/>
            <a:chExt cx="513715" cy="467995"/>
          </a:xfrm>
        </p:grpSpPr>
        <p:pic>
          <p:nvPicPr>
            <p:cNvPr id="42" name="Resim 41">
              <a:extLst>
                <a:ext uri="{FF2B5EF4-FFF2-40B4-BE49-F238E27FC236}">
                  <a16:creationId xmlns:a16="http://schemas.microsoft.com/office/drawing/2014/main" id="{D646CC77-5C0F-3EB8-AE0A-DBEB3AF073F8}"/>
                </a:ext>
              </a:extLst>
            </p:cNvPr>
            <p:cNvPicPr>
              <a:picLocks noChangeAspect="1"/>
            </p:cNvPicPr>
            <p:nvPr/>
          </p:nvPicPr>
          <p:blipFill>
            <a:blip r:embed="rId7"/>
            <a:stretch>
              <a:fillRect/>
            </a:stretch>
          </p:blipFill>
          <p:spPr>
            <a:xfrm>
              <a:off x="0" y="0"/>
              <a:ext cx="513715" cy="467995"/>
            </a:xfrm>
            <a:prstGeom prst="roundRect">
              <a:avLst>
                <a:gd name="adj" fmla="val 8594"/>
              </a:avLst>
            </a:prstGeom>
            <a:solidFill>
              <a:srgbClr val="FFFFFF">
                <a:shade val="85000"/>
              </a:srgbClr>
            </a:solidFill>
            <a:ln>
              <a:noFill/>
            </a:ln>
            <a:effectLst/>
          </p:spPr>
        </p:pic>
        <p:sp>
          <p:nvSpPr>
            <p:cNvPr id="43" name="Oval 42">
              <a:extLst>
                <a:ext uri="{FF2B5EF4-FFF2-40B4-BE49-F238E27FC236}">
                  <a16:creationId xmlns:a16="http://schemas.microsoft.com/office/drawing/2014/main" id="{BA35CA51-2381-2BC7-55D7-761BFE507502}"/>
                </a:ext>
              </a:extLst>
            </p:cNvPr>
            <p:cNvSpPr/>
            <p:nvPr/>
          </p:nvSpPr>
          <p:spPr>
            <a:xfrm>
              <a:off x="27214" y="13607"/>
              <a:ext cx="92693" cy="9269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grpSp>
      <p:grpSp>
        <p:nvGrpSpPr>
          <p:cNvPr id="34" name="Grup 33">
            <a:extLst>
              <a:ext uri="{FF2B5EF4-FFF2-40B4-BE49-F238E27FC236}">
                <a16:creationId xmlns:a16="http://schemas.microsoft.com/office/drawing/2014/main" id="{035B5CC8-18B9-A4BE-A3D1-4992F85AA2AA}"/>
              </a:ext>
            </a:extLst>
          </p:cNvPr>
          <p:cNvGrpSpPr/>
          <p:nvPr/>
        </p:nvGrpSpPr>
        <p:grpSpPr>
          <a:xfrm>
            <a:off x="6436089" y="1873666"/>
            <a:ext cx="936000" cy="936000"/>
            <a:chOff x="0" y="0"/>
            <a:chExt cx="509270" cy="467995"/>
          </a:xfrm>
        </p:grpSpPr>
        <p:pic>
          <p:nvPicPr>
            <p:cNvPr id="35" name="Resim 34">
              <a:extLst>
                <a:ext uri="{FF2B5EF4-FFF2-40B4-BE49-F238E27FC236}">
                  <a16:creationId xmlns:a16="http://schemas.microsoft.com/office/drawing/2014/main" id="{CB06A9F9-8587-FEE6-818E-C4AF2FBB6F79}"/>
                </a:ext>
              </a:extLst>
            </p:cNvPr>
            <p:cNvPicPr>
              <a:picLocks noChangeAspect="1"/>
            </p:cNvPicPr>
            <p:nvPr/>
          </p:nvPicPr>
          <p:blipFill>
            <a:blip r:embed="rId8"/>
            <a:stretch>
              <a:fillRect/>
            </a:stretch>
          </p:blipFill>
          <p:spPr>
            <a:xfrm>
              <a:off x="0" y="0"/>
              <a:ext cx="509270" cy="467995"/>
            </a:xfrm>
            <a:prstGeom prst="roundRect">
              <a:avLst>
                <a:gd name="adj" fmla="val 8594"/>
              </a:avLst>
            </a:prstGeom>
            <a:solidFill>
              <a:srgbClr val="FFFFFF">
                <a:shade val="85000"/>
              </a:srgbClr>
            </a:solidFill>
            <a:ln>
              <a:noFill/>
            </a:ln>
            <a:effectLst/>
          </p:spPr>
        </p:pic>
        <p:sp>
          <p:nvSpPr>
            <p:cNvPr id="36" name="Oval 35">
              <a:extLst>
                <a:ext uri="{FF2B5EF4-FFF2-40B4-BE49-F238E27FC236}">
                  <a16:creationId xmlns:a16="http://schemas.microsoft.com/office/drawing/2014/main" id="{D72E307C-1207-63FC-5804-31BC960175AA}"/>
                </a:ext>
              </a:extLst>
            </p:cNvPr>
            <p:cNvSpPr/>
            <p:nvPr/>
          </p:nvSpPr>
          <p:spPr>
            <a:xfrm>
              <a:off x="16328" y="8164"/>
              <a:ext cx="92693" cy="9269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grpSp>
      <p:grpSp>
        <p:nvGrpSpPr>
          <p:cNvPr id="37" name="Grup 36">
            <a:extLst>
              <a:ext uri="{FF2B5EF4-FFF2-40B4-BE49-F238E27FC236}">
                <a16:creationId xmlns:a16="http://schemas.microsoft.com/office/drawing/2014/main" id="{8CD0587A-78EE-B748-F630-8C1B794684F5}"/>
              </a:ext>
            </a:extLst>
          </p:cNvPr>
          <p:cNvGrpSpPr/>
          <p:nvPr/>
        </p:nvGrpSpPr>
        <p:grpSpPr>
          <a:xfrm>
            <a:off x="6436089" y="5120537"/>
            <a:ext cx="936000" cy="936000"/>
            <a:chOff x="0" y="0"/>
            <a:chExt cx="512445" cy="467995"/>
          </a:xfrm>
        </p:grpSpPr>
        <p:pic>
          <p:nvPicPr>
            <p:cNvPr id="38" name="Resim 37">
              <a:extLst>
                <a:ext uri="{FF2B5EF4-FFF2-40B4-BE49-F238E27FC236}">
                  <a16:creationId xmlns:a16="http://schemas.microsoft.com/office/drawing/2014/main" id="{A39D26EE-A57E-040D-9D7C-CA724E5EA10A}"/>
                </a:ext>
              </a:extLst>
            </p:cNvPr>
            <p:cNvPicPr>
              <a:picLocks noChangeAspect="1"/>
            </p:cNvPicPr>
            <p:nvPr/>
          </p:nvPicPr>
          <p:blipFill>
            <a:blip r:embed="rId9"/>
            <a:stretch>
              <a:fillRect/>
            </a:stretch>
          </p:blipFill>
          <p:spPr>
            <a:xfrm>
              <a:off x="0" y="0"/>
              <a:ext cx="512445" cy="467995"/>
            </a:xfrm>
            <a:prstGeom prst="roundRect">
              <a:avLst>
                <a:gd name="adj" fmla="val 8594"/>
              </a:avLst>
            </a:prstGeom>
            <a:solidFill>
              <a:srgbClr val="FFFFFF">
                <a:shade val="85000"/>
              </a:srgbClr>
            </a:solidFill>
            <a:ln>
              <a:noFill/>
            </a:ln>
            <a:effectLst/>
          </p:spPr>
        </p:pic>
        <p:sp>
          <p:nvSpPr>
            <p:cNvPr id="39" name="Oval 38">
              <a:extLst>
                <a:ext uri="{FF2B5EF4-FFF2-40B4-BE49-F238E27FC236}">
                  <a16:creationId xmlns:a16="http://schemas.microsoft.com/office/drawing/2014/main" id="{B23CBB92-ACD5-26AE-7AFB-73CD28C907B3}"/>
                </a:ext>
              </a:extLst>
            </p:cNvPr>
            <p:cNvSpPr/>
            <p:nvPr/>
          </p:nvSpPr>
          <p:spPr>
            <a:xfrm>
              <a:off x="21772" y="5443"/>
              <a:ext cx="92693" cy="9269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cxnSp>
          <p:nvCxnSpPr>
            <p:cNvPr id="40" name="Düz Bağlayıcı 39">
              <a:extLst>
                <a:ext uri="{FF2B5EF4-FFF2-40B4-BE49-F238E27FC236}">
                  <a16:creationId xmlns:a16="http://schemas.microsoft.com/office/drawing/2014/main" id="{F71B18C5-B14F-9962-02BD-49AAEBB94E4D}"/>
                </a:ext>
              </a:extLst>
            </p:cNvPr>
            <p:cNvCxnSpPr/>
            <p:nvPr/>
          </p:nvCxnSpPr>
          <p:spPr>
            <a:xfrm>
              <a:off x="32657" y="5443"/>
              <a:ext cx="49530" cy="102870"/>
            </a:xfrm>
            <a:prstGeom prst="line">
              <a:avLst/>
            </a:prstGeom>
            <a:ln w="3175"/>
          </p:spPr>
          <p:style>
            <a:lnRef idx="1">
              <a:schemeClr val="dk1"/>
            </a:lnRef>
            <a:fillRef idx="0">
              <a:schemeClr val="dk1"/>
            </a:fillRef>
            <a:effectRef idx="0">
              <a:schemeClr val="dk1"/>
            </a:effectRef>
            <a:fontRef idx="minor">
              <a:schemeClr val="tx1"/>
            </a:fontRef>
          </p:style>
        </p:cxnSp>
      </p:grpSp>
      <p:grpSp>
        <p:nvGrpSpPr>
          <p:cNvPr id="44" name="Grup 43">
            <a:extLst>
              <a:ext uri="{FF2B5EF4-FFF2-40B4-BE49-F238E27FC236}">
                <a16:creationId xmlns:a16="http://schemas.microsoft.com/office/drawing/2014/main" id="{1FB35070-B125-D9EA-E301-27283F780B1E}"/>
              </a:ext>
            </a:extLst>
          </p:cNvPr>
          <p:cNvGrpSpPr/>
          <p:nvPr/>
        </p:nvGrpSpPr>
        <p:grpSpPr>
          <a:xfrm>
            <a:off x="6436089" y="2954472"/>
            <a:ext cx="936000" cy="936000"/>
            <a:chOff x="0" y="0"/>
            <a:chExt cx="511175" cy="467995"/>
          </a:xfrm>
        </p:grpSpPr>
        <p:pic>
          <p:nvPicPr>
            <p:cNvPr id="45" name="Resim 44">
              <a:extLst>
                <a:ext uri="{FF2B5EF4-FFF2-40B4-BE49-F238E27FC236}">
                  <a16:creationId xmlns:a16="http://schemas.microsoft.com/office/drawing/2014/main" id="{F0C55A32-DD85-8E85-A195-BE1AD80C25FD}"/>
                </a:ext>
              </a:extLst>
            </p:cNvPr>
            <p:cNvPicPr>
              <a:picLocks noChangeAspect="1"/>
            </p:cNvPicPr>
            <p:nvPr/>
          </p:nvPicPr>
          <p:blipFill>
            <a:blip r:embed="rId10"/>
            <a:stretch>
              <a:fillRect/>
            </a:stretch>
          </p:blipFill>
          <p:spPr>
            <a:xfrm>
              <a:off x="0" y="0"/>
              <a:ext cx="511175" cy="467995"/>
            </a:xfrm>
            <a:prstGeom prst="roundRect">
              <a:avLst>
                <a:gd name="adj" fmla="val 8594"/>
              </a:avLst>
            </a:prstGeom>
            <a:solidFill>
              <a:srgbClr val="FFFFFF">
                <a:shade val="85000"/>
              </a:srgbClr>
            </a:solidFill>
            <a:ln>
              <a:noFill/>
            </a:ln>
            <a:effectLst/>
          </p:spPr>
        </p:pic>
        <p:sp>
          <p:nvSpPr>
            <p:cNvPr id="46" name="Oval 45">
              <a:extLst>
                <a:ext uri="{FF2B5EF4-FFF2-40B4-BE49-F238E27FC236}">
                  <a16:creationId xmlns:a16="http://schemas.microsoft.com/office/drawing/2014/main" id="{A6F39243-49D2-4046-48F0-8596ABB3DB42}"/>
                </a:ext>
              </a:extLst>
            </p:cNvPr>
            <p:cNvSpPr/>
            <p:nvPr/>
          </p:nvSpPr>
          <p:spPr>
            <a:xfrm>
              <a:off x="24493" y="13607"/>
              <a:ext cx="92075" cy="9207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grpSp>
      <p:grpSp>
        <p:nvGrpSpPr>
          <p:cNvPr id="50" name="Grup 49">
            <a:extLst>
              <a:ext uri="{FF2B5EF4-FFF2-40B4-BE49-F238E27FC236}">
                <a16:creationId xmlns:a16="http://schemas.microsoft.com/office/drawing/2014/main" id="{150A5FA6-5B02-25DA-E7A8-A13980F83BA2}"/>
              </a:ext>
            </a:extLst>
          </p:cNvPr>
          <p:cNvGrpSpPr/>
          <p:nvPr/>
        </p:nvGrpSpPr>
        <p:grpSpPr>
          <a:xfrm>
            <a:off x="480000" y="2977354"/>
            <a:ext cx="936000" cy="936000"/>
            <a:chOff x="0" y="0"/>
            <a:chExt cx="510540" cy="467995"/>
          </a:xfrm>
        </p:grpSpPr>
        <p:pic>
          <p:nvPicPr>
            <p:cNvPr id="51" name="Resim 50">
              <a:extLst>
                <a:ext uri="{FF2B5EF4-FFF2-40B4-BE49-F238E27FC236}">
                  <a16:creationId xmlns:a16="http://schemas.microsoft.com/office/drawing/2014/main" id="{413E0DDD-1843-B43A-DEF3-8A16A799EE43}"/>
                </a:ext>
              </a:extLst>
            </p:cNvPr>
            <p:cNvPicPr>
              <a:picLocks noChangeAspect="1"/>
            </p:cNvPicPr>
            <p:nvPr/>
          </p:nvPicPr>
          <p:blipFill>
            <a:blip r:embed="rId11"/>
            <a:stretch>
              <a:fillRect/>
            </a:stretch>
          </p:blipFill>
          <p:spPr>
            <a:xfrm>
              <a:off x="0" y="0"/>
              <a:ext cx="510540" cy="467995"/>
            </a:xfrm>
            <a:prstGeom prst="roundRect">
              <a:avLst>
                <a:gd name="adj" fmla="val 8594"/>
              </a:avLst>
            </a:prstGeom>
            <a:solidFill>
              <a:srgbClr val="FFFFFF">
                <a:shade val="85000"/>
              </a:srgbClr>
            </a:solidFill>
            <a:ln>
              <a:noFill/>
            </a:ln>
            <a:effectLst/>
          </p:spPr>
        </p:pic>
        <p:sp>
          <p:nvSpPr>
            <p:cNvPr id="52" name="Oval 51">
              <a:extLst>
                <a:ext uri="{FF2B5EF4-FFF2-40B4-BE49-F238E27FC236}">
                  <a16:creationId xmlns:a16="http://schemas.microsoft.com/office/drawing/2014/main" id="{72AD00E6-0967-64C2-6CA2-89D23FA586A1}"/>
                </a:ext>
              </a:extLst>
            </p:cNvPr>
            <p:cNvSpPr/>
            <p:nvPr/>
          </p:nvSpPr>
          <p:spPr>
            <a:xfrm>
              <a:off x="13607" y="8164"/>
              <a:ext cx="92075" cy="9207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grpSp>
    </p:spTree>
    <p:extLst>
      <p:ext uri="{BB962C8B-B14F-4D97-AF65-F5344CB8AC3E}">
        <p14:creationId xmlns:p14="http://schemas.microsoft.com/office/powerpoint/2010/main" val="357731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500" fill="hold"/>
                                        <p:tgtEl>
                                          <p:spTgt spid="50"/>
                                        </p:tgtEl>
                                        <p:attrNameLst>
                                          <p:attrName>ppt_x</p:attrName>
                                        </p:attrNameLst>
                                      </p:cBhvr>
                                      <p:tavLst>
                                        <p:tav tm="0">
                                          <p:val>
                                            <p:strVal val="#ppt_x"/>
                                          </p:val>
                                        </p:tav>
                                        <p:tav tm="100000">
                                          <p:val>
                                            <p:strVal val="#ppt_x"/>
                                          </p:val>
                                        </p:tav>
                                      </p:tavLst>
                                    </p:anim>
                                    <p:anim calcmode="lin" valueType="num">
                                      <p:cBhvr additive="base">
                                        <p:cTn id="18" dur="500" fill="hold"/>
                                        <p:tgtEl>
                                          <p:spTgt spid="5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additive="base">
                                        <p:cTn id="57" dur="500" fill="hold"/>
                                        <p:tgtEl>
                                          <p:spTgt spid="44"/>
                                        </p:tgtEl>
                                        <p:attrNameLst>
                                          <p:attrName>ppt_x</p:attrName>
                                        </p:attrNameLst>
                                      </p:cBhvr>
                                      <p:tavLst>
                                        <p:tav tm="0">
                                          <p:val>
                                            <p:strVal val="#ppt_x"/>
                                          </p:val>
                                        </p:tav>
                                        <p:tav tm="100000">
                                          <p:val>
                                            <p:strVal val="#ppt_x"/>
                                          </p:val>
                                        </p:tav>
                                      </p:tavLst>
                                    </p:anim>
                                    <p:anim calcmode="lin" valueType="num">
                                      <p:cBhvr additive="base">
                                        <p:cTn id="58" dur="500" fill="hold"/>
                                        <p:tgtEl>
                                          <p:spTgt spid="4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500" fill="hold"/>
                                        <p:tgtEl>
                                          <p:spTgt spid="13"/>
                                        </p:tgtEl>
                                        <p:attrNameLst>
                                          <p:attrName>ppt_x</p:attrName>
                                        </p:attrNameLst>
                                      </p:cBhvr>
                                      <p:tavLst>
                                        <p:tav tm="0">
                                          <p:val>
                                            <p:strVal val="#ppt_x"/>
                                          </p:val>
                                        </p:tav>
                                        <p:tav tm="100000">
                                          <p:val>
                                            <p:strVal val="#ppt_x"/>
                                          </p:val>
                                        </p:tav>
                                      </p:tavLst>
                                    </p:anim>
                                    <p:anim calcmode="lin" valueType="num">
                                      <p:cBhvr additive="base">
                                        <p:cTn id="7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7"/>
                                        </p:tgtEl>
                                        <p:attrNameLst>
                                          <p:attrName>style.visibility</p:attrName>
                                        </p:attrNameLst>
                                      </p:cBhvr>
                                      <p:to>
                                        <p:strVal val="visible"/>
                                      </p:to>
                                    </p:set>
                                    <p:anim calcmode="lin" valueType="num">
                                      <p:cBhvr additive="base">
                                        <p:cTn id="77" dur="500" fill="hold"/>
                                        <p:tgtEl>
                                          <p:spTgt spid="37"/>
                                        </p:tgtEl>
                                        <p:attrNameLst>
                                          <p:attrName>ppt_x</p:attrName>
                                        </p:attrNameLst>
                                      </p:cBhvr>
                                      <p:tavLst>
                                        <p:tav tm="0">
                                          <p:val>
                                            <p:strVal val="#ppt_x"/>
                                          </p:val>
                                        </p:tav>
                                        <p:tav tm="100000">
                                          <p:val>
                                            <p:strVal val="#ppt_x"/>
                                          </p:val>
                                        </p:tav>
                                      </p:tavLst>
                                    </p:anim>
                                    <p:anim calcmode="lin" valueType="num">
                                      <p:cBhvr additive="base">
                                        <p:cTn id="78" dur="500" fill="hold"/>
                                        <p:tgtEl>
                                          <p:spTgt spid="3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additive="base">
                                        <p:cTn id="81" dur="500" fill="hold"/>
                                        <p:tgtEl>
                                          <p:spTgt spid="14"/>
                                        </p:tgtEl>
                                        <p:attrNameLst>
                                          <p:attrName>ppt_x</p:attrName>
                                        </p:attrNameLst>
                                      </p:cBhvr>
                                      <p:tavLst>
                                        <p:tav tm="0">
                                          <p:val>
                                            <p:strVal val="#ppt_x"/>
                                          </p:val>
                                        </p:tav>
                                        <p:tav tm="100000">
                                          <p:val>
                                            <p:strVal val="#ppt_x"/>
                                          </p:val>
                                        </p:tav>
                                      </p:tavLst>
                                    </p:anim>
                                    <p:anim calcmode="lin" valueType="num">
                                      <p:cBhvr additive="base">
                                        <p:cTn id="8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4" grpId="0"/>
      <p:bldP spid="8" grpId="0"/>
      <p:bldP spid="10"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91343D07-E2A6-5B9E-9D91-1019EC034F22}"/>
              </a:ext>
            </a:extLst>
          </p:cNvPr>
          <p:cNvSpPr txBox="1"/>
          <p:nvPr/>
        </p:nvSpPr>
        <p:spPr>
          <a:xfrm>
            <a:off x="1420812" y="2053603"/>
            <a:ext cx="7984268" cy="584775"/>
          </a:xfrm>
          <a:prstGeom prst="rect">
            <a:avLst/>
          </a:prstGeom>
          <a:noFill/>
          <a:ln>
            <a:noFill/>
          </a:ln>
        </p:spPr>
        <p:txBody>
          <a:bodyPr wrap="square" rtlCol="0">
            <a:spAutoFit/>
          </a:bodyPr>
          <a:lstStyle/>
          <a:p>
            <a:pPr>
              <a:spcAft>
                <a:spcPts val="600"/>
              </a:spcAft>
            </a:pPr>
            <a:r>
              <a:rPr lang="tr-TR" sz="3200" dirty="0">
                <a:solidFill>
                  <a:srgbClr val="648485"/>
                </a:solidFill>
                <a:latin typeface="Arial" panose="020B0604020202020204" pitchFamily="34" charset="0"/>
                <a:cs typeface="Arial" panose="020B0604020202020204" pitchFamily="34" charset="0"/>
              </a:rPr>
              <a:t>•</a:t>
            </a:r>
            <a:r>
              <a:rPr lang="tr-TR" sz="3200" dirty="0">
                <a:latin typeface="Arial" panose="020B0604020202020204" pitchFamily="34" charset="0"/>
                <a:cs typeface="Arial" panose="020B0604020202020204" pitchFamily="34" charset="0"/>
              </a:rPr>
              <a:t> Yüzü yıkamak</a:t>
            </a:r>
          </a:p>
        </p:txBody>
      </p:sp>
      <p:pic>
        <p:nvPicPr>
          <p:cNvPr id="6" name="Resim 5" descr="ekran görüntüsü, tasarım içeren bir resim&#10;&#10;Açıklama otomatik olarak oluşturuldu">
            <a:extLst>
              <a:ext uri="{FF2B5EF4-FFF2-40B4-BE49-F238E27FC236}">
                <a16:creationId xmlns:a16="http://schemas.microsoft.com/office/drawing/2014/main" id="{3C69120F-6B48-1E93-5385-0651C17E2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1" y="699195"/>
            <a:ext cx="2686570" cy="900000"/>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495662" y="749257"/>
            <a:ext cx="2133238" cy="769441"/>
          </a:xfrm>
          <a:prstGeom prst="rect">
            <a:avLst/>
          </a:prstGeom>
          <a:noFill/>
          <a:ln>
            <a:noFill/>
          </a:ln>
        </p:spPr>
        <p:txBody>
          <a:bodyPr wrap="square" rtlCol="0">
            <a:spAutoFit/>
          </a:bodyPr>
          <a:lstStyle/>
          <a:p>
            <a:pPr>
              <a:spcAft>
                <a:spcPts val="600"/>
              </a:spcAft>
            </a:pPr>
            <a:r>
              <a:rPr lang="tr-TR" sz="2200" b="1" dirty="0">
                <a:latin typeface="Arial" panose="020B0604020202020204" pitchFamily="34" charset="0"/>
                <a:cs typeface="Arial" panose="020B0604020202020204" pitchFamily="34" charset="0"/>
              </a:rPr>
              <a:t>Abdestin Farzları</a:t>
            </a:r>
          </a:p>
        </p:txBody>
      </p:sp>
      <p:sp>
        <p:nvSpPr>
          <p:cNvPr id="11" name="Metin kutusu 10">
            <a:extLst>
              <a:ext uri="{FF2B5EF4-FFF2-40B4-BE49-F238E27FC236}">
                <a16:creationId xmlns:a16="http://schemas.microsoft.com/office/drawing/2014/main" id="{1AE0B2B3-EB35-2191-4801-EB931F6233B9}"/>
              </a:ext>
            </a:extLst>
          </p:cNvPr>
          <p:cNvSpPr txBox="1"/>
          <p:nvPr/>
        </p:nvSpPr>
        <p:spPr>
          <a:xfrm>
            <a:off x="1420812" y="3136612"/>
            <a:ext cx="8307569" cy="584775"/>
          </a:xfrm>
          <a:prstGeom prst="rect">
            <a:avLst/>
          </a:prstGeom>
          <a:noFill/>
          <a:ln>
            <a:noFill/>
          </a:ln>
        </p:spPr>
        <p:txBody>
          <a:bodyPr wrap="square" rtlCol="0">
            <a:spAutoFit/>
          </a:bodyPr>
          <a:lstStyle/>
          <a:p>
            <a:pPr>
              <a:spcAft>
                <a:spcPts val="600"/>
              </a:spcAft>
            </a:pPr>
            <a:r>
              <a:rPr lang="tr-TR" sz="3200" dirty="0">
                <a:solidFill>
                  <a:srgbClr val="648485"/>
                </a:solidFill>
                <a:latin typeface="Arial" panose="020B0604020202020204" pitchFamily="34" charset="0"/>
                <a:cs typeface="Arial" panose="020B0604020202020204" pitchFamily="34" charset="0"/>
              </a:rPr>
              <a:t>•</a:t>
            </a:r>
            <a:r>
              <a:rPr lang="tr-TR" sz="3200" dirty="0">
                <a:latin typeface="Arial" panose="020B0604020202020204" pitchFamily="34" charset="0"/>
                <a:cs typeface="Arial" panose="020B0604020202020204" pitchFamily="34" charset="0"/>
              </a:rPr>
              <a:t> Kolları dirseklerle beraber yıkamak</a:t>
            </a:r>
          </a:p>
        </p:txBody>
      </p:sp>
      <p:sp>
        <p:nvSpPr>
          <p:cNvPr id="4" name="Metin kutusu 3">
            <a:extLst>
              <a:ext uri="{FF2B5EF4-FFF2-40B4-BE49-F238E27FC236}">
                <a16:creationId xmlns:a16="http://schemas.microsoft.com/office/drawing/2014/main" id="{2DD8B660-A9C6-39D9-D2E8-2FA1C973E251}"/>
              </a:ext>
            </a:extLst>
          </p:cNvPr>
          <p:cNvSpPr txBox="1"/>
          <p:nvPr/>
        </p:nvSpPr>
        <p:spPr>
          <a:xfrm>
            <a:off x="1440786" y="4224713"/>
            <a:ext cx="8121085" cy="584775"/>
          </a:xfrm>
          <a:prstGeom prst="rect">
            <a:avLst/>
          </a:prstGeom>
          <a:noFill/>
          <a:ln>
            <a:noFill/>
          </a:ln>
        </p:spPr>
        <p:txBody>
          <a:bodyPr wrap="square" rtlCol="0">
            <a:spAutoFit/>
          </a:bodyPr>
          <a:lstStyle/>
          <a:p>
            <a:pPr>
              <a:spcAft>
                <a:spcPts val="600"/>
              </a:spcAft>
            </a:pPr>
            <a:r>
              <a:rPr lang="tr-TR" sz="3200" dirty="0">
                <a:solidFill>
                  <a:srgbClr val="648485"/>
                </a:solidFill>
                <a:latin typeface="Arial" panose="020B0604020202020204" pitchFamily="34" charset="0"/>
                <a:cs typeface="Arial" panose="020B0604020202020204" pitchFamily="34" charset="0"/>
              </a:rPr>
              <a:t>• </a:t>
            </a:r>
            <a:r>
              <a:rPr lang="tr-TR" sz="3200" dirty="0">
                <a:latin typeface="Arial" panose="020B0604020202020204" pitchFamily="34" charset="0"/>
                <a:cs typeface="Arial" panose="020B0604020202020204" pitchFamily="34" charset="0"/>
              </a:rPr>
              <a:t>Başı mesh etmek (dörtte birini)</a:t>
            </a:r>
          </a:p>
        </p:txBody>
      </p:sp>
      <p:sp>
        <p:nvSpPr>
          <p:cNvPr id="8" name="Metin kutusu 7">
            <a:extLst>
              <a:ext uri="{FF2B5EF4-FFF2-40B4-BE49-F238E27FC236}">
                <a16:creationId xmlns:a16="http://schemas.microsoft.com/office/drawing/2014/main" id="{F5C66799-9C05-76D8-3B24-8AF40A174260}"/>
              </a:ext>
            </a:extLst>
          </p:cNvPr>
          <p:cNvSpPr txBox="1"/>
          <p:nvPr/>
        </p:nvSpPr>
        <p:spPr>
          <a:xfrm>
            <a:off x="1420812" y="5296149"/>
            <a:ext cx="8180827" cy="584775"/>
          </a:xfrm>
          <a:prstGeom prst="rect">
            <a:avLst/>
          </a:prstGeom>
          <a:noFill/>
          <a:ln>
            <a:noFill/>
          </a:ln>
        </p:spPr>
        <p:txBody>
          <a:bodyPr wrap="square" rtlCol="0">
            <a:spAutoFit/>
          </a:bodyPr>
          <a:lstStyle/>
          <a:p>
            <a:pPr>
              <a:spcAft>
                <a:spcPts val="600"/>
              </a:spcAft>
            </a:pPr>
            <a:r>
              <a:rPr lang="tr-TR" sz="3200" dirty="0">
                <a:solidFill>
                  <a:srgbClr val="648485"/>
                </a:solidFill>
                <a:latin typeface="Arial" panose="020B0604020202020204" pitchFamily="34" charset="0"/>
                <a:cs typeface="Arial" panose="020B0604020202020204" pitchFamily="34" charset="0"/>
              </a:rPr>
              <a:t>•</a:t>
            </a:r>
            <a:r>
              <a:rPr lang="tr-TR" sz="3200" dirty="0">
                <a:latin typeface="Arial" panose="020B0604020202020204" pitchFamily="34" charset="0"/>
                <a:cs typeface="Arial" panose="020B0604020202020204" pitchFamily="34" charset="0"/>
              </a:rPr>
              <a:t> Ayakları topuklarla beraber yıkamak</a:t>
            </a:r>
          </a:p>
        </p:txBody>
      </p:sp>
      <p:grpSp>
        <p:nvGrpSpPr>
          <p:cNvPr id="15" name="Grup 14">
            <a:extLst>
              <a:ext uri="{FF2B5EF4-FFF2-40B4-BE49-F238E27FC236}">
                <a16:creationId xmlns:a16="http://schemas.microsoft.com/office/drawing/2014/main" id="{46B9F24D-7568-DF4E-FAC8-D0109B1B593E}"/>
              </a:ext>
            </a:extLst>
          </p:cNvPr>
          <p:cNvGrpSpPr/>
          <p:nvPr/>
        </p:nvGrpSpPr>
        <p:grpSpPr>
          <a:xfrm>
            <a:off x="459772" y="1877991"/>
            <a:ext cx="936000" cy="936000"/>
            <a:chOff x="0" y="0"/>
            <a:chExt cx="508635" cy="467995"/>
          </a:xfrm>
        </p:grpSpPr>
        <p:pic>
          <p:nvPicPr>
            <p:cNvPr id="16" name="Resim 15">
              <a:extLst>
                <a:ext uri="{FF2B5EF4-FFF2-40B4-BE49-F238E27FC236}">
                  <a16:creationId xmlns:a16="http://schemas.microsoft.com/office/drawing/2014/main" id="{404A9194-3D6E-3D16-00CD-B4650DA6793D}"/>
                </a:ext>
              </a:extLst>
            </p:cNvPr>
            <p:cNvPicPr>
              <a:picLocks noChangeAspect="1"/>
            </p:cNvPicPr>
            <p:nvPr/>
          </p:nvPicPr>
          <p:blipFill>
            <a:blip r:embed="rId4"/>
            <a:stretch>
              <a:fillRect/>
            </a:stretch>
          </p:blipFill>
          <p:spPr>
            <a:xfrm>
              <a:off x="0" y="0"/>
              <a:ext cx="508635" cy="467995"/>
            </a:xfrm>
            <a:prstGeom prst="roundRect">
              <a:avLst>
                <a:gd name="adj" fmla="val 8594"/>
              </a:avLst>
            </a:prstGeom>
            <a:solidFill>
              <a:srgbClr val="FFFFFF">
                <a:shade val="85000"/>
              </a:srgbClr>
            </a:solidFill>
            <a:ln>
              <a:noFill/>
            </a:ln>
            <a:effectLst/>
          </p:spPr>
        </p:pic>
        <p:sp>
          <p:nvSpPr>
            <p:cNvPr id="17" name="Oval 16">
              <a:extLst>
                <a:ext uri="{FF2B5EF4-FFF2-40B4-BE49-F238E27FC236}">
                  <a16:creationId xmlns:a16="http://schemas.microsoft.com/office/drawing/2014/main" id="{A41E8E5D-2E0D-0FF4-AE20-C04C3D1A6A4E}"/>
                </a:ext>
              </a:extLst>
            </p:cNvPr>
            <p:cNvSpPr/>
            <p:nvPr/>
          </p:nvSpPr>
          <p:spPr>
            <a:xfrm>
              <a:off x="13607" y="10885"/>
              <a:ext cx="92693" cy="9269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grpSp>
      <p:grpSp>
        <p:nvGrpSpPr>
          <p:cNvPr id="18" name="Grup 17">
            <a:extLst>
              <a:ext uri="{FF2B5EF4-FFF2-40B4-BE49-F238E27FC236}">
                <a16:creationId xmlns:a16="http://schemas.microsoft.com/office/drawing/2014/main" id="{0A90668C-E6B2-186E-99A5-728F7CE2B609}"/>
              </a:ext>
            </a:extLst>
          </p:cNvPr>
          <p:cNvGrpSpPr/>
          <p:nvPr/>
        </p:nvGrpSpPr>
        <p:grpSpPr>
          <a:xfrm>
            <a:off x="459772" y="2963546"/>
            <a:ext cx="936000" cy="936000"/>
            <a:chOff x="0" y="0"/>
            <a:chExt cx="509270" cy="467995"/>
          </a:xfrm>
        </p:grpSpPr>
        <p:pic>
          <p:nvPicPr>
            <p:cNvPr id="19" name="Resim 18">
              <a:extLst>
                <a:ext uri="{FF2B5EF4-FFF2-40B4-BE49-F238E27FC236}">
                  <a16:creationId xmlns:a16="http://schemas.microsoft.com/office/drawing/2014/main" id="{55BB6687-0C07-DCDB-18BD-9EB4072A7A91}"/>
                </a:ext>
              </a:extLst>
            </p:cNvPr>
            <p:cNvPicPr>
              <a:picLocks noChangeAspect="1"/>
            </p:cNvPicPr>
            <p:nvPr/>
          </p:nvPicPr>
          <p:blipFill>
            <a:blip r:embed="rId5"/>
            <a:stretch>
              <a:fillRect/>
            </a:stretch>
          </p:blipFill>
          <p:spPr>
            <a:xfrm>
              <a:off x="0" y="0"/>
              <a:ext cx="509270" cy="467995"/>
            </a:xfrm>
            <a:prstGeom prst="roundRect">
              <a:avLst>
                <a:gd name="adj" fmla="val 8594"/>
              </a:avLst>
            </a:prstGeom>
            <a:solidFill>
              <a:srgbClr val="FFFFFF">
                <a:shade val="85000"/>
              </a:srgbClr>
            </a:solidFill>
            <a:ln>
              <a:noFill/>
            </a:ln>
            <a:effectLst/>
          </p:spPr>
        </p:pic>
        <p:sp>
          <p:nvSpPr>
            <p:cNvPr id="20" name="Oval 19">
              <a:extLst>
                <a:ext uri="{FF2B5EF4-FFF2-40B4-BE49-F238E27FC236}">
                  <a16:creationId xmlns:a16="http://schemas.microsoft.com/office/drawing/2014/main" id="{D11D898E-6860-1993-A022-A96806F7EA3A}"/>
                </a:ext>
              </a:extLst>
            </p:cNvPr>
            <p:cNvSpPr/>
            <p:nvPr/>
          </p:nvSpPr>
          <p:spPr>
            <a:xfrm>
              <a:off x="8164" y="10886"/>
              <a:ext cx="92693" cy="9269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grpSp>
      <p:grpSp>
        <p:nvGrpSpPr>
          <p:cNvPr id="21" name="Grup 20">
            <a:extLst>
              <a:ext uri="{FF2B5EF4-FFF2-40B4-BE49-F238E27FC236}">
                <a16:creationId xmlns:a16="http://schemas.microsoft.com/office/drawing/2014/main" id="{1E35E152-BC54-D130-0AAB-7EFF4B82D68F}"/>
              </a:ext>
            </a:extLst>
          </p:cNvPr>
          <p:cNvGrpSpPr/>
          <p:nvPr/>
        </p:nvGrpSpPr>
        <p:grpSpPr>
          <a:xfrm>
            <a:off x="474777" y="4049101"/>
            <a:ext cx="936000" cy="936000"/>
            <a:chOff x="0" y="0"/>
            <a:chExt cx="509270" cy="467995"/>
          </a:xfrm>
        </p:grpSpPr>
        <p:pic>
          <p:nvPicPr>
            <p:cNvPr id="22" name="Resim 21">
              <a:extLst>
                <a:ext uri="{FF2B5EF4-FFF2-40B4-BE49-F238E27FC236}">
                  <a16:creationId xmlns:a16="http://schemas.microsoft.com/office/drawing/2014/main" id="{8FF8DF16-8CBF-C1D3-1924-1C80A186B504}"/>
                </a:ext>
              </a:extLst>
            </p:cNvPr>
            <p:cNvPicPr>
              <a:picLocks noChangeAspect="1"/>
            </p:cNvPicPr>
            <p:nvPr/>
          </p:nvPicPr>
          <p:blipFill>
            <a:blip r:embed="rId6"/>
            <a:stretch>
              <a:fillRect/>
            </a:stretch>
          </p:blipFill>
          <p:spPr>
            <a:xfrm>
              <a:off x="0" y="0"/>
              <a:ext cx="509270" cy="467995"/>
            </a:xfrm>
            <a:prstGeom prst="roundRect">
              <a:avLst>
                <a:gd name="adj" fmla="val 8594"/>
              </a:avLst>
            </a:prstGeom>
            <a:solidFill>
              <a:srgbClr val="FFFFFF">
                <a:shade val="85000"/>
              </a:srgbClr>
            </a:solidFill>
            <a:ln>
              <a:noFill/>
            </a:ln>
            <a:effectLst/>
          </p:spPr>
        </p:pic>
        <p:sp>
          <p:nvSpPr>
            <p:cNvPr id="23" name="Oval 22">
              <a:extLst>
                <a:ext uri="{FF2B5EF4-FFF2-40B4-BE49-F238E27FC236}">
                  <a16:creationId xmlns:a16="http://schemas.microsoft.com/office/drawing/2014/main" id="{AFD935BB-0B51-C261-A630-F17439A5D4E0}"/>
                </a:ext>
              </a:extLst>
            </p:cNvPr>
            <p:cNvSpPr/>
            <p:nvPr/>
          </p:nvSpPr>
          <p:spPr>
            <a:xfrm>
              <a:off x="16328" y="8164"/>
              <a:ext cx="92693" cy="9269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grpSp>
      <p:grpSp>
        <p:nvGrpSpPr>
          <p:cNvPr id="24" name="Grup 23">
            <a:extLst>
              <a:ext uri="{FF2B5EF4-FFF2-40B4-BE49-F238E27FC236}">
                <a16:creationId xmlns:a16="http://schemas.microsoft.com/office/drawing/2014/main" id="{04BE5E23-6BAE-66B6-2231-E507F1402812}"/>
              </a:ext>
            </a:extLst>
          </p:cNvPr>
          <p:cNvGrpSpPr/>
          <p:nvPr/>
        </p:nvGrpSpPr>
        <p:grpSpPr>
          <a:xfrm>
            <a:off x="459772" y="5120537"/>
            <a:ext cx="936000" cy="936000"/>
            <a:chOff x="0" y="0"/>
            <a:chExt cx="512445" cy="467995"/>
          </a:xfrm>
        </p:grpSpPr>
        <p:pic>
          <p:nvPicPr>
            <p:cNvPr id="25" name="Resim 24">
              <a:extLst>
                <a:ext uri="{FF2B5EF4-FFF2-40B4-BE49-F238E27FC236}">
                  <a16:creationId xmlns:a16="http://schemas.microsoft.com/office/drawing/2014/main" id="{9D7E3A2B-0B13-9952-9DB6-2A9A66E109F4}"/>
                </a:ext>
              </a:extLst>
            </p:cNvPr>
            <p:cNvPicPr>
              <a:picLocks noChangeAspect="1"/>
            </p:cNvPicPr>
            <p:nvPr/>
          </p:nvPicPr>
          <p:blipFill>
            <a:blip r:embed="rId7"/>
            <a:stretch>
              <a:fillRect/>
            </a:stretch>
          </p:blipFill>
          <p:spPr>
            <a:xfrm>
              <a:off x="0" y="0"/>
              <a:ext cx="512445" cy="467995"/>
            </a:xfrm>
            <a:prstGeom prst="roundRect">
              <a:avLst>
                <a:gd name="adj" fmla="val 8594"/>
              </a:avLst>
            </a:prstGeom>
            <a:solidFill>
              <a:srgbClr val="FFFFFF">
                <a:shade val="85000"/>
              </a:srgbClr>
            </a:solidFill>
            <a:ln>
              <a:noFill/>
            </a:ln>
            <a:effectLst/>
          </p:spPr>
        </p:pic>
        <p:sp>
          <p:nvSpPr>
            <p:cNvPr id="26" name="Oval 25">
              <a:extLst>
                <a:ext uri="{FF2B5EF4-FFF2-40B4-BE49-F238E27FC236}">
                  <a16:creationId xmlns:a16="http://schemas.microsoft.com/office/drawing/2014/main" id="{8ED0088B-A090-0388-0F79-4CE4CBE9FCF3}"/>
                </a:ext>
              </a:extLst>
            </p:cNvPr>
            <p:cNvSpPr/>
            <p:nvPr/>
          </p:nvSpPr>
          <p:spPr>
            <a:xfrm>
              <a:off x="21772" y="5443"/>
              <a:ext cx="92693" cy="9269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cxnSp>
          <p:nvCxnSpPr>
            <p:cNvPr id="27" name="Düz Bağlayıcı 26">
              <a:extLst>
                <a:ext uri="{FF2B5EF4-FFF2-40B4-BE49-F238E27FC236}">
                  <a16:creationId xmlns:a16="http://schemas.microsoft.com/office/drawing/2014/main" id="{662B01C4-6AC6-5FD8-1030-1393CDCBF633}"/>
                </a:ext>
              </a:extLst>
            </p:cNvPr>
            <p:cNvCxnSpPr/>
            <p:nvPr/>
          </p:nvCxnSpPr>
          <p:spPr>
            <a:xfrm>
              <a:off x="32657" y="5443"/>
              <a:ext cx="49530" cy="102870"/>
            </a:xfrm>
            <a:prstGeom prst="line">
              <a:avLst/>
            </a:prstGeom>
            <a:ln w="317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44413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91343D07-E2A6-5B9E-9D91-1019EC034F22}"/>
              </a:ext>
            </a:extLst>
          </p:cNvPr>
          <p:cNvSpPr txBox="1"/>
          <p:nvPr/>
        </p:nvSpPr>
        <p:spPr>
          <a:xfrm>
            <a:off x="3245728" y="2154131"/>
            <a:ext cx="7412277" cy="1569660"/>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Gusül abdesti vücutta kuru yer kalmayacak şekilde yıkanarak alınan abdesttir. </a:t>
            </a:r>
          </a:p>
        </p:txBody>
      </p:sp>
      <p:pic>
        <p:nvPicPr>
          <p:cNvPr id="6" name="Resim 5" descr="ekran görüntüsü, tasarım içeren bir resim&#10;&#10;Açıklama otomatik olarak oluşturuldu">
            <a:extLst>
              <a:ext uri="{FF2B5EF4-FFF2-40B4-BE49-F238E27FC236}">
                <a16:creationId xmlns:a16="http://schemas.microsoft.com/office/drawing/2014/main" id="{3C69120F-6B48-1E93-5385-0651C17E2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1" y="699195"/>
            <a:ext cx="2686570" cy="900000"/>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495662" y="797857"/>
            <a:ext cx="2686570" cy="707886"/>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Gusül (Boy)    Abdesti</a:t>
            </a:r>
          </a:p>
        </p:txBody>
      </p:sp>
      <p:sp>
        <p:nvSpPr>
          <p:cNvPr id="4" name="Metin kutusu 3">
            <a:extLst>
              <a:ext uri="{FF2B5EF4-FFF2-40B4-BE49-F238E27FC236}">
                <a16:creationId xmlns:a16="http://schemas.microsoft.com/office/drawing/2014/main" id="{63FDFC47-2995-31EB-55EF-F31915CB1D3E}"/>
              </a:ext>
            </a:extLst>
          </p:cNvPr>
          <p:cNvSpPr txBox="1"/>
          <p:nvPr/>
        </p:nvSpPr>
        <p:spPr>
          <a:xfrm>
            <a:off x="3182231" y="3886424"/>
            <a:ext cx="7475774" cy="1569660"/>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Bazı durumlarda akıllı ve ergenlik çağına girmiş her Müslümanın bu abdesti alması gerekir.</a:t>
            </a:r>
          </a:p>
        </p:txBody>
      </p:sp>
      <p:pic>
        <p:nvPicPr>
          <p:cNvPr id="11" name="Resim 10" descr="ekran görüntüsü, su, açık mavi içeren bir resim&#10;&#10;Açıklama otomatik olarak oluşturuldu">
            <a:extLst>
              <a:ext uri="{FF2B5EF4-FFF2-40B4-BE49-F238E27FC236}">
                <a16:creationId xmlns:a16="http://schemas.microsoft.com/office/drawing/2014/main" id="{743EC1E2-8285-550B-AA11-953C70E864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80" y="1957693"/>
            <a:ext cx="2685600" cy="4028400"/>
          </a:xfrm>
          <a:prstGeom prst="rect">
            <a:avLst/>
          </a:prstGeom>
        </p:spPr>
      </p:pic>
    </p:spTree>
    <p:extLst>
      <p:ext uri="{BB962C8B-B14F-4D97-AF65-F5344CB8AC3E}">
        <p14:creationId xmlns:p14="http://schemas.microsoft.com/office/powerpoint/2010/main" val="134689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NAMAZIN KILINIŞI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91343D07-E2A6-5B9E-9D91-1019EC034F22}"/>
              </a:ext>
            </a:extLst>
          </p:cNvPr>
          <p:cNvSpPr txBox="1"/>
          <p:nvPr/>
        </p:nvSpPr>
        <p:spPr>
          <a:xfrm>
            <a:off x="767886" y="2154131"/>
            <a:ext cx="9890120" cy="584775"/>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Bu abdesti almak için önce niyet edilir.</a:t>
            </a:r>
          </a:p>
        </p:txBody>
      </p:sp>
      <p:pic>
        <p:nvPicPr>
          <p:cNvPr id="6" name="Resim 5" descr="ekran görüntüsü, tasarım içeren bir resim&#10;&#10;Açıklama otomatik olarak oluşturuldu">
            <a:extLst>
              <a:ext uri="{FF2B5EF4-FFF2-40B4-BE49-F238E27FC236}">
                <a16:creationId xmlns:a16="http://schemas.microsoft.com/office/drawing/2014/main" id="{3C69120F-6B48-1E93-5385-0651C17E2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1" y="699195"/>
            <a:ext cx="2686570" cy="900000"/>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495662" y="797857"/>
            <a:ext cx="2686570" cy="707886"/>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Gusül Abdestinin Alınışı</a:t>
            </a:r>
          </a:p>
        </p:txBody>
      </p:sp>
      <p:sp>
        <p:nvSpPr>
          <p:cNvPr id="4" name="Metin kutusu 3">
            <a:extLst>
              <a:ext uri="{FF2B5EF4-FFF2-40B4-BE49-F238E27FC236}">
                <a16:creationId xmlns:a16="http://schemas.microsoft.com/office/drawing/2014/main" id="{63FDFC47-2995-31EB-55EF-F31915CB1D3E}"/>
              </a:ext>
            </a:extLst>
          </p:cNvPr>
          <p:cNvSpPr txBox="1"/>
          <p:nvPr/>
        </p:nvSpPr>
        <p:spPr>
          <a:xfrm>
            <a:off x="767886" y="3091364"/>
            <a:ext cx="9890120" cy="1077218"/>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Ardından ağza üç defa su alınıp çalkalanır, burna da üç defa su verilip temizlenir. </a:t>
            </a:r>
          </a:p>
        </p:txBody>
      </p:sp>
      <p:sp>
        <p:nvSpPr>
          <p:cNvPr id="8" name="Metin kutusu 7">
            <a:extLst>
              <a:ext uri="{FF2B5EF4-FFF2-40B4-BE49-F238E27FC236}">
                <a16:creationId xmlns:a16="http://schemas.microsoft.com/office/drawing/2014/main" id="{DBD5B0C6-6153-34FD-59F3-FEDA60465B7B}"/>
              </a:ext>
            </a:extLst>
          </p:cNvPr>
          <p:cNvSpPr txBox="1"/>
          <p:nvPr/>
        </p:nvSpPr>
        <p:spPr>
          <a:xfrm>
            <a:off x="767886" y="4521040"/>
            <a:ext cx="9890120" cy="1077218"/>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Son olarak tüm vücut kuru yer kalmayacak şekilde yıkanır ve abdest tamamlanır. </a:t>
            </a:r>
          </a:p>
        </p:txBody>
      </p:sp>
    </p:spTree>
    <p:extLst>
      <p:ext uri="{BB962C8B-B14F-4D97-AF65-F5344CB8AC3E}">
        <p14:creationId xmlns:p14="http://schemas.microsoft.com/office/powerpoint/2010/main" val="357438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8"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1873</TotalTime>
  <Words>3222</Words>
  <Application>Microsoft Office PowerPoint</Application>
  <PresentationFormat>Geniş ekran</PresentationFormat>
  <Paragraphs>481</Paragraphs>
  <Slides>40</Slides>
  <Notes>0</Notes>
  <HiddenSlides>0</HiddenSlides>
  <MMClips>2</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40</vt:i4>
      </vt:variant>
    </vt:vector>
  </HeadingPairs>
  <TitlesOfParts>
    <vt:vector size="44"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43</cp:revision>
  <dcterms:created xsi:type="dcterms:W3CDTF">2023-08-29T09:05:15Z</dcterms:created>
  <dcterms:modified xsi:type="dcterms:W3CDTF">2023-09-18T09:11:53Z</dcterms:modified>
</cp:coreProperties>
</file>