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89" r:id="rId4"/>
    <p:sldId id="290" r:id="rId5"/>
    <p:sldId id="292" r:id="rId6"/>
    <p:sldId id="291" r:id="rId7"/>
    <p:sldId id="293" r:id="rId8"/>
    <p:sldId id="294" r:id="rId9"/>
    <p:sldId id="295" r:id="rId10"/>
    <p:sldId id="296" r:id="rId11"/>
    <p:sldId id="271" r:id="rId12"/>
    <p:sldId id="272" r:id="rId13"/>
    <p:sldId id="267" r:id="rId14"/>
    <p:sldId id="260" r:id="rId15"/>
    <p:sldId id="261" r:id="rId16"/>
    <p:sldId id="264"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8E17"/>
    <a:srgbClr val="F5917B"/>
    <a:srgbClr val="C00000"/>
    <a:srgbClr val="C61D1D"/>
    <a:srgbClr val="FFFFFF"/>
    <a:srgbClr val="B2B2B2"/>
    <a:srgbClr val="F68C7A"/>
    <a:srgbClr val="86E2CE"/>
    <a:srgbClr val="3D1E0C"/>
    <a:srgbClr val="A89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64" d="100"/>
          <a:sy n="64" d="100"/>
        </p:scale>
        <p:origin x="8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20.09.2023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20.09.2023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bulut, dış mekan, gökyüzü içeren bir resim&#10;&#10;Açıklama otomatik olarak oluşturuldu">
            <a:extLst>
              <a:ext uri="{FF2B5EF4-FFF2-40B4-BE49-F238E27FC236}">
                <a16:creationId xmlns:a16="http://schemas.microsoft.com/office/drawing/2014/main" id="{CA22D434-B7C2-985A-0AD6-521FC5A4C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324503"/>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geçimini sağlamak için </a:t>
            </a:r>
            <a:r>
              <a:rPr lang="tr-TR" sz="3000" dirty="0">
                <a:solidFill>
                  <a:srgbClr val="FF0000"/>
                </a:solidFill>
                <a:latin typeface="Arial" panose="020B0604020202020204" pitchFamily="34" charset="0"/>
                <a:cs typeface="Arial" panose="020B0604020202020204" pitchFamily="34" charset="0"/>
              </a:rPr>
              <a:t>marangozluk</a:t>
            </a:r>
            <a:r>
              <a:rPr lang="tr-TR" sz="3000" dirty="0">
                <a:latin typeface="Arial" panose="020B0604020202020204" pitchFamily="34" charset="0"/>
                <a:cs typeface="Arial" panose="020B0604020202020204" pitchFamily="34" charset="0"/>
              </a:rPr>
              <a:t> yapıyordu.</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80" y="2495730"/>
            <a:ext cx="826808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Süleyman (a.s.) zamanında yapılan, kutsal bir mabet olan </a:t>
            </a:r>
            <a:r>
              <a:rPr lang="tr-TR" sz="3000" dirty="0" err="1">
                <a:latin typeface="Arial" panose="020B0604020202020204" pitchFamily="34" charset="0"/>
                <a:cs typeface="Arial" panose="020B0604020202020204" pitchFamily="34" charset="0"/>
              </a:rPr>
              <a:t>Beytü’l-Makdis’e</a:t>
            </a:r>
            <a:r>
              <a:rPr lang="tr-TR" sz="3000" dirty="0">
                <a:latin typeface="Arial" panose="020B0604020202020204" pitchFamily="34" charset="0"/>
                <a:cs typeface="Arial" panose="020B0604020202020204" pitchFamily="34" charset="0"/>
              </a:rPr>
              <a:t> uzun yıllar hizmet etmiştir.</a:t>
            </a:r>
          </a:p>
        </p:txBody>
      </p:sp>
      <p:sp>
        <p:nvSpPr>
          <p:cNvPr id="4" name="Metin kutusu 3">
            <a:extLst>
              <a:ext uri="{FF2B5EF4-FFF2-40B4-BE49-F238E27FC236}">
                <a16:creationId xmlns:a16="http://schemas.microsoft.com/office/drawing/2014/main" id="{01AD4C86-5424-5DBF-B80C-88089245BD38}"/>
              </a:ext>
            </a:extLst>
          </p:cNvPr>
          <p:cNvSpPr txBox="1"/>
          <p:nvPr/>
        </p:nvSpPr>
        <p:spPr>
          <a:xfrm>
            <a:off x="3615181" y="4132222"/>
            <a:ext cx="8268082"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İsrailoğulları tarafından şehit edilmiştir.</a:t>
            </a:r>
          </a:p>
        </p:txBody>
      </p:sp>
      <p:pic>
        <p:nvPicPr>
          <p:cNvPr id="12" name="Resim 11" descr="sütçülük, peynir, peynir yapımı, masa içeren bir resim&#10;&#10;Açıklama otomatik olarak oluşturuldu">
            <a:extLst>
              <a:ext uri="{FF2B5EF4-FFF2-40B4-BE49-F238E27FC236}">
                <a16:creationId xmlns:a16="http://schemas.microsoft.com/office/drawing/2014/main" id="{2FB33B52-D8A5-ADB4-504C-82D8DDE36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8" name="Dikdörtgen: Köşeleri Yuvarlatılmış 7">
            <a:extLst>
              <a:ext uri="{FF2B5EF4-FFF2-40B4-BE49-F238E27FC236}">
                <a16:creationId xmlns:a16="http://schemas.microsoft.com/office/drawing/2014/main" id="{660D441C-D5F7-72C0-F313-38B609AF2FCD}"/>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ÖZELLİKLERİ</a:t>
            </a:r>
          </a:p>
        </p:txBody>
      </p:sp>
    </p:spTree>
    <p:extLst>
      <p:ext uri="{BB962C8B-B14F-4D97-AF65-F5344CB8AC3E}">
        <p14:creationId xmlns:p14="http://schemas.microsoft.com/office/powerpoint/2010/main" val="3229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AB2A1E73-7393-0D5B-37C1-FAAC4E99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340093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“Biz de onun (Hz. Zekeriya’nın (a.s.) duasını kabul buyurduk; hanımını doğuma elverişli hâle getirerek ona Yahya'yı bağışladık. Gerçekten onlar, hayırlı işler yapmakta birbiriyle yarışan, sevap umarak ve azabımızdan korkarak bize yalvaran, bize karşı pek derin bir huşu ve saygı içinde bulunan kimselerdi.”</a:t>
            </a:r>
          </a:p>
          <a:p>
            <a:pPr algn="ctr">
              <a:spcAft>
                <a:spcPts val="600"/>
              </a:spcAft>
            </a:pPr>
            <a:r>
              <a:rPr lang="tr-TR" sz="3000" dirty="0">
                <a:latin typeface="Arial" panose="020B0604020202020204" pitchFamily="34" charset="0"/>
                <a:cs typeface="Arial" panose="020B0604020202020204" pitchFamily="34" charset="0"/>
              </a:rPr>
              <a:t>(Enbiya suresi, 90.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185212"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ekran görüntüsü, metin içeren bir resim&#10;&#10;Açıklama otomatik olarak oluşturuldu">
            <a:extLst>
              <a:ext uri="{FF2B5EF4-FFF2-40B4-BE49-F238E27FC236}">
                <a16:creationId xmlns:a16="http://schemas.microsoft.com/office/drawing/2014/main" id="{A5B6C48C-6EB0-0135-1E63-8CA6235EB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hayır dua edenlerin duasını kabul eder.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215192"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Dua ederken kabul edileceğini umarak dua etmek gerekir.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ve ailesi Allah’a karşı saygı içerisinde olan insanlardır.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52A3C27C-0C66-266D-9FD3-606FB19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08324"/>
          </a:xfrm>
          <a:prstGeom prst="rect">
            <a:avLst/>
          </a:prstGeom>
          <a:noFill/>
          <a:ln>
            <a:noFill/>
          </a:ln>
        </p:spPr>
        <p:txBody>
          <a:bodyPr wrap="square" rtlCol="0">
            <a:spAutoFit/>
          </a:bodyPr>
          <a:lstStyle/>
          <a:p>
            <a:pPr algn="ctr">
              <a:spcAft>
                <a:spcPts val="600"/>
              </a:spcAft>
            </a:pPr>
            <a:r>
              <a:rPr lang="tr-TR" sz="3600" dirty="0" err="1">
                <a:latin typeface="Arial" panose="020B0604020202020204" pitchFamily="34" charset="0"/>
                <a:cs typeface="Arial" panose="020B0604020202020204" pitchFamily="34" charset="0"/>
              </a:rPr>
              <a:t>Beytü’l-Makdis</a:t>
            </a:r>
            <a:r>
              <a:rPr lang="tr-TR" sz="3600" dirty="0">
                <a:latin typeface="Arial" panose="020B0604020202020204" pitchFamily="34" charset="0"/>
                <a:cs typeface="Arial" panose="020B0604020202020204" pitchFamily="34" charset="0"/>
              </a:rPr>
              <a:t> Kudüs’te bulunan Mescid-i Aksa’nın diğer bir adıdır. Müslümanlar Medine'ye hicretten sonra bir müddet buraya yönelerek namazlarını kılmışlardır.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24957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CAE1E744-DCAD-1E86-DA1E-11CA90B13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225" y="367730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Zekeriya (a.s.), </a:t>
            </a:r>
            <a:r>
              <a:rPr lang="tr-TR" sz="2200" dirty="0" err="1">
                <a:latin typeface="Arial" panose="020B0604020202020204" pitchFamily="34" charset="0"/>
                <a:cs typeface="Arial" panose="020B0604020202020204" pitchFamily="34" charset="0"/>
              </a:rPr>
              <a:t>İsrâiloğullarına</a:t>
            </a:r>
            <a:r>
              <a:rPr lang="tr-TR" sz="2200" dirty="0">
                <a:latin typeface="Arial" panose="020B0604020202020204" pitchFamily="34" charset="0"/>
                <a:cs typeface="Arial" panose="020B0604020202020204" pitchFamily="34" charset="0"/>
              </a:rPr>
              <a:t> Yüce Allah’ın varlığını ve birliğini tebliğ etmek, emir ve yasaklarını bildirmek için gönderilen bir peygamberdir. Soyu Hz. Davud’a (a.s.), oradan da Hz. İbrahim’e (a.s.) dayanmaktadır. Hz. Zekeriya (a.s.), yaşamını insanları Yüce Allah’a itaat etmeye çağırarak ve Kudüs’teki mabette ibadet ederek geçiriyordu. </a:t>
            </a:r>
          </a:p>
          <a:p>
            <a:pPr algn="just">
              <a:spcAft>
                <a:spcPts val="600"/>
              </a:spcAft>
            </a:pPr>
            <a:r>
              <a:rPr lang="tr-TR" sz="2200" b="1" dirty="0">
                <a:latin typeface="Arial" panose="020B0604020202020204" pitchFamily="34" charset="0"/>
                <a:cs typeface="Arial" panose="020B0604020202020204" pitchFamily="34" charset="0"/>
              </a:rPr>
              <a:t>Bu metinde bahsedilen Hz. Zekeriya’nın (a.s.) ibadet ettiği kutsal mabet aşağıdaki görsellerden hangisinde verilmiştir? </a:t>
            </a:r>
          </a:p>
          <a:p>
            <a:pPr algn="just">
              <a:spcAft>
                <a:spcPts val="600"/>
              </a:spcAft>
            </a:pPr>
            <a:r>
              <a:rPr lang="tr-TR" sz="2200" dirty="0">
                <a:latin typeface="Arial" panose="020B0604020202020204" pitchFamily="34" charset="0"/>
                <a:cs typeface="Arial" panose="020B0604020202020204" pitchFamily="34" charset="0"/>
              </a:rPr>
              <a:t>A) 						B) </a:t>
            </a: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r>
              <a:rPr lang="tr-TR" sz="2200" dirty="0">
                <a:latin typeface="Arial" panose="020B0604020202020204" pitchFamily="34" charset="0"/>
                <a:cs typeface="Arial" panose="020B0604020202020204" pitchFamily="34" charset="0"/>
              </a:rPr>
              <a:t>C) 						D) </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1" y="60943"/>
            <a:ext cx="7290143"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7" name="Picture 3">
            <a:extLst>
              <a:ext uri="{FF2B5EF4-FFF2-40B4-BE49-F238E27FC236}">
                <a16:creationId xmlns:a16="http://schemas.microsoft.com/office/drawing/2014/main" id="{927ACCA2-43F8-313A-D8D8-BDC2103E7C5F}"/>
              </a:ext>
            </a:extLst>
          </p:cNvPr>
          <p:cNvPicPr>
            <a:picLocks noChangeAspect="1" noChangeArrowheads="1"/>
          </p:cNvPicPr>
          <p:nvPr/>
        </p:nvPicPr>
        <p:blipFill>
          <a:blip r:embed="rId4" cstate="print"/>
          <a:srcRect/>
          <a:stretch>
            <a:fillRect/>
          </a:stretch>
        </p:blipFill>
        <p:spPr bwMode="auto">
          <a:xfrm>
            <a:off x="1332700" y="3756682"/>
            <a:ext cx="1760869" cy="1080000"/>
          </a:xfrm>
          <a:prstGeom prst="roundRect">
            <a:avLst>
              <a:gd name="adj" fmla="val 8594"/>
            </a:avLst>
          </a:prstGeom>
          <a:solidFill>
            <a:srgbClr val="FFFFFF">
              <a:shade val="85000"/>
            </a:srgbClr>
          </a:solidFill>
          <a:ln>
            <a:noFill/>
          </a:ln>
          <a:effectLst/>
        </p:spPr>
      </p:pic>
      <p:pic>
        <p:nvPicPr>
          <p:cNvPr id="1028" name="Picture 4" descr="7 Maddede Adım Adım Beytül Makdis - Suffagâh">
            <a:extLst>
              <a:ext uri="{FF2B5EF4-FFF2-40B4-BE49-F238E27FC236}">
                <a16:creationId xmlns:a16="http://schemas.microsoft.com/office/drawing/2014/main" id="{7B456E50-0B5A-0E2D-E044-B67D71C8F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238" y="3756682"/>
            <a:ext cx="1760869" cy="1080000"/>
          </a:xfrm>
          <a:prstGeom prst="roundRect">
            <a:avLst>
              <a:gd name="adj" fmla="val 8594"/>
            </a:avLst>
          </a:prstGeom>
          <a:solidFill>
            <a:srgbClr val="FFFFFF">
              <a:shade val="85000"/>
            </a:srgbClr>
          </a:solidFill>
          <a:ln>
            <a:noFill/>
          </a:ln>
          <a:effectLst/>
        </p:spPr>
      </p:pic>
      <p:pic>
        <p:nvPicPr>
          <p:cNvPr id="8" name="Picture 5">
            <a:extLst>
              <a:ext uri="{FF2B5EF4-FFF2-40B4-BE49-F238E27FC236}">
                <a16:creationId xmlns:a16="http://schemas.microsoft.com/office/drawing/2014/main" id="{F415BE88-FDDE-0365-5137-7EFAC82DDAEB}"/>
              </a:ext>
            </a:extLst>
          </p:cNvPr>
          <p:cNvPicPr>
            <a:picLocks noChangeAspect="1" noChangeArrowheads="1"/>
          </p:cNvPicPr>
          <p:nvPr/>
        </p:nvPicPr>
        <p:blipFill>
          <a:blip r:embed="rId6" cstate="print"/>
          <a:srcRect/>
          <a:stretch>
            <a:fillRect/>
          </a:stretch>
        </p:blipFill>
        <p:spPr bwMode="auto">
          <a:xfrm>
            <a:off x="1332699" y="4995229"/>
            <a:ext cx="1760869" cy="1080000"/>
          </a:xfrm>
          <a:prstGeom prst="roundRect">
            <a:avLst>
              <a:gd name="adj" fmla="val 8594"/>
            </a:avLst>
          </a:prstGeom>
          <a:solidFill>
            <a:srgbClr val="FFFFFF">
              <a:shade val="85000"/>
            </a:srgbClr>
          </a:solidFill>
          <a:ln>
            <a:noFill/>
          </a:ln>
          <a:effectLst/>
        </p:spPr>
      </p:pic>
      <p:pic>
        <p:nvPicPr>
          <p:cNvPr id="9" name="Picture 6">
            <a:extLst>
              <a:ext uri="{FF2B5EF4-FFF2-40B4-BE49-F238E27FC236}">
                <a16:creationId xmlns:a16="http://schemas.microsoft.com/office/drawing/2014/main" id="{1CD01E83-461C-DD1E-1A38-55661B449C96}"/>
              </a:ext>
            </a:extLst>
          </p:cNvPr>
          <p:cNvPicPr>
            <a:picLocks noChangeAspect="1" noChangeArrowheads="1"/>
          </p:cNvPicPr>
          <p:nvPr/>
        </p:nvPicPr>
        <p:blipFill>
          <a:blip r:embed="rId7" cstate="print"/>
          <a:srcRect/>
          <a:stretch>
            <a:fillRect/>
          </a:stretch>
        </p:blipFill>
        <p:spPr bwMode="auto">
          <a:xfrm>
            <a:off x="6796237" y="4995229"/>
            <a:ext cx="1760870" cy="108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52D3253-3E7E-6634-F700-083B251D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73414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İslam dini çalışıp kazanmaya büyük önem vermiş, cuma gününü bile ibadet ederek ya da boş geçirmek yerine Cuma namazını kılınca hemen yeryüzüne dağılıp çalışmak ve Allah’ın lütfundan nasip aramak emredilmiştir. Ayrıca Kur’an-ı Kerim’de insanlığın seçkin örnekleri peygamberlerin el emeği ve alın teriyle yaptığı işlere işaret edilmiştir. </a:t>
            </a:r>
          </a:p>
          <a:p>
            <a:pPr>
              <a:spcAft>
                <a:spcPts val="600"/>
              </a:spcAft>
            </a:pPr>
            <a:r>
              <a:rPr lang="tr-TR" sz="2200" b="1" dirty="0">
                <a:latin typeface="Arial" panose="020B0604020202020204" pitchFamily="34" charset="0"/>
                <a:cs typeface="Arial" panose="020B0604020202020204" pitchFamily="34" charset="0"/>
              </a:rPr>
              <a:t>Buna göre Hz. Zekeriya’nın (a.s.) mesleği aşağıdakilerden hangisidir? </a:t>
            </a:r>
          </a:p>
          <a:p>
            <a:pPr>
              <a:spcAft>
                <a:spcPts val="600"/>
              </a:spcAft>
            </a:pPr>
            <a:r>
              <a:rPr lang="tr-TR" sz="2200" dirty="0">
                <a:latin typeface="Arial" panose="020B0604020202020204" pitchFamily="34" charset="0"/>
                <a:cs typeface="Arial" panose="020B0604020202020204" pitchFamily="34" charset="0"/>
              </a:rPr>
              <a:t>A) Demircilik </a:t>
            </a:r>
          </a:p>
          <a:p>
            <a:pPr>
              <a:spcAft>
                <a:spcPts val="600"/>
              </a:spcAft>
            </a:pPr>
            <a:r>
              <a:rPr lang="tr-TR" sz="2200" dirty="0">
                <a:latin typeface="Arial" panose="020B0604020202020204" pitchFamily="34" charset="0"/>
                <a:cs typeface="Arial" panose="020B0604020202020204" pitchFamily="34" charset="0"/>
              </a:rPr>
              <a:t>B) Marangozluk</a:t>
            </a:r>
          </a:p>
          <a:p>
            <a:pPr>
              <a:spcAft>
                <a:spcPts val="600"/>
              </a:spcAft>
            </a:pPr>
            <a:r>
              <a:rPr lang="tr-TR" sz="2200" dirty="0">
                <a:latin typeface="Arial" panose="020B0604020202020204" pitchFamily="34" charset="0"/>
                <a:cs typeface="Arial" panose="020B0604020202020204" pitchFamily="34" charset="0"/>
              </a:rPr>
              <a:t>C) Çobanlık</a:t>
            </a:r>
          </a:p>
          <a:p>
            <a:pPr>
              <a:spcAft>
                <a:spcPts val="600"/>
              </a:spcAft>
            </a:pPr>
            <a:r>
              <a:rPr lang="tr-TR" sz="2200" dirty="0">
                <a:latin typeface="Arial" panose="020B0604020202020204" pitchFamily="34" charset="0"/>
                <a:cs typeface="Arial" panose="020B0604020202020204" pitchFamily="34" charset="0"/>
              </a:rPr>
              <a:t>D) Ticaret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1" y="60943"/>
            <a:ext cx="699512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0AC498A-2E3E-F3B0-7EC9-5B429CC40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864" y="497021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355038"/>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Zekeriya (a.s.); İsrailoğullarına Yüce Allah’ın varlığını ve birliğini tebliğ etmek, emir ve yasaklarını bildirmek için gönderilen bir peygamberdir. Soyu Hz. Davud’a, oradan da Hz. İbrahim’e dayanmaktadır. Kendisine peygamberlik görevi geldikten sonra da Kudüs ve çevresindeki insanlara Yüce Allah’ın emirlerini bildirmiş, inkârın ve zulmün arttığı bir toplumda tevhit mücadelesi vermiştir. </a:t>
            </a:r>
          </a:p>
          <a:p>
            <a:pPr algn="just">
              <a:spcAft>
                <a:spcPts val="600"/>
              </a:spcAft>
            </a:pPr>
            <a:r>
              <a:rPr lang="tr-TR" sz="2200" b="1" dirty="0">
                <a:latin typeface="Arial" panose="020B0604020202020204" pitchFamily="34" charset="0"/>
                <a:cs typeface="Arial" panose="020B0604020202020204" pitchFamily="34" charset="0"/>
              </a:rPr>
              <a:t>Bu parçada Hz. Zekeriya (a.s.) ile ilgili; </a:t>
            </a:r>
          </a:p>
          <a:p>
            <a:pPr algn="just">
              <a:spcAft>
                <a:spcPts val="600"/>
              </a:spcAft>
            </a:pPr>
            <a:r>
              <a:rPr lang="tr-TR" sz="2200" dirty="0">
                <a:latin typeface="Arial" panose="020B0604020202020204" pitchFamily="34" charset="0"/>
                <a:cs typeface="Arial" panose="020B0604020202020204" pitchFamily="34" charset="0"/>
              </a:rPr>
              <a:t>I.   Peygamberliğini hangi şehirde yaptığı</a:t>
            </a:r>
          </a:p>
          <a:p>
            <a:pPr algn="just">
              <a:spcAft>
                <a:spcPts val="600"/>
              </a:spcAft>
            </a:pPr>
            <a:r>
              <a:rPr lang="tr-TR" sz="2200" dirty="0">
                <a:latin typeface="Arial" panose="020B0604020202020204" pitchFamily="34" charset="0"/>
                <a:cs typeface="Arial" panose="020B0604020202020204" pitchFamily="34" charset="0"/>
              </a:rPr>
              <a:t>II.  Soyunun hangi peygamberlere dayandığı</a:t>
            </a:r>
          </a:p>
          <a:p>
            <a:pPr algn="just">
              <a:spcAft>
                <a:spcPts val="600"/>
              </a:spcAft>
            </a:pPr>
            <a:r>
              <a:rPr lang="tr-TR" sz="2200" dirty="0">
                <a:latin typeface="Arial" panose="020B0604020202020204" pitchFamily="34" charset="0"/>
                <a:cs typeface="Arial" panose="020B0604020202020204" pitchFamily="34" charset="0"/>
              </a:rPr>
              <a:t>III. Hangi kavme gönderildiği</a:t>
            </a:r>
          </a:p>
          <a:p>
            <a:pPr algn="just">
              <a:spcAft>
                <a:spcPts val="600"/>
              </a:spcAft>
            </a:pPr>
            <a:r>
              <a:rPr lang="tr-TR" sz="2200" b="1" dirty="0">
                <a:latin typeface="Arial" panose="020B0604020202020204" pitchFamily="34" charset="0"/>
                <a:cs typeface="Arial" panose="020B0604020202020204" pitchFamily="34" charset="0"/>
              </a:rPr>
              <a:t>ifadelerinden hangilerine değinilmiştir? </a:t>
            </a:r>
          </a:p>
          <a:p>
            <a:pPr algn="just">
              <a:spcAft>
                <a:spcPts val="600"/>
              </a:spcAft>
            </a:pPr>
            <a:r>
              <a:rPr lang="tr-TR" sz="2200" dirty="0">
                <a:latin typeface="Arial" panose="020B0604020202020204" pitchFamily="34" charset="0"/>
                <a:cs typeface="Arial" panose="020B0604020202020204" pitchFamily="34" charset="0"/>
              </a:rPr>
              <a:t>A) I ve II 		B) I ve III 		C) II ve III 		D) I, II ve III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1" y="60943"/>
            <a:ext cx="7305133"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8DAB88D3-74F7-2C6D-FB9D-84BCC694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7155231"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596200258"/>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Hz. Zekeriya (a.s.) ve ailesi Allah’a karşı saygı içerisinde olmayan insanlara ağır yaptırımlar uygulamıştır.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Hz. Zekeriya (a.s.) kutsal bir mabet olan </a:t>
                      </a:r>
                      <a:r>
                        <a:rPr lang="tr-TR" sz="1800" b="0" kern="1200" dirty="0" err="1">
                          <a:solidFill>
                            <a:schemeClr val="tx1"/>
                          </a:solidFill>
                          <a:latin typeface="Arial" panose="020B0604020202020204" pitchFamily="34" charset="0"/>
                          <a:ea typeface="+mn-ea"/>
                          <a:cs typeface="Arial" panose="020B0604020202020204" pitchFamily="34" charset="0"/>
                        </a:rPr>
                        <a:t>Beytü’l</a:t>
                      </a:r>
                      <a:r>
                        <a:rPr lang="tr-TR" sz="1800" b="0" kern="1200" dirty="0">
                          <a:solidFill>
                            <a:schemeClr val="tx1"/>
                          </a:solidFill>
                          <a:latin typeface="Arial" panose="020B0604020202020204" pitchFamily="34" charset="0"/>
                          <a:ea typeface="+mn-ea"/>
                          <a:cs typeface="Arial" panose="020B0604020202020204" pitchFamily="34" charset="0"/>
                        </a:rPr>
                        <a:t>-</a:t>
                      </a:r>
                      <a:r>
                        <a:rPr lang="tr-TR" sz="1800" b="0" kern="1200" dirty="0" err="1">
                          <a:solidFill>
                            <a:schemeClr val="tx1"/>
                          </a:solidFill>
                          <a:latin typeface="Arial" panose="020B0604020202020204" pitchFamily="34" charset="0"/>
                          <a:ea typeface="+mn-ea"/>
                          <a:cs typeface="Arial" panose="020B0604020202020204" pitchFamily="34" charset="0"/>
                        </a:rPr>
                        <a:t>Makdis’e</a:t>
                      </a:r>
                      <a:r>
                        <a:rPr lang="tr-TR" sz="1800" b="0" kern="1200" dirty="0">
                          <a:solidFill>
                            <a:schemeClr val="tx1"/>
                          </a:solidFill>
                          <a:latin typeface="Arial" panose="020B0604020202020204" pitchFamily="34" charset="0"/>
                          <a:ea typeface="+mn-ea"/>
                          <a:cs typeface="Arial" panose="020B0604020202020204" pitchFamily="34" charset="0"/>
                        </a:rPr>
                        <a:t> uzun yıllar hizmet etmiştir.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Yüce Allah’ın müjdesiyle birlikte Hz. Yahya’nın (a.s.) </a:t>
                      </a:r>
                      <a:r>
                        <a:rPr lang="tr-TR" sz="1800" b="0" kern="1200" dirty="0" err="1">
                          <a:solidFill>
                            <a:schemeClr val="tx1"/>
                          </a:solidFill>
                          <a:latin typeface="Arial" panose="020B0604020202020204" pitchFamily="34" charset="0"/>
                          <a:ea typeface="+mn-ea"/>
                          <a:cs typeface="Arial" panose="020B0604020202020204" pitchFamily="34" charset="0"/>
                        </a:rPr>
                        <a:t>salihlerden</a:t>
                      </a:r>
                      <a:r>
                        <a:rPr lang="tr-TR" sz="1800" b="0" kern="1200" dirty="0">
                          <a:solidFill>
                            <a:schemeClr val="tx1"/>
                          </a:solidFill>
                          <a:latin typeface="Arial" panose="020B0604020202020204" pitchFamily="34" charset="0"/>
                          <a:ea typeface="+mn-ea"/>
                          <a:cs typeface="Arial" panose="020B0604020202020204" pitchFamily="34" charset="0"/>
                        </a:rPr>
                        <a:t> olan Zekeriya adında bir oğlu oldu.</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Hz. Zekeriya (a.s.), kendisinin ve ailesinin geçimini sağlamak için marangozluk yapıyordu.</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Hz. Zekeriya’nın (a.s.) soyu Hz. </a:t>
                      </a:r>
                      <a:r>
                        <a:rPr lang="tr-TR" sz="1800" b="0" kern="1200" dirty="0" err="1">
                          <a:solidFill>
                            <a:schemeClr val="tx1"/>
                          </a:solidFill>
                          <a:latin typeface="Arial" panose="020B0604020202020204" pitchFamily="34" charset="0"/>
                          <a:ea typeface="+mn-ea"/>
                          <a:cs typeface="Arial" panose="020B0604020202020204" pitchFamily="34" charset="0"/>
                        </a:rPr>
                        <a:t>Davud’a</a:t>
                      </a:r>
                      <a:r>
                        <a:rPr lang="tr-TR" sz="1800" b="0" kern="1200" dirty="0">
                          <a:solidFill>
                            <a:schemeClr val="tx1"/>
                          </a:solidFill>
                          <a:latin typeface="Arial" panose="020B0604020202020204" pitchFamily="34" charset="0"/>
                          <a:ea typeface="+mn-ea"/>
                          <a:cs typeface="Arial" panose="020B0604020202020204" pitchFamily="34" charset="0"/>
                        </a:rPr>
                        <a:t> (a.s.), oradan da Hz. İbrahim’e (a.s.) dayanmaktadır.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latin typeface="Arial" panose="020B0604020202020204" pitchFamily="34" charset="0"/>
                          <a:ea typeface="+mn-ea"/>
                          <a:cs typeface="Arial" panose="020B0604020202020204" pitchFamily="34" charset="0"/>
                        </a:rPr>
                        <a:t>Hz. Zekeriya (a.s.), Mekke halkına Yüce Allah’ın varlığını ve birliğini tebliğ etmek için gönderilen bir peygamberdir.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kern="1200" dirty="0">
                          <a:solidFill>
                            <a:schemeClr val="tx1"/>
                          </a:solidFill>
                          <a:latin typeface="Arial" panose="020B0604020202020204" pitchFamily="34" charset="0"/>
                          <a:ea typeface="+mn-ea"/>
                          <a:cs typeface="Arial" panose="020B0604020202020204" pitchFamily="34" charset="0"/>
                        </a:rPr>
                        <a:t>Hayırlı işlere koşan Hz. Zekeriya (a.s.) namaz kılan, Hz. </a:t>
                      </a:r>
                      <a:r>
                        <a:rPr lang="tr-TR" sz="1800" b="0" kern="1200">
                          <a:solidFill>
                            <a:schemeClr val="tx1"/>
                          </a:solidFill>
                          <a:latin typeface="Arial" panose="020B0604020202020204" pitchFamily="34" charset="0"/>
                          <a:ea typeface="+mn-ea"/>
                          <a:cs typeface="Arial" panose="020B0604020202020204" pitchFamily="34" charset="0"/>
                        </a:rPr>
                        <a:t>Meryem’i (r.a.) </a:t>
                      </a:r>
                      <a:r>
                        <a:rPr lang="tr-TR" sz="1800" b="0" kern="1200" dirty="0">
                          <a:solidFill>
                            <a:schemeClr val="tx1"/>
                          </a:solidFill>
                          <a:latin typeface="Arial" panose="020B0604020202020204" pitchFamily="34" charset="0"/>
                          <a:ea typeface="+mn-ea"/>
                          <a:cs typeface="Arial" panose="020B0604020202020204" pitchFamily="34" charset="0"/>
                        </a:rPr>
                        <a:t>himaye eden bir kişi ve Allah’ın (c.c.) kuludur.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45380"/>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8133"/>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89600"/>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4633"/>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30151"/>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8748"/>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ren bir resim&#10;&#10;Açıklama otomatik olarak oluşturuldu">
            <a:extLst>
              <a:ext uri="{FF2B5EF4-FFF2-40B4-BE49-F238E27FC236}">
                <a16:creationId xmlns:a16="http://schemas.microsoft.com/office/drawing/2014/main" id="{C45CAFB9-3395-230C-6830-AFB722E5F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6205538" y="1760305"/>
            <a:ext cx="341718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3329942" y="1245972"/>
            <a:ext cx="55321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2669197" y="5269664"/>
            <a:ext cx="695352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329941" y="2255518"/>
            <a:ext cx="55321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4107391" y="4767225"/>
            <a:ext cx="405870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908571" y="3006600"/>
            <a:ext cx="389647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650224" y="3761625"/>
            <a:ext cx="137928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763915" y="3259589"/>
            <a:ext cx="485880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69198" y="5780474"/>
            <a:ext cx="695352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2851537" y="3511371"/>
            <a:ext cx="288692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200202"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03222"/>
          </a:xfrm>
          <a:prstGeom prst="rect">
            <a:avLst/>
          </a:prstGeom>
          <a:noFill/>
          <a:ln>
            <a:noFill/>
          </a:ln>
        </p:spPr>
        <p:txBody>
          <a:bodyPr wrap="square" rtlCol="0">
            <a:spAutoFit/>
          </a:bodyPr>
          <a:lstStyle/>
          <a:p>
            <a:pPr algn="ctr">
              <a:lnSpc>
                <a:spcPct val="150000"/>
              </a:lnSpc>
              <a:spcAft>
                <a:spcPts val="600"/>
              </a:spcAft>
            </a:pPr>
            <a:r>
              <a:rPr lang="tr-TR" sz="1750" b="1" dirty="0">
                <a:latin typeface="Arial" panose="020B0604020202020204" pitchFamily="34" charset="0"/>
                <a:cs typeface="Arial" panose="020B0604020202020204" pitchFamily="34" charset="0"/>
              </a:rPr>
              <a:t>HZ. ZEKERİYA</a:t>
            </a:r>
          </a:p>
          <a:p>
            <a:pPr algn="ctr">
              <a:lnSpc>
                <a:spcPct val="150000"/>
              </a:lnSpc>
              <a:spcAft>
                <a:spcPts val="600"/>
              </a:spcAft>
            </a:pPr>
            <a:r>
              <a:rPr lang="tr-TR" b="1" dirty="0">
                <a:latin typeface="Arial" panose="020B0604020202020204" pitchFamily="34" charset="0"/>
                <a:cs typeface="Arial" panose="020B0604020202020204" pitchFamily="34" charset="0"/>
              </a:rPr>
              <a:t>HZ. MERYEM</a:t>
            </a:r>
          </a:p>
          <a:p>
            <a:pPr algn="ctr">
              <a:lnSpc>
                <a:spcPct val="150000"/>
              </a:lnSpc>
              <a:spcAft>
                <a:spcPts val="600"/>
              </a:spcAft>
            </a:pPr>
            <a:r>
              <a:rPr lang="tr-TR" b="1" dirty="0">
                <a:latin typeface="Arial" panose="020B0604020202020204" pitchFamily="34" charset="0"/>
                <a:cs typeface="Arial" panose="020B0604020202020204" pitchFamily="34" charset="0"/>
              </a:rPr>
              <a:t>MARANGOZ</a:t>
            </a:r>
          </a:p>
          <a:p>
            <a:pPr algn="ctr">
              <a:lnSpc>
                <a:spcPct val="150000"/>
              </a:lnSpc>
              <a:spcAft>
                <a:spcPts val="600"/>
              </a:spcAft>
            </a:pPr>
            <a:r>
              <a:rPr lang="tr-TR" b="1" dirty="0">
                <a:latin typeface="Arial" panose="020B0604020202020204" pitchFamily="34" charset="0"/>
                <a:cs typeface="Arial" panose="020B0604020202020204" pitchFamily="34" charset="0"/>
              </a:rPr>
              <a:t>KUDÜS</a:t>
            </a:r>
          </a:p>
          <a:p>
            <a:pPr algn="ctr">
              <a:lnSpc>
                <a:spcPct val="150000"/>
              </a:lnSpc>
              <a:spcAft>
                <a:spcPts val="600"/>
              </a:spcAft>
            </a:pPr>
            <a:r>
              <a:rPr lang="tr-TR" b="1" dirty="0">
                <a:latin typeface="Arial" panose="020B0604020202020204" pitchFamily="34" charset="0"/>
                <a:cs typeface="Arial" panose="020B0604020202020204" pitchFamily="34" charset="0"/>
              </a:rPr>
              <a:t>HZ. YAHYA</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İLAHİ MÜJDE</a:t>
            </a:r>
          </a:p>
          <a:p>
            <a:pPr algn="ctr">
              <a:lnSpc>
                <a:spcPct val="150000"/>
              </a:lnSpc>
              <a:spcAft>
                <a:spcPts val="600"/>
              </a:spcAft>
            </a:pPr>
            <a:r>
              <a:rPr lang="tr-TR" b="1" dirty="0">
                <a:latin typeface="Arial" panose="020B0604020202020204" pitchFamily="34" charset="0"/>
                <a:cs typeface="Arial" panose="020B0604020202020204" pitchFamily="34" charset="0"/>
              </a:rPr>
              <a:t>TEVHİT</a:t>
            </a:r>
          </a:p>
          <a:p>
            <a:pPr algn="ctr">
              <a:lnSpc>
                <a:spcPct val="150000"/>
              </a:lnSpc>
              <a:spcAft>
                <a:spcPts val="600"/>
              </a:spcAft>
            </a:pPr>
            <a:r>
              <a:rPr lang="tr-TR" b="1" dirty="0">
                <a:latin typeface="Arial" panose="020B0604020202020204" pitchFamily="34" charset="0"/>
                <a:cs typeface="Arial" panose="020B0604020202020204" pitchFamily="34" charset="0"/>
              </a:rPr>
              <a:t>FİLİSTİN</a:t>
            </a:r>
          </a:p>
          <a:p>
            <a:pPr algn="ctr">
              <a:lnSpc>
                <a:spcPct val="150000"/>
              </a:lnSpc>
              <a:spcAft>
                <a:spcPts val="600"/>
              </a:spcAft>
            </a:pPr>
            <a:r>
              <a:rPr lang="tr-TR" b="1" dirty="0">
                <a:latin typeface="Arial" panose="020B0604020202020204" pitchFamily="34" charset="0"/>
                <a:cs typeface="Arial" panose="020B0604020202020204" pitchFamily="34" charset="0"/>
              </a:rPr>
              <a:t>İBADET</a:t>
            </a:r>
          </a:p>
          <a:p>
            <a:pPr algn="ctr">
              <a:lnSpc>
                <a:spcPct val="150000"/>
              </a:lnSpc>
              <a:spcAft>
                <a:spcPts val="600"/>
              </a:spcAft>
            </a:pPr>
            <a:r>
              <a:rPr lang="tr-TR" b="1" dirty="0">
                <a:latin typeface="Arial" panose="020B0604020202020204" pitchFamily="34" charset="0"/>
                <a:cs typeface="Arial" panose="020B0604020202020204" pitchFamily="34" charset="0"/>
              </a:rPr>
              <a:t>DUA</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73BFCD11-8F39-9633-8063-E8973239A829}"/>
              </a:ext>
            </a:extLst>
          </p:cNvPr>
          <p:cNvGraphicFramePr>
            <a:graphicFrameLocks noGrp="1"/>
          </p:cNvGraphicFramePr>
          <p:nvPr>
            <p:extLst>
              <p:ext uri="{D42A27DB-BD31-4B8C-83A1-F6EECF244321}">
                <p14:modId xmlns:p14="http://schemas.microsoft.com/office/powerpoint/2010/main" val="4048259167"/>
              </p:ext>
            </p:extLst>
          </p:nvPr>
        </p:nvGraphicFramePr>
        <p:xfrm>
          <a:off x="2496000" y="118840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dirty="0">
                          <a:solidFill>
                            <a:schemeClr val="tx1"/>
                          </a:solidFill>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J</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S</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F</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L</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algn="ctr"/>
                      <a:r>
                        <a:rPr lang="tr-TR" dirty="0">
                          <a:solidFill>
                            <a:schemeClr val="tx1"/>
                          </a:solidFill>
                        </a:rPr>
                        <a:t>V</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X</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Z</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D</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Ü</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K</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renklilik, metin, çizgi içeren bir resim&#10;&#10;Açıklama otomatik olarak oluşturuldu">
            <a:extLst>
              <a:ext uri="{FF2B5EF4-FFF2-40B4-BE49-F238E27FC236}">
                <a16:creationId xmlns:a16="http://schemas.microsoft.com/office/drawing/2014/main" id="{CA9DEFEC-2133-94F6-2084-2B348DD6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712524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4" y="1358447"/>
            <a:ext cx="2774675"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Beytü’l-Makdis</a:t>
            </a:r>
            <a:endParaRPr lang="tr-TR" sz="2400" b="1" dirty="0">
              <a:solidFill>
                <a:schemeClr val="bg1"/>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1980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Tevhit</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77467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Zekeriya (a.s.)</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223763"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İsrailoğulları</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Filistin</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4" y="5582765"/>
            <a:ext cx="2774673"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Marangozluk</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90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Yahya’nın (a.s.) babası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Zekeriya’nın (a.s.) peygamberlik yaptığı bölge</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0534"/>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Zekeriya’nın (a.s.) mesleği</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51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Zekeriya’nın (a.s.) tebliğ faaliyetleri yaptığı </a:t>
            </a:r>
            <a:r>
              <a:rPr lang="tr-TR" sz="2000" dirty="0" err="1">
                <a:solidFill>
                  <a:schemeClr val="bg1"/>
                </a:solidFill>
                <a:latin typeface="Arial" panose="020B0604020202020204" pitchFamily="34" charset="0"/>
                <a:cs typeface="Arial" panose="020B0604020202020204" pitchFamily="34" charset="0"/>
              </a:rPr>
              <a:t>mabed</a:t>
            </a:r>
            <a:endParaRPr lang="tr-TR" sz="2000" dirty="0">
              <a:solidFill>
                <a:schemeClr val="bg1"/>
              </a:solidFill>
              <a:latin typeface="Arial" panose="020B0604020202020204" pitchFamily="34" charset="0"/>
              <a:cs typeface="Arial" panose="020B0604020202020204" pitchFamily="34" charset="0"/>
            </a:endParaRP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1904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Hz. Zekeriya’nın (a.s.) peygamber olarak gönderildiği kavim</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59347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Allah’ın (c.c.) varlığı ve birliği inancı</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metin, kitap, mektup, harf, el yazısı içeren bir resim&#10;&#10;Açıklama otomatik olarak oluşturuldu">
            <a:extLst>
              <a:ext uri="{FF2B5EF4-FFF2-40B4-BE49-F238E27FC236}">
                <a16:creationId xmlns:a16="http://schemas.microsoft.com/office/drawing/2014/main" id="{AF0CFFDD-9B48-FB63-5687-3CEB6D139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a:t>
            </a:r>
            <a:r>
              <a:rPr lang="tr-TR" sz="3000" dirty="0" err="1">
                <a:latin typeface="Arial" panose="020B0604020202020204" pitchFamily="34" charset="0"/>
                <a:cs typeface="Arial" panose="020B0604020202020204" pitchFamily="34" charset="0"/>
              </a:rPr>
              <a:t>İsrâiloğullarına</a:t>
            </a:r>
            <a:r>
              <a:rPr lang="tr-TR" sz="3000" dirty="0">
                <a:latin typeface="Arial" panose="020B0604020202020204" pitchFamily="34" charset="0"/>
                <a:cs typeface="Arial" panose="020B0604020202020204" pitchFamily="34" charset="0"/>
              </a:rPr>
              <a:t> Yüce Allah’ın varlığını ve birliğini (tevhit inancını) tebliğ etmek, emir ve yasaklarını bildirmek için gönderilen bir peygamberdir.</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4116477" y="403467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Soyu Hz. Davud’a (a.s.), oradan da Hz. İbrahim’e (a.s.) dayanmaktadır.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10CA8595-E217-6776-A8D9-63C83DD58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1" y="60943"/>
            <a:ext cx="7335113"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pic>
        <p:nvPicPr>
          <p:cNvPr id="6" name="Resim 5" descr="dış mekan, ev, bina, Hava fotoğrafçılığı içeren bir resim&#10;&#10;Açıklama otomatik olarak oluşturuldu">
            <a:extLst>
              <a:ext uri="{FF2B5EF4-FFF2-40B4-BE49-F238E27FC236}">
                <a16:creationId xmlns:a16="http://schemas.microsoft.com/office/drawing/2014/main" id="{F0B11163-41A7-21BE-5938-0A4FF885F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inkârın ve zulmün arttığı bir toplumda </a:t>
            </a:r>
            <a:r>
              <a:rPr lang="tr-TR" sz="3000" dirty="0" err="1">
                <a:latin typeface="Arial" panose="020B0604020202020204" pitchFamily="34" charset="0"/>
                <a:cs typeface="Arial" panose="020B0604020202020204" pitchFamily="34" charset="0"/>
              </a:rPr>
              <a:t>tevhid</a:t>
            </a:r>
            <a:r>
              <a:rPr lang="tr-TR" sz="3000" dirty="0">
                <a:latin typeface="Arial" panose="020B0604020202020204" pitchFamily="34" charset="0"/>
                <a:cs typeface="Arial" panose="020B0604020202020204" pitchFamily="34" charset="0"/>
              </a:rPr>
              <a:t> mücadelesi vermiştir.</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4112698" y="2763317"/>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Bozulan inancı düzeltmek için vakit ayırıp </a:t>
            </a:r>
            <a:r>
              <a:rPr lang="tr-TR" sz="3000" dirty="0" err="1">
                <a:solidFill>
                  <a:srgbClr val="FF0000"/>
                </a:solidFill>
                <a:latin typeface="Arial" panose="020B0604020202020204" pitchFamily="34" charset="0"/>
                <a:cs typeface="Arial" panose="020B0604020202020204" pitchFamily="34" charset="0"/>
              </a:rPr>
              <a:t>Beytü’l-Makdis</a:t>
            </a:r>
            <a:r>
              <a:rPr lang="tr-TR" sz="3000" dirty="0" err="1">
                <a:latin typeface="Arial" panose="020B0604020202020204" pitchFamily="34" charset="0"/>
                <a:cs typeface="Arial" panose="020B0604020202020204" pitchFamily="34" charset="0"/>
              </a:rPr>
              <a:t>’te</a:t>
            </a:r>
            <a:r>
              <a:rPr lang="tr-TR" sz="3000" dirty="0">
                <a:latin typeface="Arial" panose="020B0604020202020204" pitchFamily="34" charset="0"/>
                <a:cs typeface="Arial" panose="020B0604020202020204" pitchFamily="34" charset="0"/>
              </a:rPr>
              <a:t> ibadet etmeye gelen halka vaazlar veriyordu.</a:t>
            </a:r>
          </a:p>
        </p:txBody>
      </p:sp>
    </p:spTree>
    <p:extLst>
      <p:ext uri="{BB962C8B-B14F-4D97-AF65-F5344CB8AC3E}">
        <p14:creationId xmlns:p14="http://schemas.microsoft.com/office/powerpoint/2010/main" val="23444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542219"/>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a:t>
            </a:r>
            <a:r>
              <a:rPr lang="tr-TR" sz="3000" dirty="0">
                <a:solidFill>
                  <a:srgbClr val="FF0000"/>
                </a:solidFill>
                <a:latin typeface="Arial" panose="020B0604020202020204" pitchFamily="34" charset="0"/>
                <a:cs typeface="Arial" panose="020B0604020202020204" pitchFamily="34" charset="0"/>
              </a:rPr>
              <a:t>Kudüs</a:t>
            </a:r>
            <a:r>
              <a:rPr lang="tr-TR" sz="3000" dirty="0">
                <a:latin typeface="Arial" panose="020B0604020202020204" pitchFamily="34" charset="0"/>
                <a:cs typeface="Arial" panose="020B0604020202020204" pitchFamily="34" charset="0"/>
              </a:rPr>
              <a:t> ve çevresindeki insanlara Yüce Allah’ın emirlerini bildirmiştir.</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77" y="2770947"/>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Hz. Yahyâ’nın (a.s.) babası olan                Hz.  </a:t>
            </a:r>
            <a:r>
              <a:rPr lang="tr-TR" sz="3000" dirty="0" err="1">
                <a:latin typeface="Arial" panose="020B0604020202020204" pitchFamily="34" charset="0"/>
                <a:cs typeface="Arial" panose="020B0604020202020204" pitchFamily="34" charset="0"/>
              </a:rPr>
              <a:t>Zekeriyyâ</a:t>
            </a:r>
            <a:r>
              <a:rPr lang="tr-TR" sz="3000" dirty="0">
                <a:latin typeface="Arial" panose="020B0604020202020204" pitchFamily="34" charset="0"/>
                <a:cs typeface="Arial" panose="020B0604020202020204" pitchFamily="34" charset="0"/>
              </a:rPr>
              <a:t> (a.s.), </a:t>
            </a:r>
            <a:r>
              <a:rPr lang="tr-TR" sz="3000" dirty="0">
                <a:solidFill>
                  <a:srgbClr val="FF0000"/>
                </a:solidFill>
                <a:latin typeface="Arial" panose="020B0604020202020204" pitchFamily="34" charset="0"/>
                <a:cs typeface="Arial" panose="020B0604020202020204" pitchFamily="34" charset="0"/>
              </a:rPr>
              <a:t>Filistin bölgesi</a:t>
            </a:r>
            <a:r>
              <a:rPr lang="tr-TR" sz="3000" dirty="0">
                <a:latin typeface="Arial" panose="020B0604020202020204" pitchFamily="34" charset="0"/>
                <a:cs typeface="Arial" panose="020B0604020202020204" pitchFamily="34" charset="0"/>
              </a:rPr>
              <a:t>nde yaşamış </a:t>
            </a:r>
            <a:r>
              <a:rPr lang="tr-TR" sz="3000" dirty="0" err="1">
                <a:latin typeface="Arial" panose="020B0604020202020204" pitchFamily="34" charset="0"/>
                <a:cs typeface="Arial" panose="020B0604020202020204" pitchFamily="34" charset="0"/>
              </a:rPr>
              <a:t>sâlih</a:t>
            </a:r>
            <a:r>
              <a:rPr lang="tr-TR" sz="3000" dirty="0">
                <a:latin typeface="Arial" panose="020B0604020202020204" pitchFamily="34" charset="0"/>
                <a:cs typeface="Arial" panose="020B0604020202020204" pitchFamily="34" charset="0"/>
              </a:rPr>
              <a:t> (iyi) bir kimsedir. </a:t>
            </a:r>
          </a:p>
        </p:txBody>
      </p:sp>
      <p:sp>
        <p:nvSpPr>
          <p:cNvPr id="4" name="Metin kutusu 3">
            <a:extLst>
              <a:ext uri="{FF2B5EF4-FFF2-40B4-BE49-F238E27FC236}">
                <a16:creationId xmlns:a16="http://schemas.microsoft.com/office/drawing/2014/main" id="{01AD4C86-5424-5DBF-B80C-88089245BD38}"/>
              </a:ext>
            </a:extLst>
          </p:cNvPr>
          <p:cNvSpPr txBox="1"/>
          <p:nvPr/>
        </p:nvSpPr>
        <p:spPr>
          <a:xfrm>
            <a:off x="3615178" y="4461341"/>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Hz. İsa</a:t>
            </a:r>
            <a:r>
              <a:rPr lang="tr-TR" sz="3000" dirty="0">
                <a:latin typeface="Arial" panose="020B0604020202020204" pitchFamily="34" charset="0"/>
                <a:cs typeface="Arial" panose="020B0604020202020204" pitchFamily="34" charset="0"/>
              </a:rPr>
              <a:t>’dan (a.s.) önceki dönemde Hz. Meryem’in (r.a.) çocukluğu ve gençlik dönemlerinde yaşamıştır.</a:t>
            </a:r>
          </a:p>
        </p:txBody>
      </p:sp>
      <p:pic>
        <p:nvPicPr>
          <p:cNvPr id="12" name="Resim 11" descr="bulut, bina, gökyüzü, dış mekan içeren bir resim&#10;&#10;Açıklama otomatik olarak oluşturuldu">
            <a:extLst>
              <a:ext uri="{FF2B5EF4-FFF2-40B4-BE49-F238E27FC236}">
                <a16:creationId xmlns:a16="http://schemas.microsoft.com/office/drawing/2014/main" id="{4C9D7A12-8242-882F-DE27-361577F3F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8" name="Dikdörtgen: Köşeleri Yuvarlatılmış 7">
            <a:extLst>
              <a:ext uri="{FF2B5EF4-FFF2-40B4-BE49-F238E27FC236}">
                <a16:creationId xmlns:a16="http://schemas.microsoft.com/office/drawing/2014/main" id="{A576E195-7988-AC3B-0106-37C48D2C87E0}"/>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YAŞADIĞI DÖNEM VE MEKÂN</a:t>
            </a:r>
          </a:p>
        </p:txBody>
      </p:sp>
    </p:spTree>
    <p:extLst>
      <p:ext uri="{BB962C8B-B14F-4D97-AF65-F5344CB8AC3E}">
        <p14:creationId xmlns:p14="http://schemas.microsoft.com/office/powerpoint/2010/main" val="29201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1" y="1306895"/>
            <a:ext cx="826808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Zekeriya'nın (a.s.) ismi Kur’an-ı Kerim’de Hz. Yahyâ (a.s.) ,Hz. </a:t>
            </a:r>
            <a:r>
              <a:rPr lang="tr-TR" sz="3000" dirty="0" err="1">
                <a:latin typeface="Arial" panose="020B0604020202020204" pitchFamily="34" charset="0"/>
                <a:cs typeface="Arial" panose="020B0604020202020204" pitchFamily="34" charset="0"/>
              </a:rPr>
              <a:t>Îsâ</a:t>
            </a:r>
            <a:r>
              <a:rPr lang="tr-TR" sz="3000" dirty="0">
                <a:latin typeface="Arial" panose="020B0604020202020204" pitchFamily="34" charset="0"/>
                <a:cs typeface="Arial" panose="020B0604020202020204" pitchFamily="34" charset="0"/>
              </a:rPr>
              <a:t> (a.s.), Hz. </a:t>
            </a:r>
            <a:r>
              <a:rPr lang="tr-TR" sz="3000" dirty="0" err="1">
                <a:latin typeface="Arial" panose="020B0604020202020204" pitchFamily="34" charset="0"/>
                <a:cs typeface="Arial" panose="020B0604020202020204" pitchFamily="34" charset="0"/>
              </a:rPr>
              <a:t>İlyâs</a:t>
            </a:r>
            <a:r>
              <a:rPr lang="tr-TR" sz="3000" dirty="0">
                <a:latin typeface="Arial" panose="020B0604020202020204" pitchFamily="34" charset="0"/>
                <a:cs typeface="Arial" panose="020B0604020202020204" pitchFamily="34" charset="0"/>
              </a:rPr>
              <a:t> (a.s.) ile birlikte dürüst ve erdemli kişiler arasında zikredilir.</a:t>
            </a:r>
          </a:p>
        </p:txBody>
      </p:sp>
      <p:pic>
        <p:nvPicPr>
          <p:cNvPr id="12" name="Resim 11" descr="bina, dış mekan, gökyüzü, sarı içeren bir resim&#10;&#10;Açıklama otomatik olarak oluşturuldu">
            <a:extLst>
              <a:ext uri="{FF2B5EF4-FFF2-40B4-BE49-F238E27FC236}">
                <a16:creationId xmlns:a16="http://schemas.microsoft.com/office/drawing/2014/main" id="{D6785E4E-B949-3403-8B86-547A429DA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10" name="Metin kutusu 9">
            <a:extLst>
              <a:ext uri="{FF2B5EF4-FFF2-40B4-BE49-F238E27FC236}">
                <a16:creationId xmlns:a16="http://schemas.microsoft.com/office/drawing/2014/main" id="{EC53AE49-51CF-C828-A095-0ED4075655CC}"/>
              </a:ext>
            </a:extLst>
          </p:cNvPr>
          <p:cNvSpPr txBox="1"/>
          <p:nvPr/>
        </p:nvSpPr>
        <p:spPr>
          <a:xfrm>
            <a:off x="3615180" y="3740435"/>
            <a:ext cx="8436030"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Kur’ân</a:t>
            </a:r>
            <a:r>
              <a:rPr lang="tr-TR" sz="3000" dirty="0">
                <a:latin typeface="Arial" panose="020B0604020202020204" pitchFamily="34" charset="0"/>
                <a:cs typeface="Arial" panose="020B0604020202020204" pitchFamily="34" charset="0"/>
              </a:rPr>
              <a:t>-ı Kerîm’de adı altı yerde geçen Hz. </a:t>
            </a:r>
            <a:r>
              <a:rPr lang="tr-TR" sz="3000" dirty="0" err="1">
                <a:latin typeface="Arial" panose="020B0604020202020204" pitchFamily="34" charset="0"/>
                <a:cs typeface="Arial" panose="020B0604020202020204" pitchFamily="34" charset="0"/>
              </a:rPr>
              <a:t>Zekeriyyâ'nın</a:t>
            </a:r>
            <a:r>
              <a:rPr lang="tr-TR" sz="3000" dirty="0">
                <a:latin typeface="Arial" panose="020B0604020202020204" pitchFamily="34" charset="0"/>
                <a:cs typeface="Arial" panose="020B0604020202020204" pitchFamily="34" charset="0"/>
              </a:rPr>
              <a:t> (a.s.) duası kabul edilen, hayırlı işlere koşan, namaz kılan, Hz. Meryem’i (r.a.) himaye eden bir kişi ve Allah’ın (c.c.) kulu olarak anlatılmaktadır.</a:t>
            </a:r>
          </a:p>
        </p:txBody>
      </p:sp>
      <p:sp>
        <p:nvSpPr>
          <p:cNvPr id="8" name="Dikdörtgen: Köşeleri Yuvarlatılmış 7">
            <a:extLst>
              <a:ext uri="{FF2B5EF4-FFF2-40B4-BE49-F238E27FC236}">
                <a16:creationId xmlns:a16="http://schemas.microsoft.com/office/drawing/2014/main" id="{D52953C2-51BD-8B49-B29B-830DCCC54E65}"/>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KUR'AN'DA YERİ</a:t>
            </a:r>
          </a:p>
        </p:txBody>
      </p:sp>
    </p:spTree>
    <p:extLst>
      <p:ext uri="{BB962C8B-B14F-4D97-AF65-F5344CB8AC3E}">
        <p14:creationId xmlns:p14="http://schemas.microsoft.com/office/powerpoint/2010/main" val="32549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382561"/>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 olmadan önce </a:t>
            </a:r>
            <a:r>
              <a:rPr lang="tr-TR" sz="3000" dirty="0" err="1">
                <a:solidFill>
                  <a:srgbClr val="FF0000"/>
                </a:solidFill>
                <a:latin typeface="Arial" panose="020B0604020202020204" pitchFamily="34" charset="0"/>
                <a:cs typeface="Arial" panose="020B0604020202020204" pitchFamily="34" charset="0"/>
              </a:rPr>
              <a:t>Beytü’l-Makdis</a:t>
            </a:r>
            <a:r>
              <a:rPr lang="tr-TR" sz="3000" dirty="0" err="1">
                <a:latin typeface="Arial" panose="020B0604020202020204" pitchFamily="34" charset="0"/>
                <a:cs typeface="Arial" panose="020B0604020202020204" pitchFamily="34" charset="0"/>
              </a:rPr>
              <a:t>’e</a:t>
            </a:r>
            <a:r>
              <a:rPr lang="tr-TR" sz="3000" dirty="0">
                <a:latin typeface="Arial" panose="020B0604020202020204" pitchFamily="34" charset="0"/>
                <a:cs typeface="Arial" panose="020B0604020202020204" pitchFamily="34" charset="0"/>
              </a:rPr>
              <a:t> hizmet etmek için çalışıyordu.</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80" y="2737918"/>
            <a:ext cx="815590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yaşamını insanları Yüce Allah’a itaat etmeye çağırarak ve Kudüs’teki mabette ibadet ederek geçiriyordu.</a:t>
            </a:r>
          </a:p>
        </p:txBody>
      </p:sp>
      <p:pic>
        <p:nvPicPr>
          <p:cNvPr id="4" name="Resim 3" descr="bina, gökyüzü, dış mekan, kilometre taşı içeren bir resim&#10;&#10;Açıklama otomatik olarak oluşturuldu">
            <a:extLst>
              <a:ext uri="{FF2B5EF4-FFF2-40B4-BE49-F238E27FC236}">
                <a16:creationId xmlns:a16="http://schemas.microsoft.com/office/drawing/2014/main" id="{6A504F82-24DF-463F-EC8D-AD755865E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69CA6B9D-9CBD-6D45-F941-6174820DAEB4}"/>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YAPTIĞI HİZMETLER</a:t>
            </a:r>
          </a:p>
        </p:txBody>
      </p:sp>
    </p:spTree>
    <p:extLst>
      <p:ext uri="{BB962C8B-B14F-4D97-AF65-F5344CB8AC3E}">
        <p14:creationId xmlns:p14="http://schemas.microsoft.com/office/powerpoint/2010/main" val="42906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426104"/>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Allah’ın (c.c.) seçip görevlendirdiği, dürüst, çalışkan, fedakâr ve </a:t>
            </a:r>
            <a:r>
              <a:rPr lang="tr-TR" sz="3000" dirty="0" err="1">
                <a:latin typeface="Arial" panose="020B0604020202020204" pitchFamily="34" charset="0"/>
                <a:cs typeface="Arial" panose="020B0604020202020204" pitchFamily="34" charset="0"/>
              </a:rPr>
              <a:t>sâlih</a:t>
            </a:r>
            <a:r>
              <a:rPr lang="tr-TR" sz="3000" dirty="0">
                <a:latin typeface="Arial" panose="020B0604020202020204" pitchFamily="34" charset="0"/>
                <a:cs typeface="Arial" panose="020B0604020202020204" pitchFamily="34" charset="0"/>
              </a:rPr>
              <a:t> bir kimseydi.</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78" y="3116497"/>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Beytü’l-Makdis’teki bazı çevreler ile tevhidi yaymak adına mücadele etti.</a:t>
            </a:r>
          </a:p>
        </p:txBody>
      </p:sp>
      <p:sp>
        <p:nvSpPr>
          <p:cNvPr id="4" name="Metin kutusu 3">
            <a:extLst>
              <a:ext uri="{FF2B5EF4-FFF2-40B4-BE49-F238E27FC236}">
                <a16:creationId xmlns:a16="http://schemas.microsoft.com/office/drawing/2014/main" id="{01AD4C86-5424-5DBF-B80C-88089245BD38}"/>
              </a:ext>
            </a:extLst>
          </p:cNvPr>
          <p:cNvSpPr txBox="1"/>
          <p:nvPr/>
        </p:nvSpPr>
        <p:spPr>
          <a:xfrm>
            <a:off x="3615178" y="4345226"/>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İhtiyarlık çağına geldiğinde ileride kavmi Allah’ın (c.c.) yolundan sapmasın diye birtakım çareler düşündü.</a:t>
            </a:r>
          </a:p>
        </p:txBody>
      </p:sp>
      <p:pic>
        <p:nvPicPr>
          <p:cNvPr id="12" name="Resim 11" descr="bina, gökyüzü, dış mekan, kubbe içeren bir resim&#10;&#10;Açıklama otomatik olarak oluşturuldu">
            <a:extLst>
              <a:ext uri="{FF2B5EF4-FFF2-40B4-BE49-F238E27FC236}">
                <a16:creationId xmlns:a16="http://schemas.microsoft.com/office/drawing/2014/main" id="{F8AAE8AA-7F69-9E9A-35AB-8C3BDA8FD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6130"/>
            <a:ext cx="3333600" cy="5000400"/>
          </a:xfrm>
          <a:prstGeom prst="rect">
            <a:avLst/>
          </a:prstGeom>
        </p:spPr>
      </p:pic>
      <p:sp>
        <p:nvSpPr>
          <p:cNvPr id="8" name="Dikdörtgen: Köşeleri Yuvarlatılmış 7">
            <a:extLst>
              <a:ext uri="{FF2B5EF4-FFF2-40B4-BE49-F238E27FC236}">
                <a16:creationId xmlns:a16="http://schemas.microsoft.com/office/drawing/2014/main" id="{73BBB1EE-7FA3-66E0-CD2A-A1B382DB34BE}"/>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TEBLİĞ FAALİYETLERİ</a:t>
            </a:r>
          </a:p>
        </p:txBody>
      </p:sp>
    </p:spTree>
    <p:extLst>
      <p:ext uri="{BB962C8B-B14F-4D97-AF65-F5344CB8AC3E}">
        <p14:creationId xmlns:p14="http://schemas.microsoft.com/office/powerpoint/2010/main" val="146340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397073"/>
            <a:ext cx="826808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“Bana kendi tarafından; bana ve Yakup hanedanına varis olacak bir çocuk bağışla ve onu hoşnutluğuna ulaşmış bir kimse kıl” diye dua eden Hz. Zekeriya’nın (a.s.) duası Yüce Allah tarafından kabul edildi.</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79" y="3983599"/>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Yüce Allah’ın müjdesiyle birlikte Hz. Zekeriya’nın (a.s.) </a:t>
            </a:r>
            <a:r>
              <a:rPr lang="tr-TR" sz="3000" dirty="0" err="1">
                <a:latin typeface="Arial" panose="020B0604020202020204" pitchFamily="34" charset="0"/>
                <a:cs typeface="Arial" panose="020B0604020202020204" pitchFamily="34" charset="0"/>
              </a:rPr>
              <a:t>salihlerden</a:t>
            </a:r>
            <a:r>
              <a:rPr lang="tr-TR" sz="3000" dirty="0">
                <a:latin typeface="Arial" panose="020B0604020202020204" pitchFamily="34" charset="0"/>
                <a:cs typeface="Arial" panose="020B0604020202020204" pitchFamily="34" charset="0"/>
              </a:rPr>
              <a:t> olan Yahya adında bir oğlu oldu.</a:t>
            </a:r>
          </a:p>
        </p:txBody>
      </p:sp>
      <p:pic>
        <p:nvPicPr>
          <p:cNvPr id="11" name="Resim 10" descr="gökyüzü, dış mekan, günbatımı, el içeren bir resim&#10;&#10;Açıklama otomatik olarak oluşturuldu">
            <a:extLst>
              <a:ext uri="{FF2B5EF4-FFF2-40B4-BE49-F238E27FC236}">
                <a16:creationId xmlns:a16="http://schemas.microsoft.com/office/drawing/2014/main" id="{BCA5AE3D-59B2-409B-5260-BB51D1982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8F91C294-6A00-8CFE-EEBB-ABB3F445C204}"/>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ETTİĞİ DUA</a:t>
            </a:r>
          </a:p>
        </p:txBody>
      </p:sp>
    </p:spTree>
    <p:extLst>
      <p:ext uri="{BB962C8B-B14F-4D97-AF65-F5344CB8AC3E}">
        <p14:creationId xmlns:p14="http://schemas.microsoft.com/office/powerpoint/2010/main" val="16861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00533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ZEKERİYA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15180" y="1266446"/>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Zekeriya (a.s.), Hz. Meryem’in bakımını üstlenen ve duası Allah (c.c.) tarafından kabul edilen bir kimseydi. </a:t>
            </a:r>
          </a:p>
        </p:txBody>
      </p:sp>
      <p:sp>
        <p:nvSpPr>
          <p:cNvPr id="10" name="Metin kutusu 9">
            <a:extLst>
              <a:ext uri="{FF2B5EF4-FFF2-40B4-BE49-F238E27FC236}">
                <a16:creationId xmlns:a16="http://schemas.microsoft.com/office/drawing/2014/main" id="{EC53AE49-51CF-C828-A095-0ED4075655CC}"/>
              </a:ext>
            </a:extLst>
          </p:cNvPr>
          <p:cNvSpPr txBox="1"/>
          <p:nvPr/>
        </p:nvSpPr>
        <p:spPr>
          <a:xfrm>
            <a:off x="3615179" y="2956839"/>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Günah işlemekten, haksızlık yapmaktan kaçınır, kul hakkı yemekten çok korkardı.</a:t>
            </a:r>
          </a:p>
        </p:txBody>
      </p:sp>
      <p:sp>
        <p:nvSpPr>
          <p:cNvPr id="4" name="Metin kutusu 3">
            <a:extLst>
              <a:ext uri="{FF2B5EF4-FFF2-40B4-BE49-F238E27FC236}">
                <a16:creationId xmlns:a16="http://schemas.microsoft.com/office/drawing/2014/main" id="{01AD4C86-5424-5DBF-B80C-88089245BD38}"/>
              </a:ext>
            </a:extLst>
          </p:cNvPr>
          <p:cNvSpPr txBox="1"/>
          <p:nvPr/>
        </p:nvSpPr>
        <p:spPr>
          <a:xfrm>
            <a:off x="3615180" y="4185568"/>
            <a:ext cx="8268082"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Allah’ın (c.c.) emirlerine samimiyetle bağlı kalmaya çalışırdı.</a:t>
            </a:r>
          </a:p>
        </p:txBody>
      </p:sp>
      <p:pic>
        <p:nvPicPr>
          <p:cNvPr id="6" name="Resim 5" descr="bina, gökyüzü, dış mekan, kilometre taşı içeren bir resim&#10;&#10;Açıklama otomatik olarak oluşturuldu">
            <a:extLst>
              <a:ext uri="{FF2B5EF4-FFF2-40B4-BE49-F238E27FC236}">
                <a16:creationId xmlns:a16="http://schemas.microsoft.com/office/drawing/2014/main" id="{0EC48162-700D-04D2-360C-BA5CB1ADD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8" name="Dikdörtgen: Köşeleri Yuvarlatılmış 7">
            <a:extLst>
              <a:ext uri="{FF2B5EF4-FFF2-40B4-BE49-F238E27FC236}">
                <a16:creationId xmlns:a16="http://schemas.microsoft.com/office/drawing/2014/main" id="{08F14F44-D715-FE87-7136-233D49589804}"/>
              </a:ext>
            </a:extLst>
          </p:cNvPr>
          <p:cNvSpPr/>
          <p:nvPr/>
        </p:nvSpPr>
        <p:spPr>
          <a:xfrm>
            <a:off x="140790" y="589436"/>
            <a:ext cx="3333600" cy="502678"/>
          </a:xfrm>
          <a:prstGeom prst="roundRect">
            <a:avLst/>
          </a:prstGeom>
          <a:solidFill>
            <a:srgbClr val="D18E17"/>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ÖZELLİİKLERİ</a:t>
            </a:r>
          </a:p>
        </p:txBody>
      </p:sp>
    </p:spTree>
    <p:extLst>
      <p:ext uri="{BB962C8B-B14F-4D97-AF65-F5344CB8AC3E}">
        <p14:creationId xmlns:p14="http://schemas.microsoft.com/office/powerpoint/2010/main" val="6733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TotalTime>
  <Words>2018</Words>
  <Application>Microsoft Office PowerPoint</Application>
  <PresentationFormat>Geniş ekran</PresentationFormat>
  <Paragraphs>247</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30</cp:revision>
  <dcterms:created xsi:type="dcterms:W3CDTF">2023-08-29T09:05:15Z</dcterms:created>
  <dcterms:modified xsi:type="dcterms:W3CDTF">2023-09-20T19:59:54Z</dcterms:modified>
</cp:coreProperties>
</file>