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9" r:id="rId3"/>
    <p:sldId id="266" r:id="rId4"/>
    <p:sldId id="270" r:id="rId5"/>
    <p:sldId id="285" r:id="rId6"/>
    <p:sldId id="286" r:id="rId7"/>
    <p:sldId id="287" r:id="rId8"/>
    <p:sldId id="288" r:id="rId9"/>
    <p:sldId id="289" r:id="rId10"/>
    <p:sldId id="290" r:id="rId11"/>
    <p:sldId id="281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67" r:id="rId20"/>
    <p:sldId id="271" r:id="rId21"/>
    <p:sldId id="272" r:id="rId22"/>
    <p:sldId id="260" r:id="rId23"/>
    <p:sldId id="284" r:id="rId24"/>
    <p:sldId id="264" r:id="rId25"/>
    <p:sldId id="265" r:id="rId26"/>
    <p:sldId id="269" r:id="rId27"/>
    <p:sldId id="268" r:id="rId28"/>
    <p:sldId id="258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F63"/>
    <a:srgbClr val="F88508"/>
    <a:srgbClr val="365C7C"/>
    <a:srgbClr val="A5A5A5"/>
    <a:srgbClr val="0A5D98"/>
    <a:srgbClr val="49484E"/>
    <a:srgbClr val="934965"/>
    <a:srgbClr val="605E69"/>
    <a:srgbClr val="30302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 snapToGrid="0">
      <p:cViewPr>
        <p:scale>
          <a:sx n="75" d="100"/>
          <a:sy n="75" d="100"/>
        </p:scale>
        <p:origin x="432" y="-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18.02.2024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kran görüntüsü, grafik, logo içeren bir resim&#10;&#10;Açıklama otomatik olarak oluşturuldu">
            <a:extLst>
              <a:ext uri="{FF2B5EF4-FFF2-40B4-BE49-F238E27FC236}">
                <a16:creationId xmlns:a16="http://schemas.microsoft.com/office/drawing/2014/main" id="{2F20DCE0-7034-6A28-017F-7A3AD3BA3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FB7E7A4-139D-EABE-8337-80C4B79BB77A}"/>
              </a:ext>
            </a:extLst>
          </p:cNvPr>
          <p:cNvSpPr txBox="1"/>
          <p:nvPr/>
        </p:nvSpPr>
        <p:spPr>
          <a:xfrm>
            <a:off x="5433060" y="3465314"/>
            <a:ext cx="4206240" cy="646331"/>
          </a:xfrm>
          <a:prstGeom prst="rect">
            <a:avLst/>
          </a:prstGeom>
          <a:solidFill>
            <a:srgbClr val="1505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895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28A8E-FC89-9D68-1CF2-EB8C719DD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62F2219-0805-2157-25CA-39833EE97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E66EAD9-2D89-54D8-4869-97FA3AEFC6D7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A1EC236-E06C-88E9-0BCF-81B95B255EED}"/>
              </a:ext>
            </a:extLst>
          </p:cNvPr>
          <p:cNvSpPr txBox="1"/>
          <p:nvPr/>
        </p:nvSpPr>
        <p:spPr>
          <a:xfrm>
            <a:off x="4015482" y="1725667"/>
            <a:ext cx="7919187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628 yılında Hz. Peygamber ve beraberindeki bin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bes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̧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yüz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kadar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Müslüman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Kâbe’yi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ziyaret etmek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için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Mekke’ye doğru yola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çıktı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mevkiinde Hz. Peygamber ve Müslümanlarla, onların Kâbe’yi ziyaret etmelerini istemeyen Mekkeli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müşrikler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arasında bir antlaşma yapıldı.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A2E4A7E-3911-4191-1728-CE445E67470B}"/>
              </a:ext>
            </a:extLst>
          </p:cNvPr>
          <p:cNvSpPr/>
          <p:nvPr/>
        </p:nvSpPr>
        <p:spPr>
          <a:xfrm>
            <a:off x="4015482" y="729000"/>
            <a:ext cx="3482598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Anlaşması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2FB557B-EE75-40F6-0E50-E747428E949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0F0D145-0168-0ACF-7EB7-A67090B274A0}"/>
              </a:ext>
            </a:extLst>
          </p:cNvPr>
          <p:cNvSpPr txBox="1"/>
          <p:nvPr/>
        </p:nvSpPr>
        <p:spPr>
          <a:xfrm>
            <a:off x="4015482" y="4680462"/>
            <a:ext cx="804944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Bu anlaşma, Mekkeli müşriklerin Müslümanları resmen tanıdıkları ve Müslümanların siyasi varlığını kabul ettikleri ilk antlaşmadır.</a:t>
            </a:r>
          </a:p>
        </p:txBody>
      </p:sp>
      <p:pic>
        <p:nvPicPr>
          <p:cNvPr id="7" name="Resim 6" descr="mektup, harf, Bej, bronz cilt, kağıt içeren bir resim&#10;&#10;Açıklama otomatik olarak oluşturuldu">
            <a:extLst>
              <a:ext uri="{FF2B5EF4-FFF2-40B4-BE49-F238E27FC236}">
                <a16:creationId xmlns:a16="http://schemas.microsoft.com/office/drawing/2014/main" id="{B9307930-B900-05B3-A6DA-7193D1AEB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5933-C7CF-DA7A-1423-C1BA176F6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5F5E81D-8F1A-D7B5-47AE-19F070E05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5BD072C-7441-C612-A68F-5090A4F94E86}"/>
              </a:ext>
            </a:extLst>
          </p:cNvPr>
          <p:cNvSpPr txBox="1"/>
          <p:nvPr/>
        </p:nvSpPr>
        <p:spPr>
          <a:xfrm>
            <a:off x="459772" y="60943"/>
            <a:ext cx="7319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4665B56-B499-F20F-0506-91B6E8961345}"/>
              </a:ext>
            </a:extLst>
          </p:cNvPr>
          <p:cNvSpPr txBox="1"/>
          <p:nvPr/>
        </p:nvSpPr>
        <p:spPr>
          <a:xfrm>
            <a:off x="4015482" y="1669395"/>
            <a:ext cx="7919187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Müslümanlar o yıl Kâbe’yi ziyaret etmeden geri dönecekler.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Ertesi yıl Kâbe’yi üç gün süreyle ziyaret edecekler. Bu ziyaret esnasında Müslümanlar yanlarında kılıçtan başka silah taşımayacaklar.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Mekkeli biri, Müslüman olup Medine’ye sığınmak isterse kabul edilmeyecek.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Medineli biri Mekke’ye gelerek sığınma hakkı isterse bu hak kendisine verilecek.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• Diğer Arap kabileleri istedikleri tarafla antlaşma yapma hakkına sahip olacak.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7CFAE12-B314-A7B3-2E49-FF41745C3A59}"/>
              </a:ext>
            </a:extLst>
          </p:cNvPr>
          <p:cNvSpPr/>
          <p:nvPr/>
        </p:nvSpPr>
        <p:spPr>
          <a:xfrm>
            <a:off x="4015481" y="729000"/>
            <a:ext cx="6197663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Anlaşmasının Bazı Maddeleri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FBDF1A5-8539-5FDB-7E03-EADAD3F507C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Resim 4" descr="mektup, harf, Bej, bronz cilt, kağıt içeren bir resim&#10;&#10;Açıklama otomatik olarak oluşturuldu">
            <a:extLst>
              <a:ext uri="{FF2B5EF4-FFF2-40B4-BE49-F238E27FC236}">
                <a16:creationId xmlns:a16="http://schemas.microsoft.com/office/drawing/2014/main" id="{73B6AD0A-1456-FC76-44FE-25902406E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3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8510A-62E8-65FF-FF06-3506E21CF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13706A4-48D8-F948-1F23-4D24629C4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150E3A0C-A536-C30C-BFFF-065AEF9BDE40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4C9AD36-2253-8824-490D-2D8077898C5A}"/>
              </a:ext>
            </a:extLst>
          </p:cNvPr>
          <p:cNvSpPr txBox="1"/>
          <p:nvPr/>
        </p:nvSpPr>
        <p:spPr>
          <a:xfrm>
            <a:off x="4015482" y="1725667"/>
            <a:ext cx="791918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antl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aşması kısa süreliğine savaş ihtimalini azaltınca Hz. Muhammed (s.a.v.) Arap Yarımadası'na komşu ülke hükümdarlarına İslam'a davet mektupları gönderdi.</a:t>
            </a:r>
          </a:p>
        </p:txBody>
      </p:sp>
      <p:pic>
        <p:nvPicPr>
          <p:cNvPr id="9" name="Resim 8" descr="dolma kalem, yazı aleti, ofis malzemesi, ofis aleti içeren bir resim&#10;&#10;Açıklama otomatik olarak oluşturuldu">
            <a:extLst>
              <a:ext uri="{FF2B5EF4-FFF2-40B4-BE49-F238E27FC236}">
                <a16:creationId xmlns:a16="http://schemas.microsoft.com/office/drawing/2014/main" id="{5091F823-B0E1-5524-4E25-9A2EB15E9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8E6C26D-6B2D-EBFC-0EA1-4FF53A1C1351}"/>
              </a:ext>
            </a:extLst>
          </p:cNvPr>
          <p:cNvSpPr/>
          <p:nvPr/>
        </p:nvSpPr>
        <p:spPr>
          <a:xfrm>
            <a:off x="4015481" y="729000"/>
            <a:ext cx="3904629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İslam'a Davet Mektupları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8C8FED4-4304-34FC-1200-B032C4B42FA6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AACCEA7D-50D5-31FD-521A-785505C98C13}"/>
              </a:ext>
            </a:extLst>
          </p:cNvPr>
          <p:cNvSpPr txBox="1"/>
          <p:nvPr/>
        </p:nvSpPr>
        <p:spPr>
          <a:xfrm>
            <a:off x="4015481" y="3695577"/>
            <a:ext cx="804944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Bizans İmparatoru, İran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Kisrası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, Habeş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Necaşisi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, Mısır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Mukavkısı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davet mektupları gönderilen hükümdarlardan bazılarıydı.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09C3780-C4EF-DC83-ABF0-2514C0CE1216}"/>
              </a:ext>
            </a:extLst>
          </p:cNvPr>
          <p:cNvSpPr txBox="1"/>
          <p:nvPr/>
        </p:nvSpPr>
        <p:spPr>
          <a:xfrm>
            <a:off x="4015481" y="5285722"/>
            <a:ext cx="8049445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Böylece İslam’ın evrenselliği ve Hz. Peygamberin (s.a.v.) İslam’a daveti farklı coğrafyalara ulaştırıldı.</a:t>
            </a:r>
          </a:p>
        </p:txBody>
      </p:sp>
    </p:spTree>
    <p:extLst>
      <p:ext uri="{BB962C8B-B14F-4D97-AF65-F5344CB8AC3E}">
        <p14:creationId xmlns:p14="http://schemas.microsoft.com/office/powerpoint/2010/main" val="39296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96701-B0BE-E99B-D385-53B760D8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E425027-3570-747D-D7A6-6911D3866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83A3ECE-9FC2-EB88-C9C0-A45D7D53A91E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96C1C2D-CB43-0E9F-F425-CE87D1F501E1}"/>
              </a:ext>
            </a:extLst>
          </p:cNvPr>
          <p:cNvSpPr txBox="1"/>
          <p:nvPr/>
        </p:nvSpPr>
        <p:spPr>
          <a:xfrm>
            <a:off x="4015482" y="1725667"/>
            <a:ext cx="7919187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>
                <a:latin typeface="Arial" panose="020B0604020202020204" pitchFamily="34" charset="0"/>
                <a:cs typeface="Arial" panose="020B0604020202020204" pitchFamily="34" charset="0"/>
              </a:rPr>
              <a:t>• Mekkelilerin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Antlaşmasının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şartlarına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aykırı davranmaları sonucunda antlaşma geçerliliğini kaybetti. Bunun neticesinde Hz. Peygamber (s.a.v.), 630 yılında on bin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kişilik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bir orduyla Medine’den Mekke’ye hareket etti. Peygamberimiz on bin ateş yakılmasını emretti ve Mekke‘yi çepeçevre kuşattı. </a:t>
            </a:r>
          </a:p>
        </p:txBody>
      </p:sp>
      <p:pic>
        <p:nvPicPr>
          <p:cNvPr id="8" name="Resim 7" descr="gökyüzü, bina, Hava fotoğrafçılığı, kuş bakışı görünüm içeren bir resim&#10;&#10;Açıklama otomatik olarak oluşturuldu">
            <a:extLst>
              <a:ext uri="{FF2B5EF4-FFF2-40B4-BE49-F238E27FC236}">
                <a16:creationId xmlns:a16="http://schemas.microsoft.com/office/drawing/2014/main" id="{32470334-DA82-0201-5345-5FAA361C7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E61E3D9-BEFF-0B3E-90F5-B5C03E7D2631}"/>
              </a:ext>
            </a:extLst>
          </p:cNvPr>
          <p:cNvSpPr/>
          <p:nvPr/>
        </p:nvSpPr>
        <p:spPr>
          <a:xfrm>
            <a:off x="4015482" y="729000"/>
            <a:ext cx="2596334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Mekke'nin Fethi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123B550-937C-F55D-D25A-F31006DDB68C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CD19217-15CD-106D-448F-6E00978AEA3B}"/>
              </a:ext>
            </a:extLst>
          </p:cNvPr>
          <p:cNvSpPr txBox="1"/>
          <p:nvPr/>
        </p:nvSpPr>
        <p:spPr>
          <a:xfrm>
            <a:off x="4015481" y="4495796"/>
            <a:ext cx="804944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Hiç kimseye saldırmamaları konusunda tembihledi. “Kim,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-i Harama sığınırsa ya da evinde oturursa emindir.” buyurdu.</a:t>
            </a:r>
          </a:p>
        </p:txBody>
      </p:sp>
    </p:spTree>
    <p:extLst>
      <p:ext uri="{BB962C8B-B14F-4D97-AF65-F5344CB8AC3E}">
        <p14:creationId xmlns:p14="http://schemas.microsoft.com/office/powerpoint/2010/main" val="42225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8E54-4025-C9A0-6BF2-8CFCAA2A2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3EAFF72-C38F-00D4-AAEA-22A05728D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E4721B2-3B4D-D3EA-FCEB-BBD188069894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3120336-B0F8-310D-7D8C-F88F22C528D4}"/>
              </a:ext>
            </a:extLst>
          </p:cNvPr>
          <p:cNvSpPr txBox="1"/>
          <p:nvPr/>
        </p:nvSpPr>
        <p:spPr>
          <a:xfrm>
            <a:off x="4015482" y="1725667"/>
            <a:ext cx="7919187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Mekke, kan dökülmeden fethedildiğinde Hz. Peygamber Kureyşlilere “</a:t>
            </a:r>
            <a:r>
              <a:rPr lang="tr-TR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Sizin hâliniz, Hz. Yusuf'un (a.s.) kardeşlerine dediği gibi olacaktır. Hepinizi affettim. Bu gün, size karşı bir </a:t>
            </a:r>
            <a:r>
              <a:rPr lang="tr-TR" sz="2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cezâ</a:t>
            </a:r>
            <a:r>
              <a:rPr lang="tr-TR" sz="2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yoktur. Herkes işi gücü ile meşgul olsun.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” buyurdu.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6CC96AD-0AB7-D470-3CB1-DA601BD21893}"/>
              </a:ext>
            </a:extLst>
          </p:cNvPr>
          <p:cNvSpPr/>
          <p:nvPr/>
        </p:nvSpPr>
        <p:spPr>
          <a:xfrm>
            <a:off x="4015482" y="729000"/>
            <a:ext cx="2596334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Mekke'nin Fethi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F823F7A-8D22-D010-0359-013DFCC0DD6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33650A9-18BD-294E-8770-4CE65B91D27B}"/>
              </a:ext>
            </a:extLst>
          </p:cNvPr>
          <p:cNvSpPr txBox="1"/>
          <p:nvPr/>
        </p:nvSpPr>
        <p:spPr>
          <a:xfrm>
            <a:off x="4015482" y="4095687"/>
            <a:ext cx="8049445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İslam’ın önündeki en büyük engel ortadan kalkmış ve tevhit akidesinin yayılması hızlanmıştır.</a:t>
            </a:r>
          </a:p>
        </p:txBody>
      </p:sp>
      <p:pic>
        <p:nvPicPr>
          <p:cNvPr id="5" name="Resim 4" descr="gökyüzü, bina, Hava fotoğrafçılığı, kuş bakışı görünüm içeren bir resim&#10;&#10;Açıklama otomatik olarak oluşturuldu">
            <a:extLst>
              <a:ext uri="{FF2B5EF4-FFF2-40B4-BE49-F238E27FC236}">
                <a16:creationId xmlns:a16="http://schemas.microsoft.com/office/drawing/2014/main" id="{EF390E8D-7D70-519E-18E4-048607B43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A13B6-3741-2110-3957-D0F7C6C3E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9530A1-9BD3-88EC-A0CD-36540979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B10AD1C-C0FF-7F2B-9F70-F48B8A844969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A154C13-602E-DDDB-9B1D-F68158E49454}"/>
              </a:ext>
            </a:extLst>
          </p:cNvPr>
          <p:cNvSpPr txBox="1"/>
          <p:nvPr/>
        </p:nvSpPr>
        <p:spPr>
          <a:xfrm>
            <a:off x="4015482" y="1725667"/>
            <a:ext cx="7919187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632 yılında Hz. Peygamber (s.a.v.),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çok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sayıda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Müslümanla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hac ibadetini yerine getirdi. Mekke yakınlarında bulunan Arafat’ta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yüz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bini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aşkın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Müslümana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hitaben veda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niteliğinde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bir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konuşma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yaptı. Hz. Peygamberin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yaptığı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bu son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konuşmaya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“Veda Hutbesi”, buradaki ilk ve son haccına da “Veda Haccı” denildi.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E0915369-E267-561C-0E0D-A38A49F9D4AD}"/>
              </a:ext>
            </a:extLst>
          </p:cNvPr>
          <p:cNvSpPr/>
          <p:nvPr/>
        </p:nvSpPr>
        <p:spPr>
          <a:xfrm>
            <a:off x="4015482" y="729000"/>
            <a:ext cx="2286844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Veda Hutbesi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0692E22-5DC2-BCD8-865B-16629D79283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38F7C91-A344-F786-5191-389DDAC56314}"/>
              </a:ext>
            </a:extLst>
          </p:cNvPr>
          <p:cNvSpPr txBox="1"/>
          <p:nvPr/>
        </p:nvSpPr>
        <p:spPr>
          <a:xfrm>
            <a:off x="4015482" y="4895906"/>
            <a:ext cx="8049445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Hz. Peygamber (s.a.v.) Veda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Hutbesi’nde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hem inananları hem de tüm insanlığı ilgilendiren konulara değinmiştir</a:t>
            </a:r>
          </a:p>
        </p:txBody>
      </p:sp>
      <p:pic>
        <p:nvPicPr>
          <p:cNvPr id="5" name="Resim 4" descr="mektup, harf, Bej, bronz cilt, kağıt içeren bir resim&#10;&#10;Açıklama otomatik olarak oluşturuldu">
            <a:extLst>
              <a:ext uri="{FF2B5EF4-FFF2-40B4-BE49-F238E27FC236}">
                <a16:creationId xmlns:a16="http://schemas.microsoft.com/office/drawing/2014/main" id="{F6F52A0D-F636-7FE3-49C7-8CFC763FE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1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CDACC-C62D-6D4D-0767-8B3D3CD6D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5D51F5A-86E4-F7F1-08C2-630492CEF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F265A84-1979-7C1F-1061-5755FBF1C9DB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pic>
        <p:nvPicPr>
          <p:cNvPr id="8" name="Resim 7" descr="dikdörtgen, çerçeve içeren bir resim&#10;&#10;Açıklama otomatik olarak oluşturuldu">
            <a:extLst>
              <a:ext uri="{FF2B5EF4-FFF2-40B4-BE49-F238E27FC236}">
                <a16:creationId xmlns:a16="http://schemas.microsoft.com/office/drawing/2014/main" id="{B4378799-1485-1634-9BE8-014BAB54F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1436" y="71525"/>
            <a:ext cx="4529924" cy="767135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64FE18C-FF2C-E2A5-9A05-5B6F7F54B1C4}"/>
              </a:ext>
            </a:extLst>
          </p:cNvPr>
          <p:cNvSpPr txBox="1"/>
          <p:nvPr/>
        </p:nvSpPr>
        <p:spPr>
          <a:xfrm>
            <a:off x="4171532" y="1945333"/>
            <a:ext cx="791918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Can ve mal güvenliği esastır.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CA6A488-4C68-01C9-3C15-29458B8028A3}"/>
              </a:ext>
            </a:extLst>
          </p:cNvPr>
          <p:cNvSpPr/>
          <p:nvPr/>
        </p:nvSpPr>
        <p:spPr>
          <a:xfrm>
            <a:off x="4015482" y="729000"/>
            <a:ext cx="4368779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Veda 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Hutbesi'ndeki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 Mesajlar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26D787B-4C55-A3C4-D959-582DDA6AE4D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258093C-E040-25C2-A748-7CFFB3DECAE2}"/>
              </a:ext>
            </a:extLst>
          </p:cNvPr>
          <p:cNvSpPr txBox="1"/>
          <p:nvPr/>
        </p:nvSpPr>
        <p:spPr>
          <a:xfrm>
            <a:off x="4171532" y="2616100"/>
            <a:ext cx="7510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Kadınların ve erkeklerin birbirlerine karşı hak ve sorumlulukları vardır.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375BBAD-5E59-0275-7E0C-A24CCDFFC330}"/>
              </a:ext>
            </a:extLst>
          </p:cNvPr>
          <p:cNvSpPr txBox="1"/>
          <p:nvPr/>
        </p:nvSpPr>
        <p:spPr>
          <a:xfrm>
            <a:off x="4171532" y="3671587"/>
            <a:ext cx="7510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Emanete hıyanet edilmemeli, kan davalarından ve tefecilikten kesinlikle uzak durulmalıdır.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2050CD7-9E1D-B231-C14E-9DD275FE69A0}"/>
              </a:ext>
            </a:extLst>
          </p:cNvPr>
          <p:cNvSpPr txBox="1"/>
          <p:nvPr/>
        </p:nvSpPr>
        <p:spPr>
          <a:xfrm>
            <a:off x="4171532" y="4727074"/>
            <a:ext cx="7510545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Bütün insanların eşit olduğu bilinciyle hareket edilmeli, kimseye zulmedilmemeli, kimsenin malı haksız yollarla yenmemelidir.</a:t>
            </a:r>
          </a:p>
        </p:txBody>
      </p:sp>
      <p:pic>
        <p:nvPicPr>
          <p:cNvPr id="7" name="Resim 6" descr="mektup, harf, Bej, bronz cilt, kağıt içeren bir resim&#10;&#10;Açıklama otomatik olarak oluşturuldu">
            <a:extLst>
              <a:ext uri="{FF2B5EF4-FFF2-40B4-BE49-F238E27FC236}">
                <a16:creationId xmlns:a16="http://schemas.microsoft.com/office/drawing/2014/main" id="{6121D26E-337C-D1D4-B876-66BA4F028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2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F349-A1AF-C306-6DBB-92954823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3635A87-C2DD-97B6-F120-5BA57D70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66832BE-2EB8-2CD4-ED7C-4D059B000C03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00EF74C-C63B-ED05-564D-7BE5970FB187}"/>
              </a:ext>
            </a:extLst>
          </p:cNvPr>
          <p:cNvSpPr txBox="1"/>
          <p:nvPr/>
        </p:nvSpPr>
        <p:spPr>
          <a:xfrm>
            <a:off x="4015482" y="1725667"/>
            <a:ext cx="7919187" cy="2893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(s.a.v.), Veda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Haccı’nı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tamamladıktan sonra Medine’ye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döndu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̈. Bir süre sonra rahatsızlandı. Rahatsızlığı artınca mescide gidemedi ve namaz kıldırması için Hz. Ebu Bekir’i (r.a.) görevlendirdi. Hastalığı iyice ağırlaşan Hz. Peygamber 8 Haziran 632 tarihinde 63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yaşında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iken vefat etti.</a:t>
            </a:r>
          </a:p>
        </p:txBody>
      </p:sp>
      <p:pic>
        <p:nvPicPr>
          <p:cNvPr id="7" name="Resim 6" descr="palmiye ağacı, Areka bitkileri, dış mekan, gökyüzü içeren bir resim&#10;&#10;Açıklama otomatik olarak oluşturuldu">
            <a:extLst>
              <a:ext uri="{FF2B5EF4-FFF2-40B4-BE49-F238E27FC236}">
                <a16:creationId xmlns:a16="http://schemas.microsoft.com/office/drawing/2014/main" id="{93389F60-1552-E717-4CE1-79844EA21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9" y="729000"/>
            <a:ext cx="3600000" cy="5400000"/>
          </a:xfrm>
          <a:prstGeom prst="rect">
            <a:avLst/>
          </a:prstGeom>
        </p:spPr>
      </p:pic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FE8635EC-75DF-C3D5-8E63-2853C24DFAA6}"/>
              </a:ext>
            </a:extLst>
          </p:cNvPr>
          <p:cNvSpPr/>
          <p:nvPr/>
        </p:nvSpPr>
        <p:spPr>
          <a:xfrm>
            <a:off x="4015481" y="729000"/>
            <a:ext cx="4881775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Hz. Muhammed'in (s.a.v.) Vefatı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609AADE-2D51-0EB3-2214-4280CE0F8F2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7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5D512-1A14-63C4-6BAA-56E78F2E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A8680B5-F639-9D98-35FA-A4A492658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55CF611-A296-4385-DB2B-69A5DA08DD34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1C55955-2B60-6451-3BD8-B327D033CB17}"/>
              </a:ext>
            </a:extLst>
          </p:cNvPr>
          <p:cNvSpPr txBox="1"/>
          <p:nvPr/>
        </p:nvSpPr>
        <p:spPr>
          <a:xfrm>
            <a:off x="4015482" y="1725667"/>
            <a:ext cx="7919187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Resulullahın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cenazesi Hz. Ali (r.a.) tarafından yıkandı ve kefenlendi. Daha sonra cenaze namazı kılınarak </a:t>
            </a:r>
            <a:r>
              <a:rPr lang="tr-TR" sz="2600" dirty="0" err="1"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-i Nebi’nin yanında vefat ettiği odaya defnedildi.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870E5A4F-D235-1984-5415-0C9D223DE0AD}"/>
              </a:ext>
            </a:extLst>
          </p:cNvPr>
          <p:cNvSpPr/>
          <p:nvPr/>
        </p:nvSpPr>
        <p:spPr>
          <a:xfrm>
            <a:off x="4015481" y="729000"/>
            <a:ext cx="4881775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Hz. Muhammed'in (s.a.v.) Vefatı</a:t>
            </a:r>
          </a:p>
        </p:txBody>
      </p:sp>
      <p:pic>
        <p:nvPicPr>
          <p:cNvPr id="8" name="Resim 7" descr="bina, gökyüzü, kubbe, kilometre taşı içeren bir resim&#10;&#10;Açıklama otomatik olarak oluşturuldu">
            <a:extLst>
              <a:ext uri="{FF2B5EF4-FFF2-40B4-BE49-F238E27FC236}">
                <a16:creationId xmlns:a16="http://schemas.microsoft.com/office/drawing/2014/main" id="{807DC80A-C9C6-8EDA-6EB0-21630FE61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7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37CD8BC5-996E-80CE-582E-EBF990E0B84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D4B3EE1-C519-388E-D45E-4B74FC69A51A}"/>
              </a:ext>
            </a:extLst>
          </p:cNvPr>
          <p:cNvSpPr txBox="1"/>
          <p:nvPr/>
        </p:nvSpPr>
        <p:spPr>
          <a:xfrm>
            <a:off x="4015481" y="3695577"/>
            <a:ext cx="791918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: Peygamberimizin kabrine tertemiz bahçe anlamına gelen “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Ravza</a:t>
            </a:r>
            <a:r>
              <a:rPr lang="tr-TR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 </a:t>
            </a:r>
            <a:r>
              <a:rPr lang="tr-TR" sz="2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Mutahhara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” denir.</a:t>
            </a:r>
          </a:p>
        </p:txBody>
      </p:sp>
    </p:spTree>
    <p:extLst>
      <p:ext uri="{BB962C8B-B14F-4D97-AF65-F5344CB8AC3E}">
        <p14:creationId xmlns:p14="http://schemas.microsoft.com/office/powerpoint/2010/main" val="42347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DEFCD36-CCE9-C45F-EBC5-89C82824A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066464"/>
            <a:ext cx="1064301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 Nebi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’nin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bitişiğine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hem kimsesiz ve yoksul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Müslümanların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kalması hem de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eğitim-öğretim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faaliyetlerinin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gerçekleştirilmesi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için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bir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bölüm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yapıldı. Bu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bölüme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suffe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, burada kalarak ilim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öğrenenlere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tr-TR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Ashab</a:t>
            </a: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-ı </a:t>
            </a:r>
            <a:r>
              <a:rPr lang="tr-TR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Suffe</a:t>
            </a:r>
            <a:r>
              <a:rPr lang="tr-T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denildi.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7249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866862" y="1347667"/>
            <a:ext cx="245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NOT EDELİM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8FCCC69B-168A-D4A7-8946-B4923D074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765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Resim 8" descr="bitki, yer, dış mekan, ağaç içeren bir resim&#10;&#10;Açıklama otomatik olarak oluşturuldu">
            <a:extLst>
              <a:ext uri="{FF2B5EF4-FFF2-40B4-BE49-F238E27FC236}">
                <a16:creationId xmlns:a16="http://schemas.microsoft.com/office/drawing/2014/main" id="{3C392E24-645A-DF82-B703-99A4DCBBA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2" y="729000"/>
            <a:ext cx="3600000" cy="5400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5C42E025-E2E3-1FB5-47A1-6549A93F3CE2}"/>
              </a:ext>
            </a:extLst>
          </p:cNvPr>
          <p:cNvSpPr txBox="1"/>
          <p:nvPr/>
        </p:nvSpPr>
        <p:spPr>
          <a:xfrm>
            <a:off x="4015484" y="1204566"/>
            <a:ext cx="7766785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Peygamberimiz (s.a.v.) Medine’ye       hicret ettiğinde orada câmi yoktu. Hz. Peygamber (s.a.v.), Medine’ye ulaştığında ikamet edeceği bir evi de yoktu. Bunun için Medine’de ilk iş olarak bir mescit inşa edildi.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254EC5D-8119-1E29-9FDC-8FC8D2271DE9}"/>
              </a:ext>
            </a:extLst>
          </p:cNvPr>
          <p:cNvSpPr txBox="1"/>
          <p:nvPr/>
        </p:nvSpPr>
        <p:spPr>
          <a:xfrm>
            <a:off x="4015485" y="3798936"/>
            <a:ext cx="776678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-i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Nebevi’nin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temeli taştan, duvarları kerpiçten, direkleri hurma ağaçlarından yapıldı. Üzeri hurma dallarıyla örtüldü. Zemini topraktı.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8D90835-78B9-1070-8152-898E03516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“Ey Müminler! Size iki emanet bırakıyorum. Onlara sımsıkı sarıldığınız takdirde bir daha asla yolunuzu şaşırmazsınız. Bunlar Allah’ın kitabı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Kur’an-ı Kerim 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ile peygamberinin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sünnet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idir.”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1" y="60943"/>
            <a:ext cx="7320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9BB6E50-7BBB-A0EC-2A2D-2F50E152D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Peygamber (s.a.v.) doğru yoldan sapmamaları için ümmetini uyarmıştır.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723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91" y="3429000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Peygamber (s.a.v.) tebliğ ettiği ilahî mesajı rehber olarak bırakmıştır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91" y="4667800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Vahiy ve sünnet İslam dininin temel kaynaklarıdır.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AE6F9FEF-833F-6E52-28A3-6763108D5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735561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5397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Müslümanların, Hz. Muhammed’in (s.a.v.) sözüne uymanın ne kadar önemli olduğunu anladıkları savaştır.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Müslümanların sayıca az olmalarına rağmen kazandıkları savaştır.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Hz. Muhammed’in (s.a.v.) Selman adlı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sahabinin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fikriyle meydan savaşı yerine savunma savaşı yaptıkları savaştır.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Numaralandırılarak verilen bilgiler aşağıdaki savaşlardan hangilerine aittir?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          ___I___          ___II___        ___III___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	Bedir 		Hendek 	Uhud 	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	Hendek 	Bedir 		Uhud 	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	Uhud 		Bedir 		Hendek 	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	Hendek 	Uhud 		Bedir 	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1" y="60943"/>
            <a:ext cx="745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1F1EC83-EFD9-6814-957F-1A2E9CA9040C}"/>
              </a:ext>
            </a:extLst>
          </p:cNvPr>
          <p:cNvSpPr txBox="1"/>
          <p:nvPr/>
        </p:nvSpPr>
        <p:spPr>
          <a:xfrm>
            <a:off x="0" y="603153"/>
            <a:ext cx="4881489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/ 4. Ünite / Kavratan Testler 4 / Soru 5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AD897-DBAB-8355-9E7F-103251C30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42036732-F986-F072-92AD-404083D9B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F8DA69A3-FEC5-80D0-14BC-59C907537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497263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B076D83-71A1-5403-D8BC-545AE9BFAE0D}"/>
              </a:ext>
            </a:extLst>
          </p:cNvPr>
          <p:cNvSpPr txBox="1"/>
          <p:nvPr/>
        </p:nvSpPr>
        <p:spPr>
          <a:xfrm>
            <a:off x="774492" y="1159664"/>
            <a:ext cx="10643017" cy="36009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Hicretin ardından Hz. Muhammed (s.a.v.), Medine’de toplumsal bütünleşmeyi sağlamaya çalıştı.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Bunun için aşağıdaki çalışmalardan hangisinin yapıldığı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söylenemez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Medine ve çevresinde yaşayan kabileler, Yahudiler ve Müslümanlar arasında Medine Sözleşmesinin yapılması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Ensar-Muhacir kardeşliğinin kurması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Hz. Muhammed’in (s.a.v.) sık sık Hira Mağarası’na çıkması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Aralarında kan davaları yaşanan Medineli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Evs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Hazreç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kabilelerinin Müslüman olduktan sonra barıştırılması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00799B91-82CF-5CEC-8D81-C78C65300CD7}"/>
              </a:ext>
            </a:extLst>
          </p:cNvPr>
          <p:cNvSpPr txBox="1"/>
          <p:nvPr/>
        </p:nvSpPr>
        <p:spPr>
          <a:xfrm>
            <a:off x="459772" y="60943"/>
            <a:ext cx="7783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7565F19-ECA3-3910-86C1-DC02A576090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3E29BAF-8F2A-A272-27E7-DBB44EB1680B}"/>
              </a:ext>
            </a:extLst>
          </p:cNvPr>
          <p:cNvSpPr txBox="1"/>
          <p:nvPr/>
        </p:nvSpPr>
        <p:spPr>
          <a:xfrm>
            <a:off x="0" y="603153"/>
            <a:ext cx="491677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/ 4. Ünite / Kavratan Testler 4 / Soru 4</a:t>
            </a:r>
          </a:p>
        </p:txBody>
      </p:sp>
    </p:spTree>
    <p:extLst>
      <p:ext uri="{BB962C8B-B14F-4D97-AF65-F5344CB8AC3E}">
        <p14:creationId xmlns:p14="http://schemas.microsoft.com/office/powerpoint/2010/main" val="129341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DC9579A-258D-8DB8-C5D0-C1753E807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9CA8B195-DC81-5874-632B-E37302A3D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566320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★  Mekke’nin fethi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▲ 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Uhud savaşı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■  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-i Nebi’nin inşası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●   </a:t>
            </a:r>
            <a:r>
              <a:rPr lang="tr-TR" sz="2200" dirty="0" err="1">
                <a:latin typeface="Arial" panose="020B0604020202020204" pitchFamily="34" charset="0"/>
                <a:cs typeface="Arial" panose="020B0604020202020204" pitchFamily="34" charset="0"/>
              </a:rPr>
              <a:t>İsra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 ve miraç mucizeleri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Yukarıda verilenlerden hangisi </a:t>
            </a:r>
            <a:r>
              <a:rPr lang="tr-TR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 antlaşmasından sonra gerçekleşmiştir?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★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▲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■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●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7160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32D72898-2155-5FB6-A173-AFF513379B0E}"/>
              </a:ext>
            </a:extLst>
          </p:cNvPr>
          <p:cNvSpPr txBox="1"/>
          <p:nvPr/>
        </p:nvSpPr>
        <p:spPr>
          <a:xfrm>
            <a:off x="0" y="603153"/>
            <a:ext cx="491677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 / 4. Ünite / Kavratan Testler 5 / Soru 6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4F5FBC9A-548E-57CD-6F60-62AC59504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7450110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7185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885626"/>
              </p:ext>
            </p:extLst>
          </p:nvPr>
        </p:nvGraphicFramePr>
        <p:xfrm>
          <a:off x="856343" y="1314751"/>
          <a:ext cx="10348686" cy="4737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Medineli kabileler, Yahudiler ve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Müslümanlar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arasında Medine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Sözleşmesi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(Vesikası) adı verilen bir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antlaşma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yapıldı.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Peygamberimiz Medine’ye hicret ettiğinde ilk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yaptığı iş şehirde pazar ve dükkanlar kurmak oldu.</a:t>
                      </a:r>
                      <a:endParaRPr lang="tr-TR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Mescid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-i Nebi’nin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bitişiğindeki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bölüme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suffe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burada kalarak ilim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öğrenenlere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Ashab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-ı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Suffe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denir.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Müslümanların siyasi bir güç olduğunu kanıtlayan ilk büyük askerî başarı</a:t>
                      </a:r>
                      <a:r>
                        <a:rPr lang="tr-TR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Uhut</a:t>
                      </a:r>
                      <a:r>
                        <a:rPr lang="tr-TR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Savaşıdır.</a:t>
                      </a:r>
                      <a:endParaRPr lang="tr-TR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Mekke'nin Fethi</a:t>
                      </a:r>
                      <a:r>
                        <a:rPr lang="tr-TR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ile 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İslam’ın önündeki en büyük engel ortadan kalkmış ve tevhit akidesinin yayılması hızlanmıştır.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Peygamberimiz bir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Muhâciri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bir </a:t>
                      </a:r>
                      <a:r>
                        <a:rPr lang="tr-TR" sz="180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Ensâra</a:t>
                      </a:r>
                      <a:r>
                        <a:rPr lang="tr-TR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kardeş yaparak 90 aile-kişi asarında kardeşlik bağı kurdu.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Muhacirlerin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Hudeybiye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Antlaşmasının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şartlarına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aykırı davranmaları sonucunda antlaşma geçerliliğini kaybetti. </a:t>
                      </a:r>
                      <a:endParaRPr lang="tr-TR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158739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04282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3386154"/>
            <a:ext cx="453905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4071496"/>
            <a:ext cx="603141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39577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5425025"/>
            <a:ext cx="453905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sim 19" descr="şişe içeren bir resim&#10;&#10;Açıklama otomatik olarak oluşturuldu">
            <a:extLst>
              <a:ext uri="{FF2B5EF4-FFF2-40B4-BE49-F238E27FC236}">
                <a16:creationId xmlns:a16="http://schemas.microsoft.com/office/drawing/2014/main" id="{DDAC2F5A-BC46-5D95-7043-D216D0F97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7360865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kavramları Sözcük Avı bulmacasından bulunuz.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736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2670580" y="5605620"/>
            <a:ext cx="621010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 rot="5400000">
            <a:off x="6552799" y="2547061"/>
            <a:ext cx="267102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 rot="5400000">
            <a:off x="4392235" y="2539585"/>
            <a:ext cx="268596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2670581" y="1384209"/>
            <a:ext cx="326621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3319473" y="4662742"/>
            <a:ext cx="621010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3914434" y="2806939"/>
            <a:ext cx="221717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8223399" y="3738919"/>
            <a:ext cx="222151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5400000">
            <a:off x="2706804" y="2068140"/>
            <a:ext cx="174307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6200000">
            <a:off x="1507051" y="3506690"/>
            <a:ext cx="268596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5400000">
            <a:off x="7277418" y="2572543"/>
            <a:ext cx="2685968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MEDİNE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HUDEYBİYE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MUAHAT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SUFFE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VEDA HACCI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EĞİTİM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UHUD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HENDEK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DAVET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ENSAR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6848036C-E2BA-B24E-029B-3855F51B91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615449"/>
              </p:ext>
            </p:extLst>
          </p:nvPr>
        </p:nvGraphicFramePr>
        <p:xfrm>
          <a:off x="2496000" y="1336650"/>
          <a:ext cx="7200000" cy="46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Resim 30" descr="ekran görüntüsü, metin, çizgi, renklilik içeren bir resim&#10;&#10;Açıklama otomatik olarak oluşturuldu">
            <a:extLst>
              <a:ext uri="{FF2B5EF4-FFF2-40B4-BE49-F238E27FC236}">
                <a16:creationId xmlns:a16="http://schemas.microsoft.com/office/drawing/2014/main" id="{61CB3736-FAB8-CBEE-9DF0-7CC79A91D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8304551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1" y="60943"/>
            <a:ext cx="729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5" y="1358447"/>
            <a:ext cx="26257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Hudeybiye</a:t>
            </a:r>
            <a:endParaRPr lang="tr-T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5" y="2206168"/>
            <a:ext cx="29220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Bedir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26257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 Nebi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24758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Veda hutbesi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4" y="4730279"/>
            <a:ext cx="29220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Ravza</a:t>
            </a: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 </a:t>
            </a:r>
            <a:r>
              <a:rPr lang="tr-T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mutahhara</a:t>
            </a:r>
            <a:endParaRPr lang="tr-T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4" y="5582765"/>
            <a:ext cx="292201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Muhacir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388562"/>
            <a:ext cx="644356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Muhammed’in (s.a.v.) yaptırdığı </a:t>
            </a:r>
            <a:r>
              <a:rPr lang="tr-TR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endParaRPr lang="tr-T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084703"/>
            <a:ext cx="644356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Peygamberimizin (s.a.v.) tertemiz bahçe anlamına gelen kabri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3087788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n-NO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Mekke’den Medine'ye hicret eden Müslümanlar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768329"/>
            <a:ext cx="632364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Muhammed’in (s.a.v.) 632 Mekke’de yaptığı uzun konuşmaların gelen adı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1" y="4754255"/>
            <a:ext cx="660845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Müslümanlar ile müşrikler arasında yapılan antlaşma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446310"/>
            <a:ext cx="6443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624de Müslümanlar ile müşrikler arasında yapılan ilk savaş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D720476F-6540-C9CF-188A-05886BBA2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7274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3905F53-9C85-03A3-32AC-68FCED639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73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Resim 7" descr="dikdörtgen, renklilik, kare, tasarım içeren bir resim&#10;&#10;Açıklama otomatik olarak oluşturuldu">
            <a:extLst>
              <a:ext uri="{FF2B5EF4-FFF2-40B4-BE49-F238E27FC236}">
                <a16:creationId xmlns:a16="http://schemas.microsoft.com/office/drawing/2014/main" id="{41975A06-43CD-AA52-F69A-DEF669BE9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28" y="672390"/>
            <a:ext cx="5044594" cy="5513219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3ECBF28F-968F-54E3-DC9C-ED3D89CA8374}"/>
              </a:ext>
            </a:extLst>
          </p:cNvPr>
          <p:cNvSpPr txBox="1"/>
          <p:nvPr/>
        </p:nvSpPr>
        <p:spPr>
          <a:xfrm>
            <a:off x="6535116" y="944458"/>
            <a:ext cx="243236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Mabet  (İbadethane)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83DA245F-688C-CAE1-ABFC-F4EEFDF0F3E1}"/>
              </a:ext>
            </a:extLst>
          </p:cNvPr>
          <p:cNvSpPr txBox="1"/>
          <p:nvPr/>
        </p:nvSpPr>
        <p:spPr>
          <a:xfrm>
            <a:off x="8938644" y="1638737"/>
            <a:ext cx="259795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Eğitim-öğretim faaliyetleri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BC0FDD8-AF6A-71E5-B725-75D2BFF5EA32}"/>
              </a:ext>
            </a:extLst>
          </p:cNvPr>
          <p:cNvSpPr txBox="1"/>
          <p:nvPr/>
        </p:nvSpPr>
        <p:spPr>
          <a:xfrm>
            <a:off x="8874762" y="3030445"/>
            <a:ext cx="27257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Devlet yönetimi merkezi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FC912729-6398-10A3-820E-DE87DC948F12}"/>
              </a:ext>
            </a:extLst>
          </p:cNvPr>
          <p:cNvSpPr txBox="1"/>
          <p:nvPr/>
        </p:nvSpPr>
        <p:spPr>
          <a:xfrm>
            <a:off x="6535116" y="2324734"/>
            <a:ext cx="245008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Yardımlaşma merkezi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78205BB2-5049-C8F1-14E7-DA31A20DD116}"/>
              </a:ext>
            </a:extLst>
          </p:cNvPr>
          <p:cNvSpPr txBox="1"/>
          <p:nvPr/>
        </p:nvSpPr>
        <p:spPr>
          <a:xfrm>
            <a:off x="6397302" y="3717482"/>
            <a:ext cx="27257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Devlet hazinesi merkezi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5A2C3D5-15CA-FCF6-E862-1FB53E46E9C7}"/>
              </a:ext>
            </a:extLst>
          </p:cNvPr>
          <p:cNvSpPr txBox="1"/>
          <p:nvPr/>
        </p:nvSpPr>
        <p:spPr>
          <a:xfrm>
            <a:off x="8874762" y="4358997"/>
            <a:ext cx="2725716" cy="8156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Şifa evi</a:t>
            </a:r>
          </a:p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(Hastane)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057CF38E-4204-ACCD-DE43-8CBE48762393}"/>
              </a:ext>
            </a:extLst>
          </p:cNvPr>
          <p:cNvSpPr txBox="1"/>
          <p:nvPr/>
        </p:nvSpPr>
        <p:spPr>
          <a:xfrm>
            <a:off x="6394781" y="5120638"/>
            <a:ext cx="272571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Sosyal aktivite merkezi</a:t>
            </a:r>
          </a:p>
        </p:txBody>
      </p:sp>
      <p:pic>
        <p:nvPicPr>
          <p:cNvPr id="17" name="Resim 16" descr="macenta, renklilik, mor, pembe içeren bir resim&#10;&#10;Açıklama otomatik olarak oluşturuldu">
            <a:extLst>
              <a:ext uri="{FF2B5EF4-FFF2-40B4-BE49-F238E27FC236}">
                <a16:creationId xmlns:a16="http://schemas.microsoft.com/office/drawing/2014/main" id="{DC67FDB5-1643-1100-B83A-71BB84EFB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7" y="491218"/>
            <a:ext cx="4799275" cy="2579610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62A025-CFCA-EF5C-9BC3-E50AD3C4E0E9}"/>
              </a:ext>
            </a:extLst>
          </p:cNvPr>
          <p:cNvSpPr txBox="1"/>
          <p:nvPr/>
        </p:nvSpPr>
        <p:spPr>
          <a:xfrm>
            <a:off x="1678991" y="1365524"/>
            <a:ext cx="31135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Mescid</a:t>
            </a: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 Nebi'nin Önemi ve İşlevleri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6823062D-001E-3A57-FD16-9AAEE69014D7}"/>
              </a:ext>
            </a:extLst>
          </p:cNvPr>
          <p:cNvSpPr txBox="1"/>
          <p:nvPr/>
        </p:nvSpPr>
        <p:spPr>
          <a:xfrm>
            <a:off x="713467" y="3425986"/>
            <a:ext cx="504459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: Peygamberimiz (s.a.v.), başta Kur'an eğitimi olmak üzere ziraat, tıp, matematik, savaş teknikleri, atıcılık, binicilik, yabancı dil gibi bir çok alanda Müslümanların bilgi elde etmelerini öğütlerdi.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9" grpId="0"/>
      <p:bldP spid="10" grpId="0"/>
      <p:bldP spid="11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5F0E13D-B51A-F940-82A1-310396C1B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015482" y="1725667"/>
            <a:ext cx="791918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(s.a.v.), Medine’de     toplumsal bütünleşmeyi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sağlamaya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çalıştı. Önceden kan davaları yaşanan </a:t>
            </a:r>
            <a:r>
              <a:rPr lang="tr-T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Evs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Hazrec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̧ kabileleri arasında barış sağladı.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C763C34-6006-C729-5912-50B0B3E96200}"/>
              </a:ext>
            </a:extLst>
          </p:cNvPr>
          <p:cNvSpPr/>
          <p:nvPr/>
        </p:nvSpPr>
        <p:spPr>
          <a:xfrm>
            <a:off x="4015482" y="729000"/>
            <a:ext cx="4579878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Toplumsal Barışın Kurulması</a:t>
            </a:r>
          </a:p>
        </p:txBody>
      </p:sp>
      <p:pic>
        <p:nvPicPr>
          <p:cNvPr id="8" name="Resim 7" descr="giyim, resim, kadın, insanlar içeren bir resim&#10;&#10;Açıklama otomatik olarak oluşturuldu">
            <a:extLst>
              <a:ext uri="{FF2B5EF4-FFF2-40B4-BE49-F238E27FC236}">
                <a16:creationId xmlns:a16="http://schemas.microsoft.com/office/drawing/2014/main" id="{F5D8278A-F828-F012-5BB0-CBB21776F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9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F927A792-5915-D977-D58E-3F37B22F6EE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1F7B6F5-14E4-5D3A-6758-11FD2C6801CA}"/>
              </a:ext>
            </a:extLst>
          </p:cNvPr>
          <p:cNvSpPr txBox="1"/>
          <p:nvPr/>
        </p:nvSpPr>
        <p:spPr>
          <a:xfrm>
            <a:off x="4015482" y="3818688"/>
            <a:ext cx="804944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Muhâcir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ile 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Ensâr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arasında </a:t>
            </a:r>
            <a:r>
              <a:rPr lang="tr-T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Muahat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(kardeşlik) kuruldu. Medineli kabileler, Yahudiler ve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Müslümanlar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arasında 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Medine </a:t>
            </a:r>
            <a:r>
              <a:rPr lang="tr-T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Sözleşmesi</a:t>
            </a:r>
            <a:r>
              <a:rPr lang="tr-T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(Vesikası) adı verilen bir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antlaşma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yapıldı. 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C696AEF3-8B15-5B25-A21A-E1FA2F4D8FAE}"/>
              </a:ext>
            </a:extLst>
          </p:cNvPr>
          <p:cNvSpPr txBox="1"/>
          <p:nvPr/>
        </p:nvSpPr>
        <p:spPr>
          <a:xfrm>
            <a:off x="221457" y="5044854"/>
            <a:ext cx="3581522" cy="646331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Bu görsel yapay zekâ ile oluşturulmuştur.</a:t>
            </a:r>
          </a:p>
        </p:txBody>
      </p:sp>
    </p:spTree>
    <p:extLst>
      <p:ext uri="{BB962C8B-B14F-4D97-AF65-F5344CB8AC3E}">
        <p14:creationId xmlns:p14="http://schemas.microsoft.com/office/powerpoint/2010/main" val="21577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C2CB3-FF35-9466-D09D-BA8A34F4E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88AD160-FC42-AFA4-256C-252D9C883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B4BAC84C-7F01-477C-53D9-BC312762F388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C3BF7F4-38A8-891F-3350-9A9F5FF868F8}"/>
              </a:ext>
            </a:extLst>
          </p:cNvPr>
          <p:cNvSpPr txBox="1"/>
          <p:nvPr/>
        </p:nvSpPr>
        <p:spPr>
          <a:xfrm>
            <a:off x="4015482" y="1725667"/>
            <a:ext cx="791918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Mekke’den Medine'ye hicret eden Müslümanlara "</a:t>
            </a: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Muhacir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'' denir.  Muhacirlere yardımcı olan Medineli yerli Müslüman halka da “</a:t>
            </a:r>
            <a:r>
              <a:rPr lang="tr-TR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'' denir. 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6CF23FC6-D0E7-5B0E-09CA-1DF53A5FC3B1}"/>
              </a:ext>
            </a:extLst>
          </p:cNvPr>
          <p:cNvSpPr/>
          <p:nvPr/>
        </p:nvSpPr>
        <p:spPr>
          <a:xfrm>
            <a:off x="4015482" y="729000"/>
            <a:ext cx="4579878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Toplumsal Barışın Kurulması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8F4649F-CCDA-9190-5FFA-3FA77913F7DC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9268CC4-20B3-11D1-DA9D-EE2AE13E7B0D}"/>
              </a:ext>
            </a:extLst>
          </p:cNvPr>
          <p:cNvSpPr txBox="1"/>
          <p:nvPr/>
        </p:nvSpPr>
        <p:spPr>
          <a:xfrm>
            <a:off x="4015482" y="3818688"/>
            <a:ext cx="8049445" cy="23237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Peygamberimiz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Muhâcirlerle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Ensârı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topladı. Bir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Muhâciri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, bir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Ensâra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kardeş yaparak 90 aile-kişi asarında kardeşlik bağı kurdu ve onlara, “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Muhâcir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kardeşlerinizle birlikte çalışacak, mahsulü paylaşacaksınız” buyurdu.</a:t>
            </a:r>
          </a:p>
        </p:txBody>
      </p:sp>
      <p:pic>
        <p:nvPicPr>
          <p:cNvPr id="7" name="Resim 6" descr="giyim, resim, kadın, insanlar içeren bir resim&#10;&#10;Açıklama otomatik olarak oluşturuldu">
            <a:extLst>
              <a:ext uri="{FF2B5EF4-FFF2-40B4-BE49-F238E27FC236}">
                <a16:creationId xmlns:a16="http://schemas.microsoft.com/office/drawing/2014/main" id="{A0AB2E33-B957-E645-57AA-1723CB5B7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9" y="729000"/>
            <a:ext cx="3600000" cy="5400000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8E33FD3D-A29D-33C5-4494-0CC2DACDE0A5}"/>
              </a:ext>
            </a:extLst>
          </p:cNvPr>
          <p:cNvSpPr txBox="1"/>
          <p:nvPr/>
        </p:nvSpPr>
        <p:spPr>
          <a:xfrm>
            <a:off x="221457" y="5044854"/>
            <a:ext cx="3581522" cy="646331"/>
          </a:xfrm>
          <a:prstGeom prst="rect">
            <a:avLst/>
          </a:prstGeom>
          <a:solidFill>
            <a:srgbClr val="A5A5A5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Bu görsel yapay zekâ ile oluşturulmuştur.</a:t>
            </a:r>
          </a:p>
        </p:txBody>
      </p:sp>
    </p:spTree>
    <p:extLst>
      <p:ext uri="{BB962C8B-B14F-4D97-AF65-F5344CB8AC3E}">
        <p14:creationId xmlns:p14="http://schemas.microsoft.com/office/powerpoint/2010/main" val="351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75CF0-77C9-CB47-CD59-194559BF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7603BC5-DAF5-A108-B34E-CEF99A7A2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2DE2C88-73BA-8A9A-0500-8F96B14044D0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pic>
        <p:nvPicPr>
          <p:cNvPr id="8" name="Resim 7" descr="dikdörtgen, çerçeve içeren bir resim&#10;&#10;Açıklama otomatik olarak oluşturuldu">
            <a:extLst>
              <a:ext uri="{FF2B5EF4-FFF2-40B4-BE49-F238E27FC236}">
                <a16:creationId xmlns:a16="http://schemas.microsoft.com/office/drawing/2014/main" id="{BCBEBF21-36DA-3434-9EC5-E7DA38BF8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1436" y="71525"/>
            <a:ext cx="4529924" cy="7671357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A16F313-7442-3A91-90A2-07E7679F4FCA}"/>
              </a:ext>
            </a:extLst>
          </p:cNvPr>
          <p:cNvSpPr txBox="1"/>
          <p:nvPr/>
        </p:nvSpPr>
        <p:spPr>
          <a:xfrm>
            <a:off x="4171532" y="1945333"/>
            <a:ext cx="7919187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Yahudiler kendi dinlerini serbestçe yaşayacaklar.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A671FD4F-ECE2-A0DE-2A61-DF28FCA9DBE4}"/>
              </a:ext>
            </a:extLst>
          </p:cNvPr>
          <p:cNvSpPr/>
          <p:nvPr/>
        </p:nvSpPr>
        <p:spPr>
          <a:xfrm>
            <a:off x="4015482" y="729000"/>
            <a:ext cx="4368779" cy="719528"/>
          </a:xfrm>
          <a:prstGeom prst="roundRect">
            <a:avLst/>
          </a:prstGeom>
          <a:solidFill>
            <a:srgbClr val="00BF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Sözleşmenin Bazı Maddeleri</a:t>
            </a:r>
          </a:p>
        </p:txBody>
      </p:sp>
      <p:pic>
        <p:nvPicPr>
          <p:cNvPr id="12" name="Resim 11" descr="mektup, harf, Bej, bronz cilt, kağıt içeren bir resim&#10;&#10;Açıklama otomatik olarak oluşturuldu">
            <a:extLst>
              <a:ext uri="{FF2B5EF4-FFF2-40B4-BE49-F238E27FC236}">
                <a16:creationId xmlns:a16="http://schemas.microsoft.com/office/drawing/2014/main" id="{94E1AC5F-A3DA-25FD-302B-91FA49D46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BAD64B23-500D-AD27-57AF-2538E9D503E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AE95D75-1700-3BB3-C7F6-0EEDD97FBAD6}"/>
              </a:ext>
            </a:extLst>
          </p:cNvPr>
          <p:cNvSpPr txBox="1"/>
          <p:nvPr/>
        </p:nvSpPr>
        <p:spPr>
          <a:xfrm>
            <a:off x="4171532" y="2616100"/>
            <a:ext cx="7510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Müslümanlarla Yahudiler, barış içinde yaşayacaklar.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54E5E1A-14F5-37E3-755B-3E6E9A677BD1}"/>
              </a:ext>
            </a:extLst>
          </p:cNvPr>
          <p:cNvSpPr txBox="1"/>
          <p:nvPr/>
        </p:nvSpPr>
        <p:spPr>
          <a:xfrm>
            <a:off x="4171532" y="3671587"/>
            <a:ext cx="7510545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Müslümanlarla Yahudiler arasında problem olursa Hz. Muhammed (s.a.v.) hakem olacak.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DD5F0913-6D78-52D3-4748-2619A5B58F74}"/>
              </a:ext>
            </a:extLst>
          </p:cNvPr>
          <p:cNvSpPr txBox="1"/>
          <p:nvPr/>
        </p:nvSpPr>
        <p:spPr>
          <a:xfrm>
            <a:off x="4171532" y="4727074"/>
            <a:ext cx="7510545" cy="12464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500" dirty="0">
                <a:latin typeface="Arial" panose="020B0604020202020204" pitchFamily="34" charset="0"/>
                <a:cs typeface="Arial" panose="020B0604020202020204" pitchFamily="34" charset="0"/>
              </a:rPr>
              <a:t>• Medine’ye dışarıdan yapılacak bir saldırı karşısında Medineli Müslümanlarla Yahudiler    şehri birlikte savunacaklar.</a:t>
            </a:r>
          </a:p>
        </p:txBody>
      </p:sp>
    </p:spTree>
    <p:extLst>
      <p:ext uri="{BB962C8B-B14F-4D97-AF65-F5344CB8AC3E}">
        <p14:creationId xmlns:p14="http://schemas.microsoft.com/office/powerpoint/2010/main" val="163442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C03E4-AFAA-88DA-F37F-B37FB0BA5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8B03B8C-6AE0-6927-E390-702F7C484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1700C1F-F4A3-E28E-9ADE-BF12C32070FE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6D8E2C2-4145-2AAA-5A09-80B02852C07D}"/>
              </a:ext>
            </a:extLst>
          </p:cNvPr>
          <p:cNvSpPr txBox="1"/>
          <p:nvPr/>
        </p:nvSpPr>
        <p:spPr>
          <a:xfrm>
            <a:off x="4015482" y="1725667"/>
            <a:ext cx="7919187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Müşrikler Medine’ye saldırmak için    hazırlıklara başladılar. Hz. Peygamber (s.a.v.)  de şehri müdafaa etmek için hazırlıklara başladı. İki ordu 624 yılında Bedir kuyularının bulunduğu yerde karşılaştı.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Müslümanlar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sayıca az olmalarına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rağmen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savaşı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kazandılar.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1EC3FB7-3ACB-3C5E-288B-E4DE7CDA66A5}"/>
              </a:ext>
            </a:extLst>
          </p:cNvPr>
          <p:cNvSpPr/>
          <p:nvPr/>
        </p:nvSpPr>
        <p:spPr>
          <a:xfrm>
            <a:off x="4015482" y="729000"/>
            <a:ext cx="2188370" cy="7195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Bedir Savaşı</a:t>
            </a:r>
          </a:p>
        </p:txBody>
      </p:sp>
      <p:pic>
        <p:nvPicPr>
          <p:cNvPr id="8" name="Resim 7" descr="dış mekan, gökyüzü, rüzgarla biçimlenmiş toprak, kum içeren bir resim&#10;&#10;Açıklama otomatik olarak oluşturuldu">
            <a:extLst>
              <a:ext uri="{FF2B5EF4-FFF2-40B4-BE49-F238E27FC236}">
                <a16:creationId xmlns:a16="http://schemas.microsoft.com/office/drawing/2014/main" id="{0BB734C7-3C71-1BE9-BCE1-7AFC851A9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9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EA613DC8-2187-6A2D-CF73-CB9CBA38C6E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98A90B2-655F-2398-8F00-5B0E52869695}"/>
              </a:ext>
            </a:extLst>
          </p:cNvPr>
          <p:cNvSpPr txBox="1"/>
          <p:nvPr/>
        </p:nvSpPr>
        <p:spPr>
          <a:xfrm>
            <a:off x="4015482" y="4680462"/>
            <a:ext cx="804944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Bu savaş, Müslümanların siyasi bir güç olduğunu kanıtlayan ve kendilerine güvenmelerini sağlayan ilk büyük askerî başarıdır.</a:t>
            </a:r>
          </a:p>
        </p:txBody>
      </p:sp>
    </p:spTree>
    <p:extLst>
      <p:ext uri="{BB962C8B-B14F-4D97-AF65-F5344CB8AC3E}">
        <p14:creationId xmlns:p14="http://schemas.microsoft.com/office/powerpoint/2010/main" val="619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ABBD3-A4C4-660C-CF60-58FACAEE7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4256550-DB95-CF74-41A3-A9AFCED40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BE6A50C-A9F0-E165-64BC-0B0135096F59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C6C8360-3F34-1F3D-10DC-7745057AB3B8}"/>
              </a:ext>
            </a:extLst>
          </p:cNvPr>
          <p:cNvSpPr txBox="1"/>
          <p:nvPr/>
        </p:nvSpPr>
        <p:spPr>
          <a:xfrm>
            <a:off x="4015482" y="1725667"/>
            <a:ext cx="7919187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Bedir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Savaşı’nın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intikamını almak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için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    Mekkeli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müşrikler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625 yılında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üc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̧ bin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kişilik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bir ordu hazırlayarak Medine’ye hareket etti.        Hz. Peygamber (s.a.v.) de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yaklaşık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bin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kişilik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bir ordu hazırladı.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Okçular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savaşın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bittiğini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dirty="0" err="1">
                <a:latin typeface="Arial" panose="020B0604020202020204" pitchFamily="34" charset="0"/>
                <a:cs typeface="Arial" panose="020B0604020202020204" pitchFamily="34" charset="0"/>
              </a:rPr>
              <a:t>düşünerek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tepeden ayrılınca savaş ağır kayıplarla sonuçlandı.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1F5763ED-CCA7-8253-F014-69806126C7EF}"/>
              </a:ext>
            </a:extLst>
          </p:cNvPr>
          <p:cNvSpPr/>
          <p:nvPr/>
        </p:nvSpPr>
        <p:spPr>
          <a:xfrm>
            <a:off x="4015482" y="729000"/>
            <a:ext cx="2188370" cy="7195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Uhud Savaşı</a:t>
            </a:r>
          </a:p>
        </p:txBody>
      </p:sp>
      <p:pic>
        <p:nvPicPr>
          <p:cNvPr id="8" name="Resim 7" descr="bulut, gökyüzü, dış meka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865E7A4-F997-E967-934D-0A53A5F8E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1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4D3CBD44-CDA8-4642-EA3E-B114FF94A531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11DFA919-DF14-EAAE-AF98-869F0A63112E}"/>
              </a:ext>
            </a:extLst>
          </p:cNvPr>
          <p:cNvSpPr txBox="1"/>
          <p:nvPr/>
        </p:nvSpPr>
        <p:spPr>
          <a:xfrm>
            <a:off x="4015482" y="5137097"/>
            <a:ext cx="804944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Ordu komutanı olarak Peygamberimizin (s.a.v.) sözüne uyma konusunda önemli bir ders oldu.</a:t>
            </a:r>
          </a:p>
        </p:txBody>
      </p:sp>
    </p:spTree>
    <p:extLst>
      <p:ext uri="{BB962C8B-B14F-4D97-AF65-F5344CB8AC3E}">
        <p14:creationId xmlns:p14="http://schemas.microsoft.com/office/powerpoint/2010/main" val="3880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C094-15AD-5E05-4652-1843E6DD7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CF3F114-D285-6409-D295-FAF817917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57E581AD-8304-73D3-3F39-8F28CA077C7E}"/>
              </a:ext>
            </a:extLst>
          </p:cNvPr>
          <p:cNvSpPr txBox="1"/>
          <p:nvPr/>
        </p:nvSpPr>
        <p:spPr>
          <a:xfrm>
            <a:off x="459771" y="60943"/>
            <a:ext cx="7671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KONU: HZ. MUHAMMED'İN (S.A.V.) DAVETİ: MEDİNE DÖNEMİ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3AE467E-4068-246F-1B33-E400D9FEDE6B}"/>
              </a:ext>
            </a:extLst>
          </p:cNvPr>
          <p:cNvSpPr txBox="1"/>
          <p:nvPr/>
        </p:nvSpPr>
        <p:spPr>
          <a:xfrm>
            <a:off x="4015482" y="1725667"/>
            <a:ext cx="7919187" cy="30008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• Mekkeli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müşrikler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, 627 yılında on bin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kişilik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bir ordu hazırladılar. Hz. Peygamber savunma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savaşı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yapmaya karar verdi. </a:t>
            </a:r>
            <a:r>
              <a:rPr lang="tr-TR" sz="2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Selman-ı </a:t>
            </a:r>
            <a:r>
              <a:rPr lang="tr-TR" sz="27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Farısi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’nin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şehrin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etrafına hendek kazma önerisiyle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genis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̧ ve derin hendekler kazıldı. Mekkeliler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şehri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kuşatmaya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başladılar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. Hendekleri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aşma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girişimleri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başarısız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olunca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kuşatmayı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 sona erdirip geri </a:t>
            </a:r>
            <a:r>
              <a:rPr lang="tr-TR" sz="2700" dirty="0" err="1">
                <a:latin typeface="Arial" panose="020B0604020202020204" pitchFamily="34" charset="0"/>
                <a:cs typeface="Arial" panose="020B0604020202020204" pitchFamily="34" charset="0"/>
              </a:rPr>
              <a:t>çekildiler</a:t>
            </a:r>
            <a:r>
              <a:rPr lang="tr-TR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2BC76EFA-C52C-D9F9-0411-0207DEE1ED97}"/>
              </a:ext>
            </a:extLst>
          </p:cNvPr>
          <p:cNvSpPr/>
          <p:nvPr/>
        </p:nvSpPr>
        <p:spPr>
          <a:xfrm>
            <a:off x="4015482" y="729000"/>
            <a:ext cx="3749884" cy="7195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Hendek (</a:t>
            </a:r>
            <a:r>
              <a:rPr lang="tr-T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Ahzab</a:t>
            </a: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) Savaşı</a:t>
            </a:r>
          </a:p>
        </p:txBody>
      </p:sp>
      <p:pic>
        <p:nvPicPr>
          <p:cNvPr id="8" name="Resim 7" descr="dış mekan, gökyüzü, bulut, yer içeren bir resim&#10;&#10;Açıklama otomatik olarak oluşturuldu">
            <a:extLst>
              <a:ext uri="{FF2B5EF4-FFF2-40B4-BE49-F238E27FC236}">
                <a16:creationId xmlns:a16="http://schemas.microsoft.com/office/drawing/2014/main" id="{E7EFA68E-B9D8-9C05-D675-A86A83FA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7" y="729000"/>
            <a:ext cx="3600000" cy="54000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5B007B3B-EBE6-9011-77F9-3339A038590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A06F8C3-78B3-D1B3-4A56-20BCC916A18D}"/>
              </a:ext>
            </a:extLst>
          </p:cNvPr>
          <p:cNvSpPr txBox="1"/>
          <p:nvPr/>
        </p:nvSpPr>
        <p:spPr>
          <a:xfrm>
            <a:off x="4015482" y="4855119"/>
            <a:ext cx="8049445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• Mekkeli müşriklerin Medine’ye yaptıkları son saldırıdır. Üstünlük Medineli Müslümanlara geçmiştir.</a:t>
            </a:r>
          </a:p>
        </p:txBody>
      </p:sp>
    </p:spTree>
    <p:extLst>
      <p:ext uri="{BB962C8B-B14F-4D97-AF65-F5344CB8AC3E}">
        <p14:creationId xmlns:p14="http://schemas.microsoft.com/office/powerpoint/2010/main" val="278122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2987</Words>
  <Application>Microsoft Office PowerPoint</Application>
  <PresentationFormat>Geniş ekran</PresentationFormat>
  <Paragraphs>305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BALCI</cp:lastModifiedBy>
  <cp:revision>44</cp:revision>
  <dcterms:created xsi:type="dcterms:W3CDTF">2023-08-29T09:05:15Z</dcterms:created>
  <dcterms:modified xsi:type="dcterms:W3CDTF">2024-02-18T20:27:57Z</dcterms:modified>
</cp:coreProperties>
</file>