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0" r:id="rId3"/>
    <p:sldId id="285" r:id="rId4"/>
    <p:sldId id="283" r:id="rId5"/>
    <p:sldId id="286" r:id="rId6"/>
    <p:sldId id="287" r:id="rId7"/>
    <p:sldId id="288" r:id="rId8"/>
    <p:sldId id="289" r:id="rId9"/>
    <p:sldId id="290" r:id="rId10"/>
    <p:sldId id="291" r:id="rId11"/>
    <p:sldId id="292" r:id="rId12"/>
    <p:sldId id="293" r:id="rId13"/>
    <p:sldId id="271" r:id="rId14"/>
    <p:sldId id="267" r:id="rId15"/>
    <p:sldId id="272" r:id="rId16"/>
    <p:sldId id="260" r:id="rId17"/>
    <p:sldId id="284" r:id="rId18"/>
    <p:sldId id="264" r:id="rId19"/>
    <p:sldId id="265" r:id="rId20"/>
    <p:sldId id="269" r:id="rId21"/>
    <p:sldId id="268" r:id="rId22"/>
    <p:sldId id="258"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BE5D6"/>
    <a:srgbClr val="00BF63"/>
    <a:srgbClr val="F88508"/>
    <a:srgbClr val="365C7C"/>
    <a:srgbClr val="A5A5A5"/>
    <a:srgbClr val="0A5D98"/>
    <a:srgbClr val="49484E"/>
    <a:srgbClr val="934965"/>
    <a:srgbClr val="605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850907-FC4F-8F52-E154-D8009B73C33E}"/>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DFBAA9-8341-66B8-66AD-31AD6D696B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71014A3-56FD-11A9-2A20-2228F4644795}"/>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35AF9A6B-3A1E-DCAD-0954-15B1BF9850D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C5FCB4-7D08-8654-995B-9C612B0E604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90532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9E855F6-1ACD-4952-4F36-3499493207D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1F2C907-D62E-4F6B-1C9E-D7157726251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6E6FA8A-1FF0-2082-930B-3F9EE8D2ED42}"/>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A61D82C7-4CB6-7D5C-AA13-EEBF77B3A58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563B8B8-14CD-5D2B-83AE-DAD4A2CA9E2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372699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7C8F6FC-093C-EA75-5534-31DF775992A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C6B568F-A886-FA0A-CFE9-21C5EE640B7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FACFDD2-5927-D605-3844-23D74E8A7A78}"/>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78684211-6AD5-77B4-80DA-FA39CE1CB6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DA42025-01C7-86C9-306E-C2CA6A284B83}"/>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57974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06BB68-4CC1-9362-B1E7-B1840C9F044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51795-3786-523E-FBBE-C343925896F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BDAE83B-CE47-B7E7-6DE1-D2371DF851C6}"/>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782AB5A3-E6CF-4A51-930D-F454EFBEDA6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DD976E8-53EB-CB20-BA03-A08C9A8F38A0}"/>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855121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DD2D57-98CC-EC6F-8785-847AD30314D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235579E-2D7F-E30E-BAE1-BEC6144FF1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372D8D35-F2D1-26A2-1F4D-CDB7BC2A9547}"/>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D3E2E0C2-D904-018E-7124-E92F10CACAF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7E4E614-672A-ACEF-6E23-D1418E15ED6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1674440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8A22D2-5D0C-D031-C67A-321F833A828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7540442-05DD-FCF0-5F23-C0BBE29CE51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A9133D9-0095-B307-14AB-ADACCC0E261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FED7B9-9F81-E427-205E-A510F01E1234}"/>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6EFEBB21-09F9-4E27-C63B-E5602D27F8B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8D0B941-5BAF-8619-E66F-AFDB9E9BB984}"/>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0203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1022DB-1D29-7654-D91B-A60CAB69E32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FE01D2A-3E28-1C4B-D382-043F63DC8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26F39D2-87B4-0E34-A4D6-2907440A58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1443B8C-7EAB-A5A9-9340-CAA7747E7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51503DD-308F-8555-8B6E-181826858C5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A79D68B-7A25-5F10-F60D-456BD32A1DC7}"/>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8" name="Alt Bilgi Yer Tutucusu 7">
            <a:extLst>
              <a:ext uri="{FF2B5EF4-FFF2-40B4-BE49-F238E27FC236}">
                <a16:creationId xmlns:a16="http://schemas.microsoft.com/office/drawing/2014/main" id="{69A518CB-29DB-167D-1794-F9A3972199F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CFB4256-CC92-4AE4-EE81-F8A4FA63B8E9}"/>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59747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B57C6-3F09-A76C-B120-8563CC94A664}"/>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9A07B038-B944-C50C-BE4F-BDCC16F42E1F}"/>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4" name="Alt Bilgi Yer Tutucusu 3">
            <a:extLst>
              <a:ext uri="{FF2B5EF4-FFF2-40B4-BE49-F238E27FC236}">
                <a16:creationId xmlns:a16="http://schemas.microsoft.com/office/drawing/2014/main" id="{193159CF-700E-D0FD-6FAF-38F7FC575DC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A43F7CD-3DD0-E425-F887-EB12060F7856}"/>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181406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3E4C5FE-F94E-157C-BE5D-4B8006AC7FE1}"/>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3" name="Alt Bilgi Yer Tutucusu 2">
            <a:extLst>
              <a:ext uri="{FF2B5EF4-FFF2-40B4-BE49-F238E27FC236}">
                <a16:creationId xmlns:a16="http://schemas.microsoft.com/office/drawing/2014/main" id="{B19AE199-FC2C-78CF-1525-C6F087BBF1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F25133A-B3BC-48B4-48FE-51EEFD3958D2}"/>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30415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F09C75-6454-3A34-3095-F2BB1AF7AF3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600ED0E-473D-EAD9-00D5-9F22291F2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EBD6D9F-A156-49DA-E2E9-2ACCEA959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67944D-2FD9-F43D-2131-851EFA2F67ED}"/>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F1908D17-E1C9-D5BA-8925-B61FEA28B90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EF1781-2369-C1D2-34BB-B56FF63571C7}"/>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27746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D33136-7B15-6832-28F6-32E50768038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3E99F2B-21A1-B1EA-CFFC-117BB06847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3A75A30D-1547-DFD3-B5FB-9AFD024C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D64A739-BD4E-1240-75C6-D61103036912}"/>
              </a:ext>
            </a:extLst>
          </p:cNvPr>
          <p:cNvSpPr>
            <a:spLocks noGrp="1"/>
          </p:cNvSpPr>
          <p:nvPr>
            <p:ph type="dt" sz="half" idx="10"/>
          </p:nvPr>
        </p:nvSpPr>
        <p:spPr/>
        <p:txBody>
          <a:bodyPr/>
          <a:lstStyle/>
          <a:p>
            <a:fld id="{7FB30DF3-9219-4DFD-A517-8298D891D685}" type="datetimeFigureOut">
              <a:rPr lang="tr-TR" smtClean="0"/>
              <a:t>18.02.2024</a:t>
            </a:fld>
            <a:endParaRPr lang="tr-TR"/>
          </a:p>
        </p:txBody>
      </p:sp>
      <p:sp>
        <p:nvSpPr>
          <p:cNvPr id="6" name="Alt Bilgi Yer Tutucusu 5">
            <a:extLst>
              <a:ext uri="{FF2B5EF4-FFF2-40B4-BE49-F238E27FC236}">
                <a16:creationId xmlns:a16="http://schemas.microsoft.com/office/drawing/2014/main" id="{3B2A6343-367B-E445-DBBB-5A8641B9867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8EDE9BD-52B0-6892-4A99-CEF1737E1D8A}"/>
              </a:ext>
            </a:extLst>
          </p:cNvPr>
          <p:cNvSpPr>
            <a:spLocks noGrp="1"/>
          </p:cNvSpPr>
          <p:nvPr>
            <p:ph type="sldNum" sz="quarter" idx="12"/>
          </p:nvPr>
        </p:nvSpPr>
        <p:spPr/>
        <p:txBody>
          <a:bodyPr/>
          <a:lstStyle/>
          <a:p>
            <a:fld id="{AAF1B114-A1ED-4460-9AA1-269D7414BAC2}" type="slidenum">
              <a:rPr lang="tr-TR" smtClean="0"/>
              <a:t>‹#›</a:t>
            </a:fld>
            <a:endParaRPr lang="tr-TR"/>
          </a:p>
        </p:txBody>
      </p:sp>
    </p:spTree>
    <p:extLst>
      <p:ext uri="{BB962C8B-B14F-4D97-AF65-F5344CB8AC3E}">
        <p14:creationId xmlns:p14="http://schemas.microsoft.com/office/powerpoint/2010/main" val="4697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C73D3AF-A8CA-AAB5-6811-23158F6433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1D22FA9-D816-4784-DB9F-B59376C19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FA114A4-7BEC-6651-9831-BB9E91E3E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30DF3-9219-4DFD-A517-8298D891D685}" type="datetimeFigureOut">
              <a:rPr lang="tr-TR" smtClean="0"/>
              <a:t>18.02.2024</a:t>
            </a:fld>
            <a:endParaRPr lang="tr-TR"/>
          </a:p>
        </p:txBody>
      </p:sp>
      <p:sp>
        <p:nvSpPr>
          <p:cNvPr id="5" name="Alt Bilgi Yer Tutucusu 4">
            <a:extLst>
              <a:ext uri="{FF2B5EF4-FFF2-40B4-BE49-F238E27FC236}">
                <a16:creationId xmlns:a16="http://schemas.microsoft.com/office/drawing/2014/main" id="{E7B3F18E-2EB6-1F27-09F1-4753C9383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3D424AA5-D408-3048-D849-23E19E3DCF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1B114-A1ED-4460-9AA1-269D7414BAC2}" type="slidenum">
              <a:rPr lang="tr-TR" smtClean="0"/>
              <a:t>‹#›</a:t>
            </a:fld>
            <a:endParaRPr lang="tr-TR"/>
          </a:p>
        </p:txBody>
      </p:sp>
    </p:spTree>
    <p:extLst>
      <p:ext uri="{BB962C8B-B14F-4D97-AF65-F5344CB8AC3E}">
        <p14:creationId xmlns:p14="http://schemas.microsoft.com/office/powerpoint/2010/main" val="55877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metin, ekran görüntüsü, grafik, logo içeren bir resim&#10;&#10;Açıklama otomatik olarak oluşturuldu">
            <a:extLst>
              <a:ext uri="{FF2B5EF4-FFF2-40B4-BE49-F238E27FC236}">
                <a16:creationId xmlns:a16="http://schemas.microsoft.com/office/drawing/2014/main" id="{29116159-9BB2-3C9A-6F0B-8C319516C4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EFB7E7A4-139D-EABE-8337-80C4B79BB77A}"/>
              </a:ext>
            </a:extLst>
          </p:cNvPr>
          <p:cNvSpPr txBox="1"/>
          <p:nvPr/>
        </p:nvSpPr>
        <p:spPr>
          <a:xfrm>
            <a:off x="5433060" y="3465314"/>
            <a:ext cx="4206240" cy="646331"/>
          </a:xfrm>
          <a:prstGeom prst="rect">
            <a:avLst/>
          </a:prstGeom>
          <a:solidFill>
            <a:srgbClr val="15051B"/>
          </a:solidFill>
        </p:spPr>
        <p:txBody>
          <a:bodyPr wrap="square" rtlCol="0">
            <a:spAutoFit/>
          </a:bodyPr>
          <a:lstStyle/>
          <a:p>
            <a:pPr algn="ctr"/>
            <a:r>
              <a:rPr lang="tr-TR" sz="1800" b="1" dirty="0">
                <a:solidFill>
                  <a:srgbClr val="F2FAFF"/>
                </a:solidFill>
                <a:latin typeface="Arial" panose="020B0604020202020204" pitchFamily="34" charset="0"/>
                <a:cs typeface="Arial" panose="020B0604020202020204" pitchFamily="34" charset="0"/>
              </a:rPr>
              <a:t>1. KONU: HZ. MUHAMMED'İN (S.A.V.) DAVETİ: MEKKE DÖNEMİ</a:t>
            </a:r>
            <a:endParaRPr lang="en-US" sz="1800" b="1" dirty="0">
              <a:solidFill>
                <a:srgbClr val="F2FA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8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D3EC-F9A5-3F91-3593-765F4A7F609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9CD8556-B87A-9255-9363-85CFE3203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BF45EC3F-A356-7BA9-E000-4F645FC0355D}"/>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4351D961-AFB7-CFFA-2325-4F21C07C6BF5}"/>
              </a:ext>
            </a:extLst>
          </p:cNvPr>
          <p:cNvSpPr txBox="1"/>
          <p:nvPr/>
        </p:nvSpPr>
        <p:spPr>
          <a:xfrm>
            <a:off x="4015482" y="1667610"/>
            <a:ext cx="7919187" cy="1754326"/>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621 yılında 12 kişilik bir grup Mekke’ye gelerek Akabe bölgesinde Hz. Muhammed (s.a.v.) ile görüştüler. Medineli grup dinin emirlerini yerine getireceklerine dair söz verdiler. </a:t>
            </a:r>
          </a:p>
        </p:txBody>
      </p:sp>
      <p:sp>
        <p:nvSpPr>
          <p:cNvPr id="6" name="Dikdörtgen: Köşeleri Yuvarlatılmış 5">
            <a:extLst>
              <a:ext uri="{FF2B5EF4-FFF2-40B4-BE49-F238E27FC236}">
                <a16:creationId xmlns:a16="http://schemas.microsoft.com/office/drawing/2014/main" id="{D24B7153-C0CE-5D17-19EA-77C97D46E247}"/>
              </a:ext>
            </a:extLst>
          </p:cNvPr>
          <p:cNvSpPr/>
          <p:nvPr/>
        </p:nvSpPr>
        <p:spPr>
          <a:xfrm>
            <a:off x="4015483" y="729000"/>
            <a:ext cx="237080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Akabe </a:t>
            </a:r>
            <a:r>
              <a:rPr lang="tr-TR" sz="2400" b="1" dirty="0" err="1">
                <a:latin typeface="Arial" panose="020B0604020202020204" pitchFamily="34" charset="0"/>
                <a:cs typeface="Arial" panose="020B0604020202020204" pitchFamily="34" charset="0"/>
              </a:rPr>
              <a:t>Biatları</a:t>
            </a:r>
            <a:endParaRPr lang="es-ES" sz="24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8A13D8B1-A75A-1C9D-DDE3-9EB95D24A30F}"/>
              </a:ext>
            </a:extLst>
          </p:cNvPr>
          <p:cNvSpPr txBox="1"/>
          <p:nvPr/>
        </p:nvSpPr>
        <p:spPr>
          <a:xfrm>
            <a:off x="4007406" y="3639399"/>
            <a:ext cx="7919187" cy="2169825"/>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622 yılında da 75 kişilik bir grup Hz. Muhammed (s.a.v.) ile görüştüler; onu ve Müslümanları Medine’ye davet ederek onu canları ve malları pahasına koruyacaklarına, ona itaat edeceklerine dair söz verdiler.</a:t>
            </a:r>
          </a:p>
        </p:txBody>
      </p:sp>
      <p:sp>
        <p:nvSpPr>
          <p:cNvPr id="10" name="Metin kutusu 9">
            <a:extLst>
              <a:ext uri="{FF2B5EF4-FFF2-40B4-BE49-F238E27FC236}">
                <a16:creationId xmlns:a16="http://schemas.microsoft.com/office/drawing/2014/main" id="{956B9309-B08C-EE0A-7969-78049CEFC796}"/>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5" name="Resim 4" descr="kum tepesi, doğa, rüzgarla biçimlenmiş toprak, kum içeren bir resim&#10;&#10;Açıklama otomatik olarak oluşturuldu">
            <a:extLst>
              <a:ext uri="{FF2B5EF4-FFF2-40B4-BE49-F238E27FC236}">
                <a16:creationId xmlns:a16="http://schemas.microsoft.com/office/drawing/2014/main" id="{CDAC8185-3837-D397-2A19-D3D7B2170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Tree>
    <p:extLst>
      <p:ext uri="{BB962C8B-B14F-4D97-AF65-F5344CB8AC3E}">
        <p14:creationId xmlns:p14="http://schemas.microsoft.com/office/powerpoint/2010/main" val="168978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13D6F-6EDE-EDDA-7CCA-DD7D96AEA768}"/>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ACCD4567-6A31-EE20-EF56-BD7783C7C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C2D7DB0-37BC-93E7-1B88-1DBC4720D3BF}"/>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7" name="Metin kutusu 6">
            <a:extLst>
              <a:ext uri="{FF2B5EF4-FFF2-40B4-BE49-F238E27FC236}">
                <a16:creationId xmlns:a16="http://schemas.microsoft.com/office/drawing/2014/main" id="{8D9B836E-FD81-D309-F3A7-AE62E75595C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8" name="Resim 7" descr="renklilik, ekran görüntüsü, daire, tasarım içeren bir resim&#10;&#10;Açıklama otomatik olarak oluşturuldu">
            <a:extLst>
              <a:ext uri="{FF2B5EF4-FFF2-40B4-BE49-F238E27FC236}">
                <a16:creationId xmlns:a16="http://schemas.microsoft.com/office/drawing/2014/main" id="{77E70D42-4DC2-8C9F-5F97-99AEDC97A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679" y="627836"/>
            <a:ext cx="5862643" cy="5581798"/>
          </a:xfrm>
          <a:prstGeom prst="rect">
            <a:avLst/>
          </a:prstGeom>
        </p:spPr>
      </p:pic>
      <p:sp>
        <p:nvSpPr>
          <p:cNvPr id="9" name="Metin kutusu 8">
            <a:extLst>
              <a:ext uri="{FF2B5EF4-FFF2-40B4-BE49-F238E27FC236}">
                <a16:creationId xmlns:a16="http://schemas.microsoft.com/office/drawing/2014/main" id="{4E1F2646-9885-0CB3-BF45-64C302E7873E}"/>
              </a:ext>
            </a:extLst>
          </p:cNvPr>
          <p:cNvSpPr txBox="1"/>
          <p:nvPr/>
        </p:nvSpPr>
        <p:spPr>
          <a:xfrm>
            <a:off x="5386226" y="3264757"/>
            <a:ext cx="1419546" cy="1015663"/>
          </a:xfrm>
          <a:prstGeom prst="rect">
            <a:avLst/>
          </a:prstGeom>
          <a:noFill/>
          <a:ln>
            <a:noFill/>
          </a:ln>
        </p:spPr>
        <p:txBody>
          <a:bodyPr wrap="square" rtlCol="0">
            <a:spAutoFit/>
          </a:bodyPr>
          <a:lstStyle/>
          <a:p>
            <a:pPr algn="ctr">
              <a:spcAft>
                <a:spcPts val="600"/>
              </a:spcAft>
            </a:pPr>
            <a:r>
              <a:rPr lang="tr-TR" sz="2000" b="1" dirty="0" err="1">
                <a:latin typeface="Arial" panose="020B0604020202020204" pitchFamily="34" charset="0"/>
                <a:cs typeface="Arial" panose="020B0604020202020204" pitchFamily="34" charset="0"/>
              </a:rPr>
              <a:t>BiatlardaAlınan</a:t>
            </a:r>
            <a:r>
              <a:rPr lang="tr-TR" sz="2000" b="1" dirty="0">
                <a:latin typeface="Arial" panose="020B0604020202020204" pitchFamily="34" charset="0"/>
                <a:cs typeface="Arial" panose="020B0604020202020204" pitchFamily="34" charset="0"/>
              </a:rPr>
              <a:t> Kararlar</a:t>
            </a:r>
          </a:p>
        </p:txBody>
      </p:sp>
      <p:sp>
        <p:nvSpPr>
          <p:cNvPr id="10" name="Metin kutusu 9">
            <a:extLst>
              <a:ext uri="{FF2B5EF4-FFF2-40B4-BE49-F238E27FC236}">
                <a16:creationId xmlns:a16="http://schemas.microsoft.com/office/drawing/2014/main" id="{D822A1FE-B135-8438-D1D1-4A207BAC0164}"/>
              </a:ext>
            </a:extLst>
          </p:cNvPr>
          <p:cNvSpPr txBox="1"/>
          <p:nvPr/>
        </p:nvSpPr>
        <p:spPr>
          <a:xfrm>
            <a:off x="5094220" y="1304852"/>
            <a:ext cx="2031461" cy="1246495"/>
          </a:xfrm>
          <a:prstGeom prst="rect">
            <a:avLst/>
          </a:prstGeom>
          <a:noFill/>
          <a:ln>
            <a:noFill/>
          </a:ln>
        </p:spPr>
        <p:txBody>
          <a:bodyPr wrap="square" rtlCol="0">
            <a:spAutoFit/>
          </a:bodyPr>
          <a:lstStyle/>
          <a:p>
            <a:pPr algn="ctr">
              <a:spcAft>
                <a:spcPts val="600"/>
              </a:spcAft>
            </a:pPr>
            <a:r>
              <a:rPr lang="tr-TR" sz="2500" dirty="0">
                <a:latin typeface="Arial" panose="020B0604020202020204" pitchFamily="34" charset="0"/>
                <a:cs typeface="Arial" panose="020B0604020202020204" pitchFamily="34" charset="0"/>
              </a:rPr>
              <a:t>Allah'a (c.c.) şirk (ortak) koşmamak.</a:t>
            </a:r>
          </a:p>
        </p:txBody>
      </p:sp>
      <p:sp>
        <p:nvSpPr>
          <p:cNvPr id="11" name="Metin kutusu 10">
            <a:extLst>
              <a:ext uri="{FF2B5EF4-FFF2-40B4-BE49-F238E27FC236}">
                <a16:creationId xmlns:a16="http://schemas.microsoft.com/office/drawing/2014/main" id="{B9F1CDB4-2BE1-7E09-D92A-396B720F38A1}"/>
              </a:ext>
            </a:extLst>
          </p:cNvPr>
          <p:cNvSpPr txBox="1"/>
          <p:nvPr/>
        </p:nvSpPr>
        <p:spPr>
          <a:xfrm>
            <a:off x="6891744" y="2762487"/>
            <a:ext cx="2031461" cy="830997"/>
          </a:xfrm>
          <a:prstGeom prst="rect">
            <a:avLst/>
          </a:prstGeom>
          <a:noFill/>
          <a:ln>
            <a:noFill/>
          </a:ln>
        </p:spPr>
        <p:txBody>
          <a:bodyPr wrap="square" rtlCol="0">
            <a:spAutoFit/>
          </a:bodyPr>
          <a:lstStyle/>
          <a:p>
            <a:pPr algn="ctr">
              <a:spcAft>
                <a:spcPts val="600"/>
              </a:spcAft>
            </a:pPr>
            <a:r>
              <a:rPr lang="tr-TR" sz="2300" dirty="0">
                <a:latin typeface="Arial" panose="020B0604020202020204" pitchFamily="34" charset="0"/>
                <a:cs typeface="Arial" panose="020B0604020202020204" pitchFamily="34" charset="0"/>
              </a:rPr>
              <a:t>Hırsızlık yapmamak</a:t>
            </a:r>
          </a:p>
        </p:txBody>
      </p:sp>
      <p:sp>
        <p:nvSpPr>
          <p:cNvPr id="12" name="Metin kutusu 11">
            <a:extLst>
              <a:ext uri="{FF2B5EF4-FFF2-40B4-BE49-F238E27FC236}">
                <a16:creationId xmlns:a16="http://schemas.microsoft.com/office/drawing/2014/main" id="{78659E18-7754-2A3C-B8AA-B758762AC4A5}"/>
              </a:ext>
            </a:extLst>
          </p:cNvPr>
          <p:cNvSpPr txBox="1"/>
          <p:nvPr/>
        </p:nvSpPr>
        <p:spPr>
          <a:xfrm>
            <a:off x="6124464" y="4901820"/>
            <a:ext cx="2031461" cy="738664"/>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Çocukları öldürmemek</a:t>
            </a:r>
          </a:p>
        </p:txBody>
      </p:sp>
      <p:sp>
        <p:nvSpPr>
          <p:cNvPr id="13" name="Metin kutusu 12">
            <a:extLst>
              <a:ext uri="{FF2B5EF4-FFF2-40B4-BE49-F238E27FC236}">
                <a16:creationId xmlns:a16="http://schemas.microsoft.com/office/drawing/2014/main" id="{8AECC8C0-1971-7D5D-7DBE-012AC3F33EEE}"/>
              </a:ext>
            </a:extLst>
          </p:cNvPr>
          <p:cNvSpPr txBox="1"/>
          <p:nvPr/>
        </p:nvSpPr>
        <p:spPr>
          <a:xfrm>
            <a:off x="3977256" y="5005687"/>
            <a:ext cx="2031461" cy="738664"/>
          </a:xfrm>
          <a:prstGeom prst="rect">
            <a:avLst/>
          </a:prstGeom>
          <a:noFill/>
          <a:ln>
            <a:noFill/>
          </a:ln>
        </p:spPr>
        <p:txBody>
          <a:bodyPr wrap="square" rtlCol="0">
            <a:spAutoFit/>
          </a:bodyPr>
          <a:lstStyle/>
          <a:p>
            <a:pPr algn="ctr">
              <a:spcAft>
                <a:spcPts val="600"/>
              </a:spcAft>
            </a:pPr>
            <a:r>
              <a:rPr lang="tr-TR" sz="2100" dirty="0">
                <a:latin typeface="Arial" panose="020B0604020202020204" pitchFamily="34" charset="0"/>
                <a:cs typeface="Arial" panose="020B0604020202020204" pitchFamily="34" charset="0"/>
              </a:rPr>
              <a:t>İftiradan uzak durmak</a:t>
            </a:r>
          </a:p>
        </p:txBody>
      </p:sp>
      <p:sp>
        <p:nvSpPr>
          <p:cNvPr id="14" name="Metin kutusu 13">
            <a:extLst>
              <a:ext uri="{FF2B5EF4-FFF2-40B4-BE49-F238E27FC236}">
                <a16:creationId xmlns:a16="http://schemas.microsoft.com/office/drawing/2014/main" id="{921E2DD9-6889-C86B-A298-31776879E04F}"/>
              </a:ext>
            </a:extLst>
          </p:cNvPr>
          <p:cNvSpPr txBox="1"/>
          <p:nvPr/>
        </p:nvSpPr>
        <p:spPr>
          <a:xfrm>
            <a:off x="3275388" y="2729082"/>
            <a:ext cx="2031461" cy="1015663"/>
          </a:xfrm>
          <a:prstGeom prst="rect">
            <a:avLst/>
          </a:prstGeom>
          <a:noFill/>
          <a:ln>
            <a:noFill/>
          </a:ln>
        </p:spPr>
        <p:txBody>
          <a:bodyPr wrap="square" rtlCol="0">
            <a:spAutoFit/>
          </a:bodyPr>
          <a:lstStyle/>
          <a:p>
            <a:pPr algn="ctr">
              <a:spcAft>
                <a:spcPts val="600"/>
              </a:spcAft>
            </a:pPr>
            <a:r>
              <a:rPr lang="tr-TR" sz="2000" dirty="0">
                <a:latin typeface="Arial" panose="020B0604020202020204" pitchFamily="34" charset="0"/>
                <a:cs typeface="Arial" panose="020B0604020202020204" pitchFamily="34" charset="0"/>
              </a:rPr>
              <a:t>Peygamber'e (s.a.v.) destek olmak</a:t>
            </a:r>
          </a:p>
        </p:txBody>
      </p:sp>
    </p:spTree>
    <p:extLst>
      <p:ext uri="{BB962C8B-B14F-4D97-AF65-F5344CB8AC3E}">
        <p14:creationId xmlns:p14="http://schemas.microsoft.com/office/powerpoint/2010/main" val="242636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BD9B9-D3EB-14BF-FE42-8548776B94AF}"/>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B618B5DF-3612-8B16-EB5F-21BEF8757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66EAE34A-32F2-57A7-CB0C-A394191BE6CE}"/>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7" name="Metin kutusu 6">
            <a:extLst>
              <a:ext uri="{FF2B5EF4-FFF2-40B4-BE49-F238E27FC236}">
                <a16:creationId xmlns:a16="http://schemas.microsoft.com/office/drawing/2014/main" id="{4CFE144C-CB35-D833-8BFD-A6370F979D7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8" name="Tablo 7">
            <a:extLst>
              <a:ext uri="{FF2B5EF4-FFF2-40B4-BE49-F238E27FC236}">
                <a16:creationId xmlns:a16="http://schemas.microsoft.com/office/drawing/2014/main" id="{579EBC9F-56CA-2708-5103-9BCCBDA154A9}"/>
              </a:ext>
            </a:extLst>
          </p:cNvPr>
          <p:cNvGraphicFramePr>
            <a:graphicFrameLocks noGrp="1"/>
          </p:cNvGraphicFramePr>
          <p:nvPr>
            <p:extLst>
              <p:ext uri="{D42A27DB-BD31-4B8C-83A1-F6EECF244321}">
                <p14:modId xmlns:p14="http://schemas.microsoft.com/office/powerpoint/2010/main" val="1998502247"/>
              </p:ext>
            </p:extLst>
          </p:nvPr>
        </p:nvGraphicFramePr>
        <p:xfrm>
          <a:off x="2032000" y="1089001"/>
          <a:ext cx="8128000" cy="4679997"/>
        </p:xfrm>
        <a:graphic>
          <a:graphicData uri="http://schemas.openxmlformats.org/drawingml/2006/table">
            <a:tbl>
              <a:tblPr firstRow="1" bandRow="1">
                <a:tableStyleId>{5C22544A-7EE6-4342-B048-85BDC9FD1C3A}</a:tableStyleId>
              </a:tblPr>
              <a:tblGrid>
                <a:gridCol w="2046514">
                  <a:extLst>
                    <a:ext uri="{9D8B030D-6E8A-4147-A177-3AD203B41FA5}">
                      <a16:colId xmlns:a16="http://schemas.microsoft.com/office/drawing/2014/main" val="4019162246"/>
                    </a:ext>
                  </a:extLst>
                </a:gridCol>
                <a:gridCol w="6081486">
                  <a:extLst>
                    <a:ext uri="{9D8B030D-6E8A-4147-A177-3AD203B41FA5}">
                      <a16:colId xmlns:a16="http://schemas.microsoft.com/office/drawing/2014/main" val="4000344351"/>
                    </a:ext>
                  </a:extLst>
                </a:gridCol>
              </a:tblGrid>
              <a:tr h="668571">
                <a:tc gridSpan="2">
                  <a:txBody>
                    <a:bodyPr/>
                    <a:lstStyle/>
                    <a:p>
                      <a:pPr algn="ctr"/>
                      <a:r>
                        <a:rPr lang="tr-TR" sz="2400" dirty="0"/>
                        <a:t>MEKKELİ MÜŞRİKLERİN MÜSLÜMANLARA BASKILARI</a:t>
                      </a:r>
                    </a:p>
                  </a:txBody>
                  <a:tcPr anchor="ctr"/>
                </a:tc>
                <a:tc hMerge="1">
                  <a:txBody>
                    <a:bodyPr/>
                    <a:lstStyle/>
                    <a:p>
                      <a:endParaRPr lang="tr-TR" dirty="0"/>
                    </a:p>
                  </a:txBody>
                  <a:tcPr anchor="ctr"/>
                </a:tc>
                <a:extLst>
                  <a:ext uri="{0D108BD9-81ED-4DB2-BD59-A6C34878D82A}">
                    <a16:rowId xmlns:a16="http://schemas.microsoft.com/office/drawing/2014/main" val="2524085195"/>
                  </a:ext>
                </a:extLst>
              </a:tr>
              <a:tr h="668571">
                <a:tc>
                  <a:txBody>
                    <a:bodyPr/>
                    <a:lstStyle/>
                    <a:p>
                      <a:pPr algn="ctr"/>
                      <a:r>
                        <a:rPr lang="tr-TR" sz="2400" b="1" dirty="0"/>
                        <a:t>613-614</a:t>
                      </a:r>
                    </a:p>
                  </a:txBody>
                  <a:tcPr anchor="ctr"/>
                </a:tc>
                <a:tc>
                  <a:txBody>
                    <a:bodyPr/>
                    <a:lstStyle/>
                    <a:p>
                      <a:r>
                        <a:rPr lang="tr-TR" sz="2400" dirty="0"/>
                        <a:t>Alay etme </a:t>
                      </a:r>
                    </a:p>
                  </a:txBody>
                  <a:tcPr anchor="ctr"/>
                </a:tc>
                <a:extLst>
                  <a:ext uri="{0D108BD9-81ED-4DB2-BD59-A6C34878D82A}">
                    <a16:rowId xmlns:a16="http://schemas.microsoft.com/office/drawing/2014/main" val="3798604151"/>
                  </a:ext>
                </a:extLst>
              </a:tr>
              <a:tr h="668571">
                <a:tc>
                  <a:txBody>
                    <a:bodyPr/>
                    <a:lstStyle/>
                    <a:p>
                      <a:pPr algn="ctr"/>
                      <a:r>
                        <a:rPr lang="tr-TR" sz="2400" b="1" dirty="0"/>
                        <a:t>614-615</a:t>
                      </a:r>
                    </a:p>
                  </a:txBody>
                  <a:tcPr anchor="ctr"/>
                </a:tc>
                <a:tc>
                  <a:txBody>
                    <a:bodyPr/>
                    <a:lstStyle/>
                    <a:p>
                      <a:r>
                        <a:rPr lang="tr-TR" sz="2400" dirty="0"/>
                        <a:t>Hakaret- Sözlü Saldırılar</a:t>
                      </a:r>
                    </a:p>
                  </a:txBody>
                  <a:tcPr anchor="ctr"/>
                </a:tc>
                <a:extLst>
                  <a:ext uri="{0D108BD9-81ED-4DB2-BD59-A6C34878D82A}">
                    <a16:rowId xmlns:a16="http://schemas.microsoft.com/office/drawing/2014/main" val="1272162626"/>
                  </a:ext>
                </a:extLst>
              </a:tr>
              <a:tr h="668571">
                <a:tc>
                  <a:txBody>
                    <a:bodyPr/>
                    <a:lstStyle/>
                    <a:p>
                      <a:pPr algn="ctr"/>
                      <a:r>
                        <a:rPr lang="tr-TR" sz="2400" b="1" dirty="0"/>
                        <a:t>615-616-617</a:t>
                      </a:r>
                    </a:p>
                  </a:txBody>
                  <a:tcPr anchor="ctr"/>
                </a:tc>
                <a:tc>
                  <a:txBody>
                    <a:bodyPr/>
                    <a:lstStyle/>
                    <a:p>
                      <a:r>
                        <a:rPr lang="tr-TR" sz="2400" dirty="0"/>
                        <a:t>Fizikî işkence </a:t>
                      </a:r>
                    </a:p>
                  </a:txBody>
                  <a:tcPr anchor="ctr"/>
                </a:tc>
                <a:extLst>
                  <a:ext uri="{0D108BD9-81ED-4DB2-BD59-A6C34878D82A}">
                    <a16:rowId xmlns:a16="http://schemas.microsoft.com/office/drawing/2014/main" val="2572950809"/>
                  </a:ext>
                </a:extLst>
              </a:tr>
              <a:tr h="668571">
                <a:tc>
                  <a:txBody>
                    <a:bodyPr/>
                    <a:lstStyle/>
                    <a:p>
                      <a:pPr algn="ctr"/>
                      <a:r>
                        <a:rPr lang="tr-TR" sz="2400" b="1" dirty="0"/>
                        <a:t>617-618-619</a:t>
                      </a:r>
                    </a:p>
                  </a:txBody>
                  <a:tcPr anchor="ctr"/>
                </a:tc>
                <a:tc>
                  <a:txBody>
                    <a:bodyPr/>
                    <a:lstStyle/>
                    <a:p>
                      <a:r>
                        <a:rPr lang="tr-TR" sz="2400" dirty="0"/>
                        <a:t>Ekonomik boykot ve abluka </a:t>
                      </a:r>
                    </a:p>
                  </a:txBody>
                  <a:tcPr anchor="ctr"/>
                </a:tc>
                <a:extLst>
                  <a:ext uri="{0D108BD9-81ED-4DB2-BD59-A6C34878D82A}">
                    <a16:rowId xmlns:a16="http://schemas.microsoft.com/office/drawing/2014/main" val="1222720737"/>
                  </a:ext>
                </a:extLst>
              </a:tr>
              <a:tr h="668571">
                <a:tc>
                  <a:txBody>
                    <a:bodyPr/>
                    <a:lstStyle/>
                    <a:p>
                      <a:pPr algn="ctr"/>
                      <a:r>
                        <a:rPr lang="tr-TR" sz="2400" b="1" dirty="0"/>
                        <a:t>617-618-619</a:t>
                      </a:r>
                    </a:p>
                  </a:txBody>
                  <a:tcPr anchor="ctr"/>
                </a:tc>
                <a:tc>
                  <a:txBody>
                    <a:bodyPr/>
                    <a:lstStyle/>
                    <a:p>
                      <a:r>
                        <a:rPr lang="tr-TR" sz="2400" dirty="0"/>
                        <a:t>Şehirden sürgün </a:t>
                      </a:r>
                    </a:p>
                  </a:txBody>
                  <a:tcPr anchor="ctr"/>
                </a:tc>
                <a:extLst>
                  <a:ext uri="{0D108BD9-81ED-4DB2-BD59-A6C34878D82A}">
                    <a16:rowId xmlns:a16="http://schemas.microsoft.com/office/drawing/2014/main" val="3024317989"/>
                  </a:ext>
                </a:extLst>
              </a:tr>
              <a:tr h="668571">
                <a:tc>
                  <a:txBody>
                    <a:bodyPr/>
                    <a:lstStyle/>
                    <a:p>
                      <a:pPr algn="ctr"/>
                      <a:r>
                        <a:rPr lang="tr-TR" sz="2400" b="1" dirty="0"/>
                        <a:t>622</a:t>
                      </a:r>
                    </a:p>
                  </a:txBody>
                  <a:tcPr anchor="ctr"/>
                </a:tc>
                <a:tc>
                  <a:txBody>
                    <a:bodyPr/>
                    <a:lstStyle/>
                    <a:p>
                      <a:r>
                        <a:rPr lang="tr-TR" sz="2400" dirty="0"/>
                        <a:t>Peygamberimize (s.a.v.) Suikast Girişimi </a:t>
                      </a:r>
                    </a:p>
                  </a:txBody>
                  <a:tcPr anchor="ctr"/>
                </a:tc>
                <a:extLst>
                  <a:ext uri="{0D108BD9-81ED-4DB2-BD59-A6C34878D82A}">
                    <a16:rowId xmlns:a16="http://schemas.microsoft.com/office/drawing/2014/main" val="3692452756"/>
                  </a:ext>
                </a:extLst>
              </a:tr>
            </a:tbl>
          </a:graphicData>
        </a:graphic>
      </p:graphicFrame>
    </p:spTree>
    <p:extLst>
      <p:ext uri="{BB962C8B-B14F-4D97-AF65-F5344CB8AC3E}">
        <p14:creationId xmlns:p14="http://schemas.microsoft.com/office/powerpoint/2010/main" val="843733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8D90835-78B9-1070-8152-898E03516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643017" cy="2477601"/>
          </a:xfrm>
          <a:prstGeom prst="rect">
            <a:avLst/>
          </a:prstGeom>
          <a:noFill/>
          <a:ln>
            <a:noFill/>
          </a:ln>
        </p:spPr>
        <p:txBody>
          <a:bodyPr wrap="square" rtlCol="0">
            <a:spAutoFit/>
          </a:bodyPr>
          <a:lstStyle/>
          <a:p>
            <a:pPr algn="ctr">
              <a:spcAft>
                <a:spcPts val="600"/>
              </a:spcAft>
            </a:pPr>
            <a:r>
              <a:rPr lang="tr-TR" sz="3000" dirty="0">
                <a:latin typeface="Arial" panose="020B0604020202020204" pitchFamily="34" charset="0"/>
                <a:cs typeface="Arial" panose="020B0604020202020204" pitchFamily="34" charset="0"/>
              </a:rPr>
              <a:t>“Kendisine ayetlerimizden bir kısmını gösterelim diye kulunu (Muhammed’i) bir gece </a:t>
            </a:r>
            <a:r>
              <a:rPr lang="tr-TR" sz="3000" dirty="0" err="1">
                <a:latin typeface="Arial" panose="020B0604020202020204" pitchFamily="34" charset="0"/>
                <a:cs typeface="Arial" panose="020B0604020202020204" pitchFamily="34" charset="0"/>
              </a:rPr>
              <a:t>Mescid</a:t>
            </a:r>
            <a:r>
              <a:rPr lang="tr-TR" sz="3000" dirty="0">
                <a:latin typeface="Arial" panose="020B0604020202020204" pitchFamily="34" charset="0"/>
                <a:cs typeface="Arial" panose="020B0604020202020204" pitchFamily="34" charset="0"/>
              </a:rPr>
              <a:t>-i </a:t>
            </a:r>
            <a:r>
              <a:rPr lang="tr-TR" sz="3000" dirty="0" err="1">
                <a:latin typeface="Arial" panose="020B0604020202020204" pitchFamily="34" charset="0"/>
                <a:cs typeface="Arial" panose="020B0604020202020204" pitchFamily="34" charset="0"/>
              </a:rPr>
              <a:t>Haram’dan</a:t>
            </a:r>
            <a:r>
              <a:rPr lang="tr-TR" sz="3000" dirty="0">
                <a:latin typeface="Arial" panose="020B0604020202020204" pitchFamily="34" charset="0"/>
                <a:cs typeface="Arial" panose="020B0604020202020204" pitchFamily="34" charset="0"/>
              </a:rPr>
              <a:t> çevresini bereketlendirdiğimiz </a:t>
            </a:r>
            <a:r>
              <a:rPr lang="tr-TR" sz="3000" dirty="0" err="1">
                <a:latin typeface="Arial" panose="020B0604020202020204" pitchFamily="34" charset="0"/>
                <a:cs typeface="Arial" panose="020B0604020202020204" pitchFamily="34" charset="0"/>
              </a:rPr>
              <a:t>Mescid</a:t>
            </a:r>
            <a:r>
              <a:rPr lang="tr-TR" sz="3000" dirty="0">
                <a:latin typeface="Arial" panose="020B0604020202020204" pitchFamily="34" charset="0"/>
                <a:cs typeface="Arial" panose="020B0604020202020204" pitchFamily="34" charset="0"/>
              </a:rPr>
              <a:t>-i Aksa’ya götüren Allah’ın şanı yücedir. Hiç şüphesiz O; hakkıyla işitendir, hakkıyla görendir.”</a:t>
            </a:r>
          </a:p>
          <a:p>
            <a:pPr algn="ctr">
              <a:spcAft>
                <a:spcPts val="600"/>
              </a:spcAft>
            </a:pPr>
            <a:r>
              <a:rPr lang="tr-TR" sz="3000" dirty="0">
                <a:latin typeface="Arial" panose="020B0604020202020204" pitchFamily="34" charset="0"/>
                <a:cs typeface="Arial" panose="020B0604020202020204" pitchFamily="34" charset="0"/>
              </a:rPr>
              <a:t>(</a:t>
            </a:r>
            <a:r>
              <a:rPr lang="tr-TR" sz="3000" dirty="0" err="1">
                <a:latin typeface="Arial" panose="020B0604020202020204" pitchFamily="34" charset="0"/>
                <a:cs typeface="Arial" panose="020B0604020202020204" pitchFamily="34" charset="0"/>
              </a:rPr>
              <a:t>İsrâ</a:t>
            </a:r>
            <a:r>
              <a:rPr lang="tr-TR" sz="3000" dirty="0">
                <a:latin typeface="Arial" panose="020B0604020202020204" pitchFamily="34" charset="0"/>
                <a:cs typeface="Arial" panose="020B0604020202020204" pitchFamily="34" charset="0"/>
              </a:rPr>
              <a:t> suresi, 1. ayet)</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32012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Örnek</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Ayet</a:t>
              </a:r>
            </a:p>
          </p:txBody>
        </p:sp>
      </p:grpSp>
      <p:sp>
        <p:nvSpPr>
          <p:cNvPr id="10" name="Metin kutusu 9">
            <a:extLst>
              <a:ext uri="{FF2B5EF4-FFF2-40B4-BE49-F238E27FC236}">
                <a16:creationId xmlns:a16="http://schemas.microsoft.com/office/drawing/2014/main" id="{974AFDB1-193A-22D0-1AB7-93207B72C2B5}"/>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62440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DEFCD36-CCE9-C45F-EBC5-89C82824A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4957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3" name="Freeform 11">
            <a:extLst>
              <a:ext uri="{FF2B5EF4-FFF2-40B4-BE49-F238E27FC236}">
                <a16:creationId xmlns:a16="http://schemas.microsoft.com/office/drawing/2014/main" id="{4E890130-B633-46D1-C634-FC2ACC5AD764}"/>
              </a:ext>
            </a:extLst>
          </p:cNvPr>
          <p:cNvSpPr/>
          <p:nvPr/>
        </p:nvSpPr>
        <p:spPr>
          <a:xfrm>
            <a:off x="4482650" y="543962"/>
            <a:ext cx="3226700" cy="2024754"/>
          </a:xfrm>
          <a:custGeom>
            <a:avLst/>
            <a:gdLst/>
            <a:ahLst/>
            <a:cxnLst/>
            <a:rect l="l" t="t" r="r" b="b"/>
            <a:pathLst>
              <a:path w="4312488" h="2706086">
                <a:moveTo>
                  <a:pt x="0" y="0"/>
                </a:moveTo>
                <a:lnTo>
                  <a:pt x="4312488" y="0"/>
                </a:lnTo>
                <a:lnTo>
                  <a:pt x="4312488" y="2706087"/>
                </a:lnTo>
                <a:lnTo>
                  <a:pt x="0" y="270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6" name="Metin kutusu 5">
            <a:extLst>
              <a:ext uri="{FF2B5EF4-FFF2-40B4-BE49-F238E27FC236}">
                <a16:creationId xmlns:a16="http://schemas.microsoft.com/office/drawing/2014/main" id="{96D59680-FAFA-D593-CA7D-41B1567C65DB}"/>
              </a:ext>
            </a:extLst>
          </p:cNvPr>
          <p:cNvSpPr txBox="1"/>
          <p:nvPr/>
        </p:nvSpPr>
        <p:spPr>
          <a:xfrm>
            <a:off x="4866862" y="1347667"/>
            <a:ext cx="2458276" cy="461665"/>
          </a:xfrm>
          <a:prstGeom prst="rect">
            <a:avLst/>
          </a:prstGeom>
          <a:noFill/>
        </p:spPr>
        <p:txBody>
          <a:bodyPr wrap="square" rtlCol="0">
            <a:spAutoFit/>
          </a:bodyPr>
          <a:lstStyle/>
          <a:p>
            <a:pPr algn="ctr"/>
            <a:r>
              <a:rPr lang="tr-TR" sz="2400" b="1" dirty="0">
                <a:latin typeface="Arial" panose="020B0604020202020204" pitchFamily="34" charset="0"/>
              </a:rPr>
              <a:t>NOT EDELİM</a:t>
            </a:r>
          </a:p>
        </p:txBody>
      </p:sp>
      <p:sp>
        <p:nvSpPr>
          <p:cNvPr id="7" name="Metin kutusu 6">
            <a:extLst>
              <a:ext uri="{FF2B5EF4-FFF2-40B4-BE49-F238E27FC236}">
                <a16:creationId xmlns:a16="http://schemas.microsoft.com/office/drawing/2014/main" id="{BF2ABE08-B869-6595-D040-57B05609C3E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9" name="Metin kutusu 8">
            <a:extLst>
              <a:ext uri="{FF2B5EF4-FFF2-40B4-BE49-F238E27FC236}">
                <a16:creationId xmlns:a16="http://schemas.microsoft.com/office/drawing/2014/main" id="{E5C9187E-1A60-044D-8ABC-4B74761E21F7}"/>
              </a:ext>
            </a:extLst>
          </p:cNvPr>
          <p:cNvSpPr txBox="1"/>
          <p:nvPr/>
        </p:nvSpPr>
        <p:spPr>
          <a:xfrm>
            <a:off x="901704" y="3146922"/>
            <a:ext cx="10388592" cy="1754326"/>
          </a:xfrm>
          <a:prstGeom prst="rect">
            <a:avLst/>
          </a:prstGeom>
          <a:noFill/>
          <a:ln>
            <a:noFill/>
          </a:ln>
        </p:spPr>
        <p:txBody>
          <a:bodyPr wrap="square" rtlCol="0">
            <a:spAutoFit/>
          </a:bodyPr>
          <a:lstStyle/>
          <a:p>
            <a:pPr algn="ctr">
              <a:spcAft>
                <a:spcPts val="600"/>
              </a:spcAft>
            </a:pPr>
            <a:r>
              <a:rPr lang="tr-TR" sz="3600" dirty="0">
                <a:latin typeface="Arial" panose="020B0604020202020204" pitchFamily="34" charset="0"/>
                <a:cs typeface="Arial" panose="020B0604020202020204" pitchFamily="34" charset="0"/>
              </a:rPr>
              <a:t>Peygamberlerin Allah’ın (c.c.) kendilerine indirmiş olduğu vahiyleri insanlara eksiksiz olarak bildirmesine </a:t>
            </a:r>
            <a:r>
              <a:rPr lang="tr-TR" sz="3600" b="1" dirty="0">
                <a:solidFill>
                  <a:srgbClr val="FF0000"/>
                </a:solidFill>
                <a:latin typeface="Arial" panose="020B0604020202020204" pitchFamily="34" charset="0"/>
                <a:cs typeface="Arial" panose="020B0604020202020204" pitchFamily="34" charset="0"/>
              </a:rPr>
              <a:t>tebliğ</a:t>
            </a:r>
            <a:r>
              <a:rPr lang="tr-TR" sz="3600" dirty="0">
                <a:latin typeface="Arial" panose="020B0604020202020204" pitchFamily="34" charset="0"/>
                <a:cs typeface="Arial" panose="020B0604020202020204" pitchFamily="34" charset="0"/>
              </a:rPr>
              <a:t> (davet) denir. </a:t>
            </a:r>
          </a:p>
        </p:txBody>
      </p:sp>
    </p:spTree>
    <p:extLst>
      <p:ext uri="{BB962C8B-B14F-4D97-AF65-F5344CB8AC3E}">
        <p14:creationId xmlns:p14="http://schemas.microsoft.com/office/powerpoint/2010/main" val="41940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89BB6E50-7BBB-A0EC-2A2D-2F50E15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2190200"/>
            <a:ext cx="10996594"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Allah (c.c.) Hz. Peygamberi (s.a.v.)Mekke’den Kudüs’e ulaştırdı.</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230182"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grpSp>
        <p:nvGrpSpPr>
          <p:cNvPr id="3" name="Grup 2">
            <a:extLst>
              <a:ext uri="{FF2B5EF4-FFF2-40B4-BE49-F238E27FC236}">
                <a16:creationId xmlns:a16="http://schemas.microsoft.com/office/drawing/2014/main" id="{F0A79B90-3AA4-4A22-56BC-9DA2947996CC}"/>
              </a:ext>
            </a:extLst>
          </p:cNvPr>
          <p:cNvGrpSpPr/>
          <p:nvPr/>
        </p:nvGrpSpPr>
        <p:grpSpPr>
          <a:xfrm>
            <a:off x="5279218" y="604410"/>
            <a:ext cx="1633564" cy="1127159"/>
            <a:chOff x="5279218" y="604410"/>
            <a:chExt cx="1633564" cy="1127159"/>
          </a:xfrm>
        </p:grpSpPr>
        <p:sp>
          <p:nvSpPr>
            <p:cNvPr id="6" name="Freeform 5">
              <a:extLst>
                <a:ext uri="{FF2B5EF4-FFF2-40B4-BE49-F238E27FC236}">
                  <a16:creationId xmlns:a16="http://schemas.microsoft.com/office/drawing/2014/main" id="{882A785F-5C9E-1B2C-BCD9-A21CFB7D1345}"/>
                </a:ext>
              </a:extLst>
            </p:cNvPr>
            <p:cNvSpPr/>
            <p:nvPr/>
          </p:nvSpPr>
          <p:spPr>
            <a:xfrm>
              <a:off x="5279218" y="604410"/>
              <a:ext cx="1633564" cy="1127159"/>
            </a:xfrm>
            <a:custGeom>
              <a:avLst/>
              <a:gdLst/>
              <a:ahLst/>
              <a:cxnLst/>
              <a:rect l="l" t="t" r="r" b="b"/>
              <a:pathLst>
                <a:path w="2781886" h="1919501">
                  <a:moveTo>
                    <a:pt x="0" y="0"/>
                  </a:moveTo>
                  <a:lnTo>
                    <a:pt x="2781886" y="0"/>
                  </a:lnTo>
                  <a:lnTo>
                    <a:pt x="2781886" y="1919501"/>
                  </a:lnTo>
                  <a:lnTo>
                    <a:pt x="0" y="19195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7" name="Metin kutusu 6">
              <a:extLst>
                <a:ext uri="{FF2B5EF4-FFF2-40B4-BE49-F238E27FC236}">
                  <a16:creationId xmlns:a16="http://schemas.microsoft.com/office/drawing/2014/main" id="{E0B39EC6-FBFA-AB63-F18C-CC82337932D6}"/>
                </a:ext>
              </a:extLst>
            </p:cNvPr>
            <p:cNvSpPr txBox="1"/>
            <p:nvPr/>
          </p:nvSpPr>
          <p:spPr>
            <a:xfrm rot="20775164">
              <a:off x="5687409" y="795994"/>
              <a:ext cx="1045535" cy="382772"/>
            </a:xfrm>
            <a:prstGeom prst="rect">
              <a:avLst/>
            </a:prstGeom>
            <a:noFill/>
          </p:spPr>
          <p:txBody>
            <a:bodyPr wrap="square" rtlCol="0">
              <a:spAutoFit/>
            </a:bodyPr>
            <a:lstStyle/>
            <a:p>
              <a:pPr algn="ctr"/>
              <a:r>
                <a:rPr lang="tr-TR" b="1" dirty="0">
                  <a:solidFill>
                    <a:schemeClr val="bg1"/>
                  </a:solidFill>
                </a:rPr>
                <a:t>Ayetin</a:t>
              </a:r>
            </a:p>
          </p:txBody>
        </p:sp>
        <p:sp>
          <p:nvSpPr>
            <p:cNvPr id="9" name="Metin kutusu 8">
              <a:extLst>
                <a:ext uri="{FF2B5EF4-FFF2-40B4-BE49-F238E27FC236}">
                  <a16:creationId xmlns:a16="http://schemas.microsoft.com/office/drawing/2014/main" id="{7AEE6E6F-3DC2-3F7B-A6B5-7F51025A5372}"/>
                </a:ext>
              </a:extLst>
            </p:cNvPr>
            <p:cNvSpPr txBox="1"/>
            <p:nvPr/>
          </p:nvSpPr>
          <p:spPr>
            <a:xfrm>
              <a:off x="5687409" y="1272581"/>
              <a:ext cx="1045535" cy="382772"/>
            </a:xfrm>
            <a:prstGeom prst="rect">
              <a:avLst/>
            </a:prstGeom>
            <a:noFill/>
          </p:spPr>
          <p:txBody>
            <a:bodyPr wrap="square" rtlCol="0">
              <a:spAutoFit/>
            </a:bodyPr>
            <a:lstStyle/>
            <a:p>
              <a:pPr algn="ctr"/>
              <a:r>
                <a:rPr lang="tr-TR" b="1" dirty="0">
                  <a:solidFill>
                    <a:schemeClr val="bg1"/>
                  </a:solidFill>
                </a:rPr>
                <a:t>Yorumu</a:t>
              </a:r>
            </a:p>
          </p:txBody>
        </p:sp>
      </p:grpSp>
      <p:sp>
        <p:nvSpPr>
          <p:cNvPr id="10" name="Metin kutusu 9">
            <a:extLst>
              <a:ext uri="{FF2B5EF4-FFF2-40B4-BE49-F238E27FC236}">
                <a16:creationId xmlns:a16="http://schemas.microsoft.com/office/drawing/2014/main" id="{D9EC9FDC-C7A7-E03F-AE15-B1FD019710B2}"/>
              </a:ext>
            </a:extLst>
          </p:cNvPr>
          <p:cNvSpPr txBox="1"/>
          <p:nvPr/>
        </p:nvSpPr>
        <p:spPr>
          <a:xfrm>
            <a:off x="774491" y="3429000"/>
            <a:ext cx="10643017" cy="553998"/>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Bu yolculuğa “gece yürüyüşü” anlamına gelen </a:t>
            </a:r>
            <a:r>
              <a:rPr lang="tr-TR" sz="3000" dirty="0" err="1">
                <a:solidFill>
                  <a:srgbClr val="FF0000"/>
                </a:solidFill>
                <a:latin typeface="Arial" panose="020B0604020202020204" pitchFamily="34" charset="0"/>
                <a:cs typeface="Arial" panose="020B0604020202020204" pitchFamily="34" charset="0"/>
              </a:rPr>
              <a:t>isra</a:t>
            </a:r>
            <a:r>
              <a:rPr lang="tr-TR" sz="3000" dirty="0">
                <a:latin typeface="Arial" panose="020B0604020202020204" pitchFamily="34" charset="0"/>
                <a:cs typeface="Arial" panose="020B0604020202020204" pitchFamily="34" charset="0"/>
              </a:rPr>
              <a:t> denir. </a:t>
            </a:r>
          </a:p>
        </p:txBody>
      </p:sp>
      <p:sp>
        <p:nvSpPr>
          <p:cNvPr id="11" name="Metin kutusu 10">
            <a:extLst>
              <a:ext uri="{FF2B5EF4-FFF2-40B4-BE49-F238E27FC236}">
                <a16:creationId xmlns:a16="http://schemas.microsoft.com/office/drawing/2014/main" id="{9A61F793-8C6C-EEC2-F444-1129A5742E06}"/>
              </a:ext>
            </a:extLst>
          </p:cNvPr>
          <p:cNvSpPr txBox="1"/>
          <p:nvPr/>
        </p:nvSpPr>
        <p:spPr>
          <a:xfrm>
            <a:off x="774491" y="4206135"/>
            <a:ext cx="10643017" cy="1015663"/>
          </a:xfrm>
          <a:prstGeom prst="rect">
            <a:avLst/>
          </a:prstGeom>
          <a:noFill/>
          <a:ln>
            <a:noFill/>
          </a:ln>
        </p:spPr>
        <p:txBody>
          <a:bodyPr wrap="square" rtlCol="0">
            <a:spAutoFit/>
          </a:bodyPr>
          <a:lstStyle/>
          <a:p>
            <a:pPr>
              <a:spcAft>
                <a:spcPts val="600"/>
              </a:spcAft>
            </a:pPr>
            <a:r>
              <a:rPr lang="tr-TR" sz="3000" dirty="0">
                <a:latin typeface="Arial" panose="020B0604020202020204" pitchFamily="34" charset="0"/>
                <a:cs typeface="Arial" panose="020B0604020202020204" pitchFamily="34" charset="0"/>
              </a:rPr>
              <a:t>• </a:t>
            </a:r>
            <a:r>
              <a:rPr lang="tr-TR" sz="3000" dirty="0" err="1">
                <a:latin typeface="Arial" panose="020B0604020202020204" pitchFamily="34" charset="0"/>
                <a:cs typeface="Arial" panose="020B0604020202020204" pitchFamily="34" charset="0"/>
              </a:rPr>
              <a:t>Mescid</a:t>
            </a:r>
            <a:r>
              <a:rPr lang="tr-TR" sz="3000" dirty="0">
                <a:latin typeface="Arial" panose="020B0604020202020204" pitchFamily="34" charset="0"/>
                <a:cs typeface="Arial" panose="020B0604020202020204" pitchFamily="34" charset="0"/>
              </a:rPr>
              <a:t>-i Aksa’dan Allah’ın (c.c.) huzuruna yükselişe </a:t>
            </a:r>
            <a:r>
              <a:rPr lang="tr-TR" sz="3000" dirty="0">
                <a:solidFill>
                  <a:srgbClr val="FF0000"/>
                </a:solidFill>
                <a:latin typeface="Arial" panose="020B0604020202020204" pitchFamily="34" charset="0"/>
                <a:cs typeface="Arial" panose="020B0604020202020204" pitchFamily="34" charset="0"/>
              </a:rPr>
              <a:t>miraç</a:t>
            </a:r>
            <a:r>
              <a:rPr lang="tr-TR" sz="3000" dirty="0">
                <a:latin typeface="Arial" panose="020B0604020202020204" pitchFamily="34" charset="0"/>
                <a:cs typeface="Arial" panose="020B0604020202020204" pitchFamily="34" charset="0"/>
              </a:rPr>
              <a:t> denir. </a:t>
            </a:r>
          </a:p>
        </p:txBody>
      </p:sp>
      <p:sp>
        <p:nvSpPr>
          <p:cNvPr id="12" name="Metin kutusu 11">
            <a:extLst>
              <a:ext uri="{FF2B5EF4-FFF2-40B4-BE49-F238E27FC236}">
                <a16:creationId xmlns:a16="http://schemas.microsoft.com/office/drawing/2014/main" id="{EAB340D6-87F9-879D-1349-01A8B12DB00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00706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6F9FEF-833F-6E52-28A3-6763108D5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Resim 11" descr="daire, sarı, kehribar, grafik içeren bir resim&#10;&#10;Açıklama otomatik olarak oluşturuldu">
            <a:extLst>
              <a:ext uri="{FF2B5EF4-FFF2-40B4-BE49-F238E27FC236}">
                <a16:creationId xmlns:a16="http://schemas.microsoft.com/office/drawing/2014/main" id="{1C028804-1BCF-FD02-0F4D-2A0C9D45F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3685352"/>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201150"/>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Hz. Muhammed (s.a.v.) Hira Mağarası’nda bulunduğu bir sırada vahiy meleği Cebrail (a.s.) geldi ve ona “Oku!” diye seslendi. Hz. Peygamber korku ve endişe içerisinde “Ben okuma bilmem.” dedi. Cebrail (a.s.) ikinci kez emrini tekrarladı. Hz. Muhammed (s.a.v.) vahiy meleğini aynı şekilde yanıtladı. Cebrail (a.s.) üçüncü kez aynı şekilde seslendiğinde Hz. Muhammed (s.a.v.) “Ne okuyayım?” diye sordu. Bunun üzerine Cebrail (a.s.) ilk vahyi Hz. Muhammed’e (s.a.v.) iletti. </a:t>
            </a:r>
          </a:p>
          <a:p>
            <a:pPr algn="just">
              <a:spcAft>
                <a:spcPts val="600"/>
              </a:spcAft>
            </a:pPr>
            <a:r>
              <a:rPr lang="tr-TR" sz="2200" b="1" dirty="0">
                <a:latin typeface="Arial" panose="020B0604020202020204" pitchFamily="34" charset="0"/>
                <a:cs typeface="Arial" panose="020B0604020202020204" pitchFamily="34" charset="0"/>
              </a:rPr>
              <a:t>Aşağıdakilerden hangisi gönderilen ilk vahyin içeriğinde </a:t>
            </a:r>
            <a:r>
              <a:rPr lang="tr-TR" sz="2200" b="1" u="sng" dirty="0">
                <a:latin typeface="Arial" panose="020B0604020202020204" pitchFamily="34" charset="0"/>
                <a:cs typeface="Arial" panose="020B0604020202020204" pitchFamily="34" charset="0"/>
              </a:rPr>
              <a:t>bulunmaz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“Kalk ve insanları uyar.” </a:t>
            </a:r>
          </a:p>
          <a:p>
            <a:pPr algn="just">
              <a:spcAft>
                <a:spcPts val="600"/>
              </a:spcAft>
            </a:pPr>
            <a:r>
              <a:rPr lang="tr-TR" sz="2200" dirty="0">
                <a:latin typeface="Arial" panose="020B0604020202020204" pitchFamily="34" charset="0"/>
                <a:cs typeface="Arial" panose="020B0604020202020204" pitchFamily="34" charset="0"/>
              </a:rPr>
              <a:t>B) “Yaratan </a:t>
            </a:r>
            <a:r>
              <a:rPr lang="tr-TR" sz="2200" dirty="0" err="1">
                <a:latin typeface="Arial" panose="020B0604020202020204" pitchFamily="34" charset="0"/>
                <a:cs typeface="Arial" panose="020B0604020202020204" pitchFamily="34" charset="0"/>
              </a:rPr>
              <a:t>Rabb’inin</a:t>
            </a:r>
            <a:r>
              <a:rPr lang="tr-TR" sz="2200" dirty="0">
                <a:latin typeface="Arial" panose="020B0604020202020204" pitchFamily="34" charset="0"/>
                <a:cs typeface="Arial" panose="020B0604020202020204" pitchFamily="34" charset="0"/>
              </a:rPr>
              <a:t> adıyla oku!” </a:t>
            </a:r>
          </a:p>
          <a:p>
            <a:pPr algn="just">
              <a:spcAft>
                <a:spcPts val="600"/>
              </a:spcAft>
            </a:pPr>
            <a:r>
              <a:rPr lang="tr-TR" sz="2200" dirty="0">
                <a:latin typeface="Arial" panose="020B0604020202020204" pitchFamily="34" charset="0"/>
                <a:cs typeface="Arial" panose="020B0604020202020204" pitchFamily="34" charset="0"/>
              </a:rPr>
              <a:t>C) “Oku! Senin </a:t>
            </a:r>
            <a:r>
              <a:rPr lang="tr-TR" sz="2200" dirty="0" err="1">
                <a:latin typeface="Arial" panose="020B0604020202020204" pitchFamily="34" charset="0"/>
                <a:cs typeface="Arial" panose="020B0604020202020204" pitchFamily="34" charset="0"/>
              </a:rPr>
              <a:t>Rabb’in</a:t>
            </a:r>
            <a:r>
              <a:rPr lang="tr-TR" sz="2200" dirty="0">
                <a:latin typeface="Arial" panose="020B0604020202020204" pitchFamily="34" charset="0"/>
                <a:cs typeface="Arial" panose="020B0604020202020204" pitchFamily="34" charset="0"/>
              </a:rPr>
              <a:t> en cömert olandır.” </a:t>
            </a:r>
          </a:p>
          <a:p>
            <a:pPr algn="just">
              <a:spcAft>
                <a:spcPts val="600"/>
              </a:spcAft>
            </a:pPr>
            <a:r>
              <a:rPr lang="tr-TR" sz="2200" dirty="0">
                <a:latin typeface="Arial" panose="020B0604020202020204" pitchFamily="34" charset="0"/>
                <a:cs typeface="Arial" panose="020B0604020202020204" pitchFamily="34" charset="0"/>
              </a:rPr>
              <a:t>D) “O, kalemle yazmayı öğretendir, insana bilmediğini öğretendir.”</a:t>
            </a: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1" y="60943"/>
            <a:ext cx="7455035"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2" name="Metin kutusu 1">
            <a:extLst>
              <a:ext uri="{FF2B5EF4-FFF2-40B4-BE49-F238E27FC236}">
                <a16:creationId xmlns:a16="http://schemas.microsoft.com/office/drawing/2014/main" id="{BE043787-7CEE-B103-147F-9FA3FA560E2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8" name="Metin kutusu 7">
            <a:extLst>
              <a:ext uri="{FF2B5EF4-FFF2-40B4-BE49-F238E27FC236}">
                <a16:creationId xmlns:a16="http://schemas.microsoft.com/office/drawing/2014/main" id="{E1F1EC83-EFD9-6814-957F-1A2E9CA9040C}"/>
              </a:ext>
            </a:extLst>
          </p:cNvPr>
          <p:cNvSpPr txBox="1"/>
          <p:nvPr/>
        </p:nvSpPr>
        <p:spPr>
          <a:xfrm>
            <a:off x="0" y="603153"/>
            <a:ext cx="5581650"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Konu 1 / Beceri Temelli Örnek Soru</a:t>
            </a:r>
          </a:p>
        </p:txBody>
      </p:sp>
    </p:spTree>
    <p:extLst>
      <p:ext uri="{BB962C8B-B14F-4D97-AF65-F5344CB8AC3E}">
        <p14:creationId xmlns:p14="http://schemas.microsoft.com/office/powerpoint/2010/main" val="30835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AD897-DBAB-8355-9E7F-103251C30745}"/>
            </a:ext>
          </a:extLst>
        </p:cNvPr>
        <p:cNvGrpSpPr/>
        <p:nvPr/>
      </p:nvGrpSpPr>
      <p:grpSpPr>
        <a:xfrm>
          <a:off x="0" y="0"/>
          <a:ext cx="0" cy="0"/>
          <a:chOff x="0" y="0"/>
          <a:chExt cx="0" cy="0"/>
        </a:xfrm>
      </p:grpSpPr>
      <p:pic>
        <p:nvPicPr>
          <p:cNvPr id="7" name="Resim 6">
            <a:extLst>
              <a:ext uri="{FF2B5EF4-FFF2-40B4-BE49-F238E27FC236}">
                <a16:creationId xmlns:a16="http://schemas.microsoft.com/office/drawing/2014/main" id="{42036732-F986-F072-92AD-404083D9BB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Resim 4" descr="daire, sarı, kehribar, grafik içeren bir resim&#10;&#10;Açıklama otomatik olarak oluşturuldu">
            <a:extLst>
              <a:ext uri="{FF2B5EF4-FFF2-40B4-BE49-F238E27FC236}">
                <a16:creationId xmlns:a16="http://schemas.microsoft.com/office/drawing/2014/main" id="{F8DA69A3-FEC5-80D0-14BC-59C907537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580702"/>
            <a:ext cx="773132" cy="447675"/>
          </a:xfrm>
          <a:prstGeom prst="rect">
            <a:avLst/>
          </a:prstGeom>
        </p:spPr>
      </p:pic>
      <p:sp>
        <p:nvSpPr>
          <p:cNvPr id="4" name="Metin kutusu 3">
            <a:extLst>
              <a:ext uri="{FF2B5EF4-FFF2-40B4-BE49-F238E27FC236}">
                <a16:creationId xmlns:a16="http://schemas.microsoft.com/office/drawing/2014/main" id="{8B076D83-71A1-5403-D8BC-545AE9BFAE0D}"/>
              </a:ext>
            </a:extLst>
          </p:cNvPr>
          <p:cNvSpPr txBox="1"/>
          <p:nvPr/>
        </p:nvSpPr>
        <p:spPr>
          <a:xfrm>
            <a:off x="774492" y="1159664"/>
            <a:ext cx="10643017" cy="3862596"/>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Hz. Muhammed (s.a.v.), otuz beş yaşından itibaren her yıl genellikle Ramazan ayında Mekke’nin yakınlarında bulunan Nur Dağı’ndaki Hira Mağarası’na gider, inzivaya çekilir ve derin düşüncelere dalardı. 610 yılının Ramazan ayıydı. Yine bir gün Hira Mağarasında bulunduğu sırada vahiy meleği Cebrail (a.s.) geldi ve ona “Oku!’’ diye seslendi. </a:t>
            </a:r>
          </a:p>
          <a:p>
            <a:pPr algn="just">
              <a:spcAft>
                <a:spcPts val="600"/>
              </a:spcAft>
            </a:pPr>
            <a:r>
              <a:rPr lang="tr-TR" sz="2200" b="1" dirty="0">
                <a:latin typeface="Arial" panose="020B0604020202020204" pitchFamily="34" charset="0"/>
                <a:cs typeface="Arial" panose="020B0604020202020204" pitchFamily="34" charset="0"/>
              </a:rPr>
              <a:t>Bu parçada aşağıdaki sorulardan hangisinin cevabı </a:t>
            </a:r>
            <a:r>
              <a:rPr lang="tr-TR" sz="2200" b="1" u="sng" dirty="0">
                <a:latin typeface="Arial" panose="020B0604020202020204" pitchFamily="34" charset="0"/>
                <a:cs typeface="Arial" panose="020B0604020202020204" pitchFamily="34" charset="0"/>
              </a:rPr>
              <a:t>yoktur</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Vahiy meleğinin adı nedir? </a:t>
            </a:r>
          </a:p>
          <a:p>
            <a:pPr algn="just">
              <a:spcAft>
                <a:spcPts val="600"/>
              </a:spcAft>
            </a:pPr>
            <a:r>
              <a:rPr lang="tr-TR" sz="2200" dirty="0">
                <a:latin typeface="Arial" panose="020B0604020202020204" pitchFamily="34" charset="0"/>
                <a:cs typeface="Arial" panose="020B0604020202020204" pitchFamily="34" charset="0"/>
              </a:rPr>
              <a:t>B) İlk vahiy nerede gelmiştir? </a:t>
            </a:r>
          </a:p>
          <a:p>
            <a:pPr algn="just">
              <a:spcAft>
                <a:spcPts val="600"/>
              </a:spcAft>
            </a:pPr>
            <a:r>
              <a:rPr lang="tr-TR" sz="2200" dirty="0">
                <a:latin typeface="Arial" panose="020B0604020202020204" pitchFamily="34" charset="0"/>
                <a:cs typeface="Arial" panose="020B0604020202020204" pitchFamily="34" charset="0"/>
              </a:rPr>
              <a:t>C) İlk vahiy ne zaman ve nerede gelmiştir? </a:t>
            </a:r>
          </a:p>
          <a:p>
            <a:pPr algn="just">
              <a:spcAft>
                <a:spcPts val="600"/>
              </a:spcAft>
            </a:pPr>
            <a:r>
              <a:rPr lang="tr-TR" sz="2200" dirty="0">
                <a:latin typeface="Arial" panose="020B0604020202020204" pitchFamily="34" charset="0"/>
                <a:cs typeface="Arial" panose="020B0604020202020204" pitchFamily="34" charset="0"/>
              </a:rPr>
              <a:t>D) Peygamberimize ilk vahiy kaç yaşında gelmiştir?</a:t>
            </a:r>
          </a:p>
        </p:txBody>
      </p:sp>
      <p:sp>
        <p:nvSpPr>
          <p:cNvPr id="6" name="Metin kutusu 5">
            <a:extLst>
              <a:ext uri="{FF2B5EF4-FFF2-40B4-BE49-F238E27FC236}">
                <a16:creationId xmlns:a16="http://schemas.microsoft.com/office/drawing/2014/main" id="{00799B91-82CF-5CEC-8D81-C78C65300CD7}"/>
              </a:ext>
            </a:extLst>
          </p:cNvPr>
          <p:cNvSpPr txBox="1"/>
          <p:nvPr/>
        </p:nvSpPr>
        <p:spPr>
          <a:xfrm>
            <a:off x="459772" y="60943"/>
            <a:ext cx="71221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2" name="Metin kutusu 1">
            <a:extLst>
              <a:ext uri="{FF2B5EF4-FFF2-40B4-BE49-F238E27FC236}">
                <a16:creationId xmlns:a16="http://schemas.microsoft.com/office/drawing/2014/main" id="{77565F19-ECA3-3910-86C1-DC02A576090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83E29BAF-8F2A-A272-27E7-DBB44EB1680B}"/>
              </a:ext>
            </a:extLst>
          </p:cNvPr>
          <p:cNvSpPr txBox="1"/>
          <p:nvPr/>
        </p:nvSpPr>
        <p:spPr>
          <a:xfrm>
            <a:off x="0" y="603153"/>
            <a:ext cx="491677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Testler 1 / Soru 5</a:t>
            </a:r>
          </a:p>
        </p:txBody>
      </p:sp>
    </p:spTree>
    <p:extLst>
      <p:ext uri="{BB962C8B-B14F-4D97-AF65-F5344CB8AC3E}">
        <p14:creationId xmlns:p14="http://schemas.microsoft.com/office/powerpoint/2010/main" val="12934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DC9579A-258D-8DB8-C5D0-C1753E807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Resim 1" descr="daire, sarı, kehribar, grafik içeren bir resim&#10;&#10;Açıklama otomatik olarak oluşturuldu">
            <a:extLst>
              <a:ext uri="{FF2B5EF4-FFF2-40B4-BE49-F238E27FC236}">
                <a16:creationId xmlns:a16="http://schemas.microsoft.com/office/drawing/2014/main" id="{C25E4566-2130-C7FA-AA77-D606E5019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955" y="4499186"/>
            <a:ext cx="773132" cy="447675"/>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774492" y="1159664"/>
            <a:ext cx="10643017" cy="4201150"/>
          </a:xfrm>
          <a:prstGeom prst="rect">
            <a:avLst/>
          </a:prstGeom>
          <a:noFill/>
          <a:ln>
            <a:noFill/>
          </a:ln>
        </p:spPr>
        <p:txBody>
          <a:bodyPr wrap="square" rtlCol="0">
            <a:spAutoFit/>
          </a:bodyPr>
          <a:lstStyle/>
          <a:p>
            <a:pPr algn="just">
              <a:spcAft>
                <a:spcPts val="600"/>
              </a:spcAft>
            </a:pPr>
            <a:r>
              <a:rPr lang="tr-TR" sz="2200" dirty="0">
                <a:latin typeface="Arial" panose="020B0604020202020204" pitchFamily="34" charset="0"/>
                <a:cs typeface="Arial" panose="020B0604020202020204" pitchFamily="34" charset="0"/>
              </a:rPr>
              <a:t>“Ey örtünüp bürünen Peygamber! Kalk ve insanları uyar. Sadece </a:t>
            </a:r>
            <a:r>
              <a:rPr lang="tr-TR" sz="2200" dirty="0" err="1">
                <a:latin typeface="Arial" panose="020B0604020202020204" pitchFamily="34" charset="0"/>
                <a:cs typeface="Arial" panose="020B0604020202020204" pitchFamily="34" charset="0"/>
              </a:rPr>
              <a:t>Rabb’ini</a:t>
            </a:r>
            <a:r>
              <a:rPr lang="tr-TR" sz="2200" dirty="0">
                <a:latin typeface="Arial" panose="020B0604020202020204" pitchFamily="34" charset="0"/>
                <a:cs typeface="Arial" panose="020B0604020202020204" pitchFamily="34" charset="0"/>
              </a:rPr>
              <a:t> büyük tanı. Nefsini arındır. Şirkten pisliklerden uzak dur.” (</a:t>
            </a:r>
            <a:r>
              <a:rPr lang="tr-TR" sz="2200" dirty="0" err="1">
                <a:latin typeface="Arial" panose="020B0604020202020204" pitchFamily="34" charset="0"/>
                <a:cs typeface="Arial" panose="020B0604020202020204" pitchFamily="34" charset="0"/>
              </a:rPr>
              <a:t>Müddessir</a:t>
            </a:r>
            <a:r>
              <a:rPr lang="tr-TR" sz="2200" dirty="0">
                <a:latin typeface="Arial" panose="020B0604020202020204" pitchFamily="34" charset="0"/>
                <a:cs typeface="Arial" panose="020B0604020202020204" pitchFamily="34" charset="0"/>
              </a:rPr>
              <a:t> suresi, 1-5. ayetler) ayetlerinin gönderilmesiyle Hz. Muhammed’in (s.a.v.) İslam’a davet vazifesi başlıyordu. Allah Resulü (s.a.v.), en yakınında olan ve çok güvendiği kişilerden başlayarak İslam’ı tebliğ etti. </a:t>
            </a:r>
          </a:p>
          <a:p>
            <a:pPr algn="just">
              <a:spcAft>
                <a:spcPts val="600"/>
              </a:spcAft>
            </a:pPr>
            <a:r>
              <a:rPr lang="tr-TR" sz="2200" b="1" dirty="0">
                <a:latin typeface="Arial" panose="020B0604020202020204" pitchFamily="34" charset="0"/>
                <a:cs typeface="Arial" panose="020B0604020202020204" pitchFamily="34" charset="0"/>
              </a:rPr>
              <a:t>Buna göre Hz. Muhammed’in (s.a.v.) bu tebliğini aşağıdakilerden hangisinin kabul ettiği </a:t>
            </a:r>
            <a:r>
              <a:rPr lang="tr-TR" sz="2200" b="1" u="sng" dirty="0">
                <a:latin typeface="Arial" panose="020B0604020202020204" pitchFamily="34" charset="0"/>
                <a:cs typeface="Arial" panose="020B0604020202020204" pitchFamily="34" charset="0"/>
              </a:rPr>
              <a:t>söylenemez</a:t>
            </a:r>
            <a:r>
              <a:rPr lang="tr-TR" sz="2200" b="1" dirty="0">
                <a:latin typeface="Arial" panose="020B0604020202020204" pitchFamily="34" charset="0"/>
                <a:cs typeface="Arial" panose="020B0604020202020204" pitchFamily="34" charset="0"/>
              </a:rPr>
              <a:t>? </a:t>
            </a:r>
          </a:p>
          <a:p>
            <a:pPr algn="just">
              <a:spcAft>
                <a:spcPts val="600"/>
              </a:spcAft>
            </a:pPr>
            <a:r>
              <a:rPr lang="tr-TR" sz="2200" dirty="0">
                <a:latin typeface="Arial" panose="020B0604020202020204" pitchFamily="34" charset="0"/>
                <a:cs typeface="Arial" panose="020B0604020202020204" pitchFamily="34" charset="0"/>
              </a:rPr>
              <a:t>A) Zeyd b. Harise </a:t>
            </a:r>
          </a:p>
          <a:p>
            <a:pPr algn="just">
              <a:spcAft>
                <a:spcPts val="600"/>
              </a:spcAft>
            </a:pPr>
            <a:r>
              <a:rPr lang="tr-TR" sz="2200" dirty="0">
                <a:latin typeface="Arial" panose="020B0604020202020204" pitchFamily="34" charset="0"/>
                <a:cs typeface="Arial" panose="020B0604020202020204" pitchFamily="34" charset="0"/>
              </a:rPr>
              <a:t>B) Hz. Ebu Bekir </a:t>
            </a:r>
          </a:p>
          <a:p>
            <a:pPr algn="just">
              <a:spcAft>
                <a:spcPts val="600"/>
              </a:spcAft>
            </a:pPr>
            <a:r>
              <a:rPr lang="tr-TR" sz="2200" dirty="0">
                <a:latin typeface="Arial" panose="020B0604020202020204" pitchFamily="34" charset="0"/>
                <a:cs typeface="Arial" panose="020B0604020202020204" pitchFamily="34" charset="0"/>
              </a:rPr>
              <a:t>C) Hz. Ali </a:t>
            </a:r>
          </a:p>
          <a:p>
            <a:pPr algn="just">
              <a:spcAft>
                <a:spcPts val="600"/>
              </a:spcAft>
            </a:pPr>
            <a:r>
              <a:rPr lang="tr-TR" sz="2200" dirty="0">
                <a:latin typeface="Arial" panose="020B0604020202020204" pitchFamily="34" charset="0"/>
                <a:cs typeface="Arial" panose="020B0604020202020204" pitchFamily="34" charset="0"/>
              </a:rPr>
              <a:t>D) Ebu </a:t>
            </a:r>
            <a:r>
              <a:rPr lang="tr-TR" sz="2200" dirty="0" err="1">
                <a:latin typeface="Arial" panose="020B0604020202020204" pitchFamily="34" charset="0"/>
                <a:cs typeface="Arial" panose="020B0604020202020204" pitchFamily="34" charset="0"/>
              </a:rPr>
              <a:t>Leheb</a:t>
            </a:r>
            <a:endParaRPr lang="tr-TR" sz="2200" dirty="0">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DF2738E3-98AF-4DB7-962D-E421E882CD2C}"/>
              </a:ext>
            </a:extLst>
          </p:cNvPr>
          <p:cNvSpPr txBox="1"/>
          <p:nvPr/>
        </p:nvSpPr>
        <p:spPr>
          <a:xfrm>
            <a:off x="459772" y="60943"/>
            <a:ext cx="71602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8" name="Metin kutusu 7">
            <a:extLst>
              <a:ext uri="{FF2B5EF4-FFF2-40B4-BE49-F238E27FC236}">
                <a16:creationId xmlns:a16="http://schemas.microsoft.com/office/drawing/2014/main" id="{7227DE51-2F2F-709A-EC09-5BF3C7F0D61A}"/>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3" name="Metin kutusu 2">
            <a:extLst>
              <a:ext uri="{FF2B5EF4-FFF2-40B4-BE49-F238E27FC236}">
                <a16:creationId xmlns:a16="http://schemas.microsoft.com/office/drawing/2014/main" id="{32D72898-2155-5FB6-A173-AFF513379B0E}"/>
              </a:ext>
            </a:extLst>
          </p:cNvPr>
          <p:cNvSpPr txBox="1"/>
          <p:nvPr/>
        </p:nvSpPr>
        <p:spPr>
          <a:xfrm>
            <a:off x="0" y="603153"/>
            <a:ext cx="4916774" cy="338554"/>
          </a:xfrm>
          <a:prstGeom prst="rect">
            <a:avLst/>
          </a:prstGeom>
          <a:solidFill>
            <a:srgbClr val="FFFF00"/>
          </a:solidFill>
          <a:ln>
            <a:noFill/>
          </a:ln>
        </p:spPr>
        <p:txBody>
          <a:bodyPr wrap="square" rtlCol="0">
            <a:spAutoFit/>
          </a:bodyPr>
          <a:lstStyle/>
          <a:p>
            <a:pPr>
              <a:spcAft>
                <a:spcPts val="600"/>
              </a:spcAft>
            </a:pPr>
            <a:r>
              <a:rPr lang="tr-TR" sz="1600" b="1" dirty="0">
                <a:latin typeface="Arial" panose="020B0604020202020204" pitchFamily="34" charset="0"/>
                <a:cs typeface="Arial" panose="020B0604020202020204" pitchFamily="34" charset="0"/>
              </a:rPr>
              <a:t>  Bumerang</a:t>
            </a:r>
            <a:r>
              <a:rPr lang="tr-TR" sz="1600" dirty="0">
                <a:latin typeface="Arial" panose="020B0604020202020204" pitchFamily="34" charset="0"/>
                <a:cs typeface="Arial" panose="020B0604020202020204" pitchFamily="34" charset="0"/>
              </a:rPr>
              <a:t> / 4. Ünite / Kavratan Testler 2 / Soru 2</a:t>
            </a:r>
          </a:p>
        </p:txBody>
      </p:sp>
    </p:spTree>
    <p:extLst>
      <p:ext uri="{BB962C8B-B14F-4D97-AF65-F5344CB8AC3E}">
        <p14:creationId xmlns:p14="http://schemas.microsoft.com/office/powerpoint/2010/main" val="359008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descr="ekran görüntüsü, metin, tasarım içeren bir resim&#10;&#10;Açıklama otomatik olarak oluşturuldu">
            <a:extLst>
              <a:ext uri="{FF2B5EF4-FFF2-40B4-BE49-F238E27FC236}">
                <a16:creationId xmlns:a16="http://schemas.microsoft.com/office/drawing/2014/main" id="{4F5FBC9A-548E-57CD-6F60-62AC59504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1" y="587386"/>
            <a:ext cx="7450110"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cümleleri Doğru veya Yanlış olarak işaretleyiniz.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1856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graphicFrame>
        <p:nvGraphicFramePr>
          <p:cNvPr id="14" name="Tablo 14">
            <a:extLst>
              <a:ext uri="{FF2B5EF4-FFF2-40B4-BE49-F238E27FC236}">
                <a16:creationId xmlns:a16="http://schemas.microsoft.com/office/drawing/2014/main" id="{22B474E8-7D35-D153-A2A1-268389BD9A71}"/>
              </a:ext>
            </a:extLst>
          </p:cNvPr>
          <p:cNvGraphicFramePr>
            <a:graphicFrameLocks noGrp="1"/>
          </p:cNvGraphicFramePr>
          <p:nvPr>
            <p:extLst>
              <p:ext uri="{D42A27DB-BD31-4B8C-83A1-F6EECF244321}">
                <p14:modId xmlns:p14="http://schemas.microsoft.com/office/powerpoint/2010/main" val="4222343148"/>
              </p:ext>
            </p:extLst>
          </p:nvPr>
        </p:nvGraphicFramePr>
        <p:xfrm>
          <a:off x="856343" y="1314751"/>
          <a:ext cx="10348686" cy="4737705"/>
        </p:xfrm>
        <a:graphic>
          <a:graphicData uri="http://schemas.openxmlformats.org/drawingml/2006/table">
            <a:tbl>
              <a:tblPr firstRow="1" bandRow="1">
                <a:tableStyleId>{5940675A-B579-460E-94D1-54222C63F5DA}</a:tableStyleId>
              </a:tblPr>
              <a:tblGrid>
                <a:gridCol w="740228">
                  <a:extLst>
                    <a:ext uri="{9D8B030D-6E8A-4147-A177-3AD203B41FA5}">
                      <a16:colId xmlns:a16="http://schemas.microsoft.com/office/drawing/2014/main" val="2631665253"/>
                    </a:ext>
                  </a:extLst>
                </a:gridCol>
                <a:gridCol w="9608458">
                  <a:extLst>
                    <a:ext uri="{9D8B030D-6E8A-4147-A177-3AD203B41FA5}">
                      <a16:colId xmlns:a16="http://schemas.microsoft.com/office/drawing/2014/main" val="2323561704"/>
                    </a:ext>
                  </a:extLst>
                </a:gridCol>
              </a:tblGrid>
              <a:tr h="676815">
                <a:tc>
                  <a:txBody>
                    <a:bodyPr/>
                    <a:lstStyle/>
                    <a:p>
                      <a:endParaRPr lang="tr-TR" dirty="0">
                        <a:latin typeface="Arial" panose="020B0604020202020204" pitchFamily="34" charset="0"/>
                        <a:cs typeface="Arial" panose="020B0604020202020204" pitchFamily="34" charset="0"/>
                      </a:endParaRPr>
                    </a:p>
                  </a:txBody>
                  <a:tcPr/>
                </a:tc>
                <a:tc>
                  <a:txBody>
                    <a:bodyPr/>
                    <a:lstStyle/>
                    <a:p>
                      <a:r>
                        <a:rPr lang="tr-TR" sz="1800" b="0" dirty="0">
                          <a:solidFill>
                            <a:schemeClr val="tx1"/>
                          </a:solidFill>
                          <a:latin typeface="Arial" panose="020B0604020202020204" pitchFamily="34" charset="0"/>
                          <a:cs typeface="Arial" panose="020B0604020202020204" pitchFamily="34" charset="0"/>
                        </a:rPr>
                        <a:t>Peygamberimiz 40 yaşına doğru toplumun içinde bulunduğu durumdan rahatsız olup uzaklaşıyordu</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471425623"/>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b="0" dirty="0">
                          <a:solidFill>
                            <a:schemeClr val="tx1"/>
                          </a:solidFill>
                          <a:latin typeface="Arial" panose="020B0604020202020204" pitchFamily="34" charset="0"/>
                          <a:cs typeface="Arial" panose="020B0604020202020204" pitchFamily="34" charset="0"/>
                        </a:rPr>
                        <a:t>Peygamberimiz, önce uzak akrabalarını ve tüccarları İslam’a davet etti.</a:t>
                      </a:r>
                    </a:p>
                  </a:txBody>
                  <a:tcPr anchor="ctr"/>
                </a:tc>
                <a:extLst>
                  <a:ext uri="{0D108BD9-81ED-4DB2-BD59-A6C34878D82A}">
                    <a16:rowId xmlns:a16="http://schemas.microsoft.com/office/drawing/2014/main" val="1454729089"/>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lgn="l"/>
                      <a:r>
                        <a:rPr lang="tr-TR" sz="1800" b="0" dirty="0">
                          <a:solidFill>
                            <a:schemeClr val="tx1"/>
                          </a:solidFill>
                          <a:latin typeface="Arial" panose="020B0604020202020204" pitchFamily="34" charset="0"/>
                          <a:cs typeface="Arial" panose="020B0604020202020204" pitchFamily="34" charset="0"/>
                        </a:rPr>
                        <a:t>Peygamberlerin Allah’ın (c.c.) kendilerine indirmiş olduğu vahiyleri insanlara eksiksiz olarak bildirmesine tebliğ denir. </a:t>
                      </a:r>
                    </a:p>
                  </a:txBody>
                  <a:tcPr anchor="ctr"/>
                </a:tc>
                <a:extLst>
                  <a:ext uri="{0D108BD9-81ED-4DB2-BD59-A6C34878D82A}">
                    <a16:rowId xmlns:a16="http://schemas.microsoft.com/office/drawing/2014/main" val="197193424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b="0" dirty="0">
                          <a:solidFill>
                            <a:schemeClr val="tx1"/>
                          </a:solidFill>
                          <a:latin typeface="Arial" panose="020B0604020202020204" pitchFamily="34" charset="0"/>
                          <a:cs typeface="Arial" panose="020B0604020202020204" pitchFamily="34" charset="0"/>
                        </a:rPr>
                        <a:t>Varaka b. </a:t>
                      </a:r>
                      <a:r>
                        <a:rPr lang="tr-TR" sz="1800" b="0" dirty="0" err="1">
                          <a:solidFill>
                            <a:schemeClr val="tx1"/>
                          </a:solidFill>
                          <a:latin typeface="Arial" panose="020B0604020202020204" pitchFamily="34" charset="0"/>
                          <a:cs typeface="Arial" panose="020B0604020202020204" pitchFamily="34" charset="0"/>
                        </a:rPr>
                        <a:t>Nevfel</a:t>
                      </a:r>
                      <a:r>
                        <a:rPr lang="tr-TR" sz="1800" b="0" dirty="0">
                          <a:solidFill>
                            <a:schemeClr val="tx1"/>
                          </a:solidFill>
                          <a:latin typeface="Arial" panose="020B0604020202020204" pitchFamily="34" charset="0"/>
                          <a:cs typeface="Arial" panose="020B0604020202020204" pitchFamily="34" charset="0"/>
                        </a:rPr>
                        <a:t>, Hz. Muhammed’e (s.a.v.) kendisine gelenin yazıcı ve koruyucu melekler</a:t>
                      </a:r>
                      <a:r>
                        <a:rPr lang="tr-TR" sz="1800" b="0" baseline="0" dirty="0">
                          <a:solidFill>
                            <a:schemeClr val="tx1"/>
                          </a:solidFill>
                          <a:latin typeface="Arial" panose="020B0604020202020204" pitchFamily="34" charset="0"/>
                          <a:cs typeface="Arial" panose="020B0604020202020204" pitchFamily="34" charset="0"/>
                        </a:rPr>
                        <a:t> </a:t>
                      </a:r>
                      <a:r>
                        <a:rPr lang="tr-TR" sz="1800" b="0" dirty="0" err="1">
                          <a:solidFill>
                            <a:schemeClr val="tx1"/>
                          </a:solidFill>
                          <a:latin typeface="Arial" panose="020B0604020202020204" pitchFamily="34" charset="0"/>
                          <a:cs typeface="Arial" panose="020B0604020202020204" pitchFamily="34" charset="0"/>
                        </a:rPr>
                        <a:t>olduğunu</a:t>
                      </a:r>
                      <a:r>
                        <a:rPr lang="tr-TR" sz="1800" b="0" dirty="0">
                          <a:solidFill>
                            <a:schemeClr val="tx1"/>
                          </a:solidFill>
                          <a:latin typeface="Arial" panose="020B0604020202020204" pitchFamily="34" charset="0"/>
                          <a:cs typeface="Arial" panose="020B0604020202020204" pitchFamily="34" charset="0"/>
                        </a:rPr>
                        <a:t> belirtti.</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1512854284"/>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tr-TR" sz="1800" b="0" dirty="0">
                          <a:solidFill>
                            <a:schemeClr val="tx1"/>
                          </a:solidFill>
                          <a:latin typeface="Arial" panose="020B0604020202020204" pitchFamily="34" charset="0"/>
                          <a:cs typeface="Arial" panose="020B0604020202020204" pitchFamily="34" charset="0"/>
                        </a:rPr>
                        <a:t>Allah Resulü (s.a.v.), Mekke dışında İslam’ı tanıtmak, anlatmak ve yaymak için </a:t>
                      </a:r>
                      <a:r>
                        <a:rPr lang="tr-TR" sz="1800" b="0" dirty="0" err="1">
                          <a:solidFill>
                            <a:schemeClr val="tx1"/>
                          </a:solidFill>
                          <a:latin typeface="Arial" panose="020B0604020202020204" pitchFamily="34" charset="0"/>
                          <a:cs typeface="Arial" panose="020B0604020202020204" pitchFamily="34" charset="0"/>
                        </a:rPr>
                        <a:t>Taif</a:t>
                      </a:r>
                      <a:r>
                        <a:rPr lang="tr-TR" sz="1800" b="0" dirty="0">
                          <a:solidFill>
                            <a:schemeClr val="tx1"/>
                          </a:solidFill>
                          <a:latin typeface="Arial" panose="020B0604020202020204" pitchFamily="34" charset="0"/>
                          <a:cs typeface="Arial" panose="020B0604020202020204" pitchFamily="34" charset="0"/>
                        </a:rPr>
                        <a:t> şehrine gitti.</a:t>
                      </a:r>
                    </a:p>
                  </a:txBody>
                  <a:tcPr anchor="ctr"/>
                </a:tc>
                <a:extLst>
                  <a:ext uri="{0D108BD9-81ED-4DB2-BD59-A6C34878D82A}">
                    <a16:rowId xmlns:a16="http://schemas.microsoft.com/office/drawing/2014/main" val="41986248"/>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lang="tr-TR" sz="1800" b="0" dirty="0">
                          <a:solidFill>
                            <a:schemeClr val="tx1"/>
                          </a:solidFill>
                          <a:latin typeface="Arial" panose="020B0604020202020204" pitchFamily="34" charset="0"/>
                          <a:cs typeface="Arial" panose="020B0604020202020204" pitchFamily="34" charset="0"/>
                        </a:rPr>
                        <a:t>Müşrikler </a:t>
                      </a:r>
                      <a:r>
                        <a:rPr kumimoji="0" lang="tr-TR"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Müslümanlara</a:t>
                      </a:r>
                      <a:r>
                        <a:rPr lang="tr-TR" sz="1800" b="0" dirty="0">
                          <a:solidFill>
                            <a:schemeClr val="tx1"/>
                          </a:solidFill>
                          <a:latin typeface="Arial" panose="020B0604020202020204" pitchFamily="34" charset="0"/>
                          <a:cs typeface="Arial" panose="020B0604020202020204" pitchFamily="34" charset="0"/>
                        </a:rPr>
                        <a:t> alay, hakaret, fizikî işkence gibi baskılar uyguladılar. </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273572961"/>
                  </a:ext>
                </a:extLst>
              </a:tr>
              <a:tr h="676815">
                <a:tc>
                  <a:txBody>
                    <a:bodyPr/>
                    <a:lstStyle/>
                    <a:p>
                      <a:endParaRPr lang="tr-TR">
                        <a:latin typeface="Arial" panose="020B0604020202020204" pitchFamily="34" charset="0"/>
                        <a:cs typeface="Arial" panose="020B0604020202020204" pitchFamily="34" charset="0"/>
                      </a:endParaRPr>
                    </a:p>
                  </a:txBody>
                  <a:tcPr/>
                </a:tc>
                <a:tc>
                  <a:txBody>
                    <a:bodyPr/>
                    <a:lstStyle/>
                    <a:p>
                      <a:pPr>
                        <a:buFont typeface="Arial" pitchFamily="34" charset="0"/>
                        <a:buNone/>
                      </a:pPr>
                      <a:r>
                        <a:rPr kumimoji="0" lang="tr-TR"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Peygamberimiz ile Müslümanlar İslam’ın ilk zamanlarında Mekke’de Ebu </a:t>
                      </a:r>
                      <a:r>
                        <a:rPr kumimoji="0" lang="tr-TR"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Lehep’in</a:t>
                      </a:r>
                      <a:r>
                        <a:rPr kumimoji="0" lang="tr-TR"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evinde gizlice toplanıyorlardı.</a:t>
                      </a:r>
                      <a:endParaRPr lang="tr-TR" sz="1800" b="0" kern="1200" dirty="0">
                        <a:solidFill>
                          <a:schemeClr val="tx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3013158739"/>
                  </a:ext>
                </a:extLst>
              </a:tr>
            </a:tbl>
          </a:graphicData>
        </a:graphic>
      </p:graphicFrame>
      <p:pic>
        <p:nvPicPr>
          <p:cNvPr id="17" name="Resim 16" descr="grafik içeren bir resim&#10;&#10;Açıklama otomatik olarak oluşturuldu">
            <a:extLst>
              <a:ext uri="{FF2B5EF4-FFF2-40B4-BE49-F238E27FC236}">
                <a16:creationId xmlns:a16="http://schemas.microsoft.com/office/drawing/2014/main" id="{00CB3543-AD3D-0564-15C6-B1BD4749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1364327"/>
            <a:ext cx="603141" cy="576000"/>
          </a:xfrm>
          <a:prstGeom prst="rect">
            <a:avLst/>
          </a:prstGeom>
        </p:spPr>
      </p:pic>
      <p:pic>
        <p:nvPicPr>
          <p:cNvPr id="19" name="Resim 18" descr="simge, sembol, grafik içeren bir resim&#10;&#10;Açıklama otomatik olarak oluşturuldu">
            <a:extLst>
              <a:ext uri="{FF2B5EF4-FFF2-40B4-BE49-F238E27FC236}">
                <a16:creationId xmlns:a16="http://schemas.microsoft.com/office/drawing/2014/main" id="{DC34605C-DB52-FF1C-1CFF-F2BCE413E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2042822"/>
            <a:ext cx="453905" cy="576000"/>
          </a:xfrm>
          <a:prstGeom prst="rect">
            <a:avLst/>
          </a:prstGeom>
        </p:spPr>
      </p:pic>
      <p:pic>
        <p:nvPicPr>
          <p:cNvPr id="20" name="Resim 19" descr="grafik içeren bir resim&#10;&#10;Açıklama otomatik olarak oluşturuldu">
            <a:extLst>
              <a:ext uri="{FF2B5EF4-FFF2-40B4-BE49-F238E27FC236}">
                <a16:creationId xmlns:a16="http://schemas.microsoft.com/office/drawing/2014/main" id="{9EA98761-622C-CBC8-A274-AE9D81EA8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2718073"/>
            <a:ext cx="603141" cy="576000"/>
          </a:xfrm>
          <a:prstGeom prst="rect">
            <a:avLst/>
          </a:prstGeom>
        </p:spPr>
      </p:pic>
      <p:pic>
        <p:nvPicPr>
          <p:cNvPr id="21" name="Resim 20" descr="simge, sembol, grafik içeren bir resim&#10;&#10;Açıklama otomatik olarak oluşturuldu">
            <a:extLst>
              <a:ext uri="{FF2B5EF4-FFF2-40B4-BE49-F238E27FC236}">
                <a16:creationId xmlns:a16="http://schemas.microsoft.com/office/drawing/2014/main" id="{5FBD63AF-20EE-24CF-E838-92A8A42D1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3386154"/>
            <a:ext cx="453905" cy="576000"/>
          </a:xfrm>
          <a:prstGeom prst="rect">
            <a:avLst/>
          </a:prstGeom>
        </p:spPr>
      </p:pic>
      <p:pic>
        <p:nvPicPr>
          <p:cNvPr id="22" name="Resim 21" descr="grafik içeren bir resim&#10;&#10;Açıklama otomatik olarak oluşturuldu">
            <a:extLst>
              <a:ext uri="{FF2B5EF4-FFF2-40B4-BE49-F238E27FC236}">
                <a16:creationId xmlns:a16="http://schemas.microsoft.com/office/drawing/2014/main" id="{0AF783AF-8975-0BCA-3C42-41DBD04B72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6" y="4071496"/>
            <a:ext cx="603141" cy="576000"/>
          </a:xfrm>
          <a:prstGeom prst="rect">
            <a:avLst/>
          </a:prstGeom>
        </p:spPr>
      </p:pic>
      <p:pic>
        <p:nvPicPr>
          <p:cNvPr id="23" name="Resim 22" descr="grafik içeren bir resim&#10;&#10;Açıklama otomatik olarak oluşturuldu">
            <a:extLst>
              <a:ext uri="{FF2B5EF4-FFF2-40B4-BE49-F238E27FC236}">
                <a16:creationId xmlns:a16="http://schemas.microsoft.com/office/drawing/2014/main" id="{896DB938-7A69-5ED2-6A20-F4CBB0CF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294" y="4739577"/>
            <a:ext cx="603141" cy="576000"/>
          </a:xfrm>
          <a:prstGeom prst="rect">
            <a:avLst/>
          </a:prstGeom>
        </p:spPr>
      </p:pic>
      <p:pic>
        <p:nvPicPr>
          <p:cNvPr id="24" name="Resim 23" descr="simge, sembol, grafik içeren bir resim&#10;&#10;Açıklama otomatik olarak oluşturuldu">
            <a:extLst>
              <a:ext uri="{FF2B5EF4-FFF2-40B4-BE49-F238E27FC236}">
                <a16:creationId xmlns:a16="http://schemas.microsoft.com/office/drawing/2014/main" id="{D174418E-42C1-54EA-9810-03155BC31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913" y="5425025"/>
            <a:ext cx="453905" cy="576000"/>
          </a:xfrm>
          <a:prstGeom prst="rect">
            <a:avLst/>
          </a:prstGeom>
        </p:spPr>
      </p:pic>
      <p:sp>
        <p:nvSpPr>
          <p:cNvPr id="3" name="Metin kutusu 2">
            <a:extLst>
              <a:ext uri="{FF2B5EF4-FFF2-40B4-BE49-F238E27FC236}">
                <a16:creationId xmlns:a16="http://schemas.microsoft.com/office/drawing/2014/main" id="{C7A0F8D9-186A-B896-109E-B3BB94208A2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5900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65F0E13D-B51A-F940-82A1-310396C1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C3673332-5A11-7CAC-5BE4-ED6BAF5B2D5D}"/>
              </a:ext>
            </a:extLst>
          </p:cNvPr>
          <p:cNvSpPr txBox="1"/>
          <p:nvPr/>
        </p:nvSpPr>
        <p:spPr>
          <a:xfrm>
            <a:off x="4015482" y="1725667"/>
            <a:ext cx="7919187" cy="1754326"/>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 40 yaşına doğru toplumun içinde bulunduğu durumdan rahatsız olup uzaklaşıyordu. Hira Mağarasında yalnız kalıp dünya, insan hayatı vb. konular üzerinde derin derin düşünüyordu.</a:t>
            </a:r>
          </a:p>
        </p:txBody>
      </p:sp>
      <p:sp>
        <p:nvSpPr>
          <p:cNvPr id="6" name="Dikdörtgen: Köşeleri Yuvarlatılmış 5">
            <a:extLst>
              <a:ext uri="{FF2B5EF4-FFF2-40B4-BE49-F238E27FC236}">
                <a16:creationId xmlns:a16="http://schemas.microsoft.com/office/drawing/2014/main" id="{DC763C34-6006-C729-5912-50B0B3E96200}"/>
              </a:ext>
            </a:extLst>
          </p:cNvPr>
          <p:cNvSpPr/>
          <p:nvPr/>
        </p:nvSpPr>
        <p:spPr>
          <a:xfrm>
            <a:off x="4015482" y="729000"/>
            <a:ext cx="1530879"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İlk Vahiy</a:t>
            </a:r>
          </a:p>
        </p:txBody>
      </p:sp>
      <p:pic>
        <p:nvPicPr>
          <p:cNvPr id="8" name="Resim 7" descr="doğa, günbatımı, su, mağara içeren bir resim&#10;&#10;Açıklama otomatik olarak oluşturuldu">
            <a:extLst>
              <a:ext uri="{FF2B5EF4-FFF2-40B4-BE49-F238E27FC236}">
                <a16:creationId xmlns:a16="http://schemas.microsoft.com/office/drawing/2014/main" id="{D511A954-1F17-630A-918F-B5D66065A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
        <p:nvSpPr>
          <p:cNvPr id="7" name="Metin kutusu 6">
            <a:extLst>
              <a:ext uri="{FF2B5EF4-FFF2-40B4-BE49-F238E27FC236}">
                <a16:creationId xmlns:a16="http://schemas.microsoft.com/office/drawing/2014/main" id="{B39402E2-5890-A8D8-DB81-8A7A33E34839}"/>
              </a:ext>
            </a:extLst>
          </p:cNvPr>
          <p:cNvSpPr txBox="1"/>
          <p:nvPr/>
        </p:nvSpPr>
        <p:spPr>
          <a:xfrm>
            <a:off x="4007406" y="3757132"/>
            <a:ext cx="7919187" cy="216982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Hz. Muhammed (s.a.v.) Hira Mağarası'nda bulunduğu bir sırada vahiy meleği Cebrail (a.s.) geldi ve ona “Oku!” diye seslendi. Hz. Peygamber korku ve endişe içerisinde “Ben okuma bilmem.” dedi.</a:t>
            </a:r>
          </a:p>
        </p:txBody>
      </p:sp>
      <p:sp>
        <p:nvSpPr>
          <p:cNvPr id="10" name="Metin kutusu 9">
            <a:extLst>
              <a:ext uri="{FF2B5EF4-FFF2-40B4-BE49-F238E27FC236}">
                <a16:creationId xmlns:a16="http://schemas.microsoft.com/office/drawing/2014/main" id="{F927A792-5915-D977-D58E-3F37B22F6EE2}"/>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215771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descr="şişe içeren bir resim&#10;&#10;Açıklama otomatik olarak oluşturuldu">
            <a:extLst>
              <a:ext uri="{FF2B5EF4-FFF2-40B4-BE49-F238E27FC236}">
                <a16:creationId xmlns:a16="http://schemas.microsoft.com/office/drawing/2014/main" id="{DDAC2F5A-BC46-5D95-7043-D216D0F97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7360865"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kavramları Sözcük Avı bulmacasından bulunuz.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2" y="60943"/>
            <a:ext cx="7360864"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8" name="Dikdörtgen: Köşeleri Yuvarlatılmış 7">
            <a:extLst>
              <a:ext uri="{FF2B5EF4-FFF2-40B4-BE49-F238E27FC236}">
                <a16:creationId xmlns:a16="http://schemas.microsoft.com/office/drawing/2014/main" id="{DA58896E-DFD4-356E-81F2-2C38F066D51C}"/>
              </a:ext>
            </a:extLst>
          </p:cNvPr>
          <p:cNvSpPr/>
          <p:nvPr/>
        </p:nvSpPr>
        <p:spPr>
          <a:xfrm>
            <a:off x="4025900" y="5605620"/>
            <a:ext cx="4813300"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Köşeleri Yuvarlatılmış 9">
            <a:extLst>
              <a:ext uri="{FF2B5EF4-FFF2-40B4-BE49-F238E27FC236}">
                <a16:creationId xmlns:a16="http://schemas.microsoft.com/office/drawing/2014/main" id="{A7DB085E-33CE-19BD-F11F-8776BCF2EDC6}"/>
              </a:ext>
            </a:extLst>
          </p:cNvPr>
          <p:cNvSpPr/>
          <p:nvPr/>
        </p:nvSpPr>
        <p:spPr>
          <a:xfrm rot="5400000">
            <a:off x="6301721" y="2569884"/>
            <a:ext cx="174307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Köşeleri Yuvarlatılmış 8">
            <a:extLst>
              <a:ext uri="{FF2B5EF4-FFF2-40B4-BE49-F238E27FC236}">
                <a16:creationId xmlns:a16="http://schemas.microsoft.com/office/drawing/2014/main" id="{30EDCFFA-A003-6155-E204-B863A95AF062}"/>
              </a:ext>
            </a:extLst>
          </p:cNvPr>
          <p:cNvSpPr/>
          <p:nvPr/>
        </p:nvSpPr>
        <p:spPr>
          <a:xfrm>
            <a:off x="4025900" y="3727916"/>
            <a:ext cx="40596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Köşeleri Yuvarlatılmış 11">
            <a:extLst>
              <a:ext uri="{FF2B5EF4-FFF2-40B4-BE49-F238E27FC236}">
                <a16:creationId xmlns:a16="http://schemas.microsoft.com/office/drawing/2014/main" id="{108F7FA8-3BAA-8809-7DDE-AD25AF2FC9D3}"/>
              </a:ext>
            </a:extLst>
          </p:cNvPr>
          <p:cNvSpPr/>
          <p:nvPr/>
        </p:nvSpPr>
        <p:spPr>
          <a:xfrm>
            <a:off x="2670580" y="1384209"/>
            <a:ext cx="254004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Köşeleri Yuvarlatılmış 12">
            <a:extLst>
              <a:ext uri="{FF2B5EF4-FFF2-40B4-BE49-F238E27FC236}">
                <a16:creationId xmlns:a16="http://schemas.microsoft.com/office/drawing/2014/main" id="{0D43D7C3-BB85-7305-7B5D-10A04AA73815}"/>
              </a:ext>
            </a:extLst>
          </p:cNvPr>
          <p:cNvSpPr/>
          <p:nvPr/>
        </p:nvSpPr>
        <p:spPr>
          <a:xfrm>
            <a:off x="3319473" y="4662742"/>
            <a:ext cx="626648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Köşeleri Yuvarlatılmış 13">
            <a:extLst>
              <a:ext uri="{FF2B5EF4-FFF2-40B4-BE49-F238E27FC236}">
                <a16:creationId xmlns:a16="http://schemas.microsoft.com/office/drawing/2014/main" id="{88DCC0C2-9821-4D23-0CE6-74EE566FE6C1}"/>
              </a:ext>
            </a:extLst>
          </p:cNvPr>
          <p:cNvSpPr/>
          <p:nvPr/>
        </p:nvSpPr>
        <p:spPr>
          <a:xfrm rot="5400000">
            <a:off x="3917090" y="2335489"/>
            <a:ext cx="2211863"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Köşeleri Yuvarlatılmış 14">
            <a:extLst>
              <a:ext uri="{FF2B5EF4-FFF2-40B4-BE49-F238E27FC236}">
                <a16:creationId xmlns:a16="http://schemas.microsoft.com/office/drawing/2014/main" id="{2536B0D7-3ED5-10F6-685F-1649D5C96C76}"/>
              </a:ext>
            </a:extLst>
          </p:cNvPr>
          <p:cNvSpPr/>
          <p:nvPr/>
        </p:nvSpPr>
        <p:spPr>
          <a:xfrm rot="5400000">
            <a:off x="8466347" y="2097363"/>
            <a:ext cx="1735616"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Köşeleri Yuvarlatılmış 15">
            <a:extLst>
              <a:ext uri="{FF2B5EF4-FFF2-40B4-BE49-F238E27FC236}">
                <a16:creationId xmlns:a16="http://schemas.microsoft.com/office/drawing/2014/main" id="{D05E0743-2A52-6FA3-FBFF-51A2ADC40337}"/>
              </a:ext>
            </a:extLst>
          </p:cNvPr>
          <p:cNvSpPr/>
          <p:nvPr/>
        </p:nvSpPr>
        <p:spPr>
          <a:xfrm rot="5400000">
            <a:off x="5348529" y="2335489"/>
            <a:ext cx="221186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Köşeleri Yuvarlatılmış 16">
            <a:extLst>
              <a:ext uri="{FF2B5EF4-FFF2-40B4-BE49-F238E27FC236}">
                <a16:creationId xmlns:a16="http://schemas.microsoft.com/office/drawing/2014/main" id="{E0B8C63F-CB40-BB46-003A-CB5252297037}"/>
              </a:ext>
            </a:extLst>
          </p:cNvPr>
          <p:cNvSpPr/>
          <p:nvPr/>
        </p:nvSpPr>
        <p:spPr>
          <a:xfrm rot="16200000">
            <a:off x="1507051" y="3506690"/>
            <a:ext cx="2685969"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Dikdörtgen: Köşeleri Yuvarlatılmış 17">
            <a:extLst>
              <a:ext uri="{FF2B5EF4-FFF2-40B4-BE49-F238E27FC236}">
                <a16:creationId xmlns:a16="http://schemas.microsoft.com/office/drawing/2014/main" id="{2BAC8015-2E24-21CE-EB8C-45D44E8CF5A1}"/>
              </a:ext>
            </a:extLst>
          </p:cNvPr>
          <p:cNvSpPr/>
          <p:nvPr/>
        </p:nvSpPr>
        <p:spPr>
          <a:xfrm rot="5400000">
            <a:off x="6792047" y="2335486"/>
            <a:ext cx="2211862" cy="375216"/>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a:extLst>
              <a:ext uri="{FF2B5EF4-FFF2-40B4-BE49-F238E27FC236}">
                <a16:creationId xmlns:a16="http://schemas.microsoft.com/office/drawing/2014/main" id="{8FFB926D-0DA3-ED6A-E209-823830065C5D}"/>
              </a:ext>
            </a:extLst>
          </p:cNvPr>
          <p:cNvSpPr txBox="1"/>
          <p:nvPr/>
        </p:nvSpPr>
        <p:spPr>
          <a:xfrm>
            <a:off x="275226" y="3047730"/>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MEKKE</a:t>
            </a:r>
          </a:p>
          <a:p>
            <a:pPr algn="ctr">
              <a:lnSpc>
                <a:spcPct val="150000"/>
              </a:lnSpc>
              <a:spcAft>
                <a:spcPts val="600"/>
              </a:spcAft>
            </a:pPr>
            <a:r>
              <a:rPr lang="tr-TR" b="1" dirty="0">
                <a:latin typeface="Arial" panose="020B0604020202020204" pitchFamily="34" charset="0"/>
                <a:cs typeface="Arial" panose="020B0604020202020204" pitchFamily="34" charset="0"/>
              </a:rPr>
              <a:t>HİRA</a:t>
            </a:r>
          </a:p>
          <a:p>
            <a:pPr algn="ctr">
              <a:lnSpc>
                <a:spcPct val="150000"/>
              </a:lnSpc>
              <a:spcAft>
                <a:spcPts val="600"/>
              </a:spcAft>
            </a:pPr>
            <a:r>
              <a:rPr lang="tr-TR" b="1" dirty="0">
                <a:latin typeface="Arial" panose="020B0604020202020204" pitchFamily="34" charset="0"/>
                <a:cs typeface="Arial" panose="020B0604020202020204" pitchFamily="34" charset="0"/>
              </a:rPr>
              <a:t>HÜZÜN YILI</a:t>
            </a:r>
          </a:p>
          <a:p>
            <a:pPr algn="ctr">
              <a:lnSpc>
                <a:spcPct val="150000"/>
              </a:lnSpc>
              <a:spcAft>
                <a:spcPts val="600"/>
              </a:spcAft>
            </a:pPr>
            <a:r>
              <a:rPr lang="tr-TR" b="1" dirty="0">
                <a:latin typeface="Arial" panose="020B0604020202020204" pitchFamily="34" charset="0"/>
                <a:cs typeface="Arial" panose="020B0604020202020204" pitchFamily="34" charset="0"/>
              </a:rPr>
              <a:t>AKABE</a:t>
            </a:r>
          </a:p>
          <a:p>
            <a:pPr algn="ctr">
              <a:lnSpc>
                <a:spcPct val="150000"/>
              </a:lnSpc>
              <a:spcAft>
                <a:spcPts val="600"/>
              </a:spcAft>
            </a:pPr>
            <a:r>
              <a:rPr lang="tr-TR" b="1" dirty="0">
                <a:latin typeface="Arial" panose="020B0604020202020204" pitchFamily="34" charset="0"/>
                <a:cs typeface="Arial" panose="020B0604020202020204" pitchFamily="34" charset="0"/>
              </a:rPr>
              <a:t>MİRAÇ</a:t>
            </a:r>
          </a:p>
        </p:txBody>
      </p:sp>
      <p:sp>
        <p:nvSpPr>
          <p:cNvPr id="7" name="Metin kutusu 6">
            <a:extLst>
              <a:ext uri="{FF2B5EF4-FFF2-40B4-BE49-F238E27FC236}">
                <a16:creationId xmlns:a16="http://schemas.microsoft.com/office/drawing/2014/main" id="{22E09CA5-A392-2E19-2A19-BEA286A9AEB2}"/>
              </a:ext>
            </a:extLst>
          </p:cNvPr>
          <p:cNvSpPr txBox="1"/>
          <p:nvPr/>
        </p:nvSpPr>
        <p:spPr>
          <a:xfrm>
            <a:off x="10192718" y="3047729"/>
            <a:ext cx="1724056" cy="2426305"/>
          </a:xfrm>
          <a:prstGeom prst="rect">
            <a:avLst/>
          </a:prstGeom>
          <a:noFill/>
          <a:ln>
            <a:noFill/>
          </a:ln>
        </p:spPr>
        <p:txBody>
          <a:bodyPr wrap="square" rtlCol="0">
            <a:spAutoFit/>
          </a:bodyPr>
          <a:lstStyle/>
          <a:p>
            <a:pPr algn="ctr">
              <a:lnSpc>
                <a:spcPct val="150000"/>
              </a:lnSpc>
              <a:spcAft>
                <a:spcPts val="600"/>
              </a:spcAft>
            </a:pPr>
            <a:r>
              <a:rPr lang="tr-TR" b="1" dirty="0">
                <a:latin typeface="Arial" panose="020B0604020202020204" pitchFamily="34" charset="0"/>
                <a:cs typeface="Arial" panose="020B0604020202020204" pitchFamily="34" charset="0"/>
              </a:rPr>
              <a:t>İSRA</a:t>
            </a:r>
          </a:p>
          <a:p>
            <a:pPr algn="ctr">
              <a:lnSpc>
                <a:spcPct val="150000"/>
              </a:lnSpc>
              <a:spcAft>
                <a:spcPts val="600"/>
              </a:spcAft>
            </a:pPr>
            <a:r>
              <a:rPr lang="tr-TR" b="1" dirty="0">
                <a:latin typeface="Arial" panose="020B0604020202020204" pitchFamily="34" charset="0"/>
                <a:cs typeface="Arial" panose="020B0604020202020204" pitchFamily="34" charset="0"/>
              </a:rPr>
              <a:t>TAİF</a:t>
            </a:r>
          </a:p>
          <a:p>
            <a:pPr algn="ctr">
              <a:lnSpc>
                <a:spcPct val="150000"/>
              </a:lnSpc>
              <a:spcAft>
                <a:spcPts val="600"/>
              </a:spcAft>
            </a:pPr>
            <a:r>
              <a:rPr lang="tr-TR" b="1" dirty="0">
                <a:latin typeface="Arial" panose="020B0604020202020204" pitchFamily="34" charset="0"/>
                <a:cs typeface="Arial" panose="020B0604020202020204" pitchFamily="34" charset="0"/>
              </a:rPr>
              <a:t>BOYKOT</a:t>
            </a:r>
          </a:p>
          <a:p>
            <a:pPr algn="ctr">
              <a:lnSpc>
                <a:spcPct val="150000"/>
              </a:lnSpc>
              <a:spcAft>
                <a:spcPts val="600"/>
              </a:spcAft>
            </a:pPr>
            <a:r>
              <a:rPr lang="tr-TR" b="1" dirty="0">
                <a:latin typeface="Arial" panose="020B0604020202020204" pitchFamily="34" charset="0"/>
                <a:cs typeface="Arial" panose="020B0604020202020204" pitchFamily="34" charset="0"/>
              </a:rPr>
              <a:t>TEBLİĞ</a:t>
            </a:r>
          </a:p>
          <a:p>
            <a:pPr algn="ctr">
              <a:lnSpc>
                <a:spcPct val="150000"/>
              </a:lnSpc>
              <a:spcAft>
                <a:spcPts val="600"/>
              </a:spcAft>
            </a:pPr>
            <a:r>
              <a:rPr lang="tr-TR" b="1" dirty="0">
                <a:latin typeface="Arial" panose="020B0604020202020204" pitchFamily="34" charset="0"/>
                <a:cs typeface="Arial" panose="020B0604020202020204" pitchFamily="34" charset="0"/>
              </a:rPr>
              <a:t>AMBARGO</a:t>
            </a:r>
          </a:p>
        </p:txBody>
      </p:sp>
      <p:sp>
        <p:nvSpPr>
          <p:cNvPr id="19" name="Metin kutusu 18">
            <a:extLst>
              <a:ext uri="{FF2B5EF4-FFF2-40B4-BE49-F238E27FC236}">
                <a16:creationId xmlns:a16="http://schemas.microsoft.com/office/drawing/2014/main" id="{7C5CD867-6EBC-66E0-9385-6E85804F7587}"/>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graphicFrame>
        <p:nvGraphicFramePr>
          <p:cNvPr id="3" name="4 Tablo">
            <a:extLst>
              <a:ext uri="{FF2B5EF4-FFF2-40B4-BE49-F238E27FC236}">
                <a16:creationId xmlns:a16="http://schemas.microsoft.com/office/drawing/2014/main" id="{AD9A44BC-4E19-5923-CF99-C0EA04614E83}"/>
              </a:ext>
            </a:extLst>
          </p:cNvPr>
          <p:cNvGraphicFramePr>
            <a:graphicFrameLocks noGrp="1"/>
          </p:cNvGraphicFramePr>
          <p:nvPr>
            <p:extLst>
              <p:ext uri="{D42A27DB-BD31-4B8C-83A1-F6EECF244321}">
                <p14:modId xmlns:p14="http://schemas.microsoft.com/office/powerpoint/2010/main" val="2502917020"/>
              </p:ext>
            </p:extLst>
          </p:nvPr>
        </p:nvGraphicFramePr>
        <p:xfrm>
          <a:off x="2496000" y="1344592"/>
          <a:ext cx="7200000" cy="468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468000">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0"/>
                  </a:ext>
                </a:extLst>
              </a:tr>
              <a:tr h="468000">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A</a:t>
                      </a:r>
                    </a:p>
                  </a:txBody>
                  <a:tcPr anchor="ctr"/>
                </a:tc>
                <a:extLst>
                  <a:ext uri="{0D108BD9-81ED-4DB2-BD59-A6C34878D82A}">
                    <a16:rowId xmlns:a16="http://schemas.microsoft.com/office/drawing/2014/main" val="10001"/>
                  </a:ext>
                </a:extLst>
              </a:tr>
              <a:tr h="468000">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Ş</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S</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2"/>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W</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F</a:t>
                      </a:r>
                    </a:p>
                  </a:txBody>
                  <a:tcPr anchor="ctr"/>
                </a:tc>
                <a:extLst>
                  <a:ext uri="{0D108BD9-81ED-4DB2-BD59-A6C34878D82A}">
                    <a16:rowId xmlns:a16="http://schemas.microsoft.com/office/drawing/2014/main" val="10003"/>
                  </a:ext>
                </a:extLst>
              </a:tr>
              <a:tr h="468000">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Ç</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4"/>
                  </a:ext>
                </a:extLst>
              </a:tr>
              <a:tr h="468000">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K</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T</a:t>
                      </a:r>
                    </a:p>
                  </a:txBody>
                  <a:tcPr anchor="ctr"/>
                </a:tc>
                <a:extLst>
                  <a:ext uri="{0D108BD9-81ED-4DB2-BD59-A6C34878D82A}">
                    <a16:rowId xmlns:a16="http://schemas.microsoft.com/office/drawing/2014/main" val="10005"/>
                  </a:ext>
                </a:extLst>
              </a:tr>
              <a:tr h="468000">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T</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U</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P</a:t>
                      </a:r>
                    </a:p>
                  </a:txBody>
                  <a:tcPr anchor="ctr"/>
                </a:tc>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6"/>
                  </a:ext>
                </a:extLst>
              </a:tr>
              <a:tr h="468000">
                <a:tc>
                  <a:txBody>
                    <a:bodyPr/>
                    <a:lstStyle/>
                    <a:p>
                      <a:pPr algn="ctr"/>
                      <a:r>
                        <a:rPr lang="tr-TR" sz="2000" kern="1200" dirty="0">
                          <a:solidFill>
                            <a:schemeClr val="tx1"/>
                          </a:solidFill>
                          <a:latin typeface="+mn-lt"/>
                          <a:ea typeface="+mn-ea"/>
                          <a:cs typeface="+mn-cs"/>
                        </a:rPr>
                        <a:t>Ğ</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Z</a:t>
                      </a:r>
                    </a:p>
                  </a:txBody>
                  <a:tcPr anchor="ctr"/>
                </a:tc>
                <a:tc>
                  <a:txBody>
                    <a:bodyPr/>
                    <a:lstStyle/>
                    <a:p>
                      <a:pPr algn="ctr"/>
                      <a:r>
                        <a:rPr lang="tr-TR" sz="2000" kern="1200" dirty="0">
                          <a:solidFill>
                            <a:schemeClr val="tx1"/>
                          </a:solidFill>
                          <a:latin typeface="+mn-lt"/>
                          <a:ea typeface="+mn-ea"/>
                          <a:cs typeface="+mn-cs"/>
                        </a:rPr>
                        <a:t>Ü</a:t>
                      </a:r>
                    </a:p>
                  </a:txBody>
                  <a:tcPr anchor="ctr"/>
                </a:tc>
                <a:tc>
                  <a:txBody>
                    <a:bodyPr/>
                    <a:lstStyle/>
                    <a:p>
                      <a:pPr algn="ctr"/>
                      <a:r>
                        <a:rPr lang="tr-TR" sz="2000" kern="1200" dirty="0">
                          <a:solidFill>
                            <a:schemeClr val="tx1"/>
                          </a:solidFill>
                          <a:latin typeface="+mn-lt"/>
                          <a:ea typeface="+mn-ea"/>
                          <a:cs typeface="+mn-cs"/>
                        </a:rPr>
                        <a:t>N</a:t>
                      </a:r>
                    </a:p>
                  </a:txBody>
                  <a:tcPr anchor="ctr"/>
                </a:tc>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I</a:t>
                      </a:r>
                    </a:p>
                  </a:txBody>
                  <a:tcPr anchor="ctr"/>
                </a:tc>
                <a:tc>
                  <a:txBody>
                    <a:bodyPr/>
                    <a:lstStyle/>
                    <a:p>
                      <a:pPr algn="ctr"/>
                      <a:r>
                        <a:rPr lang="tr-TR" sz="2000" kern="1200" dirty="0">
                          <a:solidFill>
                            <a:schemeClr val="tx1"/>
                          </a:solidFill>
                          <a:latin typeface="+mn-lt"/>
                          <a:ea typeface="+mn-ea"/>
                          <a:cs typeface="+mn-cs"/>
                        </a:rPr>
                        <a:t>L</a:t>
                      </a:r>
                    </a:p>
                  </a:txBody>
                  <a:tcPr anchor="ctr"/>
                </a:tc>
                <a:tc>
                  <a:txBody>
                    <a:bodyPr/>
                    <a:lstStyle/>
                    <a:p>
                      <a:pPr algn="ctr"/>
                      <a:r>
                        <a:rPr lang="tr-TR" sz="2000" kern="1200" dirty="0">
                          <a:solidFill>
                            <a:schemeClr val="tx1"/>
                          </a:solidFill>
                          <a:latin typeface="+mn-lt"/>
                          <a:ea typeface="+mn-ea"/>
                          <a:cs typeface="+mn-cs"/>
                        </a:rPr>
                        <a:t>I</a:t>
                      </a:r>
                    </a:p>
                  </a:txBody>
                  <a:tcPr anchor="ctr"/>
                </a:tc>
                <a:extLst>
                  <a:ext uri="{0D108BD9-81ED-4DB2-BD59-A6C34878D82A}">
                    <a16:rowId xmlns:a16="http://schemas.microsoft.com/office/drawing/2014/main" val="10007"/>
                  </a:ext>
                </a:extLst>
              </a:tr>
              <a:tr h="468000">
                <a:tc>
                  <a:txBody>
                    <a:bodyPr/>
                    <a:lstStyle/>
                    <a:p>
                      <a:pPr algn="ctr"/>
                      <a:r>
                        <a:rPr lang="tr-TR" sz="2000" kern="1200" dirty="0">
                          <a:solidFill>
                            <a:schemeClr val="tx1"/>
                          </a:solidFill>
                          <a:latin typeface="+mn-lt"/>
                          <a:ea typeface="+mn-ea"/>
                          <a:cs typeface="+mn-cs"/>
                        </a:rPr>
                        <a:t>Y</a:t>
                      </a:r>
                    </a:p>
                  </a:txBody>
                  <a:tcPr anchor="ctr"/>
                </a:tc>
                <a:tc>
                  <a:txBody>
                    <a:bodyPr/>
                    <a:lstStyle/>
                    <a:p>
                      <a:pPr algn="ctr"/>
                      <a:r>
                        <a:rPr lang="tr-TR" sz="2000" kern="1200" dirty="0">
                          <a:solidFill>
                            <a:schemeClr val="tx1"/>
                          </a:solidFill>
                          <a:latin typeface="+mn-lt"/>
                          <a:ea typeface="+mn-ea"/>
                          <a:cs typeface="+mn-cs"/>
                        </a:rPr>
                        <a:t>X</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C</a:t>
                      </a:r>
                    </a:p>
                  </a:txBody>
                  <a:tcPr anchor="ctr"/>
                </a:tc>
                <a:tc>
                  <a:txBody>
                    <a:bodyPr/>
                    <a:lstStyle/>
                    <a:p>
                      <a:pPr algn="ctr"/>
                      <a:r>
                        <a:rPr lang="tr-TR" sz="2000" kern="1200" dirty="0">
                          <a:solidFill>
                            <a:schemeClr val="tx1"/>
                          </a:solidFill>
                          <a:latin typeface="+mn-lt"/>
                          <a:ea typeface="+mn-ea"/>
                          <a:cs typeface="+mn-cs"/>
                        </a:rPr>
                        <a:t>V</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H</a:t>
                      </a:r>
                    </a:p>
                  </a:txBody>
                  <a:tcPr anchor="ctr"/>
                </a:tc>
                <a:tc>
                  <a:txBody>
                    <a:bodyPr/>
                    <a:lstStyle/>
                    <a:p>
                      <a:pPr algn="ctr"/>
                      <a:r>
                        <a:rPr lang="tr-TR" sz="2000" kern="1200" dirty="0">
                          <a:solidFill>
                            <a:schemeClr val="tx1"/>
                          </a:solidFill>
                          <a:latin typeface="+mn-lt"/>
                          <a:ea typeface="+mn-ea"/>
                          <a:cs typeface="+mn-cs"/>
                        </a:rPr>
                        <a:t>J</a:t>
                      </a:r>
                    </a:p>
                  </a:txBody>
                  <a:tcPr anchor="ctr"/>
                </a:tc>
                <a:tc>
                  <a:txBody>
                    <a:bodyPr/>
                    <a:lstStyle/>
                    <a:p>
                      <a:pPr algn="ctr"/>
                      <a:r>
                        <a:rPr lang="tr-TR" sz="2000" kern="1200" dirty="0">
                          <a:solidFill>
                            <a:schemeClr val="tx1"/>
                          </a:solidFill>
                          <a:latin typeface="+mn-lt"/>
                          <a:ea typeface="+mn-ea"/>
                          <a:cs typeface="+mn-cs"/>
                        </a:rPr>
                        <a:t>Ş</a:t>
                      </a:r>
                    </a:p>
                  </a:txBody>
                  <a:tcPr anchor="ctr"/>
                </a:tc>
                <a:extLst>
                  <a:ext uri="{0D108BD9-81ED-4DB2-BD59-A6C34878D82A}">
                    <a16:rowId xmlns:a16="http://schemas.microsoft.com/office/drawing/2014/main" val="10008"/>
                  </a:ext>
                </a:extLst>
              </a:tr>
              <a:tr h="468000">
                <a:tc>
                  <a:txBody>
                    <a:bodyPr/>
                    <a:lstStyle/>
                    <a:p>
                      <a:pPr algn="ctr"/>
                      <a:r>
                        <a:rPr lang="tr-TR" sz="2000" kern="1200" dirty="0">
                          <a:solidFill>
                            <a:schemeClr val="tx1"/>
                          </a:solidFill>
                          <a:latin typeface="+mn-lt"/>
                          <a:ea typeface="+mn-ea"/>
                          <a:cs typeface="+mn-cs"/>
                        </a:rPr>
                        <a:t>E</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M</a:t>
                      </a:r>
                    </a:p>
                  </a:txBody>
                  <a:tcPr anchor="ctr"/>
                </a:tc>
                <a:tc>
                  <a:txBody>
                    <a:bodyPr/>
                    <a:lstStyle/>
                    <a:p>
                      <a:pPr algn="ctr"/>
                      <a:r>
                        <a:rPr lang="tr-TR" sz="2000" kern="1200" dirty="0">
                          <a:solidFill>
                            <a:schemeClr val="tx1"/>
                          </a:solidFill>
                          <a:latin typeface="+mn-lt"/>
                          <a:ea typeface="+mn-ea"/>
                          <a:cs typeface="+mn-cs"/>
                        </a:rPr>
                        <a:t>B</a:t>
                      </a:r>
                    </a:p>
                  </a:txBody>
                  <a:tcPr anchor="ctr"/>
                </a:tc>
                <a:tc>
                  <a:txBody>
                    <a:bodyPr/>
                    <a:lstStyle/>
                    <a:p>
                      <a:pPr algn="ctr"/>
                      <a:r>
                        <a:rPr lang="tr-TR" sz="2000" kern="1200" dirty="0">
                          <a:solidFill>
                            <a:schemeClr val="tx1"/>
                          </a:solidFill>
                          <a:latin typeface="+mn-lt"/>
                          <a:ea typeface="+mn-ea"/>
                          <a:cs typeface="+mn-cs"/>
                        </a:rPr>
                        <a:t>A</a:t>
                      </a:r>
                    </a:p>
                  </a:txBody>
                  <a:tcPr anchor="ctr"/>
                </a:tc>
                <a:tc>
                  <a:txBody>
                    <a:bodyPr/>
                    <a:lstStyle/>
                    <a:p>
                      <a:pPr algn="ctr"/>
                      <a:r>
                        <a:rPr lang="tr-TR" sz="2000" kern="1200" dirty="0">
                          <a:solidFill>
                            <a:schemeClr val="tx1"/>
                          </a:solidFill>
                          <a:latin typeface="+mn-lt"/>
                          <a:ea typeface="+mn-ea"/>
                          <a:cs typeface="+mn-cs"/>
                        </a:rPr>
                        <a:t>R</a:t>
                      </a:r>
                    </a:p>
                  </a:txBody>
                  <a:tcPr anchor="ctr"/>
                </a:tc>
                <a:tc>
                  <a:txBody>
                    <a:bodyPr/>
                    <a:lstStyle/>
                    <a:p>
                      <a:pPr algn="ctr"/>
                      <a:r>
                        <a:rPr lang="tr-TR" sz="2000" kern="1200" dirty="0">
                          <a:solidFill>
                            <a:schemeClr val="tx1"/>
                          </a:solidFill>
                          <a:latin typeface="+mn-lt"/>
                          <a:ea typeface="+mn-ea"/>
                          <a:cs typeface="+mn-cs"/>
                        </a:rPr>
                        <a:t>G</a:t>
                      </a:r>
                    </a:p>
                  </a:txBody>
                  <a:tcPr anchor="ctr"/>
                </a:tc>
                <a:tc>
                  <a:txBody>
                    <a:bodyPr/>
                    <a:lstStyle/>
                    <a:p>
                      <a:pPr algn="ctr"/>
                      <a:r>
                        <a:rPr lang="tr-TR" sz="2000" kern="1200" dirty="0">
                          <a:solidFill>
                            <a:schemeClr val="tx1"/>
                          </a:solidFill>
                          <a:latin typeface="+mn-lt"/>
                          <a:ea typeface="+mn-ea"/>
                          <a:cs typeface="+mn-cs"/>
                        </a:rPr>
                        <a:t>O</a:t>
                      </a:r>
                    </a:p>
                  </a:txBody>
                  <a:tcPr anchor="ctr"/>
                </a:tc>
                <a:tc>
                  <a:txBody>
                    <a:bodyPr/>
                    <a:lstStyle/>
                    <a:p>
                      <a:pPr algn="ctr"/>
                      <a:r>
                        <a:rPr lang="tr-TR" sz="2000" kern="1200" dirty="0">
                          <a:solidFill>
                            <a:schemeClr val="tx1"/>
                          </a:solidFill>
                          <a:latin typeface="+mn-lt"/>
                          <a:ea typeface="+mn-ea"/>
                          <a:cs typeface="+mn-cs"/>
                        </a:rPr>
                        <a:t>V</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999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9" grpId="0" animBg="1"/>
      <p:bldP spid="12" grpId="0" animBg="1"/>
      <p:bldP spid="13" grpId="0" animBg="1"/>
      <p:bldP spid="14" grpId="0" animBg="1"/>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Resim 30" descr="ekran görüntüsü, metin, çizgi, renklilik içeren bir resim&#10;&#10;Açıklama otomatik olarak oluşturuldu">
            <a:extLst>
              <a:ext uri="{FF2B5EF4-FFF2-40B4-BE49-F238E27FC236}">
                <a16:creationId xmlns:a16="http://schemas.microsoft.com/office/drawing/2014/main" id="{61CB3736-FAB8-CBEE-9DF0-7CC79A91D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etin kutusu 3">
            <a:extLst>
              <a:ext uri="{FF2B5EF4-FFF2-40B4-BE49-F238E27FC236}">
                <a16:creationId xmlns:a16="http://schemas.microsoft.com/office/drawing/2014/main" id="{C3673332-5A11-7CAC-5BE4-ED6BAF5B2D5D}"/>
              </a:ext>
            </a:extLst>
          </p:cNvPr>
          <p:cNvSpPr txBox="1"/>
          <p:nvPr/>
        </p:nvSpPr>
        <p:spPr>
          <a:xfrm>
            <a:off x="0" y="587386"/>
            <a:ext cx="8304551" cy="400110"/>
          </a:xfrm>
          <a:prstGeom prst="rect">
            <a:avLst/>
          </a:prstGeom>
          <a:solidFill>
            <a:srgbClr val="FFFF00"/>
          </a:solidFill>
          <a:ln>
            <a:noFill/>
          </a:ln>
        </p:spPr>
        <p:txBody>
          <a:bodyPr wrap="square" rtlCol="0">
            <a:spAutoFit/>
          </a:bodyPr>
          <a:lstStyle/>
          <a:p>
            <a:pPr>
              <a:spcAft>
                <a:spcPts val="600"/>
              </a:spcAft>
            </a:pPr>
            <a:r>
              <a:rPr lang="tr-TR" sz="2000" b="1" dirty="0">
                <a:latin typeface="Arial" panose="020B0604020202020204" pitchFamily="34" charset="0"/>
                <a:cs typeface="Arial" panose="020B0604020202020204" pitchFamily="34" charset="0"/>
              </a:rPr>
              <a:t>  Aşağıdaki tanımların karşılığı olan kavramları sırasıyla söyleyiniz.</a:t>
            </a:r>
          </a:p>
        </p:txBody>
      </p:sp>
      <p:sp>
        <p:nvSpPr>
          <p:cNvPr id="2" name="Metin kutusu 1">
            <a:extLst>
              <a:ext uri="{FF2B5EF4-FFF2-40B4-BE49-F238E27FC236}">
                <a16:creationId xmlns:a16="http://schemas.microsoft.com/office/drawing/2014/main" id="{FE9596C8-AE18-EF99-1946-C876E87347F7}"/>
              </a:ext>
            </a:extLst>
          </p:cNvPr>
          <p:cNvSpPr txBox="1"/>
          <p:nvPr/>
        </p:nvSpPr>
        <p:spPr>
          <a:xfrm>
            <a:off x="459771" y="60943"/>
            <a:ext cx="7290143"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3" name="Metin kutusu 2">
            <a:extLst>
              <a:ext uri="{FF2B5EF4-FFF2-40B4-BE49-F238E27FC236}">
                <a16:creationId xmlns:a16="http://schemas.microsoft.com/office/drawing/2014/main" id="{6186AC8D-F950-DF63-A7EE-28F35CBB5F84}"/>
              </a:ext>
            </a:extLst>
          </p:cNvPr>
          <p:cNvSpPr txBox="1"/>
          <p:nvPr/>
        </p:nvSpPr>
        <p:spPr>
          <a:xfrm>
            <a:off x="8826775" y="1358447"/>
            <a:ext cx="2625710"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Akabe </a:t>
            </a:r>
            <a:r>
              <a:rPr lang="tr-TR" sz="2400" b="1" dirty="0" err="1">
                <a:solidFill>
                  <a:schemeClr val="bg1"/>
                </a:solidFill>
                <a:latin typeface="Arial" panose="020B0604020202020204" pitchFamily="34" charset="0"/>
                <a:cs typeface="Arial" panose="020B0604020202020204" pitchFamily="34" charset="0"/>
              </a:rPr>
              <a:t>biatları</a:t>
            </a:r>
            <a:endParaRPr lang="tr-TR" sz="2400" b="1" dirty="0">
              <a:solidFill>
                <a:schemeClr val="bg1"/>
              </a:solidFill>
              <a:latin typeface="Arial" panose="020B0604020202020204" pitchFamily="34" charset="0"/>
              <a:cs typeface="Arial" panose="020B0604020202020204" pitchFamily="34" charset="0"/>
            </a:endParaRPr>
          </a:p>
        </p:txBody>
      </p:sp>
      <p:sp>
        <p:nvSpPr>
          <p:cNvPr id="6" name="Metin kutusu 5">
            <a:extLst>
              <a:ext uri="{FF2B5EF4-FFF2-40B4-BE49-F238E27FC236}">
                <a16:creationId xmlns:a16="http://schemas.microsoft.com/office/drawing/2014/main" id="{78689B75-A02A-5F34-3FA7-FA578D925817}"/>
              </a:ext>
            </a:extLst>
          </p:cNvPr>
          <p:cNvSpPr txBox="1"/>
          <p:nvPr/>
        </p:nvSpPr>
        <p:spPr>
          <a:xfrm>
            <a:off x="8826775" y="2206168"/>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Habeşistan</a:t>
            </a:r>
          </a:p>
        </p:txBody>
      </p:sp>
      <p:sp>
        <p:nvSpPr>
          <p:cNvPr id="7" name="Metin kutusu 6">
            <a:extLst>
              <a:ext uri="{FF2B5EF4-FFF2-40B4-BE49-F238E27FC236}">
                <a16:creationId xmlns:a16="http://schemas.microsoft.com/office/drawing/2014/main" id="{3DC7E6D0-211C-E32B-76EB-98C8300A427A}"/>
              </a:ext>
            </a:extLst>
          </p:cNvPr>
          <p:cNvSpPr txBox="1"/>
          <p:nvPr/>
        </p:nvSpPr>
        <p:spPr>
          <a:xfrm>
            <a:off x="8826775" y="3044363"/>
            <a:ext cx="2625710" cy="461665"/>
          </a:xfrm>
          <a:prstGeom prst="rect">
            <a:avLst/>
          </a:prstGeom>
          <a:noFill/>
          <a:ln>
            <a:noFill/>
          </a:ln>
        </p:spPr>
        <p:txBody>
          <a:bodyPr wrap="square" rtlCol="0">
            <a:spAutoFit/>
          </a:bodyPr>
          <a:lstStyle/>
          <a:p>
            <a:pPr>
              <a:spcAft>
                <a:spcPts val="600"/>
              </a:spcAft>
            </a:pPr>
            <a:r>
              <a:rPr lang="tr-TR" sz="2400" b="1" dirty="0" err="1">
                <a:solidFill>
                  <a:schemeClr val="bg1"/>
                </a:solidFill>
                <a:latin typeface="Arial" panose="020B0604020202020204" pitchFamily="34" charset="0"/>
                <a:cs typeface="Arial" panose="020B0604020202020204" pitchFamily="34" charset="0"/>
              </a:rPr>
              <a:t>Alak</a:t>
            </a:r>
            <a:endParaRPr lang="tr-TR" sz="2400" b="1" dirty="0">
              <a:solidFill>
                <a:schemeClr val="bg1"/>
              </a:solidFill>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3F3E07BC-E3AF-9C3F-82C8-BAD207322DC7}"/>
              </a:ext>
            </a:extLst>
          </p:cNvPr>
          <p:cNvSpPr txBox="1"/>
          <p:nvPr/>
        </p:nvSpPr>
        <p:spPr>
          <a:xfrm>
            <a:off x="8826775" y="3892084"/>
            <a:ext cx="1876196"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Hüzün yılı</a:t>
            </a:r>
          </a:p>
        </p:txBody>
      </p:sp>
      <p:sp>
        <p:nvSpPr>
          <p:cNvPr id="10" name="Metin kutusu 9">
            <a:extLst>
              <a:ext uri="{FF2B5EF4-FFF2-40B4-BE49-F238E27FC236}">
                <a16:creationId xmlns:a16="http://schemas.microsoft.com/office/drawing/2014/main" id="{BC217276-7460-7C92-7002-60217D57DAF9}"/>
              </a:ext>
            </a:extLst>
          </p:cNvPr>
          <p:cNvSpPr txBox="1"/>
          <p:nvPr/>
        </p:nvSpPr>
        <p:spPr>
          <a:xfrm>
            <a:off x="8826774" y="4730279"/>
            <a:ext cx="2475809"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Mekke</a:t>
            </a:r>
          </a:p>
        </p:txBody>
      </p:sp>
      <p:sp>
        <p:nvSpPr>
          <p:cNvPr id="11" name="Metin kutusu 10">
            <a:extLst>
              <a:ext uri="{FF2B5EF4-FFF2-40B4-BE49-F238E27FC236}">
                <a16:creationId xmlns:a16="http://schemas.microsoft.com/office/drawing/2014/main" id="{35F33B4A-8515-126F-652D-3148FFE767C4}"/>
              </a:ext>
            </a:extLst>
          </p:cNvPr>
          <p:cNvSpPr txBox="1"/>
          <p:nvPr/>
        </p:nvSpPr>
        <p:spPr>
          <a:xfrm>
            <a:off x="8826775" y="5582765"/>
            <a:ext cx="2475808" cy="461665"/>
          </a:xfrm>
          <a:prstGeom prst="rect">
            <a:avLst/>
          </a:prstGeom>
          <a:noFill/>
          <a:ln>
            <a:noFill/>
          </a:ln>
        </p:spPr>
        <p:txBody>
          <a:bodyPr wrap="square" rtlCol="0">
            <a:spAutoFit/>
          </a:bodyPr>
          <a:lstStyle/>
          <a:p>
            <a:pPr>
              <a:spcAft>
                <a:spcPts val="600"/>
              </a:spcAft>
            </a:pPr>
            <a:r>
              <a:rPr lang="tr-TR" sz="2400" b="1" dirty="0">
                <a:solidFill>
                  <a:schemeClr val="bg1"/>
                </a:solidFill>
                <a:latin typeface="Arial" panose="020B0604020202020204" pitchFamily="34" charset="0"/>
                <a:cs typeface="Arial" panose="020B0604020202020204" pitchFamily="34" charset="0"/>
              </a:rPr>
              <a:t>Hz. Hatice (</a:t>
            </a:r>
            <a:r>
              <a:rPr lang="tr-TR" sz="2400" b="1" dirty="0" err="1">
                <a:solidFill>
                  <a:schemeClr val="bg1"/>
                </a:solidFill>
                <a:latin typeface="Arial" panose="020B0604020202020204" pitchFamily="34" charset="0"/>
                <a:cs typeface="Arial" panose="020B0604020202020204" pitchFamily="34" charset="0"/>
              </a:rPr>
              <a:t>r.a</a:t>
            </a:r>
            <a:r>
              <a:rPr lang="tr-TR" sz="2400" b="1" dirty="0">
                <a:solidFill>
                  <a:schemeClr val="bg1"/>
                </a:solidFill>
                <a:latin typeface="Arial" panose="020B0604020202020204" pitchFamily="34" charset="0"/>
                <a:cs typeface="Arial" panose="020B0604020202020204" pitchFamily="34" charset="0"/>
              </a:rPr>
              <a:t>.)</a:t>
            </a:r>
          </a:p>
        </p:txBody>
      </p:sp>
      <p:sp>
        <p:nvSpPr>
          <p:cNvPr id="12" name="Metin kutusu 11">
            <a:extLst>
              <a:ext uri="{FF2B5EF4-FFF2-40B4-BE49-F238E27FC236}">
                <a16:creationId xmlns:a16="http://schemas.microsoft.com/office/drawing/2014/main" id="{28A37B34-23B9-C0D2-C947-379CD0D50FB0}"/>
              </a:ext>
            </a:extLst>
          </p:cNvPr>
          <p:cNvSpPr txBox="1"/>
          <p:nvPr/>
        </p:nvSpPr>
        <p:spPr>
          <a:xfrm>
            <a:off x="1141461" y="1396547"/>
            <a:ext cx="6443562"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İlk ayetlerin olduğu sure</a:t>
            </a:r>
          </a:p>
        </p:txBody>
      </p:sp>
      <p:sp>
        <p:nvSpPr>
          <p:cNvPr id="13" name="Metin kutusu 12">
            <a:extLst>
              <a:ext uri="{FF2B5EF4-FFF2-40B4-BE49-F238E27FC236}">
                <a16:creationId xmlns:a16="http://schemas.microsoft.com/office/drawing/2014/main" id="{51CDF66D-E008-32F2-CB4A-9D3CD40061A4}"/>
              </a:ext>
            </a:extLst>
          </p:cNvPr>
          <p:cNvSpPr txBox="1"/>
          <p:nvPr/>
        </p:nvSpPr>
        <p:spPr>
          <a:xfrm>
            <a:off x="1141460" y="2084703"/>
            <a:ext cx="6443561"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peygamberliğini ilan ettiği şehir</a:t>
            </a:r>
          </a:p>
        </p:txBody>
      </p:sp>
      <p:sp>
        <p:nvSpPr>
          <p:cNvPr id="14" name="Metin kutusu 13">
            <a:extLst>
              <a:ext uri="{FF2B5EF4-FFF2-40B4-BE49-F238E27FC236}">
                <a16:creationId xmlns:a16="http://schemas.microsoft.com/office/drawing/2014/main" id="{6105EFB6-B97C-7276-5E3F-2B4BE3C9430F}"/>
              </a:ext>
            </a:extLst>
          </p:cNvPr>
          <p:cNvSpPr txBox="1"/>
          <p:nvPr/>
        </p:nvSpPr>
        <p:spPr>
          <a:xfrm>
            <a:off x="1141461" y="3087788"/>
            <a:ext cx="6608454" cy="400110"/>
          </a:xfrm>
          <a:prstGeom prst="rect">
            <a:avLst/>
          </a:prstGeom>
          <a:noFill/>
          <a:ln>
            <a:noFill/>
          </a:ln>
        </p:spPr>
        <p:txBody>
          <a:bodyPr wrap="square" rtlCol="0">
            <a:spAutoFit/>
          </a:bodyPr>
          <a:lstStyle/>
          <a:p>
            <a:pPr>
              <a:spcAft>
                <a:spcPts val="600"/>
              </a:spcAft>
            </a:pPr>
            <a:r>
              <a:rPr lang="sv-SE" sz="2000" dirty="0">
                <a:solidFill>
                  <a:schemeClr val="bg1"/>
                </a:solidFill>
                <a:latin typeface="Arial" panose="020B0604020202020204" pitchFamily="34" charset="0"/>
                <a:cs typeface="Arial" panose="020B0604020202020204" pitchFamily="34" charset="0"/>
              </a:rPr>
              <a:t>İlk Müslümanlardan olan kadın</a:t>
            </a:r>
          </a:p>
        </p:txBody>
      </p:sp>
      <p:sp>
        <p:nvSpPr>
          <p:cNvPr id="15" name="Metin kutusu 14">
            <a:extLst>
              <a:ext uri="{FF2B5EF4-FFF2-40B4-BE49-F238E27FC236}">
                <a16:creationId xmlns:a16="http://schemas.microsoft.com/office/drawing/2014/main" id="{2AA42566-B174-3FA5-925E-DEF13D295587}"/>
              </a:ext>
            </a:extLst>
          </p:cNvPr>
          <p:cNvSpPr txBox="1"/>
          <p:nvPr/>
        </p:nvSpPr>
        <p:spPr>
          <a:xfrm>
            <a:off x="1141460" y="3920729"/>
            <a:ext cx="6323641" cy="400110"/>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Hatice (</a:t>
            </a:r>
            <a:r>
              <a:rPr lang="tr-TR" sz="2000" dirty="0" err="1">
                <a:solidFill>
                  <a:schemeClr val="bg1"/>
                </a:solidFill>
                <a:latin typeface="Arial" panose="020B0604020202020204" pitchFamily="34" charset="0"/>
                <a:cs typeface="Arial" panose="020B0604020202020204" pitchFamily="34" charset="0"/>
              </a:rPr>
              <a:t>r.a</a:t>
            </a:r>
            <a:r>
              <a:rPr lang="tr-TR" sz="2000" dirty="0">
                <a:solidFill>
                  <a:schemeClr val="bg1"/>
                </a:solidFill>
                <a:latin typeface="Arial" panose="020B0604020202020204" pitchFamily="34" charset="0"/>
                <a:cs typeface="Arial" panose="020B0604020202020204" pitchFamily="34" charset="0"/>
              </a:rPr>
              <a:t>.) ve Ebu Talip’in vefat ettiği zaman</a:t>
            </a:r>
          </a:p>
        </p:txBody>
      </p:sp>
      <p:sp>
        <p:nvSpPr>
          <p:cNvPr id="16" name="Metin kutusu 15">
            <a:extLst>
              <a:ext uri="{FF2B5EF4-FFF2-40B4-BE49-F238E27FC236}">
                <a16:creationId xmlns:a16="http://schemas.microsoft.com/office/drawing/2014/main" id="{9946A5D7-06CB-B9FD-A5A2-A851185AF338}"/>
              </a:ext>
            </a:extLst>
          </p:cNvPr>
          <p:cNvSpPr txBox="1"/>
          <p:nvPr/>
        </p:nvSpPr>
        <p:spPr>
          <a:xfrm>
            <a:off x="1141461" y="4608814"/>
            <a:ext cx="6608454"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Hz. Muhammed’in (s.a.v.) Medineliler ile yaptığı gizli görüşmeler</a:t>
            </a:r>
          </a:p>
        </p:txBody>
      </p:sp>
      <p:sp>
        <p:nvSpPr>
          <p:cNvPr id="17" name="Metin kutusu 16">
            <a:extLst>
              <a:ext uri="{FF2B5EF4-FFF2-40B4-BE49-F238E27FC236}">
                <a16:creationId xmlns:a16="http://schemas.microsoft.com/office/drawing/2014/main" id="{3CB489BB-5FA2-6404-563B-28A4426E15EE}"/>
              </a:ext>
            </a:extLst>
          </p:cNvPr>
          <p:cNvSpPr txBox="1"/>
          <p:nvPr/>
        </p:nvSpPr>
        <p:spPr>
          <a:xfrm>
            <a:off x="1141461" y="5446310"/>
            <a:ext cx="6443560" cy="707886"/>
          </a:xfrm>
          <a:prstGeom prst="rect">
            <a:avLst/>
          </a:prstGeom>
          <a:noFill/>
          <a:ln>
            <a:noFill/>
          </a:ln>
        </p:spPr>
        <p:txBody>
          <a:bodyPr wrap="square" rtlCol="0">
            <a:spAutoFit/>
          </a:bodyPr>
          <a:lstStyle/>
          <a:p>
            <a:pPr>
              <a:spcAft>
                <a:spcPts val="600"/>
              </a:spcAft>
            </a:pPr>
            <a:r>
              <a:rPr lang="tr-TR" sz="2000" dirty="0">
                <a:solidFill>
                  <a:schemeClr val="bg1"/>
                </a:solidFill>
                <a:latin typeface="Arial" panose="020B0604020202020204" pitchFamily="34" charset="0"/>
                <a:cs typeface="Arial" panose="020B0604020202020204" pitchFamily="34" charset="0"/>
              </a:rPr>
              <a:t>615 ve 616'da Hz. Cafer (</a:t>
            </a:r>
            <a:r>
              <a:rPr lang="tr-TR" sz="2000" dirty="0" err="1">
                <a:solidFill>
                  <a:schemeClr val="bg1"/>
                </a:solidFill>
                <a:latin typeface="Arial" panose="020B0604020202020204" pitchFamily="34" charset="0"/>
                <a:cs typeface="Arial" panose="020B0604020202020204" pitchFamily="34" charset="0"/>
              </a:rPr>
              <a:t>r.a</a:t>
            </a:r>
            <a:r>
              <a:rPr lang="tr-TR" sz="2000" dirty="0">
                <a:solidFill>
                  <a:schemeClr val="bg1"/>
                </a:solidFill>
                <a:latin typeface="Arial" panose="020B0604020202020204" pitchFamily="34" charset="0"/>
                <a:cs typeface="Arial" panose="020B0604020202020204" pitchFamily="34" charset="0"/>
              </a:rPr>
              <a:t>.) ile birlikte Müslümanların göç ettiği ülke </a:t>
            </a:r>
          </a:p>
        </p:txBody>
      </p:sp>
      <p:sp>
        <p:nvSpPr>
          <p:cNvPr id="18" name="Metin kutusu 17">
            <a:extLst>
              <a:ext uri="{FF2B5EF4-FFF2-40B4-BE49-F238E27FC236}">
                <a16:creationId xmlns:a16="http://schemas.microsoft.com/office/drawing/2014/main" id="{B8FEC159-8B80-B468-048F-E07C1E4320DC}"/>
              </a:ext>
            </a:extLst>
          </p:cNvPr>
          <p:cNvSpPr txBox="1"/>
          <p:nvPr/>
        </p:nvSpPr>
        <p:spPr>
          <a:xfrm>
            <a:off x="8128521" y="1357083"/>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5</a:t>
            </a:r>
          </a:p>
        </p:txBody>
      </p:sp>
      <p:sp>
        <p:nvSpPr>
          <p:cNvPr id="19" name="Metin kutusu 18">
            <a:extLst>
              <a:ext uri="{FF2B5EF4-FFF2-40B4-BE49-F238E27FC236}">
                <a16:creationId xmlns:a16="http://schemas.microsoft.com/office/drawing/2014/main" id="{56B99C26-43B7-2D9B-0882-B4D08EB78427}"/>
              </a:ext>
            </a:extLst>
          </p:cNvPr>
          <p:cNvSpPr txBox="1"/>
          <p:nvPr/>
        </p:nvSpPr>
        <p:spPr>
          <a:xfrm>
            <a:off x="8128521" y="2204804"/>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6</a:t>
            </a:r>
          </a:p>
        </p:txBody>
      </p:sp>
      <p:sp>
        <p:nvSpPr>
          <p:cNvPr id="20" name="Metin kutusu 19">
            <a:extLst>
              <a:ext uri="{FF2B5EF4-FFF2-40B4-BE49-F238E27FC236}">
                <a16:creationId xmlns:a16="http://schemas.microsoft.com/office/drawing/2014/main" id="{AE9EA819-09EA-1A2B-77DB-6D209E6183AA}"/>
              </a:ext>
            </a:extLst>
          </p:cNvPr>
          <p:cNvSpPr txBox="1"/>
          <p:nvPr/>
        </p:nvSpPr>
        <p:spPr>
          <a:xfrm>
            <a:off x="8113531" y="3042999"/>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1</a:t>
            </a:r>
          </a:p>
        </p:txBody>
      </p:sp>
      <p:sp>
        <p:nvSpPr>
          <p:cNvPr id="21" name="Metin kutusu 20">
            <a:extLst>
              <a:ext uri="{FF2B5EF4-FFF2-40B4-BE49-F238E27FC236}">
                <a16:creationId xmlns:a16="http://schemas.microsoft.com/office/drawing/2014/main" id="{5CC2B8E3-5035-F299-A49B-CB7230B64031}"/>
              </a:ext>
            </a:extLst>
          </p:cNvPr>
          <p:cNvSpPr txBox="1"/>
          <p:nvPr/>
        </p:nvSpPr>
        <p:spPr>
          <a:xfrm>
            <a:off x="8113531" y="3890720"/>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4</a:t>
            </a:r>
          </a:p>
        </p:txBody>
      </p:sp>
      <p:sp>
        <p:nvSpPr>
          <p:cNvPr id="22" name="Metin kutusu 21">
            <a:extLst>
              <a:ext uri="{FF2B5EF4-FFF2-40B4-BE49-F238E27FC236}">
                <a16:creationId xmlns:a16="http://schemas.microsoft.com/office/drawing/2014/main" id="{D6814E9B-A1E8-130D-8D6E-BFAAEB74DF07}"/>
              </a:ext>
            </a:extLst>
          </p:cNvPr>
          <p:cNvSpPr txBox="1"/>
          <p:nvPr/>
        </p:nvSpPr>
        <p:spPr>
          <a:xfrm>
            <a:off x="8128521" y="4728915"/>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2</a:t>
            </a:r>
          </a:p>
        </p:txBody>
      </p:sp>
      <p:sp>
        <p:nvSpPr>
          <p:cNvPr id="23" name="Metin kutusu 22">
            <a:extLst>
              <a:ext uri="{FF2B5EF4-FFF2-40B4-BE49-F238E27FC236}">
                <a16:creationId xmlns:a16="http://schemas.microsoft.com/office/drawing/2014/main" id="{2E061EFF-8632-FB73-17D1-CC59F481B356}"/>
              </a:ext>
            </a:extLst>
          </p:cNvPr>
          <p:cNvSpPr txBox="1"/>
          <p:nvPr/>
        </p:nvSpPr>
        <p:spPr>
          <a:xfrm>
            <a:off x="8128521" y="5581401"/>
            <a:ext cx="463936" cy="461665"/>
          </a:xfrm>
          <a:prstGeom prst="rect">
            <a:avLst/>
          </a:prstGeom>
          <a:noFill/>
          <a:ln>
            <a:noFill/>
          </a:ln>
        </p:spPr>
        <p:txBody>
          <a:bodyPr wrap="square" rtlCol="0">
            <a:spAutoFit/>
          </a:bodyPr>
          <a:lstStyle/>
          <a:p>
            <a:pPr algn="ctr">
              <a:spcAft>
                <a:spcPts val="600"/>
              </a:spcAft>
            </a:pPr>
            <a:r>
              <a:rPr lang="tr-TR" sz="2400" b="1" dirty="0">
                <a:solidFill>
                  <a:srgbClr val="7030A0"/>
                </a:solidFill>
                <a:latin typeface="Arial" panose="020B0604020202020204" pitchFamily="34" charset="0"/>
                <a:cs typeface="Arial" panose="020B0604020202020204" pitchFamily="34" charset="0"/>
              </a:rPr>
              <a:t>3</a:t>
            </a:r>
          </a:p>
        </p:txBody>
      </p:sp>
      <p:sp>
        <p:nvSpPr>
          <p:cNvPr id="24" name="Metin kutusu 23">
            <a:extLst>
              <a:ext uri="{FF2B5EF4-FFF2-40B4-BE49-F238E27FC236}">
                <a16:creationId xmlns:a16="http://schemas.microsoft.com/office/drawing/2014/main" id="{28481A87-3287-F39E-24E3-FC277FE0E5C2}"/>
              </a:ext>
            </a:extLst>
          </p:cNvPr>
          <p:cNvSpPr txBox="1"/>
          <p:nvPr/>
        </p:nvSpPr>
        <p:spPr>
          <a:xfrm>
            <a:off x="443206" y="1357083"/>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1</a:t>
            </a:r>
          </a:p>
        </p:txBody>
      </p:sp>
      <p:sp>
        <p:nvSpPr>
          <p:cNvPr id="25" name="Metin kutusu 24">
            <a:extLst>
              <a:ext uri="{FF2B5EF4-FFF2-40B4-BE49-F238E27FC236}">
                <a16:creationId xmlns:a16="http://schemas.microsoft.com/office/drawing/2014/main" id="{E63370A6-BF31-DF7D-C729-06C8E16E5CF4}"/>
              </a:ext>
            </a:extLst>
          </p:cNvPr>
          <p:cNvSpPr txBox="1"/>
          <p:nvPr/>
        </p:nvSpPr>
        <p:spPr>
          <a:xfrm>
            <a:off x="443206" y="2204804"/>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2</a:t>
            </a:r>
          </a:p>
        </p:txBody>
      </p:sp>
      <p:sp>
        <p:nvSpPr>
          <p:cNvPr id="26" name="Metin kutusu 25">
            <a:extLst>
              <a:ext uri="{FF2B5EF4-FFF2-40B4-BE49-F238E27FC236}">
                <a16:creationId xmlns:a16="http://schemas.microsoft.com/office/drawing/2014/main" id="{0395A8A7-C734-703F-9F92-4BA207DDA5B9}"/>
              </a:ext>
            </a:extLst>
          </p:cNvPr>
          <p:cNvSpPr txBox="1"/>
          <p:nvPr/>
        </p:nvSpPr>
        <p:spPr>
          <a:xfrm>
            <a:off x="443206" y="3042999"/>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3</a:t>
            </a:r>
          </a:p>
        </p:txBody>
      </p:sp>
      <p:sp>
        <p:nvSpPr>
          <p:cNvPr id="27" name="Metin kutusu 26">
            <a:extLst>
              <a:ext uri="{FF2B5EF4-FFF2-40B4-BE49-F238E27FC236}">
                <a16:creationId xmlns:a16="http://schemas.microsoft.com/office/drawing/2014/main" id="{D3693FFD-ADC5-F534-85D7-F85A52B91B80}"/>
              </a:ext>
            </a:extLst>
          </p:cNvPr>
          <p:cNvSpPr txBox="1"/>
          <p:nvPr/>
        </p:nvSpPr>
        <p:spPr>
          <a:xfrm>
            <a:off x="443206" y="3890720"/>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4</a:t>
            </a:r>
          </a:p>
        </p:txBody>
      </p:sp>
      <p:sp>
        <p:nvSpPr>
          <p:cNvPr id="28" name="Metin kutusu 27">
            <a:extLst>
              <a:ext uri="{FF2B5EF4-FFF2-40B4-BE49-F238E27FC236}">
                <a16:creationId xmlns:a16="http://schemas.microsoft.com/office/drawing/2014/main" id="{DB43ABD8-4516-DCD4-A97E-39A0D8D1116B}"/>
              </a:ext>
            </a:extLst>
          </p:cNvPr>
          <p:cNvSpPr txBox="1"/>
          <p:nvPr/>
        </p:nvSpPr>
        <p:spPr>
          <a:xfrm>
            <a:off x="443206" y="4728915"/>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5</a:t>
            </a:r>
          </a:p>
        </p:txBody>
      </p:sp>
      <p:sp>
        <p:nvSpPr>
          <p:cNvPr id="29" name="Metin kutusu 28">
            <a:extLst>
              <a:ext uri="{FF2B5EF4-FFF2-40B4-BE49-F238E27FC236}">
                <a16:creationId xmlns:a16="http://schemas.microsoft.com/office/drawing/2014/main" id="{1A8B9CC6-2452-4973-E399-8A8C12867D59}"/>
              </a:ext>
            </a:extLst>
          </p:cNvPr>
          <p:cNvSpPr txBox="1"/>
          <p:nvPr/>
        </p:nvSpPr>
        <p:spPr>
          <a:xfrm>
            <a:off x="443206" y="5581401"/>
            <a:ext cx="463936" cy="461665"/>
          </a:xfrm>
          <a:prstGeom prst="rect">
            <a:avLst/>
          </a:prstGeom>
          <a:noFill/>
          <a:ln>
            <a:noFill/>
          </a:ln>
        </p:spPr>
        <p:txBody>
          <a:bodyPr wrap="square" rtlCol="0">
            <a:spAutoFit/>
          </a:bodyPr>
          <a:lstStyle/>
          <a:p>
            <a:pPr algn="ctr">
              <a:spcAft>
                <a:spcPts val="600"/>
              </a:spcAft>
            </a:pPr>
            <a:r>
              <a:rPr lang="tr-TR" sz="2400" b="1" dirty="0">
                <a:latin typeface="Arial" panose="020B0604020202020204" pitchFamily="34" charset="0"/>
                <a:cs typeface="Arial" panose="020B0604020202020204" pitchFamily="34" charset="0"/>
              </a:rPr>
              <a:t>6</a:t>
            </a:r>
          </a:p>
        </p:txBody>
      </p:sp>
      <p:sp>
        <p:nvSpPr>
          <p:cNvPr id="30" name="Metin kutusu 29">
            <a:extLst>
              <a:ext uri="{FF2B5EF4-FFF2-40B4-BE49-F238E27FC236}">
                <a16:creationId xmlns:a16="http://schemas.microsoft.com/office/drawing/2014/main" id="{31A680AB-2D5C-026C-49B3-E565B1A08544}"/>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639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descr="metin, ekran görüntüsü, yazı tipi içeren bir resim&#10;&#10;Açıklama otomatik olarak oluşturuldu">
            <a:extLst>
              <a:ext uri="{FF2B5EF4-FFF2-40B4-BE49-F238E27FC236}">
                <a16:creationId xmlns:a16="http://schemas.microsoft.com/office/drawing/2014/main" id="{D720476F-6540-C9CF-188A-05886BBA2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DEB2B09-128F-BEF6-1B0B-0B8D666F8D8B}"/>
              </a:ext>
            </a:extLst>
          </p:cNvPr>
          <p:cNvSpPr txBox="1"/>
          <p:nvPr/>
        </p:nvSpPr>
        <p:spPr>
          <a:xfrm>
            <a:off x="459772" y="60943"/>
            <a:ext cx="7274528"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pic>
        <p:nvPicPr>
          <p:cNvPr id="6" name="Resim 5" descr="ekran görüntüsü, grafik, renklilik, tasarım içeren bir resim&#10;&#10;Açıklama otomatik olarak oluşturuldu">
            <a:extLst>
              <a:ext uri="{FF2B5EF4-FFF2-40B4-BE49-F238E27FC236}">
                <a16:creationId xmlns:a16="http://schemas.microsoft.com/office/drawing/2014/main" id="{8FA595B2-81D3-B20E-94BE-41650FC43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9" y="1628182"/>
            <a:ext cx="4183819" cy="914021"/>
          </a:xfrm>
          <a:prstGeom prst="rect">
            <a:avLst/>
          </a:prstGeom>
        </p:spPr>
      </p:pic>
      <p:pic>
        <p:nvPicPr>
          <p:cNvPr id="7" name="Resim 6" descr="ekran görüntüsü, grafik, renklilik, tasarım içeren bir resim&#10;&#10;Açıklama otomatik olarak oluşturuldu">
            <a:extLst>
              <a:ext uri="{FF2B5EF4-FFF2-40B4-BE49-F238E27FC236}">
                <a16:creationId xmlns:a16="http://schemas.microsoft.com/office/drawing/2014/main" id="{8188D11B-BD4C-3313-4D27-FA4FD15035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5918" y="2704346"/>
            <a:ext cx="4183819" cy="914021"/>
          </a:xfrm>
          <a:prstGeom prst="rect">
            <a:avLst/>
          </a:prstGeom>
        </p:spPr>
      </p:pic>
      <p:pic>
        <p:nvPicPr>
          <p:cNvPr id="8" name="Resim 7" descr="ekran görüntüsü, grafik, renklilik, tasarım içeren bir resim&#10;&#10;Açıklama otomatik olarak oluşturuldu">
            <a:extLst>
              <a:ext uri="{FF2B5EF4-FFF2-40B4-BE49-F238E27FC236}">
                <a16:creationId xmlns:a16="http://schemas.microsoft.com/office/drawing/2014/main" id="{A187CCAD-0424-DD3D-A04C-06FF40273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742" y="3780510"/>
            <a:ext cx="4183819" cy="914021"/>
          </a:xfrm>
          <a:prstGeom prst="rect">
            <a:avLst/>
          </a:prstGeom>
        </p:spPr>
      </p:pic>
      <p:sp>
        <p:nvSpPr>
          <p:cNvPr id="9" name="Metin kutusu 8">
            <a:extLst>
              <a:ext uri="{FF2B5EF4-FFF2-40B4-BE49-F238E27FC236}">
                <a16:creationId xmlns:a16="http://schemas.microsoft.com/office/drawing/2014/main" id="{F9F17C72-20F2-4285-D2B0-1B72B305CB77}"/>
              </a:ext>
            </a:extLst>
          </p:cNvPr>
          <p:cNvSpPr txBox="1"/>
          <p:nvPr/>
        </p:nvSpPr>
        <p:spPr>
          <a:xfrm>
            <a:off x="5338324" y="1866766"/>
            <a:ext cx="2636444" cy="446276"/>
          </a:xfrm>
          <a:prstGeom prst="rect">
            <a:avLst/>
          </a:prstGeom>
          <a:noFill/>
        </p:spPr>
        <p:txBody>
          <a:bodyPr wrap="square" rtlCol="0">
            <a:spAutoFit/>
          </a:bodyPr>
          <a:lstStyle/>
          <a:p>
            <a:r>
              <a:rPr lang="tr-TR" sz="2300" dirty="0">
                <a:latin typeface="Arial" panose="020B0604020202020204" pitchFamily="34" charset="0"/>
              </a:rPr>
              <a:t>Mikail OKUMUŞ</a:t>
            </a:r>
          </a:p>
        </p:txBody>
      </p:sp>
      <p:sp>
        <p:nvSpPr>
          <p:cNvPr id="10" name="Metin kutusu 9">
            <a:extLst>
              <a:ext uri="{FF2B5EF4-FFF2-40B4-BE49-F238E27FC236}">
                <a16:creationId xmlns:a16="http://schemas.microsoft.com/office/drawing/2014/main" id="{B09D9273-0188-11FB-FFC1-89AD389A19C2}"/>
              </a:ext>
            </a:extLst>
          </p:cNvPr>
          <p:cNvSpPr txBox="1"/>
          <p:nvPr/>
        </p:nvSpPr>
        <p:spPr>
          <a:xfrm>
            <a:off x="5338323" y="2934403"/>
            <a:ext cx="2631749" cy="446276"/>
          </a:xfrm>
          <a:prstGeom prst="rect">
            <a:avLst/>
          </a:prstGeom>
          <a:noFill/>
        </p:spPr>
        <p:txBody>
          <a:bodyPr wrap="square" rtlCol="0">
            <a:spAutoFit/>
          </a:bodyPr>
          <a:lstStyle/>
          <a:p>
            <a:r>
              <a:rPr lang="tr-TR" sz="2300" dirty="0">
                <a:latin typeface="Arial" panose="020B0604020202020204" pitchFamily="34" charset="0"/>
              </a:rPr>
              <a:t>Adem USTAOĞLU</a:t>
            </a:r>
          </a:p>
        </p:txBody>
      </p:sp>
      <p:sp>
        <p:nvSpPr>
          <p:cNvPr id="11" name="Metin kutusu 10">
            <a:extLst>
              <a:ext uri="{FF2B5EF4-FFF2-40B4-BE49-F238E27FC236}">
                <a16:creationId xmlns:a16="http://schemas.microsoft.com/office/drawing/2014/main" id="{7BC7C82E-0BA4-C3DA-1BCB-00037FABF7C5}"/>
              </a:ext>
            </a:extLst>
          </p:cNvPr>
          <p:cNvSpPr txBox="1"/>
          <p:nvPr/>
        </p:nvSpPr>
        <p:spPr>
          <a:xfrm>
            <a:off x="5338324" y="4014382"/>
            <a:ext cx="2631748" cy="446276"/>
          </a:xfrm>
          <a:prstGeom prst="rect">
            <a:avLst/>
          </a:prstGeom>
          <a:noFill/>
        </p:spPr>
        <p:txBody>
          <a:bodyPr wrap="square" rtlCol="0">
            <a:spAutoFit/>
          </a:bodyPr>
          <a:lstStyle/>
          <a:p>
            <a:r>
              <a:rPr lang="tr-TR" sz="2300" dirty="0">
                <a:latin typeface="Arial" panose="020B0604020202020204" pitchFamily="34" charset="0"/>
              </a:rPr>
              <a:t>Ekrem BALCI</a:t>
            </a:r>
          </a:p>
        </p:txBody>
      </p:sp>
      <p:sp>
        <p:nvSpPr>
          <p:cNvPr id="5" name="Metin kutusu 4">
            <a:extLst>
              <a:ext uri="{FF2B5EF4-FFF2-40B4-BE49-F238E27FC236}">
                <a16:creationId xmlns:a16="http://schemas.microsoft.com/office/drawing/2014/main" id="{C58E9F6B-B6E8-3A92-6EE8-8C077CD7641D}"/>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06232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480AE-D621-9E65-3816-3C1528EF7A2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650C5568-7835-C3D8-3E35-F6B90339D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F7412314-5C3F-E7EB-ABEB-25006AE07CE6}"/>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070C0429-3B5A-1762-26E9-59A21339347D}"/>
              </a:ext>
            </a:extLst>
          </p:cNvPr>
          <p:cNvSpPr txBox="1"/>
          <p:nvPr/>
        </p:nvSpPr>
        <p:spPr>
          <a:xfrm>
            <a:off x="4015482" y="1725667"/>
            <a:ext cx="8035728" cy="1631216"/>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Hz. Muhammed (s.a.v.), ilk vahyin ardından evine gitti. Hz. Hatice’ye (r.a.) anlattı. Hz. Hatice (r.a.) “Allah’a yemin ederim ki Allah hiçbir vakit seni utandırmaz.” diyerek Hz. Muhammed'i (s.a.v.) teselli etti. </a:t>
            </a:r>
          </a:p>
        </p:txBody>
      </p:sp>
      <p:sp>
        <p:nvSpPr>
          <p:cNvPr id="6" name="Dikdörtgen: Köşeleri Yuvarlatılmış 5">
            <a:extLst>
              <a:ext uri="{FF2B5EF4-FFF2-40B4-BE49-F238E27FC236}">
                <a16:creationId xmlns:a16="http://schemas.microsoft.com/office/drawing/2014/main" id="{C09AB429-4AA2-FD88-DF51-74C3E3F8FD10}"/>
              </a:ext>
            </a:extLst>
          </p:cNvPr>
          <p:cNvSpPr/>
          <p:nvPr/>
        </p:nvSpPr>
        <p:spPr>
          <a:xfrm>
            <a:off x="4015482" y="729000"/>
            <a:ext cx="1530879"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İlk Vahiy</a:t>
            </a:r>
          </a:p>
        </p:txBody>
      </p:sp>
      <p:pic>
        <p:nvPicPr>
          <p:cNvPr id="8" name="Resim 7" descr="el yazısı, yazı tipi, tasarım içeren bir resim&#10;&#10;Açıklama otomatik olarak oluşturuldu">
            <a:extLst>
              <a:ext uri="{FF2B5EF4-FFF2-40B4-BE49-F238E27FC236}">
                <a16:creationId xmlns:a16="http://schemas.microsoft.com/office/drawing/2014/main" id="{1349C80C-DD42-4129-0D71-094947BAF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
        <p:nvSpPr>
          <p:cNvPr id="7" name="Metin kutusu 6">
            <a:extLst>
              <a:ext uri="{FF2B5EF4-FFF2-40B4-BE49-F238E27FC236}">
                <a16:creationId xmlns:a16="http://schemas.microsoft.com/office/drawing/2014/main" id="{0456B3D8-D2C0-E731-F03E-06AF1B375A0A}"/>
              </a:ext>
            </a:extLst>
          </p:cNvPr>
          <p:cNvSpPr txBox="1"/>
          <p:nvPr/>
        </p:nvSpPr>
        <p:spPr>
          <a:xfrm>
            <a:off x="4015482" y="3634022"/>
            <a:ext cx="7919187" cy="2400657"/>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Daha sonra Hz. Muhammed’i (s.a.v.) Varaka b. Nevfel adındaki bilgin bir akrabasına </a:t>
            </a:r>
            <a:r>
              <a:rPr lang="tr-TR" sz="2500" dirty="0" err="1">
                <a:latin typeface="Arial" panose="020B0604020202020204" pitchFamily="34" charset="0"/>
                <a:cs typeface="Arial" panose="020B0604020202020204" pitchFamily="34" charset="0"/>
              </a:rPr>
              <a:t>götürdu</a:t>
            </a:r>
            <a:r>
              <a:rPr lang="tr-TR" sz="2500" dirty="0">
                <a:latin typeface="Arial" panose="020B0604020202020204" pitchFamily="34" charset="0"/>
                <a:cs typeface="Arial" panose="020B0604020202020204" pitchFamily="34" charset="0"/>
              </a:rPr>
              <a:t>̈. Varaka b. Nevfel, Hz. Muhammed’e (s.a.v.) kendisine gelenin vahiy </a:t>
            </a:r>
            <a:r>
              <a:rPr lang="tr-TR" sz="2500" dirty="0" err="1">
                <a:latin typeface="Arial" panose="020B0604020202020204" pitchFamily="34" charset="0"/>
                <a:cs typeface="Arial" panose="020B0604020202020204" pitchFamily="34" charset="0"/>
              </a:rPr>
              <a:t>meleği</a:t>
            </a:r>
            <a:r>
              <a:rPr lang="tr-TR" sz="2500" dirty="0">
                <a:latin typeface="Arial" panose="020B0604020202020204" pitchFamily="34" charset="0"/>
                <a:cs typeface="Arial" panose="020B0604020202020204" pitchFamily="34" charset="0"/>
              </a:rPr>
              <a:t> Cebrail (a.s.) </a:t>
            </a:r>
            <a:r>
              <a:rPr lang="tr-TR" sz="2500" dirty="0" err="1">
                <a:latin typeface="Arial" panose="020B0604020202020204" pitchFamily="34" charset="0"/>
                <a:cs typeface="Arial" panose="020B0604020202020204" pitchFamily="34" charset="0"/>
              </a:rPr>
              <a:t>olduğunu</a:t>
            </a:r>
            <a:r>
              <a:rPr lang="tr-TR" sz="2500" dirty="0">
                <a:latin typeface="Arial" panose="020B0604020202020204" pitchFamily="34" charset="0"/>
                <a:cs typeface="Arial" panose="020B0604020202020204" pitchFamily="34" charset="0"/>
              </a:rPr>
              <a:t> ve Cebrail’in (a.s.) daha </a:t>
            </a:r>
            <a:r>
              <a:rPr lang="tr-TR" sz="2500" dirty="0" err="1">
                <a:latin typeface="Arial" panose="020B0604020202020204" pitchFamily="34" charset="0"/>
                <a:cs typeface="Arial" panose="020B0604020202020204" pitchFamily="34" charset="0"/>
              </a:rPr>
              <a:t>önceki</a:t>
            </a:r>
            <a:r>
              <a:rPr lang="tr-TR" sz="2500" dirty="0">
                <a:latin typeface="Arial" panose="020B0604020202020204" pitchFamily="34" charset="0"/>
                <a:cs typeface="Arial" panose="020B0604020202020204" pitchFamily="34" charset="0"/>
              </a:rPr>
              <a:t> peygamberlere de Allah’ın (c.c.) mesajını </a:t>
            </a:r>
            <a:r>
              <a:rPr lang="tr-TR" sz="2500" dirty="0" err="1">
                <a:latin typeface="Arial" panose="020B0604020202020204" pitchFamily="34" charset="0"/>
                <a:cs typeface="Arial" panose="020B0604020202020204" pitchFamily="34" charset="0"/>
              </a:rPr>
              <a:t>getirdiğini</a:t>
            </a:r>
            <a:r>
              <a:rPr lang="tr-TR" sz="2500" dirty="0">
                <a:latin typeface="Arial" panose="020B0604020202020204" pitchFamily="34" charset="0"/>
                <a:cs typeface="Arial" panose="020B0604020202020204" pitchFamily="34" charset="0"/>
              </a:rPr>
              <a:t> </a:t>
            </a:r>
            <a:r>
              <a:rPr lang="tr-TR" sz="2500" dirty="0" err="1">
                <a:latin typeface="Arial" panose="020B0604020202020204" pitchFamily="34" charset="0"/>
                <a:cs typeface="Arial" panose="020B0604020202020204" pitchFamily="34" charset="0"/>
              </a:rPr>
              <a:t>söyledi</a:t>
            </a:r>
            <a:r>
              <a:rPr lang="tr-TR" sz="2500" dirty="0">
                <a:latin typeface="Arial" panose="020B0604020202020204" pitchFamily="34" charset="0"/>
                <a:cs typeface="Arial" panose="020B0604020202020204" pitchFamily="34" charset="0"/>
              </a:rPr>
              <a:t>.</a:t>
            </a:r>
          </a:p>
        </p:txBody>
      </p:sp>
      <p:sp>
        <p:nvSpPr>
          <p:cNvPr id="10" name="Metin kutusu 9">
            <a:extLst>
              <a:ext uri="{FF2B5EF4-FFF2-40B4-BE49-F238E27FC236}">
                <a16:creationId xmlns:a16="http://schemas.microsoft.com/office/drawing/2014/main" id="{197E3309-DD96-D61D-133F-14F869275C40}"/>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195931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0C139-F999-E51B-7A4C-BC11B5E06BD2}"/>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07656BE9-3F16-986F-0161-1DC78B41C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D86F0C95-1607-4BAF-B3D8-31A4D77456E2}"/>
              </a:ext>
            </a:extLst>
          </p:cNvPr>
          <p:cNvSpPr txBox="1"/>
          <p:nvPr/>
        </p:nvSpPr>
        <p:spPr>
          <a:xfrm>
            <a:off x="459772" y="60943"/>
            <a:ext cx="7035310" cy="646331"/>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pic>
        <p:nvPicPr>
          <p:cNvPr id="6" name="Resim 5" descr="macenta, renklilik, mor, pembe içeren bir resim&#10;&#10;Açıklama otomatik olarak oluşturuldu">
            <a:extLst>
              <a:ext uri="{FF2B5EF4-FFF2-40B4-BE49-F238E27FC236}">
                <a16:creationId xmlns:a16="http://schemas.microsoft.com/office/drawing/2014/main" id="{6C195A33-A26C-83BF-BF33-8F5520164DEA}"/>
              </a:ext>
            </a:extLst>
          </p:cNvPr>
          <p:cNvPicPr>
            <a:picLocks noChangeAspect="1"/>
          </p:cNvPicPr>
          <p:nvPr/>
        </p:nvPicPr>
        <p:blipFill rotWithShape="1">
          <a:blip r:embed="rId3">
            <a:alphaModFix amt="41000"/>
            <a:extLst>
              <a:ext uri="{28A0092B-C50C-407E-A947-70E740481C1C}">
                <a14:useLocalDpi xmlns:a14="http://schemas.microsoft.com/office/drawing/2010/main" val="0"/>
              </a:ext>
            </a:extLst>
          </a:blip>
          <a:srcRect l="3178" t="10342" r="4142" b="8528"/>
          <a:stretch/>
        </p:blipFill>
        <p:spPr>
          <a:xfrm>
            <a:off x="140790" y="655820"/>
            <a:ext cx="11787819" cy="5546360"/>
          </a:xfrm>
          <a:prstGeom prst="rect">
            <a:avLst/>
          </a:prstGeom>
        </p:spPr>
      </p:pic>
      <p:sp>
        <p:nvSpPr>
          <p:cNvPr id="4" name="Metin kutusu 3">
            <a:extLst>
              <a:ext uri="{FF2B5EF4-FFF2-40B4-BE49-F238E27FC236}">
                <a16:creationId xmlns:a16="http://schemas.microsoft.com/office/drawing/2014/main" id="{16F7B45A-F2DB-15BE-68C3-FCE19A595B14}"/>
              </a:ext>
            </a:extLst>
          </p:cNvPr>
          <p:cNvSpPr txBox="1"/>
          <p:nvPr/>
        </p:nvSpPr>
        <p:spPr>
          <a:xfrm>
            <a:off x="1190683" y="1528480"/>
            <a:ext cx="9810635" cy="3801041"/>
          </a:xfrm>
          <a:prstGeom prst="rect">
            <a:avLst/>
          </a:prstGeom>
          <a:noFill/>
          <a:ln>
            <a:noFill/>
          </a:ln>
        </p:spPr>
        <p:txBody>
          <a:bodyPr wrap="square" rtlCol="0">
            <a:spAutoFit/>
          </a:bodyPr>
          <a:lstStyle/>
          <a:p>
            <a:pPr algn="ctr">
              <a:spcAft>
                <a:spcPts val="600"/>
              </a:spcAft>
            </a:pPr>
            <a:r>
              <a:rPr lang="tr-TR" sz="3600" dirty="0">
                <a:latin typeface="Arial" panose="020B0604020202020204" pitchFamily="34" charset="0"/>
                <a:cs typeface="Arial" panose="020B0604020202020204" pitchFamily="34" charset="0"/>
              </a:rPr>
              <a:t> * Yaratan Rabbinin adıyla oku ! </a:t>
            </a:r>
          </a:p>
          <a:p>
            <a:pPr algn="ctr">
              <a:spcAft>
                <a:spcPts val="600"/>
              </a:spcAft>
            </a:pPr>
            <a:r>
              <a:rPr lang="tr-TR" sz="3600" dirty="0">
                <a:latin typeface="Arial" panose="020B0604020202020204" pitchFamily="34" charset="0"/>
                <a:cs typeface="Arial" panose="020B0604020202020204" pitchFamily="34" charset="0"/>
              </a:rPr>
              <a:t> * O, insanı aşılanmış bir yumurtadan yarattı.</a:t>
            </a:r>
          </a:p>
          <a:p>
            <a:pPr algn="ctr">
              <a:spcAft>
                <a:spcPts val="600"/>
              </a:spcAft>
            </a:pPr>
            <a:r>
              <a:rPr lang="tr-TR" sz="3600" dirty="0">
                <a:latin typeface="Arial" panose="020B0604020202020204" pitchFamily="34" charset="0"/>
                <a:cs typeface="Arial" panose="020B0604020202020204" pitchFamily="34" charset="0"/>
              </a:rPr>
              <a:t> * Oku ! Senin Rabbin kerem sahibidir.</a:t>
            </a:r>
          </a:p>
          <a:p>
            <a:pPr algn="ctr">
              <a:spcAft>
                <a:spcPts val="600"/>
              </a:spcAft>
            </a:pPr>
            <a:r>
              <a:rPr lang="tr-TR" sz="3600" dirty="0">
                <a:latin typeface="Arial" panose="020B0604020202020204" pitchFamily="34" charset="0"/>
                <a:cs typeface="Arial" panose="020B0604020202020204" pitchFamily="34" charset="0"/>
              </a:rPr>
              <a:t> * O, kalemle yazmayı öğretendir.</a:t>
            </a:r>
          </a:p>
          <a:p>
            <a:pPr algn="ctr">
              <a:spcAft>
                <a:spcPts val="600"/>
              </a:spcAft>
            </a:pPr>
            <a:r>
              <a:rPr lang="tr-TR" sz="3600" dirty="0">
                <a:latin typeface="Arial" panose="020B0604020202020204" pitchFamily="34" charset="0"/>
                <a:cs typeface="Arial" panose="020B0604020202020204" pitchFamily="34" charset="0"/>
              </a:rPr>
              <a:t> * İnsana bilmediğini de öğretendir…</a:t>
            </a:r>
          </a:p>
          <a:p>
            <a:pPr algn="ctr">
              <a:spcAft>
                <a:spcPts val="600"/>
              </a:spcAft>
            </a:pPr>
            <a:r>
              <a:rPr lang="tr-TR" sz="3600" dirty="0">
                <a:latin typeface="Arial" panose="020B0604020202020204" pitchFamily="34" charset="0"/>
                <a:cs typeface="Arial" panose="020B0604020202020204" pitchFamily="34" charset="0"/>
              </a:rPr>
              <a:t>(</a:t>
            </a:r>
            <a:r>
              <a:rPr lang="tr-TR" sz="3600" dirty="0" err="1">
                <a:latin typeface="Arial" panose="020B0604020202020204" pitchFamily="34" charset="0"/>
                <a:cs typeface="Arial" panose="020B0604020202020204" pitchFamily="34" charset="0"/>
              </a:rPr>
              <a:t>Alak</a:t>
            </a:r>
            <a:r>
              <a:rPr lang="tr-TR" sz="3600" dirty="0">
                <a:latin typeface="Arial" panose="020B0604020202020204" pitchFamily="34" charset="0"/>
                <a:cs typeface="Arial" panose="020B0604020202020204" pitchFamily="34" charset="0"/>
              </a:rPr>
              <a:t> suresi, 1-5. ayetler)</a:t>
            </a:r>
          </a:p>
        </p:txBody>
      </p:sp>
      <p:sp>
        <p:nvSpPr>
          <p:cNvPr id="10" name="Metin kutusu 9">
            <a:extLst>
              <a:ext uri="{FF2B5EF4-FFF2-40B4-BE49-F238E27FC236}">
                <a16:creationId xmlns:a16="http://schemas.microsoft.com/office/drawing/2014/main" id="{154461B0-88D0-1D3F-ADEE-D78C5798D938}"/>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1427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6606A-6F5E-3656-6D9E-BE906B5C01B5}"/>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5AF2472-CFF4-6FB5-5DC6-A65D4E238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72BEC0C0-3CC1-C6D1-125E-5887A1377E25}"/>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670BB7CC-80AB-414A-5FA7-D4DD77357AAD}"/>
              </a:ext>
            </a:extLst>
          </p:cNvPr>
          <p:cNvSpPr txBox="1"/>
          <p:nvPr/>
        </p:nvSpPr>
        <p:spPr>
          <a:xfrm>
            <a:off x="4015482" y="1725667"/>
            <a:ext cx="8035728" cy="2015936"/>
          </a:xfrm>
          <a:prstGeom prst="rect">
            <a:avLst/>
          </a:prstGeom>
          <a:noFill/>
          <a:ln>
            <a:noFill/>
          </a:ln>
        </p:spPr>
        <p:txBody>
          <a:bodyPr wrap="square" rtlCol="0">
            <a:spAutoFit/>
          </a:bodyPr>
          <a:lstStyle/>
          <a:p>
            <a:pPr>
              <a:spcAft>
                <a:spcPts val="600"/>
              </a:spcAft>
            </a:pPr>
            <a:r>
              <a:rPr lang="tr-TR" sz="2500" dirty="0">
                <a:latin typeface="Arial" panose="020B0604020202020204" pitchFamily="34" charset="0"/>
                <a:cs typeface="Arial" panose="020B0604020202020204" pitchFamily="34" charset="0"/>
              </a:rPr>
              <a:t>• Peygamberimiz, önce yakın akrabalarını ve arkadaşlarını İslam’a davet etti. Bunun için bir ziyafet düzenledi ve akrabalarını davet etti. Burada peygamberliğini açıkladı. İlk olarak kendisine yakın olanlar iman ettiler.</a:t>
            </a:r>
          </a:p>
        </p:txBody>
      </p:sp>
      <p:sp>
        <p:nvSpPr>
          <p:cNvPr id="6" name="Dikdörtgen: Köşeleri Yuvarlatılmış 5">
            <a:extLst>
              <a:ext uri="{FF2B5EF4-FFF2-40B4-BE49-F238E27FC236}">
                <a16:creationId xmlns:a16="http://schemas.microsoft.com/office/drawing/2014/main" id="{FD7EB7B2-4F78-3C7E-A39E-894D0FACB7A6}"/>
              </a:ext>
            </a:extLst>
          </p:cNvPr>
          <p:cNvSpPr/>
          <p:nvPr/>
        </p:nvSpPr>
        <p:spPr>
          <a:xfrm>
            <a:off x="4015482" y="729000"/>
            <a:ext cx="3299718"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Yakın Çevreye Çağrı</a:t>
            </a:r>
          </a:p>
        </p:txBody>
      </p:sp>
      <p:pic>
        <p:nvPicPr>
          <p:cNvPr id="16" name="Resim 15" descr="kum tepesi, doğa, rüzgarla biçimlenmiş toprak, kum içeren bir resim&#10;&#10;Açıklama otomatik olarak oluşturuldu">
            <a:extLst>
              <a:ext uri="{FF2B5EF4-FFF2-40B4-BE49-F238E27FC236}">
                <a16:creationId xmlns:a16="http://schemas.microsoft.com/office/drawing/2014/main" id="{CD6D2A14-B590-CC70-A5D2-CB86873CD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
        <p:nvSpPr>
          <p:cNvPr id="7" name="Metin kutusu 6">
            <a:extLst>
              <a:ext uri="{FF2B5EF4-FFF2-40B4-BE49-F238E27FC236}">
                <a16:creationId xmlns:a16="http://schemas.microsoft.com/office/drawing/2014/main" id="{BE4ED234-3B02-F30A-A524-0F537DE5DD13}"/>
              </a:ext>
            </a:extLst>
          </p:cNvPr>
          <p:cNvSpPr txBox="1"/>
          <p:nvPr/>
        </p:nvSpPr>
        <p:spPr>
          <a:xfrm>
            <a:off x="5204202" y="3869909"/>
            <a:ext cx="4761637" cy="477054"/>
          </a:xfrm>
          <a:prstGeom prst="rect">
            <a:avLst/>
          </a:prstGeom>
          <a:solidFill>
            <a:schemeClr val="accent1">
              <a:lumMod val="20000"/>
              <a:lumOff val="80000"/>
            </a:schemeClr>
          </a:solidFill>
          <a:ln>
            <a:noFill/>
          </a:ln>
        </p:spPr>
        <p:txBody>
          <a:bodyPr wrap="square" rtlCol="0">
            <a:spAutoFit/>
          </a:bodyPr>
          <a:lstStyle/>
          <a:p>
            <a:pPr algn="ctr">
              <a:spcAft>
                <a:spcPts val="600"/>
              </a:spcAft>
            </a:pPr>
            <a:r>
              <a:rPr lang="tr-TR" sz="2500" dirty="0">
                <a:latin typeface="Arial" panose="020B0604020202020204" pitchFamily="34" charset="0"/>
                <a:cs typeface="Arial" panose="020B0604020202020204" pitchFamily="34" charset="0"/>
              </a:rPr>
              <a:t>Eşi Hz. Hatice (r.a.)</a:t>
            </a:r>
          </a:p>
        </p:txBody>
      </p:sp>
      <p:sp>
        <p:nvSpPr>
          <p:cNvPr id="10" name="Metin kutusu 9">
            <a:extLst>
              <a:ext uri="{FF2B5EF4-FFF2-40B4-BE49-F238E27FC236}">
                <a16:creationId xmlns:a16="http://schemas.microsoft.com/office/drawing/2014/main" id="{C412C6BC-29B0-D7A1-8416-AF2690549D91}"/>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5" name="Metin kutusu 4">
            <a:extLst>
              <a:ext uri="{FF2B5EF4-FFF2-40B4-BE49-F238E27FC236}">
                <a16:creationId xmlns:a16="http://schemas.microsoft.com/office/drawing/2014/main" id="{C72F33AF-EF50-DB20-0C4B-0A5A3927908D}"/>
              </a:ext>
            </a:extLst>
          </p:cNvPr>
          <p:cNvSpPr txBox="1"/>
          <p:nvPr/>
        </p:nvSpPr>
        <p:spPr>
          <a:xfrm>
            <a:off x="5204203" y="4449564"/>
            <a:ext cx="4761637" cy="477054"/>
          </a:xfrm>
          <a:prstGeom prst="rect">
            <a:avLst/>
          </a:prstGeom>
          <a:solidFill>
            <a:schemeClr val="accent2">
              <a:lumMod val="20000"/>
              <a:lumOff val="80000"/>
            </a:schemeClr>
          </a:solidFill>
          <a:ln>
            <a:noFill/>
          </a:ln>
        </p:spPr>
        <p:txBody>
          <a:bodyPr wrap="square" rtlCol="0">
            <a:spAutoFit/>
          </a:bodyPr>
          <a:lstStyle/>
          <a:p>
            <a:pPr algn="ctr">
              <a:spcAft>
                <a:spcPts val="600"/>
              </a:spcAft>
            </a:pPr>
            <a:r>
              <a:rPr lang="tr-TR" sz="2500" dirty="0">
                <a:latin typeface="Arial" panose="020B0604020202020204" pitchFamily="34" charset="0"/>
                <a:cs typeface="Arial" panose="020B0604020202020204" pitchFamily="34" charset="0"/>
              </a:rPr>
              <a:t>Amcasının oğlu Hz. Ali (r.a.)</a:t>
            </a:r>
          </a:p>
        </p:txBody>
      </p:sp>
      <p:sp>
        <p:nvSpPr>
          <p:cNvPr id="8" name="Metin kutusu 7">
            <a:extLst>
              <a:ext uri="{FF2B5EF4-FFF2-40B4-BE49-F238E27FC236}">
                <a16:creationId xmlns:a16="http://schemas.microsoft.com/office/drawing/2014/main" id="{49125A5C-2955-BB27-26F7-8EB30E920DB7}"/>
              </a:ext>
            </a:extLst>
          </p:cNvPr>
          <p:cNvSpPr txBox="1"/>
          <p:nvPr/>
        </p:nvSpPr>
        <p:spPr>
          <a:xfrm>
            <a:off x="5204203" y="5029219"/>
            <a:ext cx="4761638" cy="477054"/>
          </a:xfrm>
          <a:prstGeom prst="rect">
            <a:avLst/>
          </a:prstGeom>
          <a:solidFill>
            <a:schemeClr val="accent4">
              <a:lumMod val="20000"/>
              <a:lumOff val="80000"/>
            </a:schemeClr>
          </a:solidFill>
          <a:ln>
            <a:noFill/>
          </a:ln>
        </p:spPr>
        <p:txBody>
          <a:bodyPr wrap="square" rtlCol="0">
            <a:spAutoFit/>
          </a:bodyPr>
          <a:lstStyle/>
          <a:p>
            <a:pPr algn="ctr">
              <a:spcAft>
                <a:spcPts val="600"/>
              </a:spcAft>
            </a:pPr>
            <a:r>
              <a:rPr lang="tr-TR" sz="2500" dirty="0">
                <a:latin typeface="Arial" panose="020B0604020202020204" pitchFamily="34" charset="0"/>
                <a:cs typeface="Arial" panose="020B0604020202020204" pitchFamily="34" charset="0"/>
              </a:rPr>
              <a:t>Azad ettiği kölesi Hz. Zeyd (r.a.)</a:t>
            </a:r>
          </a:p>
        </p:txBody>
      </p:sp>
      <p:sp>
        <p:nvSpPr>
          <p:cNvPr id="9" name="Metin kutusu 8">
            <a:extLst>
              <a:ext uri="{FF2B5EF4-FFF2-40B4-BE49-F238E27FC236}">
                <a16:creationId xmlns:a16="http://schemas.microsoft.com/office/drawing/2014/main" id="{10E5FA53-635D-E5F3-7AE1-EE5987AEB81A}"/>
              </a:ext>
            </a:extLst>
          </p:cNvPr>
          <p:cNvSpPr txBox="1"/>
          <p:nvPr/>
        </p:nvSpPr>
        <p:spPr>
          <a:xfrm>
            <a:off x="5204203" y="5610681"/>
            <a:ext cx="4761638" cy="477054"/>
          </a:xfrm>
          <a:prstGeom prst="rect">
            <a:avLst/>
          </a:prstGeom>
          <a:solidFill>
            <a:schemeClr val="accent6">
              <a:lumMod val="20000"/>
              <a:lumOff val="80000"/>
            </a:schemeClr>
          </a:solidFill>
          <a:ln>
            <a:noFill/>
          </a:ln>
        </p:spPr>
        <p:txBody>
          <a:bodyPr wrap="square" rtlCol="0">
            <a:spAutoFit/>
          </a:bodyPr>
          <a:lstStyle/>
          <a:p>
            <a:pPr algn="ctr">
              <a:spcAft>
                <a:spcPts val="600"/>
              </a:spcAft>
            </a:pPr>
            <a:r>
              <a:rPr lang="tr-TR" sz="2500" dirty="0">
                <a:latin typeface="Arial" panose="020B0604020202020204" pitchFamily="34" charset="0"/>
                <a:cs typeface="Arial" panose="020B0604020202020204" pitchFamily="34" charset="0"/>
              </a:rPr>
              <a:t>Yakın dostu Hz. Ebu Bekir (r.a.)</a:t>
            </a:r>
          </a:p>
        </p:txBody>
      </p:sp>
    </p:spTree>
    <p:extLst>
      <p:ext uri="{BB962C8B-B14F-4D97-AF65-F5344CB8AC3E}">
        <p14:creationId xmlns:p14="http://schemas.microsoft.com/office/powerpoint/2010/main" val="252960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5"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D19B5-8C5B-5C4D-CBF0-9B781E76426A}"/>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FFCB0BD-3041-3ADD-31F5-BD4C1119A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AC7417C4-A795-4DB7-EA9B-663FE5294674}"/>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F1C98E2D-5917-F4C4-1F54-8D53A182F1A8}"/>
              </a:ext>
            </a:extLst>
          </p:cNvPr>
          <p:cNvSpPr txBox="1"/>
          <p:nvPr/>
        </p:nvSpPr>
        <p:spPr>
          <a:xfrm>
            <a:off x="4015482" y="1667610"/>
            <a:ext cx="7919187" cy="216982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 insanları İslam’a 3 yıl boyunca gizli bir şekilde davet etti. Peygamberimiz ile Müslümanlar İslam’ın ilk zamanlarında Mekke’de </a:t>
            </a:r>
            <a:r>
              <a:rPr lang="tr-TR" sz="2700" dirty="0" err="1">
                <a:solidFill>
                  <a:srgbClr val="FF0000"/>
                </a:solidFill>
                <a:latin typeface="Arial" panose="020B0604020202020204" pitchFamily="34" charset="0"/>
                <a:cs typeface="Arial" panose="020B0604020202020204" pitchFamily="34" charset="0"/>
              </a:rPr>
              <a:t>Erkam’ın</a:t>
            </a:r>
            <a:r>
              <a:rPr lang="tr-TR" sz="2700" dirty="0">
                <a:solidFill>
                  <a:srgbClr val="FF0000"/>
                </a:solidFill>
                <a:latin typeface="Arial" panose="020B0604020202020204" pitchFamily="34" charset="0"/>
                <a:cs typeface="Arial" panose="020B0604020202020204" pitchFamily="34" charset="0"/>
              </a:rPr>
              <a:t> evi</a:t>
            </a:r>
            <a:r>
              <a:rPr lang="tr-TR" sz="2700" dirty="0">
                <a:latin typeface="Arial" panose="020B0604020202020204" pitchFamily="34" charset="0"/>
                <a:cs typeface="Arial" panose="020B0604020202020204" pitchFamily="34" charset="0"/>
              </a:rPr>
              <a:t>nde gizlice toplanıyorlardı. Bu 3 yıl süresince Müslümanlar 40 kişi olmuştur.</a:t>
            </a:r>
          </a:p>
        </p:txBody>
      </p:sp>
      <p:sp>
        <p:nvSpPr>
          <p:cNvPr id="6" name="Dikdörtgen: Köşeleri Yuvarlatılmış 5">
            <a:extLst>
              <a:ext uri="{FF2B5EF4-FFF2-40B4-BE49-F238E27FC236}">
                <a16:creationId xmlns:a16="http://schemas.microsoft.com/office/drawing/2014/main" id="{3D5C120A-3307-B1B5-B40F-36B4FC76BDAA}"/>
              </a:ext>
            </a:extLst>
          </p:cNvPr>
          <p:cNvSpPr/>
          <p:nvPr/>
        </p:nvSpPr>
        <p:spPr>
          <a:xfrm>
            <a:off x="4015482" y="729000"/>
            <a:ext cx="3600000"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Davetin Yaygınlaşması</a:t>
            </a:r>
          </a:p>
        </p:txBody>
      </p:sp>
      <p:pic>
        <p:nvPicPr>
          <p:cNvPr id="8" name="Resim 7" descr="metin, kitap, mektup, harf, el yazısı içeren bir resim&#10;&#10;Açıklama otomatik olarak oluşturuldu">
            <a:extLst>
              <a:ext uri="{FF2B5EF4-FFF2-40B4-BE49-F238E27FC236}">
                <a16:creationId xmlns:a16="http://schemas.microsoft.com/office/drawing/2014/main" id="{8327F62B-AC29-4B51-D3AA-36F503D2F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
        <p:nvSpPr>
          <p:cNvPr id="7" name="Metin kutusu 6">
            <a:extLst>
              <a:ext uri="{FF2B5EF4-FFF2-40B4-BE49-F238E27FC236}">
                <a16:creationId xmlns:a16="http://schemas.microsoft.com/office/drawing/2014/main" id="{B9633851-F9DF-294F-0FE7-1C428B8928ED}"/>
              </a:ext>
            </a:extLst>
          </p:cNvPr>
          <p:cNvSpPr txBox="1"/>
          <p:nvPr/>
        </p:nvSpPr>
        <p:spPr>
          <a:xfrm>
            <a:off x="4007406" y="4031148"/>
            <a:ext cx="7919187" cy="209288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a:t>
            </a:r>
            <a:r>
              <a:rPr lang="tr-TR" sz="2600" dirty="0">
                <a:solidFill>
                  <a:srgbClr val="7030A0"/>
                </a:solidFill>
                <a:latin typeface="Arial" panose="020B0604020202020204" pitchFamily="34" charset="0"/>
                <a:cs typeface="Arial" panose="020B0604020202020204" pitchFamily="34" charset="0"/>
              </a:rPr>
              <a:t>Ey Muhammed! Şimdi Sen sana emredileni açıkça ortaya koy ve Allah’a ortak koşanlara aldırış etme</a:t>
            </a:r>
            <a:r>
              <a:rPr lang="tr-TR" sz="2600" dirty="0">
                <a:latin typeface="Arial" panose="020B0604020202020204" pitchFamily="34" charset="0"/>
                <a:cs typeface="Arial" panose="020B0604020202020204" pitchFamily="34" charset="0"/>
              </a:rPr>
              <a:t>” (</a:t>
            </a:r>
            <a:r>
              <a:rPr lang="tr-TR" sz="2600" dirty="0" err="1">
                <a:latin typeface="Arial" panose="020B0604020202020204" pitchFamily="34" charset="0"/>
                <a:cs typeface="Arial" panose="020B0604020202020204" pitchFamily="34" charset="0"/>
              </a:rPr>
              <a:t>Hicr</a:t>
            </a:r>
            <a:r>
              <a:rPr lang="tr-TR" sz="2600" dirty="0">
                <a:latin typeface="Arial" panose="020B0604020202020204" pitchFamily="34" charset="0"/>
                <a:cs typeface="Arial" panose="020B0604020202020204" pitchFamily="34" charset="0"/>
              </a:rPr>
              <a:t> suresi, 94. ayet) emri gelince Peygamberimiz (s.a.v.), Safa Tepesi’ne çıktı ve “</a:t>
            </a:r>
            <a:r>
              <a:rPr lang="tr-TR" sz="2600" dirty="0">
                <a:solidFill>
                  <a:srgbClr val="00B050"/>
                </a:solidFill>
                <a:latin typeface="Arial" panose="020B0604020202020204" pitchFamily="34" charset="0"/>
                <a:cs typeface="Arial" panose="020B0604020202020204" pitchFamily="34" charset="0"/>
              </a:rPr>
              <a:t>Sizi Allah’tan başka ilah olmadığına inanmaya çağırıyorum.</a:t>
            </a:r>
            <a:r>
              <a:rPr lang="tr-TR" sz="2600" dirty="0">
                <a:latin typeface="Arial" panose="020B0604020202020204" pitchFamily="34" charset="0"/>
                <a:cs typeface="Arial" panose="020B0604020202020204" pitchFamily="34" charset="0"/>
              </a:rPr>
              <a:t>” dedi. </a:t>
            </a:r>
          </a:p>
        </p:txBody>
      </p:sp>
      <p:sp>
        <p:nvSpPr>
          <p:cNvPr id="10" name="Metin kutusu 9">
            <a:extLst>
              <a:ext uri="{FF2B5EF4-FFF2-40B4-BE49-F238E27FC236}">
                <a16:creationId xmlns:a16="http://schemas.microsoft.com/office/drawing/2014/main" id="{BF5898F7-8DA2-8F04-92A6-8236B0239A66}"/>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3430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9A0B-BC5C-57C3-7284-85A890148A10}"/>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FD338989-97FF-5B73-FA8D-A0F0C722B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301AE461-8D50-F477-0E2A-971AF64CCC3C}"/>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29D7E03F-F84F-4A71-0F5D-03F80F8F6F8C}"/>
              </a:ext>
            </a:extLst>
          </p:cNvPr>
          <p:cNvSpPr txBox="1"/>
          <p:nvPr/>
        </p:nvSpPr>
        <p:spPr>
          <a:xfrm>
            <a:off x="4015482" y="1667610"/>
            <a:ext cx="7919187" cy="1754326"/>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Hz. Muhammed (s.a.v.) göç etmek isteyenlere Habeşistan’ı önerdi. Bunun üzerine </a:t>
            </a:r>
            <a:r>
              <a:rPr lang="tr-TR" sz="2700" b="1" dirty="0">
                <a:solidFill>
                  <a:srgbClr val="FF0000"/>
                </a:solidFill>
                <a:latin typeface="Arial" panose="020B0604020202020204" pitchFamily="34" charset="0"/>
                <a:cs typeface="Arial" panose="020B0604020202020204" pitchFamily="34" charset="0"/>
              </a:rPr>
              <a:t>615</a:t>
            </a:r>
            <a:r>
              <a:rPr lang="tr-TR" sz="2700" dirty="0">
                <a:latin typeface="Arial" panose="020B0604020202020204" pitchFamily="34" charset="0"/>
                <a:cs typeface="Arial" panose="020B0604020202020204" pitchFamily="34" charset="0"/>
              </a:rPr>
              <a:t> yılında bir grup Müslüman Hz. Osman’ın (r.a. a.) önderliğinde Habeşistan’a göç etti.</a:t>
            </a:r>
          </a:p>
        </p:txBody>
      </p:sp>
      <p:sp>
        <p:nvSpPr>
          <p:cNvPr id="6" name="Dikdörtgen: Köşeleri Yuvarlatılmış 5">
            <a:extLst>
              <a:ext uri="{FF2B5EF4-FFF2-40B4-BE49-F238E27FC236}">
                <a16:creationId xmlns:a16="http://schemas.microsoft.com/office/drawing/2014/main" id="{E90E191D-A55E-62B8-4AD9-6F78B5539395}"/>
              </a:ext>
            </a:extLst>
          </p:cNvPr>
          <p:cNvSpPr/>
          <p:nvPr/>
        </p:nvSpPr>
        <p:spPr>
          <a:xfrm>
            <a:off x="4015482" y="729000"/>
            <a:ext cx="287880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Habeşistan'a Göç</a:t>
            </a:r>
          </a:p>
        </p:txBody>
      </p:sp>
      <p:pic>
        <p:nvPicPr>
          <p:cNvPr id="8" name="Resim 7" descr="harita, metin, atlas, diyagram içeren bir resim&#10;&#10;Açıklama otomatik olarak oluşturuldu">
            <a:extLst>
              <a:ext uri="{FF2B5EF4-FFF2-40B4-BE49-F238E27FC236}">
                <a16:creationId xmlns:a16="http://schemas.microsoft.com/office/drawing/2014/main" id="{F480C622-5A99-0849-6EDA-AF30A227C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
        <p:nvSpPr>
          <p:cNvPr id="7" name="Metin kutusu 6">
            <a:extLst>
              <a:ext uri="{FF2B5EF4-FFF2-40B4-BE49-F238E27FC236}">
                <a16:creationId xmlns:a16="http://schemas.microsoft.com/office/drawing/2014/main" id="{13301277-5080-E98F-E589-C8883AAD92BD}"/>
              </a:ext>
            </a:extLst>
          </p:cNvPr>
          <p:cNvSpPr txBox="1"/>
          <p:nvPr/>
        </p:nvSpPr>
        <p:spPr>
          <a:xfrm>
            <a:off x="4007406" y="3641018"/>
            <a:ext cx="7919187" cy="169277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a:t>
            </a:r>
            <a:r>
              <a:rPr lang="tr-TR" sz="2600" b="1" dirty="0">
                <a:solidFill>
                  <a:srgbClr val="FF0000"/>
                </a:solidFill>
                <a:latin typeface="Arial" panose="020B0604020202020204" pitchFamily="34" charset="0"/>
                <a:cs typeface="Arial" panose="020B0604020202020204" pitchFamily="34" charset="0"/>
              </a:rPr>
              <a:t>616</a:t>
            </a:r>
            <a:r>
              <a:rPr lang="tr-TR" sz="2600" dirty="0">
                <a:latin typeface="Arial" panose="020B0604020202020204" pitchFamily="34" charset="0"/>
                <a:cs typeface="Arial" panose="020B0604020202020204" pitchFamily="34" charset="0"/>
              </a:rPr>
              <a:t> yılında da Cafer b. Ebu </a:t>
            </a:r>
            <a:r>
              <a:rPr lang="tr-TR" sz="2600" dirty="0" err="1">
                <a:latin typeface="Arial" panose="020B0604020202020204" pitchFamily="34" charset="0"/>
                <a:cs typeface="Arial" panose="020B0604020202020204" pitchFamily="34" charset="0"/>
              </a:rPr>
              <a:t>Talib</a:t>
            </a:r>
            <a:r>
              <a:rPr lang="tr-TR" sz="2600" dirty="0">
                <a:latin typeface="Arial" panose="020B0604020202020204" pitchFamily="34" charset="0"/>
                <a:cs typeface="Arial" panose="020B0604020202020204" pitchFamily="34" charset="0"/>
              </a:rPr>
              <a:t> (r.a.) önderliğinde ikinci bir grup da Habeşistan'a göç etti. Bu yıl yiğitliği ve cesaretiyle tanınan </a:t>
            </a:r>
            <a:r>
              <a:rPr lang="tr-TR" sz="2600" dirty="0">
                <a:solidFill>
                  <a:srgbClr val="FF0000"/>
                </a:solidFill>
                <a:latin typeface="Arial" panose="020B0604020202020204" pitchFamily="34" charset="0"/>
                <a:cs typeface="Arial" panose="020B0604020202020204" pitchFamily="34" charset="0"/>
              </a:rPr>
              <a:t>Hz. Hamza</a:t>
            </a:r>
            <a:r>
              <a:rPr lang="tr-TR" sz="2600" dirty="0">
                <a:latin typeface="Arial" panose="020B0604020202020204" pitchFamily="34" charset="0"/>
                <a:cs typeface="Arial" panose="020B0604020202020204" pitchFamily="34" charset="0"/>
              </a:rPr>
              <a:t> (r.a.) ile </a:t>
            </a:r>
            <a:r>
              <a:rPr lang="tr-TR" sz="2600" dirty="0">
                <a:solidFill>
                  <a:srgbClr val="FF0000"/>
                </a:solidFill>
                <a:latin typeface="Arial" panose="020B0604020202020204" pitchFamily="34" charset="0"/>
                <a:cs typeface="Arial" panose="020B0604020202020204" pitchFamily="34" charset="0"/>
              </a:rPr>
              <a:t>Hz. Ömer </a:t>
            </a:r>
            <a:r>
              <a:rPr lang="tr-TR" sz="2600" dirty="0">
                <a:latin typeface="Arial" panose="020B0604020202020204" pitchFamily="34" charset="0"/>
                <a:cs typeface="Arial" panose="020B0604020202020204" pitchFamily="34" charset="0"/>
              </a:rPr>
              <a:t>(r.a.) de Müslüman oldular.</a:t>
            </a:r>
          </a:p>
        </p:txBody>
      </p:sp>
      <p:sp>
        <p:nvSpPr>
          <p:cNvPr id="10" name="Metin kutusu 9">
            <a:extLst>
              <a:ext uri="{FF2B5EF4-FFF2-40B4-BE49-F238E27FC236}">
                <a16:creationId xmlns:a16="http://schemas.microsoft.com/office/drawing/2014/main" id="{F460D135-6F29-7402-CCA8-22BBE39B4DA1}"/>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Tree>
    <p:extLst>
      <p:ext uri="{BB962C8B-B14F-4D97-AF65-F5344CB8AC3E}">
        <p14:creationId xmlns:p14="http://schemas.microsoft.com/office/powerpoint/2010/main" val="400155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3910D-37DE-4247-EFFB-AC58DC1046D3}"/>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8DAEDBF6-BEF5-0B84-CAA6-26305B5CA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91E64C4E-FF66-9AD0-FCE9-1D21A34CE2A2}"/>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BDD1BA0C-BC88-B71D-FCFC-2F89709D7505}"/>
              </a:ext>
            </a:extLst>
          </p:cNvPr>
          <p:cNvSpPr txBox="1"/>
          <p:nvPr/>
        </p:nvSpPr>
        <p:spPr>
          <a:xfrm>
            <a:off x="4015482" y="1667610"/>
            <a:ext cx="7919187" cy="2585323"/>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Müslümanları dinlerinden vazgeçiremeyen Müşrikler 617 yılında da </a:t>
            </a:r>
            <a:r>
              <a:rPr lang="tr-TR" sz="2700" b="1" dirty="0">
                <a:solidFill>
                  <a:srgbClr val="FF0000"/>
                </a:solidFill>
                <a:latin typeface="Arial" panose="020B0604020202020204" pitchFamily="34" charset="0"/>
                <a:cs typeface="Arial" panose="020B0604020202020204" pitchFamily="34" charset="0"/>
              </a:rPr>
              <a:t>boykot</a:t>
            </a:r>
            <a:r>
              <a:rPr lang="tr-TR" sz="2700" dirty="0">
                <a:latin typeface="Arial" panose="020B0604020202020204" pitchFamily="34" charset="0"/>
                <a:cs typeface="Arial" panose="020B0604020202020204" pitchFamily="34" charset="0"/>
              </a:rPr>
              <a:t> (sosyal baskı) uygulamaya karar verdiler. Müslümanlar ile selamlaşmak, komşuluk yapmak, akrabalık bağı kurmak, alışveriş yapmak ve onların yeme-içme gibi temel ihtiyaçlarını karşılamak yasaklandı.</a:t>
            </a:r>
          </a:p>
        </p:txBody>
      </p:sp>
      <p:sp>
        <p:nvSpPr>
          <p:cNvPr id="6" name="Dikdörtgen: Köşeleri Yuvarlatılmış 5">
            <a:extLst>
              <a:ext uri="{FF2B5EF4-FFF2-40B4-BE49-F238E27FC236}">
                <a16:creationId xmlns:a16="http://schemas.microsoft.com/office/drawing/2014/main" id="{48C2D10B-AFFA-7A9D-35F5-BD5D64098A92}"/>
              </a:ext>
            </a:extLst>
          </p:cNvPr>
          <p:cNvSpPr/>
          <p:nvPr/>
        </p:nvSpPr>
        <p:spPr>
          <a:xfrm>
            <a:off x="4015482" y="729000"/>
            <a:ext cx="6434804"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s-ES" sz="2400" b="1" dirty="0">
                <a:latin typeface="Arial" panose="020B0604020202020204" pitchFamily="34" charset="0"/>
                <a:cs typeface="Arial" panose="020B0604020202020204" pitchFamily="34" charset="0"/>
              </a:rPr>
              <a:t>Toplumsal Dışlama ve Ekonomik Ambargo</a:t>
            </a:r>
          </a:p>
        </p:txBody>
      </p:sp>
      <p:pic>
        <p:nvPicPr>
          <p:cNvPr id="8" name="Resim 7" descr="resim, sanat, peygamber, mitoloji içeren bir resim&#10;&#10;Açıklama otomatik olarak oluşturuldu">
            <a:extLst>
              <a:ext uri="{FF2B5EF4-FFF2-40B4-BE49-F238E27FC236}">
                <a16:creationId xmlns:a16="http://schemas.microsoft.com/office/drawing/2014/main" id="{10E00F8F-0375-8C62-79A8-D14AE6D839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9" y="729000"/>
            <a:ext cx="3600000" cy="5400000"/>
          </a:xfrm>
          <a:prstGeom prst="rect">
            <a:avLst/>
          </a:prstGeom>
        </p:spPr>
      </p:pic>
      <p:sp>
        <p:nvSpPr>
          <p:cNvPr id="7" name="Metin kutusu 6">
            <a:extLst>
              <a:ext uri="{FF2B5EF4-FFF2-40B4-BE49-F238E27FC236}">
                <a16:creationId xmlns:a16="http://schemas.microsoft.com/office/drawing/2014/main" id="{1510D079-34AB-6C25-D688-E3D61BCCF30C}"/>
              </a:ext>
            </a:extLst>
          </p:cNvPr>
          <p:cNvSpPr txBox="1"/>
          <p:nvPr/>
        </p:nvSpPr>
        <p:spPr>
          <a:xfrm>
            <a:off x="4007406" y="4472015"/>
            <a:ext cx="7919187" cy="892552"/>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Bu nedenle Müslümanlar “</a:t>
            </a:r>
            <a:r>
              <a:rPr lang="tr-TR" sz="2600" dirty="0" err="1">
                <a:latin typeface="Arial" panose="020B0604020202020204" pitchFamily="34" charset="0"/>
                <a:cs typeface="Arial" panose="020B0604020202020204" pitchFamily="34" charset="0"/>
              </a:rPr>
              <a:t>Şîb</a:t>
            </a:r>
            <a:r>
              <a:rPr lang="tr-TR" sz="2600" dirty="0">
                <a:latin typeface="Arial" panose="020B0604020202020204" pitchFamily="34" charset="0"/>
                <a:cs typeface="Arial" panose="020B0604020202020204" pitchFamily="34" charset="0"/>
              </a:rPr>
              <a:t>-i </a:t>
            </a:r>
            <a:r>
              <a:rPr lang="tr-TR" sz="2600" dirty="0" err="1">
                <a:latin typeface="Arial" panose="020B0604020202020204" pitchFamily="34" charset="0"/>
                <a:cs typeface="Arial" panose="020B0604020202020204" pitchFamily="34" charset="0"/>
              </a:rPr>
              <a:t>Ebî</a:t>
            </a:r>
            <a:r>
              <a:rPr lang="tr-TR" sz="2600" dirty="0">
                <a:latin typeface="Arial" panose="020B0604020202020204" pitchFamily="34" charset="0"/>
                <a:cs typeface="Arial" panose="020B0604020202020204" pitchFamily="34" charset="0"/>
              </a:rPr>
              <a:t> Talip” denilen yerde 617, 618 ve 619 yıllarında mahsur kaldılar.</a:t>
            </a:r>
          </a:p>
        </p:txBody>
      </p:sp>
      <p:sp>
        <p:nvSpPr>
          <p:cNvPr id="10" name="Metin kutusu 9">
            <a:extLst>
              <a:ext uri="{FF2B5EF4-FFF2-40B4-BE49-F238E27FC236}">
                <a16:creationId xmlns:a16="http://schemas.microsoft.com/office/drawing/2014/main" id="{CAD76C85-34B9-911D-E0F9-6D2A8EC5F4CE}"/>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sp>
        <p:nvSpPr>
          <p:cNvPr id="14" name="Metin kutusu 13">
            <a:extLst>
              <a:ext uri="{FF2B5EF4-FFF2-40B4-BE49-F238E27FC236}">
                <a16:creationId xmlns:a16="http://schemas.microsoft.com/office/drawing/2014/main" id="{386DF028-5AE1-F19A-7145-35A03EB39B77}"/>
              </a:ext>
            </a:extLst>
          </p:cNvPr>
          <p:cNvSpPr txBox="1"/>
          <p:nvPr/>
        </p:nvSpPr>
        <p:spPr>
          <a:xfrm>
            <a:off x="221457" y="5044854"/>
            <a:ext cx="3581522" cy="646331"/>
          </a:xfrm>
          <a:prstGeom prst="rect">
            <a:avLst/>
          </a:prstGeom>
          <a:solidFill>
            <a:srgbClr val="A5A5A5">
              <a:alpha val="50196"/>
            </a:srgbClr>
          </a:solidFill>
        </p:spPr>
        <p:txBody>
          <a:bodyPr wrap="square" rtlCol="0">
            <a:spAutoFit/>
          </a:bodyPr>
          <a:lstStyle/>
          <a:p>
            <a:pPr algn="ctr"/>
            <a:r>
              <a:rPr lang="tr-TR" dirty="0"/>
              <a:t>Bu görsel yapay zekâ ile oluşturulmuştur.</a:t>
            </a:r>
          </a:p>
        </p:txBody>
      </p:sp>
    </p:spTree>
    <p:extLst>
      <p:ext uri="{BB962C8B-B14F-4D97-AF65-F5344CB8AC3E}">
        <p14:creationId xmlns:p14="http://schemas.microsoft.com/office/powerpoint/2010/main" val="15671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5028-7B90-30FE-B7F0-2AA3FA508F38}"/>
            </a:ext>
          </a:extLst>
        </p:cNvPr>
        <p:cNvGrpSpPr/>
        <p:nvPr/>
      </p:nvGrpSpPr>
      <p:grpSpPr>
        <a:xfrm>
          <a:off x="0" y="0"/>
          <a:ext cx="0" cy="0"/>
          <a:chOff x="0" y="0"/>
          <a:chExt cx="0" cy="0"/>
        </a:xfrm>
      </p:grpSpPr>
      <p:pic>
        <p:nvPicPr>
          <p:cNvPr id="3" name="Resim 2">
            <a:extLst>
              <a:ext uri="{FF2B5EF4-FFF2-40B4-BE49-F238E27FC236}">
                <a16:creationId xmlns:a16="http://schemas.microsoft.com/office/drawing/2014/main" id="{BAFD08C5-D34D-8032-CDF5-B78064C14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etin kutusu 1">
            <a:extLst>
              <a:ext uri="{FF2B5EF4-FFF2-40B4-BE49-F238E27FC236}">
                <a16:creationId xmlns:a16="http://schemas.microsoft.com/office/drawing/2014/main" id="{199F67B9-3FF7-BE7A-17B6-8A49C322182F}"/>
              </a:ext>
            </a:extLst>
          </p:cNvPr>
          <p:cNvSpPr txBox="1"/>
          <p:nvPr/>
        </p:nvSpPr>
        <p:spPr>
          <a:xfrm>
            <a:off x="459771" y="60943"/>
            <a:ext cx="7095271" cy="369332"/>
          </a:xfrm>
          <a:prstGeom prst="rect">
            <a:avLst/>
          </a:prstGeom>
          <a:noFill/>
        </p:spPr>
        <p:txBody>
          <a:bodyPr wrap="square" rtlCol="0">
            <a:spAutoFit/>
          </a:bodyPr>
          <a:lstStyle/>
          <a:p>
            <a:r>
              <a:rPr lang="en-US" sz="1800" b="1" dirty="0">
                <a:solidFill>
                  <a:srgbClr val="F2FAFF"/>
                </a:solidFill>
                <a:latin typeface="Arial" panose="020B0604020202020204" pitchFamily="34" charset="0"/>
                <a:cs typeface="Arial" panose="020B0604020202020204" pitchFamily="34" charset="0"/>
              </a:rPr>
              <a:t>1. KONU: HZ. MUHAMMED'İN (S.A.V.) DAVETİ: MEKKE DÖNEMİ</a:t>
            </a:r>
          </a:p>
        </p:txBody>
      </p:sp>
      <p:sp>
        <p:nvSpPr>
          <p:cNvPr id="4" name="Metin kutusu 3">
            <a:extLst>
              <a:ext uri="{FF2B5EF4-FFF2-40B4-BE49-F238E27FC236}">
                <a16:creationId xmlns:a16="http://schemas.microsoft.com/office/drawing/2014/main" id="{8C7555D2-4180-5AAF-AB0B-50FD3B1D8796}"/>
              </a:ext>
            </a:extLst>
          </p:cNvPr>
          <p:cNvSpPr txBox="1"/>
          <p:nvPr/>
        </p:nvSpPr>
        <p:spPr>
          <a:xfrm>
            <a:off x="4015482" y="1667610"/>
            <a:ext cx="7919187" cy="2169825"/>
          </a:xfrm>
          <a:prstGeom prst="rect">
            <a:avLst/>
          </a:prstGeom>
          <a:noFill/>
          <a:ln>
            <a:noFill/>
          </a:ln>
        </p:spPr>
        <p:txBody>
          <a:bodyPr wrap="square" rtlCol="0">
            <a:spAutoFit/>
          </a:bodyPr>
          <a:lstStyle/>
          <a:p>
            <a:pPr>
              <a:spcAft>
                <a:spcPts val="600"/>
              </a:spcAft>
            </a:pPr>
            <a:r>
              <a:rPr lang="tr-TR" sz="2700" dirty="0">
                <a:latin typeface="Arial" panose="020B0604020202020204" pitchFamily="34" charset="0"/>
                <a:cs typeface="Arial" panose="020B0604020202020204" pitchFamily="34" charset="0"/>
              </a:rPr>
              <a:t>• Peygamberimizin amcası </a:t>
            </a:r>
            <a:r>
              <a:rPr lang="tr-TR" sz="2700" dirty="0">
                <a:solidFill>
                  <a:srgbClr val="FF0000"/>
                </a:solidFill>
                <a:latin typeface="Arial" panose="020B0604020202020204" pitchFamily="34" charset="0"/>
                <a:cs typeface="Arial" panose="020B0604020202020204" pitchFamily="34" charset="0"/>
              </a:rPr>
              <a:t>Ebu Talip </a:t>
            </a:r>
            <a:r>
              <a:rPr lang="tr-TR" sz="2700" dirty="0">
                <a:latin typeface="Arial" panose="020B0604020202020204" pitchFamily="34" charset="0"/>
                <a:cs typeface="Arial" panose="020B0604020202020204" pitchFamily="34" charset="0"/>
              </a:rPr>
              <a:t>620 yılında hastalandı ve bir müddet sonra vefat etti.               </a:t>
            </a:r>
            <a:r>
              <a:rPr lang="tr-TR" sz="2700" dirty="0">
                <a:solidFill>
                  <a:srgbClr val="FF0000"/>
                </a:solidFill>
                <a:latin typeface="Arial" panose="020B0604020202020204" pitchFamily="34" charset="0"/>
                <a:cs typeface="Arial" panose="020B0604020202020204" pitchFamily="34" charset="0"/>
              </a:rPr>
              <a:t>Hz. Hatice </a:t>
            </a:r>
            <a:r>
              <a:rPr lang="tr-TR" sz="2700" dirty="0">
                <a:latin typeface="Arial" panose="020B0604020202020204" pitchFamily="34" charset="0"/>
                <a:cs typeface="Arial" panose="020B0604020202020204" pitchFamily="34" charset="0"/>
              </a:rPr>
              <a:t>(r.a.) de Ebu Talip’ten bir süre sonra vefat etti. Bu nedenle Hz. Muhammed (s.a.v.) büyük üzüntü yaşadı.</a:t>
            </a:r>
          </a:p>
        </p:txBody>
      </p:sp>
      <p:sp>
        <p:nvSpPr>
          <p:cNvPr id="6" name="Dikdörtgen: Köşeleri Yuvarlatılmış 5">
            <a:extLst>
              <a:ext uri="{FF2B5EF4-FFF2-40B4-BE49-F238E27FC236}">
                <a16:creationId xmlns:a16="http://schemas.microsoft.com/office/drawing/2014/main" id="{D0218989-1287-530F-6122-C42751B07821}"/>
              </a:ext>
            </a:extLst>
          </p:cNvPr>
          <p:cNvSpPr/>
          <p:nvPr/>
        </p:nvSpPr>
        <p:spPr>
          <a:xfrm>
            <a:off x="4015482" y="729000"/>
            <a:ext cx="4368779" cy="719528"/>
          </a:xfrm>
          <a:prstGeom prst="roundRect">
            <a:avLst/>
          </a:prstGeom>
          <a:solidFill>
            <a:srgbClr val="00BF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sz="2400" b="1" dirty="0">
                <a:latin typeface="Arial" panose="020B0604020202020204" pitchFamily="34" charset="0"/>
                <a:cs typeface="Arial" panose="020B0604020202020204" pitchFamily="34" charset="0"/>
              </a:rPr>
              <a:t>Hüzün Yılı ve </a:t>
            </a:r>
            <a:r>
              <a:rPr lang="tr-TR" sz="2400" b="1" dirty="0" err="1">
                <a:latin typeface="Arial" panose="020B0604020202020204" pitchFamily="34" charset="0"/>
                <a:cs typeface="Arial" panose="020B0604020202020204" pitchFamily="34" charset="0"/>
              </a:rPr>
              <a:t>Taif</a:t>
            </a:r>
            <a:r>
              <a:rPr lang="tr-TR" sz="2400" b="1" dirty="0">
                <a:latin typeface="Arial" panose="020B0604020202020204" pitchFamily="34" charset="0"/>
                <a:cs typeface="Arial" panose="020B0604020202020204" pitchFamily="34" charset="0"/>
              </a:rPr>
              <a:t> Yolculuğu</a:t>
            </a:r>
            <a:endParaRPr lang="es-ES" sz="2400" b="1" dirty="0">
              <a:latin typeface="Arial" panose="020B0604020202020204" pitchFamily="34" charset="0"/>
              <a:cs typeface="Arial" panose="020B0604020202020204" pitchFamily="34" charset="0"/>
            </a:endParaRPr>
          </a:p>
        </p:txBody>
      </p:sp>
      <p:sp>
        <p:nvSpPr>
          <p:cNvPr id="7" name="Metin kutusu 6">
            <a:extLst>
              <a:ext uri="{FF2B5EF4-FFF2-40B4-BE49-F238E27FC236}">
                <a16:creationId xmlns:a16="http://schemas.microsoft.com/office/drawing/2014/main" id="{C891E4B8-C3D8-AB67-48E9-F4F69044A22C}"/>
              </a:ext>
            </a:extLst>
          </p:cNvPr>
          <p:cNvSpPr txBox="1"/>
          <p:nvPr/>
        </p:nvSpPr>
        <p:spPr>
          <a:xfrm>
            <a:off x="4007406" y="4056517"/>
            <a:ext cx="7919187" cy="2092881"/>
          </a:xfrm>
          <a:prstGeom prst="rect">
            <a:avLst/>
          </a:prstGeom>
          <a:noFill/>
          <a:ln>
            <a:noFill/>
          </a:ln>
        </p:spPr>
        <p:txBody>
          <a:bodyPr wrap="square" rtlCol="0">
            <a:spAutoFit/>
          </a:bodyPr>
          <a:lstStyle/>
          <a:p>
            <a:pPr>
              <a:spcAft>
                <a:spcPts val="600"/>
              </a:spcAft>
            </a:pPr>
            <a:r>
              <a:rPr lang="tr-TR" sz="2600" dirty="0">
                <a:latin typeface="Arial" panose="020B0604020202020204" pitchFamily="34" charset="0"/>
                <a:cs typeface="Arial" panose="020B0604020202020204" pitchFamily="34" charset="0"/>
              </a:rPr>
              <a:t>• Hz. Muhammed (s.a.v.), Mekke dışında İslam’ı tanıtmak, anlatmak ve yaymak için </a:t>
            </a:r>
            <a:r>
              <a:rPr lang="tr-TR" sz="2600" dirty="0" err="1">
                <a:solidFill>
                  <a:srgbClr val="FF0000"/>
                </a:solidFill>
                <a:latin typeface="Arial" panose="020B0604020202020204" pitchFamily="34" charset="0"/>
                <a:cs typeface="Arial" panose="020B0604020202020204" pitchFamily="34" charset="0"/>
              </a:rPr>
              <a:t>Taif</a:t>
            </a:r>
            <a:r>
              <a:rPr lang="tr-TR" sz="2600" dirty="0">
                <a:latin typeface="Arial" panose="020B0604020202020204" pitchFamily="34" charset="0"/>
                <a:cs typeface="Arial" panose="020B0604020202020204" pitchFamily="34" charset="0"/>
              </a:rPr>
              <a:t> şehrine gitti. Fakat </a:t>
            </a:r>
            <a:r>
              <a:rPr lang="tr-TR" sz="2600" dirty="0" err="1">
                <a:latin typeface="Arial" panose="020B0604020202020204" pitchFamily="34" charset="0"/>
                <a:cs typeface="Arial" panose="020B0604020202020204" pitchFamily="34" charset="0"/>
              </a:rPr>
              <a:t>Taif</a:t>
            </a:r>
            <a:r>
              <a:rPr lang="tr-TR" sz="2600" dirty="0">
                <a:latin typeface="Arial" panose="020B0604020202020204" pitchFamily="34" charset="0"/>
                <a:cs typeface="Arial" panose="020B0604020202020204" pitchFamily="34" charset="0"/>
              </a:rPr>
              <a:t> halkı Hz. Muhammed'i (s.a.v.) ve yanındaki Hz. Zeyd bin </a:t>
            </a:r>
            <a:r>
              <a:rPr lang="tr-TR" sz="2600" dirty="0" err="1">
                <a:latin typeface="Arial" panose="020B0604020202020204" pitchFamily="34" charset="0"/>
                <a:cs typeface="Arial" panose="020B0604020202020204" pitchFamily="34" charset="0"/>
              </a:rPr>
              <a:t>Harise'yi</a:t>
            </a:r>
            <a:r>
              <a:rPr lang="tr-TR" sz="2600" dirty="0">
                <a:latin typeface="Arial" panose="020B0604020202020204" pitchFamily="34" charset="0"/>
                <a:cs typeface="Arial" panose="020B0604020202020204" pitchFamily="34" charset="0"/>
              </a:rPr>
              <a:t> (r.a.) şehirden çıkardı. Böylece bu görüşme sonuçsuz kaldı.</a:t>
            </a:r>
          </a:p>
        </p:txBody>
      </p:sp>
      <p:sp>
        <p:nvSpPr>
          <p:cNvPr id="10" name="Metin kutusu 9">
            <a:extLst>
              <a:ext uri="{FF2B5EF4-FFF2-40B4-BE49-F238E27FC236}">
                <a16:creationId xmlns:a16="http://schemas.microsoft.com/office/drawing/2014/main" id="{6D91F1A8-A67B-142F-4476-F028A77C1571}"/>
              </a:ext>
            </a:extLst>
          </p:cNvPr>
          <p:cNvSpPr txBox="1"/>
          <p:nvPr/>
        </p:nvSpPr>
        <p:spPr>
          <a:xfrm>
            <a:off x="140790" y="6322713"/>
            <a:ext cx="11910420" cy="452688"/>
          </a:xfrm>
          <a:prstGeom prst="rect">
            <a:avLst/>
          </a:prstGeom>
          <a:noFill/>
        </p:spPr>
        <p:txBody>
          <a:bodyPr wrap="square" rtlCol="0">
            <a:spAutoFit/>
          </a:bodyPr>
          <a:lstStyle/>
          <a:p>
            <a:pPr algn="ctr">
              <a:lnSpc>
                <a:spcPts val="3216"/>
              </a:lnSpc>
            </a:pPr>
            <a:r>
              <a:rPr lang="en-US" sz="1500" dirty="0">
                <a:solidFill>
                  <a:srgbClr val="FFFFFF"/>
                </a:solidFill>
                <a:latin typeface="Arial"/>
              </a:rPr>
              <a:t>Bu </a:t>
            </a:r>
            <a:r>
              <a:rPr lang="en-US" sz="1500" dirty="0" err="1">
                <a:solidFill>
                  <a:srgbClr val="FFFFFF"/>
                </a:solidFill>
                <a:latin typeface="Arial"/>
              </a:rPr>
              <a:t>içeriklerin</a:t>
            </a:r>
            <a:r>
              <a:rPr lang="en-US" sz="1500" dirty="0">
                <a:solidFill>
                  <a:srgbClr val="FFFFFF"/>
                </a:solidFill>
                <a:latin typeface="Arial"/>
              </a:rPr>
              <a:t> </a:t>
            </a:r>
            <a:r>
              <a:rPr lang="en-US" sz="1500" dirty="0" err="1">
                <a:solidFill>
                  <a:srgbClr val="FFFFFF"/>
                </a:solidFill>
                <a:latin typeface="Arial"/>
              </a:rPr>
              <a:t>daha</a:t>
            </a:r>
            <a:r>
              <a:rPr lang="en-US" sz="1500" dirty="0">
                <a:solidFill>
                  <a:srgbClr val="FFFFFF"/>
                </a:solidFill>
                <a:latin typeface="Arial"/>
              </a:rPr>
              <a:t> </a:t>
            </a:r>
            <a:r>
              <a:rPr lang="en-US" sz="1500" dirty="0" err="1">
                <a:solidFill>
                  <a:srgbClr val="FFFFFF"/>
                </a:solidFill>
                <a:latin typeface="Arial"/>
              </a:rPr>
              <a:t>fazlasına</a:t>
            </a:r>
            <a:r>
              <a:rPr lang="en-US" sz="1500" dirty="0">
                <a:solidFill>
                  <a:srgbClr val="FFFFFF"/>
                </a:solidFill>
                <a:latin typeface="Arial"/>
              </a:rPr>
              <a:t> GÜNAY YAYINLARI </a:t>
            </a:r>
            <a:r>
              <a:rPr lang="en-US" sz="1500" dirty="0" err="1">
                <a:solidFill>
                  <a:srgbClr val="FFFFFF"/>
                </a:solidFill>
                <a:latin typeface="Arial"/>
              </a:rPr>
              <a:t>Bumerang</a:t>
            </a:r>
            <a:r>
              <a:rPr lang="en-US" sz="1500" dirty="0">
                <a:solidFill>
                  <a:srgbClr val="FFFFFF"/>
                </a:solidFill>
                <a:latin typeface="Arial"/>
              </a:rPr>
              <a:t> </a:t>
            </a:r>
            <a:r>
              <a:rPr lang="en-US" sz="1500" dirty="0" err="1">
                <a:solidFill>
                  <a:srgbClr val="FFFFFF"/>
                </a:solidFill>
                <a:latin typeface="Arial"/>
              </a:rPr>
              <a:t>Konu</a:t>
            </a:r>
            <a:r>
              <a:rPr lang="en-US" sz="1500" dirty="0">
                <a:solidFill>
                  <a:srgbClr val="FFFFFF"/>
                </a:solidFill>
                <a:latin typeface="Arial"/>
              </a:rPr>
              <a:t> </a:t>
            </a:r>
            <a:r>
              <a:rPr lang="en-US" sz="1500" dirty="0" err="1">
                <a:solidFill>
                  <a:srgbClr val="FFFFFF"/>
                </a:solidFill>
                <a:latin typeface="Arial"/>
              </a:rPr>
              <a:t>Anlatımlı</a:t>
            </a:r>
            <a:r>
              <a:rPr lang="en-US" sz="1500" dirty="0">
                <a:solidFill>
                  <a:srgbClr val="FFFFFF"/>
                </a:solidFill>
                <a:latin typeface="Arial"/>
              </a:rPr>
              <a:t> Din </a:t>
            </a:r>
            <a:r>
              <a:rPr lang="en-US" sz="1500" dirty="0" err="1">
                <a:solidFill>
                  <a:srgbClr val="FFFFFF"/>
                </a:solidFill>
                <a:latin typeface="Arial"/>
              </a:rPr>
              <a:t>Kültürü</a:t>
            </a:r>
            <a:r>
              <a:rPr lang="en-US" sz="1500" dirty="0">
                <a:solidFill>
                  <a:srgbClr val="FFFFFF"/>
                </a:solidFill>
                <a:latin typeface="Arial"/>
              </a:rPr>
              <a:t> </a:t>
            </a:r>
            <a:r>
              <a:rPr lang="en-US" sz="1500" dirty="0" err="1">
                <a:solidFill>
                  <a:srgbClr val="FFFFFF"/>
                </a:solidFill>
                <a:latin typeface="Arial"/>
              </a:rPr>
              <a:t>ve</a:t>
            </a:r>
            <a:r>
              <a:rPr lang="en-US" sz="1500" dirty="0">
                <a:solidFill>
                  <a:srgbClr val="FFFFFF"/>
                </a:solidFill>
                <a:latin typeface="Arial"/>
              </a:rPr>
              <a:t> </a:t>
            </a:r>
            <a:r>
              <a:rPr lang="en-US" sz="1500" dirty="0" err="1">
                <a:solidFill>
                  <a:srgbClr val="FFFFFF"/>
                </a:solidFill>
                <a:latin typeface="Arial"/>
              </a:rPr>
              <a:t>Ahlak</a:t>
            </a:r>
            <a:r>
              <a:rPr lang="en-US" sz="1500" dirty="0">
                <a:solidFill>
                  <a:srgbClr val="FFFFFF"/>
                </a:solidFill>
                <a:latin typeface="Arial"/>
              </a:rPr>
              <a:t> </a:t>
            </a:r>
            <a:r>
              <a:rPr lang="en-US" sz="1500" dirty="0" err="1">
                <a:solidFill>
                  <a:srgbClr val="FFFFFF"/>
                </a:solidFill>
                <a:latin typeface="Arial"/>
              </a:rPr>
              <a:t>Bilgisi</a:t>
            </a:r>
            <a:r>
              <a:rPr lang="en-US" sz="1500" dirty="0">
                <a:solidFill>
                  <a:srgbClr val="FFFFFF"/>
                </a:solidFill>
                <a:latin typeface="Arial"/>
              </a:rPr>
              <a:t> </a:t>
            </a:r>
            <a:r>
              <a:rPr lang="en-US" sz="1500" dirty="0" err="1">
                <a:solidFill>
                  <a:srgbClr val="FFFFFF"/>
                </a:solidFill>
                <a:latin typeface="Arial"/>
              </a:rPr>
              <a:t>kitabından</a:t>
            </a:r>
            <a:r>
              <a:rPr lang="en-US" sz="1500" dirty="0">
                <a:solidFill>
                  <a:srgbClr val="FFFFFF"/>
                </a:solidFill>
                <a:latin typeface="Arial"/>
              </a:rPr>
              <a:t> </a:t>
            </a:r>
            <a:r>
              <a:rPr lang="en-US" sz="1500" dirty="0" err="1">
                <a:solidFill>
                  <a:srgbClr val="FFFFFF"/>
                </a:solidFill>
                <a:latin typeface="Arial"/>
              </a:rPr>
              <a:t>ulaşabilirsiniz</a:t>
            </a:r>
            <a:r>
              <a:rPr lang="en-US" sz="1500" dirty="0">
                <a:solidFill>
                  <a:srgbClr val="FFFFFF"/>
                </a:solidFill>
                <a:latin typeface="Arial"/>
              </a:rPr>
              <a:t>.</a:t>
            </a:r>
          </a:p>
        </p:txBody>
      </p:sp>
      <p:pic>
        <p:nvPicPr>
          <p:cNvPr id="5" name="Resim 4" descr="harita, metin, atlas, diyagram içeren bir resim&#10;&#10;Açıklama otomatik olarak oluşturuldu">
            <a:extLst>
              <a:ext uri="{FF2B5EF4-FFF2-40B4-BE49-F238E27FC236}">
                <a16:creationId xmlns:a16="http://schemas.microsoft.com/office/drawing/2014/main" id="{3B90B24B-275D-C708-3C5F-2D142CCAD6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741" y="729000"/>
            <a:ext cx="3600000" cy="5400000"/>
          </a:xfrm>
          <a:prstGeom prst="rect">
            <a:avLst/>
          </a:prstGeom>
        </p:spPr>
      </p:pic>
      <p:sp>
        <p:nvSpPr>
          <p:cNvPr id="8" name="Oval 7">
            <a:extLst>
              <a:ext uri="{FF2B5EF4-FFF2-40B4-BE49-F238E27FC236}">
                <a16:creationId xmlns:a16="http://schemas.microsoft.com/office/drawing/2014/main" id="{9FF652F6-676B-7208-94A2-822935AEC7C2}"/>
              </a:ext>
            </a:extLst>
          </p:cNvPr>
          <p:cNvSpPr/>
          <p:nvPr/>
        </p:nvSpPr>
        <p:spPr>
          <a:xfrm>
            <a:off x="507167" y="2095954"/>
            <a:ext cx="1514007" cy="1514007"/>
          </a:xfrm>
          <a:prstGeom prst="ellipse">
            <a:avLst/>
          </a:prstGeom>
          <a:solidFill>
            <a:srgbClr val="FF0066">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6720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2501</Words>
  <Application>Microsoft Office PowerPoint</Application>
  <PresentationFormat>Geniş ekran</PresentationFormat>
  <Paragraphs>275</Paragraphs>
  <Slides>22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Ekrem Balcı</dc:creator>
  <cp:lastModifiedBy>EKREM BALCI</cp:lastModifiedBy>
  <cp:revision>35</cp:revision>
  <dcterms:created xsi:type="dcterms:W3CDTF">2023-08-29T09:05:15Z</dcterms:created>
  <dcterms:modified xsi:type="dcterms:W3CDTF">2024-02-18T18:30:31Z</dcterms:modified>
</cp:coreProperties>
</file>