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9" r:id="rId3"/>
    <p:sldId id="266" r:id="rId4"/>
    <p:sldId id="270" r:id="rId5"/>
    <p:sldId id="283" r:id="rId6"/>
    <p:sldId id="285" r:id="rId7"/>
    <p:sldId id="267" r:id="rId8"/>
    <p:sldId id="271" r:id="rId9"/>
    <p:sldId id="272" r:id="rId10"/>
    <p:sldId id="260" r:id="rId11"/>
    <p:sldId id="284" r:id="rId12"/>
    <p:sldId id="264" r:id="rId13"/>
    <p:sldId id="265" r:id="rId14"/>
    <p:sldId id="269" r:id="rId15"/>
    <p:sldId id="268" r:id="rId16"/>
    <p:sldId id="258"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grafik, logo içeren bir resim&#10;&#10;Açıklama otomatik olarak oluşturuldu">
            <a:extLst>
              <a:ext uri="{FF2B5EF4-FFF2-40B4-BE49-F238E27FC236}">
                <a16:creationId xmlns:a16="http://schemas.microsoft.com/office/drawing/2014/main" id="{DAB53136-8994-927E-C0B6-DDF966508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646331"/>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4. KONU: BİR SURE TANIYORUM: NASR SURESİ VE ANLAMI</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168539"/>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3862596"/>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Bu sure, Kur’an-ı Kerim’in 110. suresidir. Sure, üç ayetten oluşmaktadır. Sure kelime olarak “yardım’’ anlamına gelmektedir. Yüce Allah, bu surede Hz. Peygamber’e yardım ederek fetihlere kavuşturduğunu ve insanların, bölük </a:t>
            </a:r>
            <a:r>
              <a:rPr lang="tr-TR" sz="2200" dirty="0" err="1">
                <a:latin typeface="Arial" panose="020B0604020202020204" pitchFamily="34" charset="0"/>
                <a:cs typeface="Arial" panose="020B0604020202020204" pitchFamily="34" charset="0"/>
              </a:rPr>
              <a:t>bölük</a:t>
            </a:r>
            <a:r>
              <a:rPr lang="tr-TR" sz="2200" dirty="0">
                <a:latin typeface="Arial" panose="020B0604020202020204" pitchFamily="34" charset="0"/>
                <a:cs typeface="Arial" panose="020B0604020202020204" pitchFamily="34" charset="0"/>
              </a:rPr>
              <a:t> İslamiyet’i kabul ettiğini bildirir. </a:t>
            </a:r>
          </a:p>
          <a:p>
            <a:pPr algn="just">
              <a:spcAft>
                <a:spcPts val="600"/>
              </a:spcAft>
            </a:pPr>
            <a:r>
              <a:rPr lang="tr-TR" sz="2200" b="1" dirty="0">
                <a:latin typeface="Arial" panose="020B0604020202020204" pitchFamily="34" charset="0"/>
                <a:cs typeface="Arial" panose="020B0604020202020204" pitchFamily="34" charset="0"/>
              </a:rPr>
              <a:t>Bu parçada anlatılan surenin anlamında aşağıdakilerden hangisi </a:t>
            </a:r>
            <a:r>
              <a:rPr lang="tr-TR" sz="2200" b="1" u="sng" dirty="0">
                <a:latin typeface="Arial" panose="020B0604020202020204" pitchFamily="34" charset="0"/>
                <a:cs typeface="Arial" panose="020B0604020202020204" pitchFamily="34" charset="0"/>
              </a:rPr>
              <a:t>bulunmaz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a:t>
            </a:r>
            <a:r>
              <a:rPr lang="tr-TR" sz="2200" dirty="0" err="1">
                <a:latin typeface="Arial" panose="020B0604020202020204" pitchFamily="34" charset="0"/>
                <a:cs typeface="Arial" panose="020B0604020202020204" pitchFamily="34" charset="0"/>
              </a:rPr>
              <a:t>Rabb’inin</a:t>
            </a:r>
            <a:r>
              <a:rPr lang="tr-TR" sz="2200" dirty="0">
                <a:latin typeface="Arial" panose="020B0604020202020204" pitchFamily="34" charset="0"/>
                <a:cs typeface="Arial" panose="020B0604020202020204" pitchFamily="34" charset="0"/>
              </a:rPr>
              <a:t> sınırsız şanını yücelt, ona şükret ve ondan bağışlanma dile! Çünkü o, her zaman tövbeleri çokça kabul edendir.” </a:t>
            </a:r>
          </a:p>
          <a:p>
            <a:pPr algn="just">
              <a:spcAft>
                <a:spcPts val="600"/>
              </a:spcAft>
            </a:pPr>
            <a:r>
              <a:rPr lang="tr-TR" sz="2200" dirty="0">
                <a:latin typeface="Arial" panose="020B0604020202020204" pitchFamily="34" charset="0"/>
                <a:cs typeface="Arial" panose="020B0604020202020204" pitchFamily="34" charset="0"/>
              </a:rPr>
              <a:t>B) “İnsanların Allah’ın dinine bölük </a:t>
            </a:r>
            <a:r>
              <a:rPr lang="tr-TR" sz="2200" dirty="0" err="1">
                <a:latin typeface="Arial" panose="020B0604020202020204" pitchFamily="34" charset="0"/>
                <a:cs typeface="Arial" panose="020B0604020202020204" pitchFamily="34" charset="0"/>
              </a:rPr>
              <a:t>bölük</a:t>
            </a:r>
            <a:r>
              <a:rPr lang="tr-TR" sz="2200" dirty="0">
                <a:latin typeface="Arial" panose="020B0604020202020204" pitchFamily="34" charset="0"/>
                <a:cs typeface="Arial" panose="020B0604020202020204" pitchFamily="34" charset="0"/>
              </a:rPr>
              <a:t> girdiğini gördüğünde.” </a:t>
            </a:r>
          </a:p>
          <a:p>
            <a:pPr algn="just">
              <a:spcAft>
                <a:spcPts val="600"/>
              </a:spcAft>
            </a:pPr>
            <a:r>
              <a:rPr lang="tr-TR" sz="2200" dirty="0">
                <a:latin typeface="Arial" panose="020B0604020202020204" pitchFamily="34" charset="0"/>
                <a:cs typeface="Arial" panose="020B0604020202020204" pitchFamily="34" charset="0"/>
              </a:rPr>
              <a:t>C) “Ona ne malı ne de kazandığı fayda vermedi.” </a:t>
            </a:r>
          </a:p>
          <a:p>
            <a:pPr algn="just">
              <a:spcAft>
                <a:spcPts val="600"/>
              </a:spcAft>
            </a:pPr>
            <a:r>
              <a:rPr lang="tr-TR" sz="2200" dirty="0">
                <a:latin typeface="Arial" panose="020B0604020202020204" pitchFamily="34" charset="0"/>
                <a:cs typeface="Arial" panose="020B0604020202020204" pitchFamily="34" charset="0"/>
              </a:rPr>
              <a:t>D) “Allah’ın yardımı ve zafer geldiğinde.”</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45503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5581650"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Konu 1 / Beceri Temelli Örnek Soru</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977" y="4682307"/>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3970318"/>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(I)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suresinin bilinen en büyük faydası düzenli okuyan kişilerin imanlarının sağlam olacağı yönündedir. (II) Anlamı itibarıyla Allah’ı (c.c.) övme ve insanların İslam dinine katıldıkları andan itibaren daha çok şükretmesini vurgulayan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 bolca tövbe istiğfar etmeyi de tembihler. (III) Yüce Allah bu surede; Ebrehe’nin ordusunu nasıl helak ettiğini, müşriklerin tuzaklarını boşa çıkardığını ve küçücük kuşların taşıdığı taşlarla fil ordusunu perişan ettiğini bildirmiştir. (IV) Herhangi bir fethe çıkmadan önce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suresini okumak Allah’ın (c.c.) yardımını talep etmek için en iyi yöntemlerden biridir. </a:t>
            </a:r>
          </a:p>
          <a:p>
            <a:pPr>
              <a:spcAft>
                <a:spcPts val="600"/>
              </a:spcAft>
            </a:pPr>
            <a:r>
              <a:rPr lang="tr-TR" sz="2200" b="1" dirty="0">
                <a:latin typeface="Arial" panose="020B0604020202020204" pitchFamily="34" charset="0"/>
                <a:cs typeface="Arial" panose="020B0604020202020204" pitchFamily="34" charset="0"/>
              </a:rPr>
              <a:t>Bu parçada numaralandırılmış cümlelerden hangisi düşüncenin akışını bozmaktadır? </a:t>
            </a:r>
          </a:p>
          <a:p>
            <a:pPr algn="just">
              <a:spcAft>
                <a:spcPts val="600"/>
              </a:spcAft>
            </a:pPr>
            <a:r>
              <a:rPr lang="tr-TR" sz="2200" dirty="0">
                <a:latin typeface="Arial" panose="020B0604020202020204" pitchFamily="34" charset="0"/>
                <a:cs typeface="Arial" panose="020B0604020202020204" pitchFamily="34" charset="0"/>
              </a:rPr>
              <a:t>A) I 		B) II 		C) III 		D) IV</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71221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83E29BAF-8F2A-A272-27E7-DBB44EB1680B}"/>
              </a:ext>
            </a:extLst>
          </p:cNvPr>
          <p:cNvSpPr txBox="1"/>
          <p:nvPr/>
        </p:nvSpPr>
        <p:spPr>
          <a:xfrm>
            <a:off x="0" y="603153"/>
            <a:ext cx="4916774"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Kavratan Testler 6 / Soru 2</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Resim 1" descr="daire, sarı, kehribar, grafik içeren bir resim&#10;&#10;Açıklama otomatik olarak oluşturuldu">
            <a:extLst>
              <a:ext uri="{FF2B5EF4-FFF2-40B4-BE49-F238E27FC236}">
                <a16:creationId xmlns:a16="http://schemas.microsoft.com/office/drawing/2014/main" id="{C25E4566-2130-C7FA-AA77-D606E5019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5250414"/>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539704"/>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Kur’an-ı Kerim’de bulunan diğer tüm sureler gibi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suresini de okumak için uygunsuz olmadığı sürece bir zaman kısıtlaması yoktur. Dolayısıyla herhangi bir zaman ya da mekânda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 okunabilir. Ancak çeşitli kaynaklarda duaların kabul edilmesi, arzu edilen muradın hasıl olması gibi neticeler için belli zaman aralıkları tavsiye edilmiştir. Bunlar arasında en öne çıkanı ise, gün içerisinde evden çıkmadan önce üç defa okunmasıdır. Evden çıkmadan üç kere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 okuyanların geçim sıkıntısı yaşamayacağı söylenmiştir. </a:t>
            </a:r>
          </a:p>
          <a:p>
            <a:pPr algn="just">
              <a:spcAft>
                <a:spcPts val="600"/>
              </a:spcAft>
            </a:pPr>
            <a:r>
              <a:rPr lang="tr-TR" sz="2200" b="1" dirty="0">
                <a:latin typeface="Arial" panose="020B0604020202020204" pitchFamily="34" charset="0"/>
                <a:cs typeface="Arial" panose="020B0604020202020204" pitchFamily="34" charset="0"/>
              </a:rPr>
              <a:t>Bu parça aşağıdaki sorulardan hangisine cevap niteliğindedir? </a:t>
            </a:r>
          </a:p>
          <a:p>
            <a:pPr algn="just">
              <a:spcAft>
                <a:spcPts val="600"/>
              </a:spcAft>
            </a:pPr>
            <a:r>
              <a:rPr lang="tr-TR" sz="2200" dirty="0">
                <a:latin typeface="Arial" panose="020B0604020202020204" pitchFamily="34" charset="0"/>
                <a:cs typeface="Arial" panose="020B0604020202020204" pitchFamily="34" charset="0"/>
              </a:rPr>
              <a:t>A)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 nerede indirilmiştir? </a:t>
            </a:r>
          </a:p>
          <a:p>
            <a:pPr algn="just">
              <a:spcAft>
                <a:spcPts val="600"/>
              </a:spcAft>
            </a:pPr>
            <a:r>
              <a:rPr lang="tr-TR" sz="2200" dirty="0">
                <a:latin typeface="Arial" panose="020B0604020202020204" pitchFamily="34" charset="0"/>
                <a:cs typeface="Arial" panose="020B0604020202020204" pitchFamily="34" charset="0"/>
              </a:rPr>
              <a:t>B)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 kaç ayetten oluşmaktadır? </a:t>
            </a:r>
          </a:p>
          <a:p>
            <a:pPr algn="just">
              <a:spcAft>
                <a:spcPts val="600"/>
              </a:spcAft>
            </a:pPr>
            <a:r>
              <a:rPr lang="tr-TR" sz="2200" dirty="0">
                <a:latin typeface="Arial" panose="020B0604020202020204" pitchFamily="34" charset="0"/>
                <a:cs typeface="Arial" panose="020B0604020202020204" pitchFamily="34" charset="0"/>
              </a:rPr>
              <a:t>C)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suresinin yerine ne okunabilir? </a:t>
            </a:r>
          </a:p>
          <a:p>
            <a:pPr algn="just">
              <a:spcAft>
                <a:spcPts val="600"/>
              </a:spcAft>
            </a:pPr>
            <a:r>
              <a:rPr lang="tr-TR" sz="2200" dirty="0">
                <a:latin typeface="Arial" panose="020B0604020202020204" pitchFamily="34" charset="0"/>
                <a:cs typeface="Arial" panose="020B0604020202020204" pitchFamily="34" charset="0"/>
              </a:rPr>
              <a:t>D) </a:t>
            </a:r>
            <a:r>
              <a:rPr lang="tr-TR" sz="2200" dirty="0" err="1">
                <a:latin typeface="Arial" panose="020B0604020202020204" pitchFamily="34" charset="0"/>
                <a:cs typeface="Arial" panose="020B0604020202020204" pitchFamily="34" charset="0"/>
              </a:rPr>
              <a:t>Nasr</a:t>
            </a:r>
            <a:r>
              <a:rPr lang="tr-TR" sz="2200" dirty="0">
                <a:latin typeface="Arial" panose="020B0604020202020204" pitchFamily="34" charset="0"/>
                <a:cs typeface="Arial" panose="020B0604020202020204" pitchFamily="34" charset="0"/>
              </a:rPr>
              <a:t> suresi ne zaman okunur?</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71602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32D72898-2155-5FB6-A173-AFF513379B0E}"/>
              </a:ext>
            </a:extLst>
          </p:cNvPr>
          <p:cNvSpPr txBox="1"/>
          <p:nvPr/>
        </p:nvSpPr>
        <p:spPr>
          <a:xfrm>
            <a:off x="0" y="603153"/>
            <a:ext cx="4916774"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Kavratan </a:t>
            </a:r>
            <a:r>
              <a:rPr lang="tr-TR" sz="1600">
                <a:latin typeface="Arial" panose="020B0604020202020204" pitchFamily="34" charset="0"/>
                <a:cs typeface="Arial" panose="020B0604020202020204" pitchFamily="34" charset="0"/>
              </a:rPr>
              <a:t>Testler 6 </a:t>
            </a:r>
            <a:r>
              <a:rPr lang="tr-TR" sz="1600" dirty="0">
                <a:latin typeface="Arial" panose="020B0604020202020204" pitchFamily="34" charset="0"/>
                <a:cs typeface="Arial" panose="020B0604020202020204" pitchFamily="34" charset="0"/>
              </a:rPr>
              <a:t>/ </a:t>
            </a:r>
            <a:r>
              <a:rPr lang="tr-TR" sz="1600">
                <a:latin typeface="Arial" panose="020B0604020202020204" pitchFamily="34" charset="0"/>
                <a:cs typeface="Arial" panose="020B0604020202020204" pitchFamily="34" charset="0"/>
              </a:rPr>
              <a:t>Soru 3</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1856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1443412133"/>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marL="0" indent="-342900" algn="l" defTabSz="914400" rtl="0" eaLnBrk="1" latinLnBrk="0" hangingPunct="1">
                        <a:spcBef>
                          <a:spcPct val="20000"/>
                        </a:spcBef>
                        <a:buFont typeface="Wingdings" pitchFamily="2" charset="2"/>
                        <a:buNone/>
                        <a:defRPr/>
                      </a:pPr>
                      <a:r>
                        <a:rPr lang="tr-TR" sz="1800" dirty="0" err="1">
                          <a:latin typeface="Arial" panose="020B0604020202020204" pitchFamily="34" charset="0"/>
                          <a:cs typeface="Arial" panose="020B0604020202020204" pitchFamily="34" charset="0"/>
                        </a:rPr>
                        <a:t>Nasr</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sûresinde</a:t>
                      </a:r>
                      <a:r>
                        <a:rPr lang="tr-TR" sz="1800" dirty="0">
                          <a:latin typeface="Arial" panose="020B0604020202020204" pitchFamily="34" charset="0"/>
                          <a:cs typeface="Arial" panose="020B0604020202020204" pitchFamily="34" charset="0"/>
                        </a:rPr>
                        <a:t> </a:t>
                      </a:r>
                      <a:r>
                        <a:rPr lang="tr-TR" sz="1800" kern="1200" dirty="0">
                          <a:solidFill>
                            <a:schemeClr val="tx1"/>
                          </a:solidFill>
                          <a:latin typeface="Arial" panose="020B0604020202020204" pitchFamily="34" charset="0"/>
                          <a:ea typeface="+mn-ea"/>
                          <a:cs typeface="Arial" panose="020B0604020202020204" pitchFamily="34" charset="0"/>
                        </a:rPr>
                        <a:t>müminlerden Allah’a şükürde bulunmaları istenmektedir.</a:t>
                      </a: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r>
                        <a:rPr lang="tr-TR" sz="1800" dirty="0" err="1">
                          <a:latin typeface="Arial" panose="020B0604020202020204" pitchFamily="34" charset="0"/>
                          <a:cs typeface="Arial" panose="020B0604020202020204" pitchFamily="34" charset="0"/>
                        </a:rPr>
                        <a:t>Nasr</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sûresinde</a:t>
                      </a:r>
                      <a:r>
                        <a:rPr lang="tr-TR" sz="1800" dirty="0">
                          <a:latin typeface="Arial" panose="020B0604020202020204" pitchFamily="34" charset="0"/>
                          <a:cs typeface="Arial" panose="020B0604020202020204" pitchFamily="34" charset="0"/>
                        </a:rPr>
                        <a:t> ilâhî azabın gelip fethin gerçekleştiği ve insanların gruplar halinde cennete girdiği belirtilmiştir. </a:t>
                      </a:r>
                      <a:endParaRPr lang="sv-SE"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err="1">
                          <a:latin typeface="Arial" panose="020B0604020202020204" pitchFamily="34" charset="0"/>
                          <a:cs typeface="Arial" panose="020B0604020202020204" pitchFamily="34" charset="0"/>
                        </a:rPr>
                        <a:t>Nasr</a:t>
                      </a:r>
                      <a:r>
                        <a:rPr lang="tr-TR" sz="1800" dirty="0">
                          <a:latin typeface="Arial" panose="020B0604020202020204" pitchFamily="34" charset="0"/>
                          <a:cs typeface="Arial" panose="020B0604020202020204" pitchFamily="34" charset="0"/>
                        </a:rPr>
                        <a:t> suresi Medine döneminde indirilen Mekke’nin fethini müjdeleyen bir suredir.</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err="1">
                          <a:latin typeface="Arial" panose="020B0604020202020204" pitchFamily="34" charset="0"/>
                          <a:cs typeface="Arial" panose="020B0604020202020204" pitchFamily="34" charset="0"/>
                        </a:rPr>
                        <a:t>Nasr</a:t>
                      </a:r>
                      <a:r>
                        <a:rPr lang="tr-TR" sz="1800" dirty="0">
                          <a:latin typeface="Arial" panose="020B0604020202020204" pitchFamily="34" charset="0"/>
                          <a:cs typeface="Arial" panose="020B0604020202020204" pitchFamily="34" charset="0"/>
                        </a:rPr>
                        <a:t> suresi, </a:t>
                      </a:r>
                      <a:r>
                        <a:rPr lang="tr-TR" sz="1800" dirty="0" err="1">
                          <a:latin typeface="Arial" panose="020B0604020202020204" pitchFamily="34" charset="0"/>
                          <a:cs typeface="Arial" panose="020B0604020202020204" pitchFamily="34" charset="0"/>
                        </a:rPr>
                        <a:t>Kur’an</a:t>
                      </a:r>
                      <a:r>
                        <a:rPr lang="tr-TR" sz="1800" dirty="0">
                          <a:latin typeface="Arial" panose="020B0604020202020204" pitchFamily="34" charset="0"/>
                          <a:cs typeface="Arial" panose="020B0604020202020204" pitchFamily="34" charset="0"/>
                        </a:rPr>
                        <a:t>-ı Kerim’in 100. suresidir. Sure, on üç ayetten </a:t>
                      </a:r>
                      <a:r>
                        <a:rPr lang="tr-TR" sz="1800" dirty="0" err="1">
                          <a:latin typeface="Arial" panose="020B0604020202020204" pitchFamily="34" charset="0"/>
                          <a:cs typeface="Arial" panose="020B0604020202020204" pitchFamily="34" charset="0"/>
                        </a:rPr>
                        <a:t>oluşmaktadır</a:t>
                      </a:r>
                      <a:r>
                        <a:rPr lang="tr-TR" sz="1800"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r>
                        <a:rPr lang="tr-TR" sz="1800" dirty="0" err="1">
                          <a:latin typeface="Arial" panose="020B0604020202020204" pitchFamily="34" charset="0"/>
                          <a:cs typeface="Arial" panose="020B0604020202020204" pitchFamily="34" charset="0"/>
                        </a:rPr>
                        <a:t>Nasr</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sûresini</a:t>
                      </a:r>
                      <a:r>
                        <a:rPr lang="tr-TR" sz="1800" dirty="0">
                          <a:latin typeface="Arial" panose="020B0604020202020204" pitchFamily="34" charset="0"/>
                          <a:cs typeface="Arial" panose="020B0604020202020204" pitchFamily="34" charset="0"/>
                        </a:rPr>
                        <a:t> gün içerisinde evden çıkmadan önce üç defa okunmak</a:t>
                      </a:r>
                      <a:r>
                        <a:rPr lang="tr-TR" sz="1800" baseline="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arzu edilen dileğin gerçekleşmesine katkı sağlar</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r>
                        <a:rPr lang="tr-TR" sz="1800" dirty="0">
                          <a:latin typeface="Arial" panose="020B0604020202020204" pitchFamily="34" charset="0"/>
                          <a:cs typeface="Arial" panose="020B0604020202020204" pitchFamily="34" charset="0"/>
                        </a:rPr>
                        <a:t>Yüce Allah, Hz. Peygamber’e yardım ederek onu fetihlere kavuşturmuştur.</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defRPr/>
                      </a:pPr>
                      <a:r>
                        <a:rPr lang="tr-TR" sz="1800" dirty="0" err="1">
                          <a:latin typeface="Arial" panose="020B0604020202020204" pitchFamily="34" charset="0"/>
                          <a:cs typeface="Arial" panose="020B0604020202020204" pitchFamily="34" charset="0"/>
                        </a:rPr>
                        <a:t>Nasr</a:t>
                      </a:r>
                      <a:r>
                        <a:rPr lang="tr-TR" sz="1800" dirty="0">
                          <a:latin typeface="Arial" panose="020B0604020202020204" pitchFamily="34" charset="0"/>
                          <a:cs typeface="Arial" panose="020B0604020202020204" pitchFamily="34" charset="0"/>
                        </a:rPr>
                        <a:t> kelime olarak “açma, açılış, galibiyet, zafere ulaşma, kazanma” gibi anlamlara gelir.</a:t>
                      </a: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36086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6254137" y="5593933"/>
            <a:ext cx="3267625"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a:off x="4025899" y="3256239"/>
            <a:ext cx="3353981"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4025899" y="4655642"/>
            <a:ext cx="196082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1" y="1384209"/>
            <a:ext cx="40596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a:off x="6261947" y="4657979"/>
            <a:ext cx="3267625"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2670580" y="2313361"/>
            <a:ext cx="325947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443633" y="3959153"/>
            <a:ext cx="178104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a:off x="5533644" y="3719114"/>
            <a:ext cx="257454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723576" y="4666767"/>
            <a:ext cx="225291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Köşeleri Yuvarlatılmış 17">
            <a:extLst>
              <a:ext uri="{FF2B5EF4-FFF2-40B4-BE49-F238E27FC236}">
                <a16:creationId xmlns:a16="http://schemas.microsoft.com/office/drawing/2014/main" id="{2BAC8015-2E24-21CE-EB8C-45D44E8CF5A1}"/>
              </a:ext>
            </a:extLst>
          </p:cNvPr>
          <p:cNvSpPr/>
          <p:nvPr/>
        </p:nvSpPr>
        <p:spPr>
          <a:xfrm>
            <a:off x="6261949" y="2319011"/>
            <a:ext cx="326762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NASR</a:t>
            </a:r>
          </a:p>
          <a:p>
            <a:pPr algn="ctr">
              <a:lnSpc>
                <a:spcPct val="150000"/>
              </a:lnSpc>
              <a:spcAft>
                <a:spcPts val="600"/>
              </a:spcAft>
            </a:pPr>
            <a:r>
              <a:rPr lang="tr-TR" b="1" dirty="0">
                <a:latin typeface="Arial" panose="020B0604020202020204" pitchFamily="34" charset="0"/>
                <a:cs typeface="Arial" panose="020B0604020202020204" pitchFamily="34" charset="0"/>
              </a:rPr>
              <a:t>İSLAM</a:t>
            </a:r>
          </a:p>
          <a:p>
            <a:pPr algn="ctr">
              <a:lnSpc>
                <a:spcPct val="150000"/>
              </a:lnSpc>
              <a:spcAft>
                <a:spcPts val="600"/>
              </a:spcAft>
            </a:pPr>
            <a:r>
              <a:rPr lang="tr-TR" b="1" dirty="0">
                <a:latin typeface="Arial" panose="020B0604020202020204" pitchFamily="34" charset="0"/>
                <a:cs typeface="Arial" panose="020B0604020202020204" pitchFamily="34" charset="0"/>
              </a:rPr>
              <a:t>ÖVMEK</a:t>
            </a:r>
          </a:p>
          <a:p>
            <a:pPr algn="ctr">
              <a:lnSpc>
                <a:spcPct val="150000"/>
              </a:lnSpc>
              <a:spcAft>
                <a:spcPts val="600"/>
              </a:spcAft>
            </a:pPr>
            <a:r>
              <a:rPr lang="tr-TR" b="1" dirty="0">
                <a:latin typeface="Arial" panose="020B0604020202020204" pitchFamily="34" charset="0"/>
                <a:cs typeface="Arial" panose="020B0604020202020204" pitchFamily="34" charset="0"/>
              </a:rPr>
              <a:t>FETİH</a:t>
            </a:r>
          </a:p>
          <a:p>
            <a:pPr algn="ctr">
              <a:lnSpc>
                <a:spcPct val="150000"/>
              </a:lnSpc>
              <a:spcAft>
                <a:spcPts val="600"/>
              </a:spcAft>
            </a:pPr>
            <a:r>
              <a:rPr lang="tr-TR" b="1" dirty="0">
                <a:latin typeface="Arial" panose="020B0604020202020204" pitchFamily="34" charset="0"/>
                <a:cs typeface="Arial" panose="020B0604020202020204" pitchFamily="34" charset="0"/>
              </a:rPr>
              <a:t>DİN</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ALLAH</a:t>
            </a:r>
          </a:p>
          <a:p>
            <a:pPr algn="ctr">
              <a:lnSpc>
                <a:spcPct val="150000"/>
              </a:lnSpc>
              <a:spcAft>
                <a:spcPts val="600"/>
              </a:spcAft>
            </a:pPr>
            <a:r>
              <a:rPr lang="tr-TR" b="1" dirty="0">
                <a:latin typeface="Arial" panose="020B0604020202020204" pitchFamily="34" charset="0"/>
                <a:cs typeface="Arial" panose="020B0604020202020204" pitchFamily="34" charset="0"/>
              </a:rPr>
              <a:t>YARDIM</a:t>
            </a:r>
          </a:p>
          <a:p>
            <a:pPr algn="ctr">
              <a:lnSpc>
                <a:spcPct val="150000"/>
              </a:lnSpc>
              <a:spcAft>
                <a:spcPts val="600"/>
              </a:spcAft>
            </a:pPr>
            <a:r>
              <a:rPr lang="tr-TR" b="1" dirty="0">
                <a:latin typeface="Arial" panose="020B0604020202020204" pitchFamily="34" charset="0"/>
                <a:cs typeface="Arial" panose="020B0604020202020204" pitchFamily="34" charset="0"/>
              </a:rPr>
              <a:t>TÖVBE</a:t>
            </a:r>
          </a:p>
          <a:p>
            <a:pPr algn="ctr">
              <a:lnSpc>
                <a:spcPct val="150000"/>
              </a:lnSpc>
              <a:spcAft>
                <a:spcPts val="600"/>
              </a:spcAft>
            </a:pPr>
            <a:r>
              <a:rPr lang="tr-TR" b="1" dirty="0">
                <a:latin typeface="Arial" panose="020B0604020202020204" pitchFamily="34" charset="0"/>
                <a:cs typeface="Arial" panose="020B0604020202020204" pitchFamily="34" charset="0"/>
              </a:rPr>
              <a:t>ZAFER</a:t>
            </a:r>
          </a:p>
          <a:p>
            <a:pPr algn="ctr">
              <a:lnSpc>
                <a:spcPct val="150000"/>
              </a:lnSpc>
              <a:spcAft>
                <a:spcPts val="600"/>
              </a:spcAft>
            </a:pPr>
            <a:r>
              <a:rPr lang="tr-TR" b="1" dirty="0">
                <a:latin typeface="Arial" panose="020B0604020202020204" pitchFamily="34" charset="0"/>
                <a:cs typeface="Arial" panose="020B0604020202020204" pitchFamily="34" charset="0"/>
              </a:rPr>
              <a:t>HAMD</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3" name="4 Tablo">
            <a:extLst>
              <a:ext uri="{FF2B5EF4-FFF2-40B4-BE49-F238E27FC236}">
                <a16:creationId xmlns:a16="http://schemas.microsoft.com/office/drawing/2014/main" id="{2A00BBA7-982C-4596-D3A4-0461467CD2C1}"/>
              </a:ext>
            </a:extLst>
          </p:cNvPr>
          <p:cNvGraphicFramePr>
            <a:graphicFrameLocks noGrp="1"/>
          </p:cNvGraphicFramePr>
          <p:nvPr>
            <p:extLst>
              <p:ext uri="{D42A27DB-BD31-4B8C-83A1-F6EECF244321}">
                <p14:modId xmlns:p14="http://schemas.microsoft.com/office/powerpoint/2010/main" val="1852976894"/>
              </p:ext>
            </p:extLst>
          </p:nvPr>
        </p:nvGraphicFramePr>
        <p:xfrm>
          <a:off x="2496000" y="1336660"/>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1"/>
                  </a:ext>
                </a:extLst>
              </a:tr>
              <a:tr h="468000">
                <a:tc>
                  <a:txBody>
                    <a:bodyPr/>
                    <a:lstStyle/>
                    <a:p>
                      <a:pPr algn="ctr"/>
                      <a:r>
                        <a:rPr lang="tr-TR" dirty="0">
                          <a:solidFill>
                            <a:schemeClr val="tx1"/>
                          </a:solidFill>
                        </a:rPr>
                        <a:t>M</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Ö</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E</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W</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3"/>
                  </a:ext>
                </a:extLst>
              </a:tr>
              <a:tr h="468000">
                <a:tc>
                  <a:txBody>
                    <a:bodyPr/>
                    <a:lstStyle/>
                    <a:p>
                      <a:pPr marL="0" algn="ctr" defTabSz="914400" rtl="0" eaLnBrk="1" latinLnBrk="0" hangingPunct="1"/>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Ö</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N</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K</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W</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dirty="0">
                          <a:solidFill>
                            <a:schemeClr val="tx1"/>
                          </a:solidFill>
                        </a:rPr>
                        <a:t>H</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S</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Ç</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Ş</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Ğ</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S</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X</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Ö</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dirty="0">
                          <a:solidFill>
                            <a:schemeClr val="tx1"/>
                          </a:solidFill>
                        </a:rPr>
                        <a:t>L</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H</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29014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Tesbih etme</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Tövbe</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err="1">
                <a:solidFill>
                  <a:schemeClr val="bg1"/>
                </a:solidFill>
                <a:latin typeface="Arial" panose="020B0604020202020204" pitchFamily="34" charset="0"/>
                <a:cs typeface="Arial" panose="020B0604020202020204" pitchFamily="34" charset="0"/>
              </a:rPr>
              <a:t>Hamd</a:t>
            </a:r>
            <a:endParaRPr lang="tr-TR" sz="2400" b="1" dirty="0">
              <a:solidFill>
                <a:schemeClr val="bg1"/>
              </a:solidFill>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İstiğfar</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47580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Hz. Ali (r.a.)</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Fetih</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28907"/>
            <a:ext cx="6443562"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İyilik, güzellik, erdemlilik, övme, övgü, yüceltme, övülme</a:t>
            </a: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84703"/>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Yardım etme, destek olma, yardım eli, yardımcılık yapma</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3087788"/>
            <a:ext cx="6608454" cy="400110"/>
          </a:xfrm>
          <a:prstGeom prst="rect">
            <a:avLst/>
          </a:prstGeom>
          <a:noFill/>
          <a:ln>
            <a:noFill/>
          </a:ln>
        </p:spPr>
        <p:txBody>
          <a:bodyPr wrap="square" rtlCol="0">
            <a:spAutoFit/>
          </a:bodyPr>
          <a:lstStyle/>
          <a:p>
            <a:pPr>
              <a:spcAft>
                <a:spcPts val="600"/>
              </a:spcAft>
            </a:pPr>
            <a:r>
              <a:rPr lang="sv-SE" sz="2000" dirty="0">
                <a:solidFill>
                  <a:schemeClr val="bg1"/>
                </a:solidFill>
                <a:latin typeface="Arial" panose="020B0604020202020204" pitchFamily="34" charset="0"/>
                <a:cs typeface="Arial" panose="020B0604020202020204" pitchFamily="34" charset="0"/>
              </a:rPr>
              <a:t>Açma, açılış, galibiyet, zafere ulaşma, kazanma</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Kişinin günahlarının affedilmesini Allah’tan (c.c.) talep etmesi</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599509"/>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Allah’ın (c.c.) noksan sıfatlardan yüce olduğuna inanıp bunu belirtme</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Yanlış ve günahlardan dolayı pişmanlık duyma, günahtan dönme</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72745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FCCC69B-168A-D4A7-8946-B4923D074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15484" y="979478"/>
            <a:ext cx="7766785"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Nasr</a:t>
            </a:r>
            <a:r>
              <a:rPr lang="tr-TR" sz="3000" dirty="0">
                <a:latin typeface="Arial" panose="020B0604020202020204" pitchFamily="34" charset="0"/>
                <a:cs typeface="Arial" panose="020B0604020202020204" pitchFamily="34" charset="0"/>
              </a:rPr>
              <a:t> suresi, Kur’an-ı Kerim’in 110. suresidir. </a:t>
            </a:r>
          </a:p>
        </p:txBody>
      </p:sp>
      <p:pic>
        <p:nvPicPr>
          <p:cNvPr id="8" name="Resim 7" descr="metin, kitap, kağıt, ekran görüntüsü içeren bir resim&#10;&#10;Açıklama otomatik olarak oluşturuldu">
            <a:extLst>
              <a:ext uri="{FF2B5EF4-FFF2-40B4-BE49-F238E27FC236}">
                <a16:creationId xmlns:a16="http://schemas.microsoft.com/office/drawing/2014/main" id="{21C90C2B-713C-C9BD-3B7B-59A143FCE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3" name="Metin kutusu 2">
            <a:extLst>
              <a:ext uri="{FF2B5EF4-FFF2-40B4-BE49-F238E27FC236}">
                <a16:creationId xmlns:a16="http://schemas.microsoft.com/office/drawing/2014/main" id="{21B3EBB1-55C8-2358-C9F7-23E7755378F0}"/>
              </a:ext>
            </a:extLst>
          </p:cNvPr>
          <p:cNvSpPr txBox="1"/>
          <p:nvPr/>
        </p:nvSpPr>
        <p:spPr>
          <a:xfrm>
            <a:off x="4015485" y="2127623"/>
            <a:ext cx="7766784"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Sure, üç ayetten </a:t>
            </a:r>
            <a:r>
              <a:rPr lang="tr-TR" sz="3000" dirty="0" err="1">
                <a:latin typeface="Arial" panose="020B0604020202020204" pitchFamily="34" charset="0"/>
                <a:cs typeface="Arial" panose="020B0604020202020204" pitchFamily="34" charset="0"/>
              </a:rPr>
              <a:t>oluşmaktadır</a:t>
            </a:r>
            <a:r>
              <a:rPr lang="tr-TR" sz="3000" dirty="0">
                <a:latin typeface="Arial" panose="020B0604020202020204" pitchFamily="34" charset="0"/>
                <a:cs typeface="Arial" panose="020B0604020202020204" pitchFamily="34" charset="0"/>
              </a:rPr>
              <a:t> ve adını surenin ilk ayetinde </a:t>
            </a:r>
            <a:r>
              <a:rPr lang="tr-TR" sz="3000" dirty="0" err="1">
                <a:latin typeface="Arial" panose="020B0604020202020204" pitchFamily="34" charset="0"/>
                <a:cs typeface="Arial" panose="020B0604020202020204" pitchFamily="34" charset="0"/>
              </a:rPr>
              <a:t>geçen</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nasr</a:t>
            </a:r>
            <a:r>
              <a:rPr lang="tr-TR" sz="3000" dirty="0">
                <a:latin typeface="Arial" panose="020B0604020202020204" pitchFamily="34" charset="0"/>
                <a:cs typeface="Arial" panose="020B0604020202020204" pitchFamily="34" charset="0"/>
              </a:rPr>
              <a:t>” kelimesinden </a:t>
            </a:r>
            <a:r>
              <a:rPr lang="tr-TR" sz="3000" dirty="0" err="1">
                <a:latin typeface="Arial" panose="020B0604020202020204" pitchFamily="34" charset="0"/>
                <a:cs typeface="Arial" panose="020B0604020202020204" pitchFamily="34" charset="0"/>
              </a:rPr>
              <a:t>almıştır</a:t>
            </a:r>
            <a:r>
              <a:rPr lang="tr-TR" sz="3000" dirty="0">
                <a:latin typeface="Arial" panose="020B0604020202020204" pitchFamily="34" charset="0"/>
                <a:cs typeface="Arial" panose="020B0604020202020204" pitchFamily="34" charset="0"/>
              </a:rPr>
              <a:t>.</a:t>
            </a:r>
          </a:p>
        </p:txBody>
      </p:sp>
      <p:sp>
        <p:nvSpPr>
          <p:cNvPr id="6" name="Metin kutusu 5">
            <a:extLst>
              <a:ext uri="{FF2B5EF4-FFF2-40B4-BE49-F238E27FC236}">
                <a16:creationId xmlns:a16="http://schemas.microsoft.com/office/drawing/2014/main" id="{470E24AC-B9B9-D776-5798-0CF3B0E6B7E3}"/>
              </a:ext>
            </a:extLst>
          </p:cNvPr>
          <p:cNvSpPr txBox="1"/>
          <p:nvPr/>
        </p:nvSpPr>
        <p:spPr>
          <a:xfrm>
            <a:off x="4015484" y="3737433"/>
            <a:ext cx="776678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Nasr</a:t>
            </a:r>
            <a:r>
              <a:rPr lang="tr-TR" sz="3000" dirty="0">
                <a:latin typeface="Arial" panose="020B0604020202020204" pitchFamily="34" charset="0"/>
                <a:cs typeface="Arial" panose="020B0604020202020204" pitchFamily="34" charset="0"/>
              </a:rPr>
              <a:t> suresi Medine döneminde indirilen Mekke’nin fethini müjdeleyen bir suredir.</a:t>
            </a:r>
          </a:p>
        </p:txBody>
      </p:sp>
    </p:spTree>
    <p:extLst>
      <p:ext uri="{BB962C8B-B14F-4D97-AF65-F5344CB8AC3E}">
        <p14:creationId xmlns:p14="http://schemas.microsoft.com/office/powerpoint/2010/main" val="33817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3905F53-9C85-03A3-32AC-68FCED63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Resim 12" descr="renklilik, grafik, dikdörtgen, piksel içeren bir resim&#10;&#10;Açıklama otomatik olarak oluşturuldu">
            <a:extLst>
              <a:ext uri="{FF2B5EF4-FFF2-40B4-BE49-F238E27FC236}">
                <a16:creationId xmlns:a16="http://schemas.microsoft.com/office/drawing/2014/main" id="{DA4D0E12-F615-04E2-F819-93C3DAF47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38243"/>
            <a:ext cx="5485714" cy="4981513"/>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08028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7" name="Metin kutusu 6">
            <a:extLst>
              <a:ext uri="{FF2B5EF4-FFF2-40B4-BE49-F238E27FC236}">
                <a16:creationId xmlns:a16="http://schemas.microsoft.com/office/drawing/2014/main" id="{3ECBF28F-968F-54E3-DC9C-ED3D89CA8374}"/>
              </a:ext>
            </a:extLst>
          </p:cNvPr>
          <p:cNvSpPr txBox="1"/>
          <p:nvPr/>
        </p:nvSpPr>
        <p:spPr>
          <a:xfrm>
            <a:off x="6026045" y="1338080"/>
            <a:ext cx="2833142" cy="1631216"/>
          </a:xfrm>
          <a:prstGeom prst="rect">
            <a:avLst/>
          </a:prstGeom>
          <a:noFill/>
          <a:ln>
            <a:noFill/>
          </a:ln>
        </p:spPr>
        <p:txBody>
          <a:bodyPr wrap="square" rtlCol="0">
            <a:spAutoFit/>
          </a:bodyPr>
          <a:lstStyle/>
          <a:p>
            <a:pPr algn="ctr">
              <a:spcAft>
                <a:spcPts val="600"/>
              </a:spcAft>
            </a:pPr>
            <a:r>
              <a:rPr lang="tr-TR" sz="2000" dirty="0">
                <a:latin typeface="Arial" panose="020B0604020202020204" pitchFamily="34" charset="0"/>
                <a:cs typeface="Arial" panose="020B0604020202020204" pitchFamily="34" charset="0"/>
              </a:rPr>
              <a:t>Hz. Muhammed'in (s.a.v.) Allah'a (c.c.) şükretmesi ve Allah'ın (c.c.) Hz. Muhammed'e (s.a.v.) yardım etmesi</a:t>
            </a:r>
          </a:p>
        </p:txBody>
      </p:sp>
      <p:sp>
        <p:nvSpPr>
          <p:cNvPr id="3" name="Metin kutusu 2">
            <a:extLst>
              <a:ext uri="{FF2B5EF4-FFF2-40B4-BE49-F238E27FC236}">
                <a16:creationId xmlns:a16="http://schemas.microsoft.com/office/drawing/2014/main" id="{9293536E-C98C-B49F-60F2-9886890B503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4" name="Metin kutusu 13">
            <a:extLst>
              <a:ext uri="{FF2B5EF4-FFF2-40B4-BE49-F238E27FC236}">
                <a16:creationId xmlns:a16="http://schemas.microsoft.com/office/drawing/2014/main" id="{83DA245F-688C-CAE1-ABFC-F4EEFDF0F3E1}"/>
              </a:ext>
            </a:extLst>
          </p:cNvPr>
          <p:cNvSpPr txBox="1"/>
          <p:nvPr/>
        </p:nvSpPr>
        <p:spPr>
          <a:xfrm>
            <a:off x="8920992" y="1314961"/>
            <a:ext cx="2597953" cy="1708160"/>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Allah'a (c.c.) dua edilmesi ve Allah'tan (c.c.) bağışlanma dilenmesi</a:t>
            </a:r>
          </a:p>
        </p:txBody>
      </p:sp>
      <p:sp>
        <p:nvSpPr>
          <p:cNvPr id="15" name="Metin kutusu 14">
            <a:extLst>
              <a:ext uri="{FF2B5EF4-FFF2-40B4-BE49-F238E27FC236}">
                <a16:creationId xmlns:a16="http://schemas.microsoft.com/office/drawing/2014/main" id="{4BC0FDD8-AF6A-71E5-B725-75D2BFF5EA32}"/>
              </a:ext>
            </a:extLst>
          </p:cNvPr>
          <p:cNvSpPr txBox="1"/>
          <p:nvPr/>
        </p:nvSpPr>
        <p:spPr>
          <a:xfrm>
            <a:off x="8836355" y="3845322"/>
            <a:ext cx="2725716" cy="1708160"/>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Hz. Muhammed'in (s.a.v.) fetihlere kavuşması ve İnsanların akın akın İslam'ı kabul etmesi</a:t>
            </a:r>
          </a:p>
        </p:txBody>
      </p:sp>
      <p:sp>
        <p:nvSpPr>
          <p:cNvPr id="16" name="Metin kutusu 15">
            <a:extLst>
              <a:ext uri="{FF2B5EF4-FFF2-40B4-BE49-F238E27FC236}">
                <a16:creationId xmlns:a16="http://schemas.microsoft.com/office/drawing/2014/main" id="{FC912729-6398-10A3-820E-DE87DC948F12}"/>
              </a:ext>
            </a:extLst>
          </p:cNvPr>
          <p:cNvSpPr txBox="1"/>
          <p:nvPr/>
        </p:nvSpPr>
        <p:spPr>
          <a:xfrm>
            <a:off x="6140740" y="4043503"/>
            <a:ext cx="2553096" cy="1323439"/>
          </a:xfrm>
          <a:prstGeom prst="rect">
            <a:avLst/>
          </a:prstGeom>
          <a:noFill/>
          <a:ln>
            <a:noFill/>
          </a:ln>
        </p:spPr>
        <p:txBody>
          <a:bodyPr wrap="square" rtlCol="0">
            <a:spAutoFit/>
          </a:bodyPr>
          <a:lstStyle/>
          <a:p>
            <a:pPr algn="ctr">
              <a:spcAft>
                <a:spcPts val="600"/>
              </a:spcAft>
            </a:pPr>
            <a:r>
              <a:rPr lang="tr-TR" sz="2000" dirty="0">
                <a:latin typeface="Arial" panose="020B0604020202020204" pitchFamily="34" charset="0"/>
                <a:cs typeface="Arial" panose="020B0604020202020204" pitchFamily="34" charset="0"/>
              </a:rPr>
              <a:t>Allah'ın (c.c.) ismini anmak, O'nu yüceltmek ve O'nu övmek</a:t>
            </a:r>
          </a:p>
        </p:txBody>
      </p:sp>
      <p:pic>
        <p:nvPicPr>
          <p:cNvPr id="8" name="Resim 7" descr="daire, grafik, çizim, tasarım içeren bir resim&#10;&#10;Açıklama otomatik olarak oluşturuldu">
            <a:extLst>
              <a:ext uri="{FF2B5EF4-FFF2-40B4-BE49-F238E27FC236}">
                <a16:creationId xmlns:a16="http://schemas.microsoft.com/office/drawing/2014/main" id="{8D339CDC-8CE2-E3B3-0CBF-4CA8EF61C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40" y="1212915"/>
            <a:ext cx="4740288" cy="4432169"/>
          </a:xfrm>
          <a:prstGeom prst="rect">
            <a:avLst/>
          </a:prstGeom>
        </p:spPr>
      </p:pic>
      <p:sp>
        <p:nvSpPr>
          <p:cNvPr id="9" name="Metin kutusu 8">
            <a:extLst>
              <a:ext uri="{FF2B5EF4-FFF2-40B4-BE49-F238E27FC236}">
                <a16:creationId xmlns:a16="http://schemas.microsoft.com/office/drawing/2014/main" id="{28ACE2FA-7D84-A293-2C0E-3AF0E4D2AB77}"/>
              </a:ext>
            </a:extLst>
          </p:cNvPr>
          <p:cNvSpPr txBox="1"/>
          <p:nvPr/>
        </p:nvSpPr>
        <p:spPr>
          <a:xfrm>
            <a:off x="1480800" y="2447581"/>
            <a:ext cx="2833142" cy="1938992"/>
          </a:xfrm>
          <a:prstGeom prst="rect">
            <a:avLst/>
          </a:prstGeom>
          <a:noFill/>
          <a:ln>
            <a:noFill/>
          </a:ln>
        </p:spPr>
        <p:txBody>
          <a:bodyPr wrap="square" rtlCol="0">
            <a:spAutoFit/>
          </a:bodyPr>
          <a:lstStyle/>
          <a:p>
            <a:pPr algn="ctr">
              <a:spcAft>
                <a:spcPts val="600"/>
              </a:spcAft>
            </a:pPr>
            <a:r>
              <a:rPr lang="tr-TR" sz="4000" b="1" dirty="0">
                <a:latin typeface="Arial" panose="020B0604020202020204" pitchFamily="34" charset="0"/>
                <a:cs typeface="Arial" panose="020B0604020202020204" pitchFamily="34" charset="0"/>
              </a:rPr>
              <a:t>Surenin Temel Konuları</a:t>
            </a:r>
          </a:p>
        </p:txBody>
      </p:sp>
    </p:spTree>
    <p:extLst>
      <p:ext uri="{BB962C8B-B14F-4D97-AF65-F5344CB8AC3E}">
        <p14:creationId xmlns:p14="http://schemas.microsoft.com/office/powerpoint/2010/main" val="35031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2AEDDFDC-BD50-3BB7-B039-634D38745FD0}"/>
              </a:ext>
            </a:extLst>
          </p:cNvPr>
          <p:cNvSpPr txBox="1"/>
          <p:nvPr/>
        </p:nvSpPr>
        <p:spPr>
          <a:xfrm>
            <a:off x="140790" y="4881344"/>
            <a:ext cx="11910420" cy="1369606"/>
          </a:xfrm>
          <a:prstGeom prst="rect">
            <a:avLst/>
          </a:prstGeom>
          <a:noFill/>
          <a:ln>
            <a:noFill/>
          </a:ln>
        </p:spPr>
        <p:txBody>
          <a:bodyPr wrap="square" rtlCol="0">
            <a:spAutoFit/>
          </a:bodyPr>
          <a:lstStyle/>
          <a:p>
            <a:pPr algn="ctr">
              <a:spcAft>
                <a:spcPts val="600"/>
              </a:spcAft>
            </a:pPr>
            <a:r>
              <a:rPr lang="tr-TR" sz="2500" dirty="0">
                <a:latin typeface="Arial" panose="020B0604020202020204" pitchFamily="34" charset="0"/>
                <a:cs typeface="Arial" panose="020B0604020202020204" pitchFamily="34" charset="0"/>
              </a:rPr>
              <a:t>Rahman ve Rahim olan Allah'ın adıyla...</a:t>
            </a:r>
          </a:p>
          <a:p>
            <a:pPr algn="ctr">
              <a:spcAft>
                <a:spcPts val="600"/>
              </a:spcAft>
            </a:pPr>
            <a:r>
              <a:rPr lang="tr-TR" sz="2500" dirty="0">
                <a:latin typeface="Arial" panose="020B0604020202020204" pitchFamily="34" charset="0"/>
                <a:cs typeface="Arial" panose="020B0604020202020204" pitchFamily="34" charset="0"/>
              </a:rPr>
              <a:t>"(</a:t>
            </a:r>
            <a:r>
              <a:rPr lang="tr-TR" sz="2500" dirty="0" err="1">
                <a:latin typeface="Arial" panose="020B0604020202020204" pitchFamily="34" charset="0"/>
                <a:cs typeface="Arial" panose="020B0604020202020204" pitchFamily="34" charset="0"/>
              </a:rPr>
              <a:t>Resûlüm</a:t>
            </a:r>
            <a:r>
              <a:rPr lang="tr-TR" sz="2500" dirty="0">
                <a:latin typeface="Arial" panose="020B0604020202020204" pitchFamily="34" charset="0"/>
                <a:cs typeface="Arial" panose="020B0604020202020204" pitchFamily="34" charset="0"/>
              </a:rPr>
              <a:t>!) Kuşkusuz biz sana Kevser'i verdik. Şimdi sen Rabbine kulluk et ve kurban kes. Asıl sonu kesik olan, şüphesiz sana hınç besleyendir."</a:t>
            </a:r>
          </a:p>
        </p:txBody>
      </p:sp>
      <p:sp>
        <p:nvSpPr>
          <p:cNvPr id="9" name="Metin kutusu 8">
            <a:extLst>
              <a:ext uri="{FF2B5EF4-FFF2-40B4-BE49-F238E27FC236}">
                <a16:creationId xmlns:a16="http://schemas.microsoft.com/office/drawing/2014/main" id="{36D7F517-3E16-906A-4B2A-9086DD8F728B}"/>
              </a:ext>
            </a:extLst>
          </p:cNvPr>
          <p:cNvSpPr txBox="1"/>
          <p:nvPr/>
        </p:nvSpPr>
        <p:spPr>
          <a:xfrm>
            <a:off x="762000" y="3506936"/>
            <a:ext cx="10668000" cy="1292662"/>
          </a:xfrm>
          <a:prstGeom prst="rect">
            <a:avLst/>
          </a:prstGeom>
          <a:noFill/>
          <a:ln>
            <a:noFill/>
          </a:ln>
        </p:spPr>
        <p:txBody>
          <a:bodyPr wrap="square" rtlCol="0">
            <a:spAutoFit/>
          </a:bodyPr>
          <a:lstStyle/>
          <a:p>
            <a:pPr algn="ctr">
              <a:spcAft>
                <a:spcPts val="600"/>
              </a:spcAft>
            </a:pPr>
            <a:r>
              <a:rPr lang="tr-TR" sz="2500" dirty="0" err="1">
                <a:latin typeface="Arial" panose="020B0604020202020204" pitchFamily="34" charset="0"/>
                <a:cs typeface="Arial" panose="020B0604020202020204" pitchFamily="34" charset="0"/>
              </a:rPr>
              <a:t>Bismillâhirrahmânirrahîm</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izâ</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câe</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nasrullâhi</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ve’l</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feth</a:t>
            </a:r>
            <a:r>
              <a:rPr lang="tr-TR" sz="2500" dirty="0">
                <a:latin typeface="Arial" panose="020B0604020202020204" pitchFamily="34" charset="0"/>
                <a:cs typeface="Arial" panose="020B0604020202020204" pitchFamily="34" charset="0"/>
              </a:rPr>
              <a:t>, ve </a:t>
            </a:r>
            <a:r>
              <a:rPr lang="tr-TR" sz="2500" dirty="0" err="1">
                <a:latin typeface="Arial" panose="020B0604020202020204" pitchFamily="34" charset="0"/>
                <a:cs typeface="Arial" panose="020B0604020202020204" pitchFamily="34" charset="0"/>
              </a:rPr>
              <a:t>raeytennâse</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yedhulûne</a:t>
            </a:r>
            <a:r>
              <a:rPr lang="tr-TR" sz="2500" dirty="0">
                <a:latin typeface="Arial" panose="020B0604020202020204" pitchFamily="34" charset="0"/>
                <a:cs typeface="Arial" panose="020B0604020202020204" pitchFamily="34" charset="0"/>
              </a:rPr>
              <a:t> fî </a:t>
            </a:r>
            <a:r>
              <a:rPr lang="tr-TR" sz="2500" dirty="0" err="1">
                <a:latin typeface="Arial" panose="020B0604020202020204" pitchFamily="34" charset="0"/>
                <a:cs typeface="Arial" panose="020B0604020202020204" pitchFamily="34" charset="0"/>
              </a:rPr>
              <a:t>dînillâhi</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efvâca</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fesebbih</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bihamdi</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Rabbike</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ve’stag</a:t>
            </a:r>
            <a:r>
              <a:rPr lang="tr-TR" sz="2500" dirty="0">
                <a:latin typeface="Arial" panose="020B0604020202020204" pitchFamily="34" charset="0"/>
                <a:cs typeface="Arial" panose="020B0604020202020204" pitchFamily="34" charset="0"/>
              </a:rPr>
              <a:t>̆-</a:t>
            </a:r>
            <a:r>
              <a:rPr lang="tr-TR" sz="2500" dirty="0" err="1">
                <a:latin typeface="Arial" panose="020B0604020202020204" pitchFamily="34" charset="0"/>
                <a:cs typeface="Arial" panose="020B0604020202020204" pitchFamily="34" charset="0"/>
              </a:rPr>
              <a:t>firh</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innehu</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kâne</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tevvâba</a:t>
            </a:r>
            <a:r>
              <a:rPr lang="tr-TR" sz="2500" dirty="0">
                <a:latin typeface="Arial" panose="020B0604020202020204" pitchFamily="34" charset="0"/>
                <a:cs typeface="Arial" panose="020B0604020202020204" pitchFamily="34" charset="0"/>
              </a:rPr>
              <a:t>̂.</a:t>
            </a:r>
          </a:p>
        </p:txBody>
      </p:sp>
      <p:pic>
        <p:nvPicPr>
          <p:cNvPr id="12" name="Resim 11">
            <a:extLst>
              <a:ext uri="{FF2B5EF4-FFF2-40B4-BE49-F238E27FC236}">
                <a16:creationId xmlns:a16="http://schemas.microsoft.com/office/drawing/2014/main" id="{D0896899-4B8F-9514-9649-E7F800EB7BDE}"/>
              </a:ext>
            </a:extLst>
          </p:cNvPr>
          <p:cNvPicPr>
            <a:picLocks noChangeAspect="1"/>
          </p:cNvPicPr>
          <p:nvPr/>
        </p:nvPicPr>
        <p:blipFill>
          <a:blip r:embed="rId3">
            <a:biLevel thresh="75000"/>
          </a:blip>
          <a:stretch>
            <a:fillRect/>
          </a:stretch>
        </p:blipFill>
        <p:spPr>
          <a:xfrm>
            <a:off x="1990102" y="773722"/>
            <a:ext cx="8211797" cy="2617453"/>
          </a:xfrm>
          <a:prstGeom prst="rect">
            <a:avLst/>
          </a:prstGeom>
        </p:spPr>
      </p:pic>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C139-F999-E51B-7A4C-BC11B5E06BD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07656BE9-3F16-986F-0161-1DC78B41C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86F0C95-1607-4BAF-B3D8-31A4D77456E2}"/>
              </a:ext>
            </a:extLst>
          </p:cNvPr>
          <p:cNvSpPr txBox="1"/>
          <p:nvPr/>
        </p:nvSpPr>
        <p:spPr>
          <a:xfrm>
            <a:off x="459772" y="60943"/>
            <a:ext cx="722118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10" name="Metin kutusu 9">
            <a:extLst>
              <a:ext uri="{FF2B5EF4-FFF2-40B4-BE49-F238E27FC236}">
                <a16:creationId xmlns:a16="http://schemas.microsoft.com/office/drawing/2014/main" id="{154461B0-88D0-1D3F-ADEE-D78C5798D93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6" name="Dikdörtgen: Köşeleri Yuvarlatılmış 35">
            <a:extLst>
              <a:ext uri="{FF2B5EF4-FFF2-40B4-BE49-F238E27FC236}">
                <a16:creationId xmlns:a16="http://schemas.microsoft.com/office/drawing/2014/main" id="{68E2F1E5-A6A6-C6BD-9921-B75254FB7C95}"/>
              </a:ext>
            </a:extLst>
          </p:cNvPr>
          <p:cNvSpPr/>
          <p:nvPr/>
        </p:nvSpPr>
        <p:spPr>
          <a:xfrm>
            <a:off x="4356200" y="729000"/>
            <a:ext cx="347960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panose="020B0604020202020204" pitchFamily="34" charset="0"/>
                <a:cs typeface="Arial" panose="020B0604020202020204" pitchFamily="34" charset="0"/>
              </a:rPr>
              <a:t>Kavram Bilgisi</a:t>
            </a:r>
          </a:p>
        </p:txBody>
      </p:sp>
      <p:sp>
        <p:nvSpPr>
          <p:cNvPr id="37" name="Metin kutusu 36">
            <a:extLst>
              <a:ext uri="{FF2B5EF4-FFF2-40B4-BE49-F238E27FC236}">
                <a16:creationId xmlns:a16="http://schemas.microsoft.com/office/drawing/2014/main" id="{456FECF6-DC6C-BBC8-D501-4BE6CEE44A37}"/>
              </a:ext>
            </a:extLst>
          </p:cNvPr>
          <p:cNvSpPr txBox="1"/>
          <p:nvPr/>
        </p:nvSpPr>
        <p:spPr>
          <a:xfrm>
            <a:off x="8193249" y="1603844"/>
            <a:ext cx="3670040" cy="1246495"/>
          </a:xfrm>
          <a:prstGeom prst="rect">
            <a:avLst/>
          </a:prstGeom>
          <a:noFill/>
          <a:ln>
            <a:noFill/>
          </a:ln>
        </p:spPr>
        <p:txBody>
          <a:bodyPr wrap="square" rtlCol="0">
            <a:spAutoFit/>
          </a:bodyPr>
          <a:lstStyle/>
          <a:p>
            <a:pPr>
              <a:spcAft>
                <a:spcPts val="600"/>
              </a:spcAft>
            </a:pPr>
            <a:r>
              <a:rPr lang="tr-TR" sz="2400" dirty="0">
                <a:latin typeface="Arial" panose="020B0604020202020204" pitchFamily="34" charset="0"/>
                <a:cs typeface="Arial" panose="020B0604020202020204" pitchFamily="34" charset="0"/>
              </a:rPr>
              <a:t>Yardım etme, destek olma, yardım eli, yardımcılık yapma</a:t>
            </a:r>
          </a:p>
        </p:txBody>
      </p:sp>
      <p:pic>
        <p:nvPicPr>
          <p:cNvPr id="38" name="Resim 37" descr="renklilik, ekran görüntüsü, daire, tasarım içeren bir resim&#10;&#10;Açıklama otomatik olarak oluşturuldu">
            <a:extLst>
              <a:ext uri="{FF2B5EF4-FFF2-40B4-BE49-F238E27FC236}">
                <a16:creationId xmlns:a16="http://schemas.microsoft.com/office/drawing/2014/main" id="{9BBF0E02-0F1C-0C48-C411-E48C983A9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542" y="1588854"/>
            <a:ext cx="3776916" cy="4590642"/>
          </a:xfrm>
          <a:prstGeom prst="rect">
            <a:avLst/>
          </a:prstGeom>
        </p:spPr>
      </p:pic>
      <p:sp>
        <p:nvSpPr>
          <p:cNvPr id="39" name="Metin kutusu 38">
            <a:extLst>
              <a:ext uri="{FF2B5EF4-FFF2-40B4-BE49-F238E27FC236}">
                <a16:creationId xmlns:a16="http://schemas.microsoft.com/office/drawing/2014/main" id="{157D516B-1A1B-9794-4F67-8926DF9A13BC}"/>
              </a:ext>
            </a:extLst>
          </p:cNvPr>
          <p:cNvSpPr txBox="1"/>
          <p:nvPr/>
        </p:nvSpPr>
        <p:spPr>
          <a:xfrm>
            <a:off x="328711" y="1603844"/>
            <a:ext cx="3550120" cy="1246495"/>
          </a:xfrm>
          <a:prstGeom prst="rect">
            <a:avLst/>
          </a:prstGeom>
          <a:noFill/>
          <a:ln>
            <a:noFill/>
          </a:ln>
        </p:spPr>
        <p:txBody>
          <a:bodyPr wrap="square" rtlCol="0">
            <a:spAutoFit/>
          </a:bodyPr>
          <a:lstStyle/>
          <a:p>
            <a:pPr algn="r">
              <a:spcAft>
                <a:spcPts val="600"/>
              </a:spcAft>
            </a:pPr>
            <a:r>
              <a:rPr lang="tr-TR" sz="2400" dirty="0">
                <a:latin typeface="Arial" panose="020B0604020202020204" pitchFamily="34" charset="0"/>
                <a:cs typeface="Arial" panose="020B0604020202020204" pitchFamily="34" charset="0"/>
              </a:rPr>
              <a:t>İyilik, güzellik, erdemlilik, övme, övgü, yüceltme, övülme</a:t>
            </a:r>
          </a:p>
        </p:txBody>
      </p:sp>
      <p:sp>
        <p:nvSpPr>
          <p:cNvPr id="40" name="Metin kutusu 39">
            <a:extLst>
              <a:ext uri="{FF2B5EF4-FFF2-40B4-BE49-F238E27FC236}">
                <a16:creationId xmlns:a16="http://schemas.microsoft.com/office/drawing/2014/main" id="{5BC7F633-60D4-0085-F533-819E4619A3EB}"/>
              </a:ext>
            </a:extLst>
          </p:cNvPr>
          <p:cNvSpPr txBox="1"/>
          <p:nvPr/>
        </p:nvSpPr>
        <p:spPr>
          <a:xfrm>
            <a:off x="8193249" y="3248182"/>
            <a:ext cx="3670040" cy="1200329"/>
          </a:xfrm>
          <a:prstGeom prst="rect">
            <a:avLst/>
          </a:prstGeom>
          <a:noFill/>
          <a:ln>
            <a:noFill/>
          </a:ln>
        </p:spPr>
        <p:txBody>
          <a:bodyPr wrap="square" rtlCol="0">
            <a:spAutoFit/>
          </a:bodyPr>
          <a:lstStyle/>
          <a:p>
            <a:pPr>
              <a:spcAft>
                <a:spcPts val="600"/>
              </a:spcAft>
            </a:pPr>
            <a:r>
              <a:rPr lang="tr-TR" sz="2400" dirty="0">
                <a:latin typeface="Arial" panose="020B0604020202020204" pitchFamily="34" charset="0"/>
                <a:cs typeface="Arial" panose="020B0604020202020204" pitchFamily="34" charset="0"/>
              </a:rPr>
              <a:t>Açma, açılış, galibiyet, zafere ulaşma, savaş kazanma</a:t>
            </a:r>
          </a:p>
        </p:txBody>
      </p:sp>
      <p:sp>
        <p:nvSpPr>
          <p:cNvPr id="41" name="Metin kutusu 40">
            <a:extLst>
              <a:ext uri="{FF2B5EF4-FFF2-40B4-BE49-F238E27FC236}">
                <a16:creationId xmlns:a16="http://schemas.microsoft.com/office/drawing/2014/main" id="{733F1F08-4E26-6401-D989-0EC0E12DB03B}"/>
              </a:ext>
            </a:extLst>
          </p:cNvPr>
          <p:cNvSpPr txBox="1"/>
          <p:nvPr/>
        </p:nvSpPr>
        <p:spPr>
          <a:xfrm>
            <a:off x="8253209" y="4850017"/>
            <a:ext cx="3670040" cy="1384995"/>
          </a:xfrm>
          <a:prstGeom prst="rect">
            <a:avLst/>
          </a:prstGeom>
          <a:noFill/>
          <a:ln>
            <a:noFill/>
          </a:ln>
        </p:spPr>
        <p:txBody>
          <a:bodyPr wrap="square" rtlCol="0">
            <a:spAutoFit/>
          </a:bodyPr>
          <a:lstStyle/>
          <a:p>
            <a:pPr>
              <a:spcAft>
                <a:spcPts val="600"/>
              </a:spcAft>
            </a:pPr>
            <a:r>
              <a:rPr lang="tr-TR" sz="2100" dirty="0">
                <a:latin typeface="Arial" panose="020B0604020202020204" pitchFamily="34" charset="0"/>
                <a:cs typeface="Arial" panose="020B0604020202020204" pitchFamily="34" charset="0"/>
              </a:rPr>
              <a:t>Allah’ın (c.c.) noksan sıfatlardan münezzeh ve yüce olduğuna inanıp bunu belirtme</a:t>
            </a:r>
          </a:p>
        </p:txBody>
      </p:sp>
      <p:sp>
        <p:nvSpPr>
          <p:cNvPr id="42" name="Metin kutusu 41">
            <a:extLst>
              <a:ext uri="{FF2B5EF4-FFF2-40B4-BE49-F238E27FC236}">
                <a16:creationId xmlns:a16="http://schemas.microsoft.com/office/drawing/2014/main" id="{DB63CFD8-EDD2-236F-1403-1BCBF21A425B}"/>
              </a:ext>
            </a:extLst>
          </p:cNvPr>
          <p:cNvSpPr txBox="1"/>
          <p:nvPr/>
        </p:nvSpPr>
        <p:spPr>
          <a:xfrm>
            <a:off x="238771" y="3248182"/>
            <a:ext cx="3640060" cy="1246495"/>
          </a:xfrm>
          <a:prstGeom prst="rect">
            <a:avLst/>
          </a:prstGeom>
          <a:noFill/>
          <a:ln>
            <a:noFill/>
          </a:ln>
        </p:spPr>
        <p:txBody>
          <a:bodyPr wrap="square" rtlCol="0">
            <a:spAutoFit/>
          </a:bodyPr>
          <a:lstStyle/>
          <a:p>
            <a:pPr algn="r">
              <a:spcAft>
                <a:spcPts val="600"/>
              </a:spcAft>
            </a:pPr>
            <a:r>
              <a:rPr lang="tr-TR" sz="2400" dirty="0">
                <a:latin typeface="Arial" panose="020B0604020202020204" pitchFamily="34" charset="0"/>
                <a:cs typeface="Arial" panose="020B0604020202020204" pitchFamily="34" charset="0"/>
              </a:rPr>
              <a:t>Allah’ın (c.c.) insanlara gönderdiği ilahi kurallar bütünü</a:t>
            </a:r>
          </a:p>
        </p:txBody>
      </p:sp>
      <p:sp>
        <p:nvSpPr>
          <p:cNvPr id="43" name="Metin kutusu 42">
            <a:extLst>
              <a:ext uri="{FF2B5EF4-FFF2-40B4-BE49-F238E27FC236}">
                <a16:creationId xmlns:a16="http://schemas.microsoft.com/office/drawing/2014/main" id="{BD173068-9CE7-E35E-E80B-732BFBFD193C}"/>
              </a:ext>
            </a:extLst>
          </p:cNvPr>
          <p:cNvSpPr txBox="1"/>
          <p:nvPr/>
        </p:nvSpPr>
        <p:spPr>
          <a:xfrm>
            <a:off x="298730" y="4850017"/>
            <a:ext cx="3580101" cy="1384995"/>
          </a:xfrm>
          <a:prstGeom prst="rect">
            <a:avLst/>
          </a:prstGeom>
          <a:noFill/>
          <a:ln>
            <a:noFill/>
          </a:ln>
        </p:spPr>
        <p:txBody>
          <a:bodyPr wrap="square" rtlCol="0">
            <a:spAutoFit/>
          </a:bodyPr>
          <a:lstStyle/>
          <a:p>
            <a:pPr algn="r">
              <a:spcAft>
                <a:spcPts val="600"/>
              </a:spcAft>
            </a:pPr>
            <a:r>
              <a:rPr lang="tr-TR" sz="2100" dirty="0">
                <a:latin typeface="Arial" panose="020B0604020202020204" pitchFamily="34" charset="0"/>
                <a:cs typeface="Arial" panose="020B0604020202020204" pitchFamily="34" charset="0"/>
              </a:rPr>
              <a:t>Kişinin kusurunun bağışlanmasını, günahlarının affedilmesini Allah’tan (c.c.) talep etmesi</a:t>
            </a:r>
          </a:p>
        </p:txBody>
      </p:sp>
      <p:sp>
        <p:nvSpPr>
          <p:cNvPr id="44" name="Metin kutusu 43">
            <a:extLst>
              <a:ext uri="{FF2B5EF4-FFF2-40B4-BE49-F238E27FC236}">
                <a16:creationId xmlns:a16="http://schemas.microsoft.com/office/drawing/2014/main" id="{C8EC5827-2822-2E1F-0858-FEDA3F6B9A04}"/>
              </a:ext>
            </a:extLst>
          </p:cNvPr>
          <p:cNvSpPr txBox="1"/>
          <p:nvPr/>
        </p:nvSpPr>
        <p:spPr>
          <a:xfrm>
            <a:off x="6760263" y="1978392"/>
            <a:ext cx="1059305" cy="461665"/>
          </a:xfrm>
          <a:prstGeom prst="rect">
            <a:avLst/>
          </a:prstGeom>
          <a:noFill/>
          <a:ln>
            <a:noFill/>
          </a:ln>
        </p:spPr>
        <p:txBody>
          <a:bodyPr wrap="square" rtlCol="0">
            <a:spAutoFit/>
          </a:bodyPr>
          <a:lstStyle/>
          <a:p>
            <a:pPr algn="ctr">
              <a:spcAft>
                <a:spcPts val="600"/>
              </a:spcAft>
            </a:pPr>
            <a:r>
              <a:rPr lang="tr-TR" sz="2400" b="1" dirty="0" err="1">
                <a:solidFill>
                  <a:srgbClr val="770081"/>
                </a:solidFill>
                <a:latin typeface="Arial" panose="020B0604020202020204" pitchFamily="34" charset="0"/>
                <a:cs typeface="Arial" panose="020B0604020202020204" pitchFamily="34" charset="0"/>
              </a:rPr>
              <a:t>Nasr</a:t>
            </a:r>
            <a:endParaRPr lang="tr-TR" sz="2400" b="1" dirty="0">
              <a:solidFill>
                <a:srgbClr val="770081"/>
              </a:solidFill>
              <a:latin typeface="Arial" panose="020B0604020202020204" pitchFamily="34" charset="0"/>
              <a:cs typeface="Arial" panose="020B0604020202020204" pitchFamily="34" charset="0"/>
            </a:endParaRPr>
          </a:p>
        </p:txBody>
      </p:sp>
      <p:sp>
        <p:nvSpPr>
          <p:cNvPr id="45" name="Metin kutusu 44">
            <a:extLst>
              <a:ext uri="{FF2B5EF4-FFF2-40B4-BE49-F238E27FC236}">
                <a16:creationId xmlns:a16="http://schemas.microsoft.com/office/drawing/2014/main" id="{000D1DA1-620C-2FE6-6748-133A3F329A02}"/>
              </a:ext>
            </a:extLst>
          </p:cNvPr>
          <p:cNvSpPr txBox="1"/>
          <p:nvPr/>
        </p:nvSpPr>
        <p:spPr>
          <a:xfrm>
            <a:off x="4302179" y="2019129"/>
            <a:ext cx="1211704" cy="400110"/>
          </a:xfrm>
          <a:prstGeom prst="rect">
            <a:avLst/>
          </a:prstGeom>
          <a:noFill/>
          <a:ln>
            <a:noFill/>
          </a:ln>
        </p:spPr>
        <p:txBody>
          <a:bodyPr wrap="square" rtlCol="0">
            <a:spAutoFit/>
          </a:bodyPr>
          <a:lstStyle/>
          <a:p>
            <a:pPr algn="ctr">
              <a:spcAft>
                <a:spcPts val="600"/>
              </a:spcAft>
            </a:pPr>
            <a:r>
              <a:rPr lang="tr-TR" sz="2000" b="1" dirty="0" err="1">
                <a:solidFill>
                  <a:srgbClr val="1B8FB3"/>
                </a:solidFill>
                <a:latin typeface="Arial" panose="020B0604020202020204" pitchFamily="34" charset="0"/>
                <a:cs typeface="Arial" panose="020B0604020202020204" pitchFamily="34" charset="0"/>
              </a:rPr>
              <a:t>Hamd</a:t>
            </a:r>
            <a:endParaRPr lang="tr-TR" sz="2000" b="1" dirty="0">
              <a:solidFill>
                <a:srgbClr val="1B8FB3"/>
              </a:solidFill>
              <a:latin typeface="Arial" panose="020B0604020202020204" pitchFamily="34" charset="0"/>
              <a:cs typeface="Arial" panose="020B0604020202020204" pitchFamily="34" charset="0"/>
            </a:endParaRPr>
          </a:p>
        </p:txBody>
      </p:sp>
      <p:sp>
        <p:nvSpPr>
          <p:cNvPr id="46" name="Metin kutusu 45">
            <a:extLst>
              <a:ext uri="{FF2B5EF4-FFF2-40B4-BE49-F238E27FC236}">
                <a16:creationId xmlns:a16="http://schemas.microsoft.com/office/drawing/2014/main" id="{51C82AD4-25D7-76D9-51BD-DF335AE999CB}"/>
              </a:ext>
            </a:extLst>
          </p:cNvPr>
          <p:cNvSpPr txBox="1"/>
          <p:nvPr/>
        </p:nvSpPr>
        <p:spPr>
          <a:xfrm>
            <a:off x="4304677" y="3674049"/>
            <a:ext cx="1211704" cy="400110"/>
          </a:xfrm>
          <a:prstGeom prst="rect">
            <a:avLst/>
          </a:prstGeom>
          <a:noFill/>
          <a:ln>
            <a:noFill/>
          </a:ln>
        </p:spPr>
        <p:txBody>
          <a:bodyPr wrap="square" rtlCol="0">
            <a:spAutoFit/>
          </a:bodyPr>
          <a:lstStyle/>
          <a:p>
            <a:pPr algn="ctr">
              <a:spcAft>
                <a:spcPts val="600"/>
              </a:spcAft>
            </a:pPr>
            <a:r>
              <a:rPr lang="tr-TR" sz="2000" b="1" dirty="0">
                <a:solidFill>
                  <a:srgbClr val="023A7F"/>
                </a:solidFill>
                <a:latin typeface="Arial" panose="020B0604020202020204" pitchFamily="34" charset="0"/>
                <a:cs typeface="Arial" panose="020B0604020202020204" pitchFamily="34" charset="0"/>
              </a:rPr>
              <a:t>Din</a:t>
            </a:r>
          </a:p>
        </p:txBody>
      </p:sp>
      <p:sp>
        <p:nvSpPr>
          <p:cNvPr id="47" name="Metin kutusu 46">
            <a:extLst>
              <a:ext uri="{FF2B5EF4-FFF2-40B4-BE49-F238E27FC236}">
                <a16:creationId xmlns:a16="http://schemas.microsoft.com/office/drawing/2014/main" id="{9EF66126-C66A-A96F-FC8A-CF09C08F647F}"/>
              </a:ext>
            </a:extLst>
          </p:cNvPr>
          <p:cNvSpPr txBox="1"/>
          <p:nvPr/>
        </p:nvSpPr>
        <p:spPr>
          <a:xfrm>
            <a:off x="6756792" y="3687380"/>
            <a:ext cx="1059305" cy="400110"/>
          </a:xfrm>
          <a:prstGeom prst="rect">
            <a:avLst/>
          </a:prstGeom>
          <a:noFill/>
          <a:ln>
            <a:noFill/>
          </a:ln>
        </p:spPr>
        <p:txBody>
          <a:bodyPr wrap="square" rtlCol="0">
            <a:spAutoFit/>
          </a:bodyPr>
          <a:lstStyle/>
          <a:p>
            <a:pPr algn="ctr">
              <a:spcAft>
                <a:spcPts val="600"/>
              </a:spcAft>
            </a:pPr>
            <a:r>
              <a:rPr lang="tr-TR" sz="2000" b="1" dirty="0">
                <a:solidFill>
                  <a:srgbClr val="E2207E"/>
                </a:solidFill>
                <a:latin typeface="Arial" panose="020B0604020202020204" pitchFamily="34" charset="0"/>
                <a:cs typeface="Arial" panose="020B0604020202020204" pitchFamily="34" charset="0"/>
              </a:rPr>
              <a:t>Fetih</a:t>
            </a:r>
          </a:p>
        </p:txBody>
      </p:sp>
      <p:sp>
        <p:nvSpPr>
          <p:cNvPr id="48" name="Metin kutusu 47">
            <a:extLst>
              <a:ext uri="{FF2B5EF4-FFF2-40B4-BE49-F238E27FC236}">
                <a16:creationId xmlns:a16="http://schemas.microsoft.com/office/drawing/2014/main" id="{7E8E354E-6FC5-0259-DE60-B9AE666D4977}"/>
              </a:ext>
            </a:extLst>
          </p:cNvPr>
          <p:cNvSpPr txBox="1"/>
          <p:nvPr/>
        </p:nvSpPr>
        <p:spPr>
          <a:xfrm>
            <a:off x="4380549" y="5352593"/>
            <a:ext cx="1059305" cy="400110"/>
          </a:xfrm>
          <a:prstGeom prst="rect">
            <a:avLst/>
          </a:prstGeom>
          <a:noFill/>
          <a:ln>
            <a:noFill/>
          </a:ln>
        </p:spPr>
        <p:txBody>
          <a:bodyPr wrap="square" rtlCol="0">
            <a:spAutoFit/>
          </a:bodyPr>
          <a:lstStyle/>
          <a:p>
            <a:pPr algn="ctr">
              <a:spcAft>
                <a:spcPts val="600"/>
              </a:spcAft>
            </a:pPr>
            <a:r>
              <a:rPr lang="tr-TR" sz="2000" b="1" dirty="0">
                <a:solidFill>
                  <a:srgbClr val="B22312"/>
                </a:solidFill>
                <a:latin typeface="Arial" panose="020B0604020202020204" pitchFamily="34" charset="0"/>
                <a:cs typeface="Arial" panose="020B0604020202020204" pitchFamily="34" charset="0"/>
              </a:rPr>
              <a:t>İstiğfar</a:t>
            </a:r>
          </a:p>
        </p:txBody>
      </p:sp>
      <p:sp>
        <p:nvSpPr>
          <p:cNvPr id="49" name="Metin kutusu 48">
            <a:extLst>
              <a:ext uri="{FF2B5EF4-FFF2-40B4-BE49-F238E27FC236}">
                <a16:creationId xmlns:a16="http://schemas.microsoft.com/office/drawing/2014/main" id="{3A566D27-4D5A-0E9F-2003-FFBD5698E879}"/>
              </a:ext>
            </a:extLst>
          </p:cNvPr>
          <p:cNvSpPr txBox="1"/>
          <p:nvPr/>
        </p:nvSpPr>
        <p:spPr>
          <a:xfrm>
            <a:off x="6756791" y="5186470"/>
            <a:ext cx="1059305" cy="707886"/>
          </a:xfrm>
          <a:prstGeom prst="rect">
            <a:avLst/>
          </a:prstGeom>
          <a:noFill/>
          <a:ln>
            <a:noFill/>
          </a:ln>
        </p:spPr>
        <p:txBody>
          <a:bodyPr wrap="square" rtlCol="0">
            <a:spAutoFit/>
          </a:bodyPr>
          <a:lstStyle/>
          <a:p>
            <a:pPr algn="ctr">
              <a:spcAft>
                <a:spcPts val="600"/>
              </a:spcAft>
            </a:pPr>
            <a:r>
              <a:rPr lang="tr-TR" sz="2000" b="1" dirty="0">
                <a:solidFill>
                  <a:srgbClr val="01A54C"/>
                </a:solidFill>
                <a:latin typeface="Arial" panose="020B0604020202020204" pitchFamily="34" charset="0"/>
                <a:cs typeface="Arial" panose="020B0604020202020204" pitchFamily="34" charset="0"/>
              </a:rPr>
              <a:t>Tesbih etmek</a:t>
            </a:r>
          </a:p>
        </p:txBody>
      </p:sp>
    </p:spTree>
    <p:extLst>
      <p:ext uri="{BB962C8B-B14F-4D97-AF65-F5344CB8AC3E}">
        <p14:creationId xmlns:p14="http://schemas.microsoft.com/office/powerpoint/2010/main" val="3142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1+#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1+#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0-#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p:bldP spid="43" grpId="0"/>
      <p:bldP spid="44" grpId="0"/>
      <p:bldP spid="45" grpId="0"/>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A8E3F-B427-A55A-9793-C309E72F0765}"/>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6F19FD0-C46B-0003-8147-E86F94865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CE6D960-84E2-33F5-3B1B-7D958E2F1D73}"/>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5" name="Metin kutusu 4">
            <a:extLst>
              <a:ext uri="{FF2B5EF4-FFF2-40B4-BE49-F238E27FC236}">
                <a16:creationId xmlns:a16="http://schemas.microsoft.com/office/drawing/2014/main" id="{D5EA4325-57D5-60BB-BD40-A3FF265080A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7" name="Resim 6" descr="ekran görüntüsü, gökyüzü, dış mekan, grup içeren bir resim&#10;&#10;Açıklama otomatik olarak oluşturuldu">
            <a:extLst>
              <a:ext uri="{FF2B5EF4-FFF2-40B4-BE49-F238E27FC236}">
                <a16:creationId xmlns:a16="http://schemas.microsoft.com/office/drawing/2014/main" id="{C78FA1D3-0121-0D99-2A90-C025F8455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4" name="Metin kutusu 3">
            <a:extLst>
              <a:ext uri="{FF2B5EF4-FFF2-40B4-BE49-F238E27FC236}">
                <a16:creationId xmlns:a16="http://schemas.microsoft.com/office/drawing/2014/main" id="{AAEFB0FA-2DAB-7766-AECD-1F66BD56504A}"/>
              </a:ext>
            </a:extLst>
          </p:cNvPr>
          <p:cNvSpPr txBox="1"/>
          <p:nvPr/>
        </p:nvSpPr>
        <p:spPr>
          <a:xfrm>
            <a:off x="4015484" y="979478"/>
            <a:ext cx="7766785" cy="286232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Nasr</a:t>
            </a:r>
            <a:r>
              <a:rPr lang="tr-TR" sz="3000" dirty="0">
                <a:latin typeface="Arial" panose="020B0604020202020204" pitchFamily="34" charset="0"/>
                <a:cs typeface="Arial" panose="020B0604020202020204" pitchFamily="34" charset="0"/>
              </a:rPr>
              <a:t> suresinde ilâhî yardımın gelip       fethin gerçekleştiği ve insanların gruplar halinde Allah’ın (c.c.) dinine girdiği belirtilmiş, </a:t>
            </a:r>
            <a:r>
              <a:rPr lang="tr-TR" sz="3000" dirty="0" err="1">
                <a:latin typeface="Arial" panose="020B0604020202020204" pitchFamily="34" charset="0"/>
                <a:cs typeface="Arial" panose="020B0604020202020204" pitchFamily="34" charset="0"/>
              </a:rPr>
              <a:t>Resûlullah’tan</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Cenâb</a:t>
            </a:r>
            <a:r>
              <a:rPr lang="tr-TR" sz="3000" dirty="0">
                <a:latin typeface="Arial" panose="020B0604020202020204" pitchFamily="34" charset="0"/>
                <a:cs typeface="Arial" panose="020B0604020202020204" pitchFamily="34" charset="0"/>
              </a:rPr>
              <a:t>-ı Hakk’ı övgü ifadeleriyle yüceltmesi ve bağışlanma talebinde bulunması istenmiştir.</a:t>
            </a:r>
          </a:p>
        </p:txBody>
      </p:sp>
      <p:sp>
        <p:nvSpPr>
          <p:cNvPr id="3" name="Metin kutusu 2">
            <a:extLst>
              <a:ext uri="{FF2B5EF4-FFF2-40B4-BE49-F238E27FC236}">
                <a16:creationId xmlns:a16="http://schemas.microsoft.com/office/drawing/2014/main" id="{36DA41CA-645D-00B1-639A-EBA312E4D153}"/>
              </a:ext>
            </a:extLst>
          </p:cNvPr>
          <p:cNvSpPr txBox="1"/>
          <p:nvPr/>
        </p:nvSpPr>
        <p:spPr>
          <a:xfrm>
            <a:off x="4015485" y="4082614"/>
            <a:ext cx="7766784"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Yirmi yıl içinde Müslümanlar maddî ve </a:t>
            </a:r>
            <a:r>
              <a:rPr lang="tr-TR" sz="3000" dirty="0" err="1">
                <a:latin typeface="Arial" panose="020B0604020202020204" pitchFamily="34" charset="0"/>
                <a:cs typeface="Arial" panose="020B0604020202020204" pitchFamily="34" charset="0"/>
              </a:rPr>
              <a:t>mânevî</a:t>
            </a:r>
            <a:r>
              <a:rPr lang="tr-TR" sz="3000" dirty="0">
                <a:latin typeface="Arial" panose="020B0604020202020204" pitchFamily="34" charset="0"/>
                <a:cs typeface="Arial" panose="020B0604020202020204" pitchFamily="34" charset="0"/>
              </a:rPr>
              <a:t> bakımdan zorlandıktan sonra ilâhî yardım ve zafer dönemi gelmiştir.</a:t>
            </a:r>
          </a:p>
        </p:txBody>
      </p:sp>
    </p:spTree>
    <p:extLst>
      <p:ext uri="{BB962C8B-B14F-4D97-AF65-F5344CB8AC3E}">
        <p14:creationId xmlns:p14="http://schemas.microsoft.com/office/powerpoint/2010/main" val="9545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DEFCD36-CCE9-C45F-EBC5-89C82824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617132" y="3014553"/>
            <a:ext cx="10957736" cy="2862322"/>
          </a:xfrm>
          <a:prstGeom prst="rect">
            <a:avLst/>
          </a:prstGeom>
          <a:noFill/>
          <a:ln>
            <a:noFill/>
          </a:ln>
        </p:spPr>
        <p:txBody>
          <a:bodyPr wrap="square" rtlCol="0">
            <a:spAutoFit/>
          </a:bodyPr>
          <a:lstStyle/>
          <a:p>
            <a:pPr algn="ctr">
              <a:spcAft>
                <a:spcPts val="600"/>
              </a:spcAft>
            </a:pPr>
            <a:r>
              <a:rPr lang="tr-TR" sz="3600" dirty="0" err="1">
                <a:latin typeface="Arial" panose="020B0604020202020204" pitchFamily="34" charset="0"/>
                <a:cs typeface="Arial" panose="020B0604020202020204" pitchFamily="34" charset="0"/>
              </a:rPr>
              <a:t>Nasr</a:t>
            </a:r>
            <a:r>
              <a:rPr lang="tr-TR" sz="3600" dirty="0">
                <a:latin typeface="Arial" panose="020B0604020202020204" pitchFamily="34" charset="0"/>
                <a:cs typeface="Arial" panose="020B0604020202020204" pitchFamily="34" charset="0"/>
              </a:rPr>
              <a:t> </a:t>
            </a:r>
            <a:r>
              <a:rPr lang="tr-TR" sz="3600" dirty="0" err="1">
                <a:latin typeface="Arial" panose="020B0604020202020204" pitchFamily="34" charset="0"/>
                <a:cs typeface="Arial" panose="020B0604020202020204" pitchFamily="34" charset="0"/>
              </a:rPr>
              <a:t>sûresinde</a:t>
            </a:r>
            <a:r>
              <a:rPr lang="tr-TR" sz="3600" dirty="0">
                <a:latin typeface="Arial" panose="020B0604020202020204" pitchFamily="34" charset="0"/>
                <a:cs typeface="Arial" panose="020B0604020202020204" pitchFamily="34" charset="0"/>
              </a:rPr>
              <a:t> müminlere elde ettikleri zafer ve gücün, benimsedikleri dinin yerleşip yayılması şeklindeki nimetlere karşılık Allah’a şükürde bulunmaları, </a:t>
            </a:r>
            <a:r>
              <a:rPr lang="tr-TR" sz="3600" dirty="0" err="1">
                <a:latin typeface="Arial" panose="020B0604020202020204" pitchFamily="34" charset="0"/>
                <a:cs typeface="Arial" panose="020B0604020202020204" pitchFamily="34" charset="0"/>
              </a:rPr>
              <a:t>mânevî</a:t>
            </a:r>
            <a:r>
              <a:rPr lang="tr-TR" sz="3600" dirty="0">
                <a:latin typeface="Arial" panose="020B0604020202020204" pitchFamily="34" charset="0"/>
                <a:cs typeface="Arial" panose="020B0604020202020204" pitchFamily="34" charset="0"/>
              </a:rPr>
              <a:t> sahada gelişmeleri için Allah’tan mağfiret dilemeleri yönünde mesaj verilmektedir.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4957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sp>
        <p:nvSpPr>
          <p:cNvPr id="3" name="Freeform 11">
            <a:extLst>
              <a:ext uri="{FF2B5EF4-FFF2-40B4-BE49-F238E27FC236}">
                <a16:creationId xmlns:a16="http://schemas.microsoft.com/office/drawing/2014/main" id="{4E890130-B633-46D1-C634-FC2ACC5AD764}"/>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96D59680-FAFA-D593-CA7D-41B1567C65DB}"/>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7" name="Metin kutusu 6">
            <a:extLst>
              <a:ext uri="{FF2B5EF4-FFF2-40B4-BE49-F238E27FC236}">
                <a16:creationId xmlns:a16="http://schemas.microsoft.com/office/drawing/2014/main" id="{BF2ABE08-B869-6595-D040-57B05609C3E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4194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3016210"/>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"Allah'ım! Beni bağışla ve tövbemi kabul eyle. Çünkü sen tövbeleri çok kabul eden ve çok merhamet edensin”</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“Bir kimse </a:t>
            </a:r>
            <a:r>
              <a:rPr lang="tr-TR" sz="3000" dirty="0" err="1">
                <a:latin typeface="Arial" panose="020B0604020202020204" pitchFamily="34" charset="0"/>
                <a:cs typeface="Arial" panose="020B0604020202020204" pitchFamily="34" charset="0"/>
              </a:rPr>
              <a:t>istiğfârı</a:t>
            </a:r>
            <a:r>
              <a:rPr lang="tr-TR" sz="3000" dirty="0">
                <a:latin typeface="Arial" panose="020B0604020202020204" pitchFamily="34" charset="0"/>
                <a:cs typeface="Arial" panose="020B0604020202020204" pitchFamily="34" charset="0"/>
              </a:rPr>
              <a:t> (tövbe etmeyi) dilinden düşürmezse, Allah Teâlâ ona her darlıktan bir çıkış, her üzüntüden bir kurtuluş yolu gösterir ve ona beklemediği yerden rızık verir.” </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32012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1" y="2272037"/>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tövbe ve duaya önem vermiştir.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30182"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4. KONU: BİR SURE TANIYORUM: NASR SURESİ VE ANLAMI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00527" y="796252"/>
              <a:ext cx="1218318" cy="369332"/>
            </a:xfrm>
            <a:prstGeom prst="rect">
              <a:avLst/>
            </a:prstGeom>
            <a:noFill/>
          </p:spPr>
          <p:txBody>
            <a:bodyPr wrap="square" rtlCol="0">
              <a:spAutoFit/>
            </a:bodyPr>
            <a:lstStyle/>
            <a:p>
              <a:pPr algn="ctr"/>
              <a:r>
                <a:rPr lang="tr-TR" b="1" dirty="0">
                  <a:solidFill>
                    <a:schemeClr val="bg1"/>
                  </a:solidFill>
                </a:rPr>
                <a:t>Hadislerin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1" y="3049172"/>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Allah’tan (c.c.) bağışlanma ve af dilemek insanın hayatını bereketlendirir.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0" y="4287972"/>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insanlar için her anlamda güzel bir örnektir.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1684</Words>
  <Application>Microsoft Office PowerPoint</Application>
  <PresentationFormat>Geniş ekran</PresentationFormat>
  <Paragraphs>234</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40</cp:revision>
  <dcterms:created xsi:type="dcterms:W3CDTF">2023-08-29T09:05:15Z</dcterms:created>
  <dcterms:modified xsi:type="dcterms:W3CDTF">2024-02-18T20:31:23Z</dcterms:modified>
</cp:coreProperties>
</file>