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9" r:id="rId3"/>
    <p:sldId id="285" r:id="rId4"/>
    <p:sldId id="270" r:id="rId5"/>
    <p:sldId id="286" r:id="rId6"/>
    <p:sldId id="287" r:id="rId7"/>
    <p:sldId id="288" r:id="rId8"/>
    <p:sldId id="289" r:id="rId9"/>
    <p:sldId id="267" r:id="rId10"/>
    <p:sldId id="266" r:id="rId11"/>
    <p:sldId id="271" r:id="rId12"/>
    <p:sldId id="272" r:id="rId13"/>
    <p:sldId id="260" r:id="rId14"/>
    <p:sldId id="284" r:id="rId15"/>
    <p:sldId id="264" r:id="rId16"/>
    <p:sldId id="265" r:id="rId17"/>
    <p:sldId id="269" r:id="rId18"/>
    <p:sldId id="268" r:id="rId19"/>
    <p:sldId id="258"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63"/>
    <a:srgbClr val="F88508"/>
    <a:srgbClr val="365C7C"/>
    <a:srgbClr val="A5A5A5"/>
    <a:srgbClr val="0A5D98"/>
    <a:srgbClr val="49484E"/>
    <a:srgbClr val="934965"/>
    <a:srgbClr val="605E69"/>
    <a:srgbClr val="30302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snapToGrid="0">
      <p:cViewPr>
        <p:scale>
          <a:sx n="66" d="100"/>
          <a:sy n="66" d="100"/>
        </p:scale>
        <p:origin x="79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grafik, logo içeren bir resim&#10;&#10;Açıklama otomatik olarak oluşturuldu">
            <a:extLst>
              <a:ext uri="{FF2B5EF4-FFF2-40B4-BE49-F238E27FC236}">
                <a16:creationId xmlns:a16="http://schemas.microsoft.com/office/drawing/2014/main" id="{7639A19B-33CF-8E1F-43F1-769C03A2F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369332"/>
          </a:xfrm>
          <a:prstGeom prst="rect">
            <a:avLst/>
          </a:prstGeom>
          <a:solidFill>
            <a:srgbClr val="15051B"/>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2. KONU: HİCRET</a:t>
            </a:r>
            <a:endParaRPr lang="en-US" sz="1800" b="1" dirty="0">
              <a:solidFill>
                <a:srgbClr val="F2FA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3905F53-9C85-03A3-32AC-68FCED639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Resim 12" descr="renklilik, grafik, dikdörtgen, piksel içeren bir resim&#10;&#10;Açıklama otomatik olarak oluşturuldu">
            <a:extLst>
              <a:ext uri="{FF2B5EF4-FFF2-40B4-BE49-F238E27FC236}">
                <a16:creationId xmlns:a16="http://schemas.microsoft.com/office/drawing/2014/main" id="{DA4D0E12-F615-04E2-F819-93C3DAF47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38243"/>
            <a:ext cx="5485714" cy="4981513"/>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08028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7" name="Metin kutusu 6">
            <a:extLst>
              <a:ext uri="{FF2B5EF4-FFF2-40B4-BE49-F238E27FC236}">
                <a16:creationId xmlns:a16="http://schemas.microsoft.com/office/drawing/2014/main" id="{3ECBF28F-968F-54E3-DC9C-ED3D89CA8374}"/>
              </a:ext>
            </a:extLst>
          </p:cNvPr>
          <p:cNvSpPr txBox="1"/>
          <p:nvPr/>
        </p:nvSpPr>
        <p:spPr>
          <a:xfrm>
            <a:off x="6003213" y="1384305"/>
            <a:ext cx="2833142" cy="1569660"/>
          </a:xfrm>
          <a:prstGeom prst="rect">
            <a:avLst/>
          </a:prstGeom>
          <a:noFill/>
          <a:ln>
            <a:noFill/>
          </a:ln>
        </p:spPr>
        <p:txBody>
          <a:bodyPr wrap="square" rtlCol="0">
            <a:spAutoFit/>
          </a:bodyPr>
          <a:lstStyle/>
          <a:p>
            <a:pPr algn="ctr">
              <a:spcAft>
                <a:spcPts val="600"/>
              </a:spcAft>
            </a:pPr>
            <a:r>
              <a:rPr lang="tr-TR" sz="3200" dirty="0">
                <a:solidFill>
                  <a:schemeClr val="bg1"/>
                </a:solidFill>
                <a:latin typeface="Arial" panose="020B0604020202020204" pitchFamily="34" charset="0"/>
                <a:cs typeface="Arial" panose="020B0604020202020204" pitchFamily="34" charset="0"/>
              </a:rPr>
              <a:t>İslamiyet'in yayılışı hızlandı.</a:t>
            </a:r>
          </a:p>
        </p:txBody>
      </p:sp>
      <p:sp>
        <p:nvSpPr>
          <p:cNvPr id="3" name="Metin kutusu 2">
            <a:extLst>
              <a:ext uri="{FF2B5EF4-FFF2-40B4-BE49-F238E27FC236}">
                <a16:creationId xmlns:a16="http://schemas.microsoft.com/office/drawing/2014/main" id="{9293536E-C98C-B49F-60F2-9886890B503F}"/>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4" name="Metin kutusu 13">
            <a:extLst>
              <a:ext uri="{FF2B5EF4-FFF2-40B4-BE49-F238E27FC236}">
                <a16:creationId xmlns:a16="http://schemas.microsoft.com/office/drawing/2014/main" id="{83DA245F-688C-CAE1-ABFC-F4EEFDF0F3E1}"/>
              </a:ext>
            </a:extLst>
          </p:cNvPr>
          <p:cNvSpPr txBox="1"/>
          <p:nvPr/>
        </p:nvSpPr>
        <p:spPr>
          <a:xfrm>
            <a:off x="8949128" y="1132079"/>
            <a:ext cx="2597953" cy="2062103"/>
          </a:xfrm>
          <a:prstGeom prst="rect">
            <a:avLst/>
          </a:prstGeom>
          <a:noFill/>
          <a:ln>
            <a:noFill/>
          </a:ln>
        </p:spPr>
        <p:txBody>
          <a:bodyPr wrap="square" rtlCol="0">
            <a:spAutoFit/>
          </a:bodyPr>
          <a:lstStyle/>
          <a:p>
            <a:pPr algn="ctr">
              <a:spcAft>
                <a:spcPts val="600"/>
              </a:spcAft>
            </a:pPr>
            <a:r>
              <a:rPr lang="tr-TR" sz="3200" dirty="0">
                <a:solidFill>
                  <a:schemeClr val="bg1"/>
                </a:solidFill>
                <a:latin typeface="Arial" panose="020B0604020202020204" pitchFamily="34" charset="0"/>
                <a:cs typeface="Arial" panose="020B0604020202020204" pitchFamily="34" charset="0"/>
              </a:rPr>
              <a:t>Müslümanlar, Mekkelilerin baskısından kurtuldu.</a:t>
            </a:r>
          </a:p>
        </p:txBody>
      </p:sp>
      <p:sp>
        <p:nvSpPr>
          <p:cNvPr id="15" name="Metin kutusu 14">
            <a:extLst>
              <a:ext uri="{FF2B5EF4-FFF2-40B4-BE49-F238E27FC236}">
                <a16:creationId xmlns:a16="http://schemas.microsoft.com/office/drawing/2014/main" id="{4BC0FDD8-AF6A-71E5-B725-75D2BFF5EA32}"/>
              </a:ext>
            </a:extLst>
          </p:cNvPr>
          <p:cNvSpPr txBox="1"/>
          <p:nvPr/>
        </p:nvSpPr>
        <p:spPr>
          <a:xfrm>
            <a:off x="8836355" y="3929730"/>
            <a:ext cx="2725716" cy="1569660"/>
          </a:xfrm>
          <a:prstGeom prst="rect">
            <a:avLst/>
          </a:prstGeom>
          <a:noFill/>
          <a:ln>
            <a:noFill/>
          </a:ln>
        </p:spPr>
        <p:txBody>
          <a:bodyPr wrap="square" rtlCol="0">
            <a:spAutoFit/>
          </a:bodyPr>
          <a:lstStyle/>
          <a:p>
            <a:pPr algn="ctr">
              <a:spcAft>
                <a:spcPts val="600"/>
              </a:spcAft>
            </a:pPr>
            <a:r>
              <a:rPr lang="tr-TR" sz="3200" dirty="0">
                <a:solidFill>
                  <a:schemeClr val="bg1"/>
                </a:solidFill>
                <a:latin typeface="Arial" panose="020B0604020202020204" pitchFamily="34" charset="0"/>
                <a:cs typeface="Arial" panose="020B0604020202020204" pitchFamily="34" charset="0"/>
              </a:rPr>
              <a:t>Hicri takvime başlangıç olmuştur.</a:t>
            </a:r>
          </a:p>
        </p:txBody>
      </p:sp>
      <p:sp>
        <p:nvSpPr>
          <p:cNvPr id="16" name="Metin kutusu 15">
            <a:extLst>
              <a:ext uri="{FF2B5EF4-FFF2-40B4-BE49-F238E27FC236}">
                <a16:creationId xmlns:a16="http://schemas.microsoft.com/office/drawing/2014/main" id="{FC912729-6398-10A3-820E-DE87DC948F12}"/>
              </a:ext>
            </a:extLst>
          </p:cNvPr>
          <p:cNvSpPr txBox="1"/>
          <p:nvPr/>
        </p:nvSpPr>
        <p:spPr>
          <a:xfrm>
            <a:off x="6028196" y="3930960"/>
            <a:ext cx="2833142" cy="1569660"/>
          </a:xfrm>
          <a:prstGeom prst="rect">
            <a:avLst/>
          </a:prstGeom>
          <a:noFill/>
          <a:ln>
            <a:noFill/>
          </a:ln>
        </p:spPr>
        <p:txBody>
          <a:bodyPr wrap="square" rtlCol="0">
            <a:spAutoFit/>
          </a:bodyPr>
          <a:lstStyle/>
          <a:p>
            <a:pPr algn="ctr">
              <a:spcAft>
                <a:spcPts val="600"/>
              </a:spcAft>
            </a:pPr>
            <a:r>
              <a:rPr lang="tr-TR" sz="3200" dirty="0">
                <a:solidFill>
                  <a:schemeClr val="bg1"/>
                </a:solidFill>
                <a:latin typeface="Arial" panose="020B0604020202020204" pitchFamily="34" charset="0"/>
                <a:cs typeface="Arial" panose="020B0604020202020204" pitchFamily="34" charset="0"/>
              </a:rPr>
              <a:t>İslam Devletinin temelleri atıldı.</a:t>
            </a:r>
          </a:p>
        </p:txBody>
      </p:sp>
      <p:pic>
        <p:nvPicPr>
          <p:cNvPr id="8" name="Resim 7">
            <a:extLst>
              <a:ext uri="{FF2B5EF4-FFF2-40B4-BE49-F238E27FC236}">
                <a16:creationId xmlns:a16="http://schemas.microsoft.com/office/drawing/2014/main" id="{D7852CB0-851B-4128-81EF-6C1FA87BCC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11" y="1059908"/>
            <a:ext cx="4980970" cy="4633171"/>
          </a:xfrm>
          <a:prstGeom prst="rect">
            <a:avLst/>
          </a:prstGeom>
        </p:spPr>
      </p:pic>
      <p:sp>
        <p:nvSpPr>
          <p:cNvPr id="9" name="Metin kutusu 8">
            <a:extLst>
              <a:ext uri="{FF2B5EF4-FFF2-40B4-BE49-F238E27FC236}">
                <a16:creationId xmlns:a16="http://schemas.microsoft.com/office/drawing/2014/main" id="{8317FE62-4313-6B64-0CF8-A2CFBD91786E}"/>
              </a:ext>
            </a:extLst>
          </p:cNvPr>
          <p:cNvSpPr txBox="1"/>
          <p:nvPr/>
        </p:nvSpPr>
        <p:spPr>
          <a:xfrm>
            <a:off x="1222247" y="2591664"/>
            <a:ext cx="3149720" cy="1569660"/>
          </a:xfrm>
          <a:prstGeom prst="rect">
            <a:avLst/>
          </a:prstGeom>
          <a:noFill/>
        </p:spPr>
        <p:txBody>
          <a:bodyPr wrap="square" rtlCol="0">
            <a:spAutoFit/>
          </a:bodyPr>
          <a:lstStyle/>
          <a:p>
            <a:pPr algn="ctr"/>
            <a:r>
              <a:rPr lang="tr-TR" sz="3200" b="1" dirty="0">
                <a:solidFill>
                  <a:srgbClr val="7030A0"/>
                </a:solidFill>
                <a:latin typeface="Arial" panose="020B0604020202020204" pitchFamily="34" charset="0"/>
                <a:cs typeface="Arial" panose="020B0604020202020204" pitchFamily="34" charset="0"/>
              </a:rPr>
              <a:t>MEDİNE'YE HİCRETİN SONUÇLARI</a:t>
            </a:r>
            <a:endParaRPr lang="en-US" sz="32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13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643017" cy="3400931"/>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İnkâr</a:t>
            </a:r>
            <a:r>
              <a:rPr lang="tr-TR" sz="3000" dirty="0">
                <a:latin typeface="Arial" panose="020B0604020202020204" pitchFamily="34" charset="0"/>
                <a:cs typeface="Arial" panose="020B0604020202020204" pitchFamily="34" charset="0"/>
              </a:rPr>
              <a:t> edenler onu iki </a:t>
            </a:r>
            <a:r>
              <a:rPr lang="tr-TR" sz="3000" dirty="0" err="1">
                <a:latin typeface="Arial" panose="020B0604020202020204" pitchFamily="34" charset="0"/>
                <a:cs typeface="Arial" panose="020B0604020202020204" pitchFamily="34" charset="0"/>
              </a:rPr>
              <a:t>kişiden</a:t>
            </a:r>
            <a:r>
              <a:rPr lang="tr-TR" sz="3000" dirty="0">
                <a:latin typeface="Arial" panose="020B0604020202020204" pitchFamily="34" charset="0"/>
                <a:cs typeface="Arial" panose="020B0604020202020204" pitchFamily="34" charset="0"/>
              </a:rPr>
              <a:t> biri olarak (Mekke’den) </a:t>
            </a:r>
            <a:r>
              <a:rPr lang="tr-TR" sz="3000" dirty="0" err="1">
                <a:latin typeface="Arial" panose="020B0604020202020204" pitchFamily="34" charset="0"/>
                <a:cs typeface="Arial" panose="020B0604020202020204" pitchFamily="34" charset="0"/>
              </a:rPr>
              <a:t>çıkardıkları</a:t>
            </a:r>
            <a:r>
              <a:rPr lang="tr-TR" sz="3000" dirty="0">
                <a:latin typeface="Arial" panose="020B0604020202020204" pitchFamily="34" charset="0"/>
                <a:cs typeface="Arial" panose="020B0604020202020204" pitchFamily="34" charset="0"/>
              </a:rPr>
              <a:t> zaman, ona bizzat Allah yardım </a:t>
            </a:r>
            <a:r>
              <a:rPr lang="tr-TR" sz="3000" dirty="0" err="1">
                <a:latin typeface="Arial" panose="020B0604020202020204" pitchFamily="34" charset="0"/>
                <a:cs typeface="Arial" panose="020B0604020202020204" pitchFamily="34" charset="0"/>
              </a:rPr>
              <a:t>etmişti</a:t>
            </a:r>
            <a:r>
              <a:rPr lang="tr-TR" sz="3000" dirty="0">
                <a:latin typeface="Arial" panose="020B0604020202020204" pitchFamily="34" charset="0"/>
                <a:cs typeface="Arial" panose="020B0604020202020204" pitchFamily="34" charset="0"/>
              </a:rPr>
              <a:t>. Hani onlar </a:t>
            </a:r>
            <a:r>
              <a:rPr lang="tr-TR" sz="3000" dirty="0" err="1">
                <a:latin typeface="Arial" panose="020B0604020202020204" pitchFamily="34" charset="0"/>
                <a:cs typeface="Arial" panose="020B0604020202020204" pitchFamily="34" charset="0"/>
              </a:rPr>
              <a:t>mağarada</a:t>
            </a:r>
            <a:r>
              <a:rPr lang="tr-TR" sz="3000" dirty="0">
                <a:latin typeface="Arial" panose="020B0604020202020204" pitchFamily="34" charset="0"/>
                <a:cs typeface="Arial" panose="020B0604020202020204" pitchFamily="34" charset="0"/>
              </a:rPr>
              <a:t> bulunuyorlardı. Hani o </a:t>
            </a:r>
            <a:r>
              <a:rPr lang="tr-TR" sz="3000" dirty="0" err="1">
                <a:latin typeface="Arial" panose="020B0604020202020204" pitchFamily="34" charset="0"/>
                <a:cs typeface="Arial" panose="020B0604020202020204" pitchFamily="34" charset="0"/>
              </a:rPr>
              <a:t>arkadaşına</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Üzülme</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çünku</a:t>
            </a:r>
            <a:r>
              <a:rPr lang="tr-TR" sz="3000" dirty="0">
                <a:latin typeface="Arial" panose="020B0604020202020204" pitchFamily="34" charset="0"/>
                <a:cs typeface="Arial" panose="020B0604020202020204" pitchFamily="34" charset="0"/>
              </a:rPr>
              <a:t>̈ Allah bizimle beraberdir.’ diyordu. Allah da onun </a:t>
            </a:r>
            <a:r>
              <a:rPr lang="tr-TR" sz="3000" dirty="0" err="1">
                <a:latin typeface="Arial" panose="020B0604020202020204" pitchFamily="34" charset="0"/>
                <a:cs typeface="Arial" panose="020B0604020202020204" pitchFamily="34" charset="0"/>
              </a:rPr>
              <a:t>üzerine</a:t>
            </a: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güven</a:t>
            </a:r>
            <a:r>
              <a:rPr lang="tr-TR" sz="3000" dirty="0">
                <a:latin typeface="Arial" panose="020B0604020202020204" pitchFamily="34" charset="0"/>
                <a:cs typeface="Arial" panose="020B0604020202020204" pitchFamily="34" charset="0"/>
              </a:rPr>
              <a:t> duygusu ve huzur </a:t>
            </a:r>
            <a:r>
              <a:rPr lang="tr-TR" sz="3000" dirty="0" err="1">
                <a:latin typeface="Arial" panose="020B0604020202020204" pitchFamily="34" charset="0"/>
                <a:cs typeface="Arial" panose="020B0604020202020204" pitchFamily="34" charset="0"/>
              </a:rPr>
              <a:t>indirmis</a:t>
            </a:r>
            <a:r>
              <a:rPr lang="tr-TR" sz="3000" dirty="0">
                <a:latin typeface="Arial" panose="020B0604020202020204" pitchFamily="34" charset="0"/>
                <a:cs typeface="Arial" panose="020B0604020202020204" pitchFamily="34" charset="0"/>
              </a:rPr>
              <a:t>̧, sizin kendilerini </a:t>
            </a:r>
            <a:r>
              <a:rPr lang="tr-TR" sz="3000" dirty="0" err="1">
                <a:latin typeface="Arial" panose="020B0604020202020204" pitchFamily="34" charset="0"/>
                <a:cs typeface="Arial" panose="020B0604020202020204" pitchFamily="34" charset="0"/>
              </a:rPr>
              <a:t>görmediğiniz</a:t>
            </a:r>
            <a:r>
              <a:rPr lang="tr-TR" sz="3000" dirty="0">
                <a:latin typeface="Arial" panose="020B0604020202020204" pitchFamily="34" charset="0"/>
                <a:cs typeface="Arial" panose="020B0604020202020204" pitchFamily="34" charset="0"/>
              </a:rPr>
              <a:t> birtakım ordularla onu </a:t>
            </a:r>
            <a:r>
              <a:rPr lang="tr-TR" sz="3000" dirty="0" err="1">
                <a:latin typeface="Arial" panose="020B0604020202020204" pitchFamily="34" charset="0"/>
                <a:cs typeface="Arial" panose="020B0604020202020204" pitchFamily="34" charset="0"/>
              </a:rPr>
              <a:t>desteklemiştir</a:t>
            </a:r>
            <a:r>
              <a:rPr lang="tr-TR" sz="3000" dirty="0">
                <a:latin typeface="Arial" panose="020B0604020202020204" pitchFamily="34" charset="0"/>
                <a:cs typeface="Arial" panose="020B0604020202020204" pitchFamily="34" charset="0"/>
              </a:rPr>
              <a:t>.</a:t>
            </a:r>
          </a:p>
          <a:p>
            <a:pPr algn="ctr">
              <a:spcAft>
                <a:spcPts val="600"/>
              </a:spcAft>
            </a:pP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Tevbe</a:t>
            </a:r>
            <a:r>
              <a:rPr lang="tr-TR" sz="3000" dirty="0">
                <a:latin typeface="Arial" panose="020B0604020202020204" pitchFamily="34" charset="0"/>
                <a:cs typeface="Arial" panose="020B0604020202020204" pitchFamily="34" charset="0"/>
              </a:rPr>
              <a:t> suresi, 40. ayet)</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32012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996594"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Allah’ın (c.c.) yardımı sayesinde müşrikler Hz. Peygamber (s.a.v.) ile Hz. Ebu Bekir’i (r.a.) göremediler.</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230182"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1" y="3429000"/>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 Hz. Peygamber soğukkanlı ve dikkatli davranmıştır.</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1" y="4206135"/>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Allah (c.c.), Hz. Muhammed’e (s.a.v.) güven duygusu ve huzur vermiştir.</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5242222"/>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539704"/>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Müminlerin Mekke’den ayrıldığını öğrenen müşrikler telaşlandılar. Çünkü Medine’de İslam’ın yayılmasını putperestlik için en büyük tehdit görüyorlardı. Ayrıca Şam ticaret yolu üzerinde bulunan Medine’ye Müslümanların hâkim olması da onların asla istemedikleri bir durumdu. Gelişmeler üzerine Mekkeliler, ne yapacaklarını belirlemek için toplantı yaptılar ve toplantıda, İslam’ı yok etmenin tek yolunun Hz. Muhammed’i (s.a.v.) öldürmek olduğuna karar verdiler. </a:t>
            </a:r>
          </a:p>
          <a:p>
            <a:pPr algn="just">
              <a:spcAft>
                <a:spcPts val="600"/>
              </a:spcAft>
            </a:pPr>
            <a:r>
              <a:rPr lang="tr-TR" sz="2200" b="1" dirty="0">
                <a:latin typeface="Arial" panose="020B0604020202020204" pitchFamily="34" charset="0"/>
                <a:cs typeface="Arial" panose="020B0604020202020204" pitchFamily="34" charset="0"/>
              </a:rPr>
              <a:t>Bu parçaya göre müşriklerin ruh hâlleri aşağıdaki deyimlerden hangisiyle anlatılabilir? </a:t>
            </a:r>
          </a:p>
          <a:p>
            <a:pPr algn="just">
              <a:spcAft>
                <a:spcPts val="600"/>
              </a:spcAft>
            </a:pPr>
            <a:r>
              <a:rPr lang="tr-TR" sz="2200" dirty="0">
                <a:latin typeface="Arial" panose="020B0604020202020204" pitchFamily="34" charset="0"/>
                <a:cs typeface="Arial" panose="020B0604020202020204" pitchFamily="34" charset="0"/>
              </a:rPr>
              <a:t>A) Kabuğuna çekilmişlerdi. </a:t>
            </a:r>
          </a:p>
          <a:p>
            <a:pPr algn="just">
              <a:spcAft>
                <a:spcPts val="600"/>
              </a:spcAft>
            </a:pPr>
            <a:r>
              <a:rPr lang="tr-TR" sz="2200" dirty="0">
                <a:latin typeface="Arial" panose="020B0604020202020204" pitchFamily="34" charset="0"/>
                <a:cs typeface="Arial" panose="020B0604020202020204" pitchFamily="34" charset="0"/>
              </a:rPr>
              <a:t>B) Baklayı ağızlarından çıkarmışlardı. </a:t>
            </a:r>
          </a:p>
          <a:p>
            <a:pPr algn="just">
              <a:spcAft>
                <a:spcPts val="600"/>
              </a:spcAft>
            </a:pPr>
            <a:r>
              <a:rPr lang="tr-TR" sz="2200" dirty="0">
                <a:latin typeface="Arial" panose="020B0604020202020204" pitchFamily="34" charset="0"/>
                <a:cs typeface="Arial" panose="020B0604020202020204" pitchFamily="34" charset="0"/>
              </a:rPr>
              <a:t>C) Ağızları kulaklarına varmıştı. </a:t>
            </a:r>
          </a:p>
          <a:p>
            <a:pPr algn="just">
              <a:spcAft>
                <a:spcPts val="600"/>
              </a:spcAft>
            </a:pPr>
            <a:r>
              <a:rPr lang="tr-TR" sz="2200" dirty="0">
                <a:latin typeface="Arial" panose="020B0604020202020204" pitchFamily="34" charset="0"/>
                <a:cs typeface="Arial" panose="020B0604020202020204" pitchFamily="34" charset="0"/>
              </a:rPr>
              <a:t>D) Gözlerini kan bürümüştü.</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745503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4853354"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Kavratan Testler 3 / Soru 2</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F8DA69A3-FEC5-80D0-14BC-59C90753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2746913"/>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3600986"/>
          </a:xfrm>
          <a:prstGeom prst="rect">
            <a:avLst/>
          </a:prstGeom>
          <a:noFill/>
          <a:ln>
            <a:noFill/>
          </a:ln>
        </p:spPr>
        <p:txBody>
          <a:bodyPr wrap="square" rtlCol="0">
            <a:spAutoFit/>
          </a:bodyPr>
          <a:lstStyle/>
          <a:p>
            <a:pPr algn="just">
              <a:spcAft>
                <a:spcPts val="600"/>
              </a:spcAft>
            </a:pPr>
            <a:r>
              <a:rPr lang="tr-TR" sz="2200" b="1" dirty="0">
                <a:latin typeface="Arial" panose="020B0604020202020204" pitchFamily="34" charset="0"/>
                <a:cs typeface="Arial" panose="020B0604020202020204" pitchFamily="34" charset="0"/>
              </a:rPr>
              <a:t>Osman</a:t>
            </a:r>
            <a:r>
              <a:rPr lang="tr-TR" sz="2200" dirty="0">
                <a:latin typeface="Arial" panose="020B0604020202020204" pitchFamily="34" charset="0"/>
                <a:cs typeface="Arial" panose="020B0604020202020204" pitchFamily="34" charset="0"/>
              </a:rPr>
              <a:t> 			    					</a:t>
            </a:r>
            <a:r>
              <a:rPr lang="tr-TR" sz="2200" b="1" dirty="0">
                <a:latin typeface="Arial" panose="020B0604020202020204" pitchFamily="34" charset="0"/>
                <a:cs typeface="Arial" panose="020B0604020202020204" pitchFamily="34" charset="0"/>
              </a:rPr>
              <a:t>Gamze</a:t>
            </a:r>
            <a:r>
              <a:rPr lang="tr-TR" sz="2200"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 Medine’ye hicretin sebepleri nelerdir? 				- ?	</a:t>
            </a:r>
          </a:p>
          <a:p>
            <a:pPr algn="just">
              <a:spcAft>
                <a:spcPts val="600"/>
              </a:spcAft>
            </a:pPr>
            <a:r>
              <a:rPr lang="tr-TR" sz="2200" b="1" dirty="0">
                <a:latin typeface="Arial" panose="020B0604020202020204" pitchFamily="34" charset="0"/>
                <a:cs typeface="Arial" panose="020B0604020202020204" pitchFamily="34" charset="0"/>
              </a:rPr>
              <a:t>Gamze, sınıf arkadaşının sorduğu soruya aşağıdaki cevaplardan hangisini verirse </a:t>
            </a:r>
            <a:r>
              <a:rPr lang="tr-TR" sz="2200" b="1" u="sng" dirty="0">
                <a:latin typeface="Arial" panose="020B0604020202020204" pitchFamily="34" charset="0"/>
                <a:cs typeface="Arial" panose="020B0604020202020204" pitchFamily="34" charset="0"/>
              </a:rPr>
              <a:t>yanlış</a:t>
            </a:r>
            <a:r>
              <a:rPr lang="tr-TR" sz="2200" b="1" dirty="0">
                <a:latin typeface="Arial" panose="020B0604020202020204" pitchFamily="34" charset="0"/>
                <a:cs typeface="Arial" panose="020B0604020202020204" pitchFamily="34" charset="0"/>
              </a:rPr>
              <a:t> bir bilgi vermiş olur? </a:t>
            </a:r>
          </a:p>
          <a:p>
            <a:pPr algn="just">
              <a:spcAft>
                <a:spcPts val="600"/>
              </a:spcAft>
            </a:pPr>
            <a:r>
              <a:rPr lang="tr-TR" sz="2200" dirty="0">
                <a:latin typeface="Arial" panose="020B0604020202020204" pitchFamily="34" charset="0"/>
                <a:cs typeface="Arial" panose="020B0604020202020204" pitchFamily="34" charset="0"/>
              </a:rPr>
              <a:t>A) Müslümanların bağımsız bir güç hâline gelmesi </a:t>
            </a:r>
          </a:p>
          <a:p>
            <a:pPr algn="just">
              <a:spcAft>
                <a:spcPts val="600"/>
              </a:spcAft>
            </a:pPr>
            <a:r>
              <a:rPr lang="tr-TR" sz="2200" dirty="0">
                <a:latin typeface="Arial" panose="020B0604020202020204" pitchFamily="34" charset="0"/>
                <a:cs typeface="Arial" panose="020B0604020202020204" pitchFamily="34" charset="0"/>
              </a:rPr>
              <a:t>B) Peygamber Efendimizin İslamiyet’i farklı yerlere yayma istediğinde olması </a:t>
            </a:r>
          </a:p>
          <a:p>
            <a:pPr algn="just">
              <a:spcAft>
                <a:spcPts val="600"/>
              </a:spcAft>
            </a:pPr>
            <a:r>
              <a:rPr lang="tr-TR" sz="2200" dirty="0">
                <a:latin typeface="Arial" panose="020B0604020202020204" pitchFamily="34" charset="0"/>
                <a:cs typeface="Arial" panose="020B0604020202020204" pitchFamily="34" charset="0"/>
              </a:rPr>
              <a:t>C) Müslümanların dinî yükümlülüklerini Mekke’de özgür bir şekilde yapamaması </a:t>
            </a:r>
          </a:p>
          <a:p>
            <a:pPr algn="just">
              <a:spcAft>
                <a:spcPts val="600"/>
              </a:spcAft>
            </a:pPr>
            <a:r>
              <a:rPr lang="tr-TR" sz="2200" dirty="0">
                <a:latin typeface="Arial" panose="020B0604020202020204" pitchFamily="34" charset="0"/>
                <a:cs typeface="Arial" panose="020B0604020202020204" pitchFamily="34" charset="0"/>
              </a:rPr>
              <a:t>D) Mekkeli müşriklerin Müslümanları Mekke’de istememesi ve onlara zulmetmeye başlaması</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2" y="60943"/>
            <a:ext cx="71221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Metin kutusu 2">
            <a:extLst>
              <a:ext uri="{FF2B5EF4-FFF2-40B4-BE49-F238E27FC236}">
                <a16:creationId xmlns:a16="http://schemas.microsoft.com/office/drawing/2014/main" id="{83E29BAF-8F2A-A272-27E7-DBB44EB1680B}"/>
              </a:ext>
            </a:extLst>
          </p:cNvPr>
          <p:cNvSpPr txBox="1"/>
          <p:nvPr/>
        </p:nvSpPr>
        <p:spPr>
          <a:xfrm>
            <a:off x="0" y="603153"/>
            <a:ext cx="4916774"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Kavratan Testler 3 / Soru 1</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Resim 1" descr="daire, sarı, kehribar, grafik içeren bir resim&#10;&#10;Açıklama otomatik olarak oluşturuldu">
            <a:extLst>
              <a:ext uri="{FF2B5EF4-FFF2-40B4-BE49-F238E27FC236}">
                <a16:creationId xmlns:a16="http://schemas.microsoft.com/office/drawing/2014/main" id="{C25E4566-2130-C7FA-AA77-D606E5019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3649081"/>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431983"/>
          </a:xfrm>
          <a:prstGeom prst="rect">
            <a:avLst/>
          </a:prstGeom>
          <a:noFill/>
          <a:ln>
            <a:noFill/>
          </a:ln>
        </p:spPr>
        <p:txBody>
          <a:bodyPr wrap="square" rtlCol="0">
            <a:spAutoFit/>
          </a:bodyPr>
          <a:lstStyle/>
          <a:p>
            <a:pPr algn="just">
              <a:spcAft>
                <a:spcPts val="600"/>
              </a:spcAft>
            </a:pPr>
            <a:r>
              <a:rPr lang="tr-TR" sz="2200" i="1" dirty="0">
                <a:latin typeface="Arial" panose="020B0604020202020204" pitchFamily="34" charset="0"/>
                <a:cs typeface="Arial" panose="020B0604020202020204" pitchFamily="34" charset="0"/>
              </a:rPr>
              <a:t>Medine’ye hicretin sonuçları:</a:t>
            </a:r>
          </a:p>
          <a:p>
            <a:pPr algn="just">
              <a:spcAft>
                <a:spcPts val="600"/>
              </a:spcAft>
            </a:pPr>
            <a:r>
              <a:rPr lang="tr-TR" sz="2200" dirty="0">
                <a:latin typeface="Arial" panose="020B0604020202020204" pitchFamily="34" charset="0"/>
                <a:cs typeface="Arial" panose="020B0604020202020204" pitchFamily="34" charset="0"/>
              </a:rPr>
              <a:t>• Müslümanlar bağımsız bir topluluk ve siyasi bir güç hâline geldiler. </a:t>
            </a:r>
          </a:p>
          <a:p>
            <a:pPr algn="just">
              <a:spcAft>
                <a:spcPts val="600"/>
              </a:spcAft>
            </a:pPr>
            <a:r>
              <a:rPr lang="tr-TR" sz="2200"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 Müslümanlar Mekkeli müşriklerin baskısından kurtuldular.</a:t>
            </a:r>
          </a:p>
          <a:p>
            <a:pPr algn="just">
              <a:spcAft>
                <a:spcPts val="600"/>
              </a:spcAft>
            </a:pPr>
            <a:r>
              <a:rPr lang="tr-TR" sz="2200" b="1" dirty="0">
                <a:latin typeface="Arial" panose="020B0604020202020204" pitchFamily="34" charset="0"/>
                <a:cs typeface="Arial" panose="020B0604020202020204" pitchFamily="34" charset="0"/>
              </a:rPr>
              <a:t>Tabloda “</a:t>
            </a:r>
            <a:r>
              <a:rPr lang="tr-TR" sz="2200" dirty="0">
                <a:latin typeface="Arial" panose="020B0604020202020204" pitchFamily="34" charset="0"/>
                <a:cs typeface="Arial" panose="020B0604020202020204" pitchFamily="34" charset="0"/>
              </a:rPr>
              <a:t>?</a:t>
            </a:r>
            <a:r>
              <a:rPr lang="tr-TR" sz="2200" b="1" dirty="0">
                <a:latin typeface="Arial" panose="020B0604020202020204" pitchFamily="34" charset="0"/>
                <a:cs typeface="Arial" panose="020B0604020202020204" pitchFamily="34" charset="0"/>
              </a:rPr>
              <a:t>’’ ile gösterilen yere aşağıdakilerden hangisi </a:t>
            </a:r>
            <a:r>
              <a:rPr lang="tr-TR" sz="2200" b="1" u="sng" dirty="0">
                <a:latin typeface="Arial" panose="020B0604020202020204" pitchFamily="34" charset="0"/>
                <a:cs typeface="Arial" panose="020B0604020202020204" pitchFamily="34" charset="0"/>
              </a:rPr>
              <a:t>yazılamaz</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İslamiyet Hicret’ten sonra hızlı bir şekilde yayıldı. </a:t>
            </a:r>
          </a:p>
          <a:p>
            <a:pPr algn="just">
              <a:spcAft>
                <a:spcPts val="600"/>
              </a:spcAft>
            </a:pPr>
            <a:r>
              <a:rPr lang="tr-TR" sz="2200" dirty="0">
                <a:latin typeface="Arial" panose="020B0604020202020204" pitchFamily="34" charset="0"/>
                <a:cs typeface="Arial" panose="020B0604020202020204" pitchFamily="34" charset="0"/>
              </a:rPr>
              <a:t>B) Medine dönemi sona ermiş, Mekke dönemi başlamış oldu. </a:t>
            </a:r>
          </a:p>
          <a:p>
            <a:pPr>
              <a:spcAft>
                <a:spcPts val="600"/>
              </a:spcAft>
            </a:pPr>
            <a:r>
              <a:rPr lang="tr-TR" sz="2200" dirty="0">
                <a:latin typeface="Arial" panose="020B0604020202020204" pitchFamily="34" charset="0"/>
                <a:cs typeface="Arial" panose="020B0604020202020204" pitchFamily="34" charset="0"/>
              </a:rPr>
              <a:t>C) Hicret, Hz. Ömer’in halifeliği zamanında, 639 yılında takvim başlangıcı kabul edildi. </a:t>
            </a:r>
          </a:p>
          <a:p>
            <a:pPr algn="just">
              <a:spcAft>
                <a:spcPts val="600"/>
              </a:spcAft>
            </a:pPr>
            <a:r>
              <a:rPr lang="tr-TR" sz="2200" dirty="0">
                <a:latin typeface="Arial" panose="020B0604020202020204" pitchFamily="34" charset="0"/>
                <a:cs typeface="Arial" panose="020B0604020202020204" pitchFamily="34" charset="0"/>
              </a:rPr>
              <a:t>D) Müslümanlar inançlarını serbestçe ifade etme, ibadetlerini özgürce yerine getirme ve dinlerini yaşama imkânı buldular.</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71602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Metin kutusu 2">
            <a:extLst>
              <a:ext uri="{FF2B5EF4-FFF2-40B4-BE49-F238E27FC236}">
                <a16:creationId xmlns:a16="http://schemas.microsoft.com/office/drawing/2014/main" id="{32D72898-2155-5FB6-A173-AFF513379B0E}"/>
              </a:ext>
            </a:extLst>
          </p:cNvPr>
          <p:cNvSpPr txBox="1"/>
          <p:nvPr/>
        </p:nvSpPr>
        <p:spPr>
          <a:xfrm>
            <a:off x="0" y="603153"/>
            <a:ext cx="4916774"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Kavratan </a:t>
            </a:r>
            <a:r>
              <a:rPr lang="tr-TR" sz="1600">
                <a:latin typeface="Arial" panose="020B0604020202020204" pitchFamily="34" charset="0"/>
                <a:cs typeface="Arial" panose="020B0604020202020204" pitchFamily="34" charset="0"/>
              </a:rPr>
              <a:t>Testler 3 </a:t>
            </a:r>
            <a:r>
              <a:rPr lang="tr-TR" sz="1600" dirty="0">
                <a:latin typeface="Arial" panose="020B0604020202020204" pitchFamily="34" charset="0"/>
                <a:cs typeface="Arial" panose="020B0604020202020204" pitchFamily="34" charset="0"/>
              </a:rPr>
              <a:t>/ </a:t>
            </a:r>
            <a:r>
              <a:rPr lang="tr-TR" sz="1600">
                <a:latin typeface="Arial" panose="020B0604020202020204" pitchFamily="34" charset="0"/>
                <a:cs typeface="Arial" panose="020B0604020202020204" pitchFamily="34" charset="0"/>
              </a:rPr>
              <a:t>Soru 5</a:t>
            </a:r>
            <a:endParaRPr lang="tr-T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1856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16958807"/>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dirty="0">
                          <a:solidFill>
                            <a:schemeClr val="tx1"/>
                          </a:solidFill>
                          <a:latin typeface="Arial" panose="020B0604020202020204" pitchFamily="34" charset="0"/>
                          <a:cs typeface="Arial" panose="020B0604020202020204" pitchFamily="34" charset="0"/>
                        </a:rPr>
                        <a:t>Hicret</a:t>
                      </a:r>
                      <a:r>
                        <a:rPr lang="tr-TR" sz="1800" b="0" baseline="0" dirty="0">
                          <a:solidFill>
                            <a:schemeClr val="tx1"/>
                          </a:solidFill>
                          <a:latin typeface="Arial" panose="020B0604020202020204" pitchFamily="34" charset="0"/>
                          <a:cs typeface="Arial" panose="020B0604020202020204" pitchFamily="34" charset="0"/>
                        </a:rPr>
                        <a:t> neticesinde </a:t>
                      </a:r>
                      <a:r>
                        <a:rPr lang="tr-TR" sz="1800" dirty="0">
                          <a:latin typeface="Arial" panose="020B0604020202020204" pitchFamily="34" charset="0"/>
                          <a:cs typeface="Arial" panose="020B0604020202020204" pitchFamily="34" charset="0"/>
                        </a:rPr>
                        <a:t>Müslümanlar, Mekkelilerin baskısından kurtuldu.</a:t>
                      </a: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Mekke'den</a:t>
                      </a:r>
                      <a:r>
                        <a:rPr lang="tr-TR" sz="1800" baseline="0" dirty="0">
                          <a:latin typeface="Arial" panose="020B0604020202020204" pitchFamily="34" charset="0"/>
                          <a:cs typeface="Arial" panose="020B0604020202020204" pitchFamily="34" charset="0"/>
                        </a:rPr>
                        <a:t> öncelikle</a:t>
                      </a:r>
                      <a:r>
                        <a:rPr lang="tr-TR" sz="1800" dirty="0">
                          <a:latin typeface="Arial" panose="020B0604020202020204" pitchFamily="34" charset="0"/>
                          <a:cs typeface="Arial" panose="020B0604020202020204" pitchFamily="34" charset="0"/>
                        </a:rPr>
                        <a:t> Hz. Ebu Bekir ve ailesi, Hz. Ali ve </a:t>
                      </a:r>
                      <a:r>
                        <a:rPr lang="tr-TR" sz="1800" b="0" dirty="0">
                          <a:solidFill>
                            <a:schemeClr val="tx1"/>
                          </a:solidFill>
                          <a:latin typeface="Arial" panose="020B0604020202020204" pitchFamily="34" charset="0"/>
                          <a:cs typeface="Arial" panose="020B0604020202020204" pitchFamily="34" charset="0"/>
                        </a:rPr>
                        <a:t>Peygamberimiz hicret etti</a:t>
                      </a:r>
                      <a:r>
                        <a:rPr lang="tr-TR" sz="1800" dirty="0">
                          <a:latin typeface="Arial" panose="020B0604020202020204" pitchFamily="34" charset="0"/>
                          <a:cs typeface="Arial" panose="020B0604020202020204" pitchFamily="34" charset="0"/>
                        </a:rPr>
                        <a:t>. </a:t>
                      </a:r>
                      <a:endParaRPr lang="tr-TR" sz="18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Allah'ın emriyle, bir örümcek gelip mağaranın ağzına ağını gerdi. </a:t>
                      </a:r>
                      <a:r>
                        <a:rPr lang="tr-TR" sz="1800" dirty="0">
                          <a:solidFill>
                            <a:srgbClr val="000000"/>
                          </a:solidFill>
                          <a:latin typeface="Arial" panose="020B0604020202020204" pitchFamily="34" charset="0"/>
                          <a:cs typeface="Arial" panose="020B0604020202020204" pitchFamily="34" charset="0"/>
                        </a:rPr>
                        <a:t>Bir güvercin de mağaranın önüne yuva yaptı. </a:t>
                      </a:r>
                      <a:r>
                        <a:rPr lang="tr-TR" sz="1800" b="0" dirty="0">
                          <a:solidFill>
                            <a:schemeClr val="tx1"/>
                          </a:solidFill>
                          <a:latin typeface="Arial" panose="020B0604020202020204" pitchFamily="34" charset="0"/>
                          <a:cs typeface="Arial" panose="020B0604020202020204" pitchFamily="34" charset="0"/>
                        </a:rPr>
                        <a:t> </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eaLnBrk="1" fontAlgn="auto" hangingPunct="1">
                        <a:spcAft>
                          <a:spcPts val="0"/>
                        </a:spcAft>
                        <a:buFont typeface="Arial" pitchFamily="34" charset="0"/>
                        <a:buNone/>
                        <a:defRPr/>
                      </a:pPr>
                      <a:r>
                        <a:rPr lang="tr-TR" sz="1800" dirty="0">
                          <a:latin typeface="Arial" panose="020B0604020202020204" pitchFamily="34" charset="0"/>
                          <a:cs typeface="Arial" panose="020B0604020202020204" pitchFamily="34" charset="0"/>
                        </a:rPr>
                        <a:t>Peygamberimiz hicret hazırlıkları yaparken, müşrikler Hz. Muhammed'in</a:t>
                      </a:r>
                      <a:r>
                        <a:rPr lang="tr-TR" sz="1800" baseline="0" dirty="0">
                          <a:latin typeface="Arial" panose="020B0604020202020204" pitchFamily="34" charset="0"/>
                          <a:cs typeface="Arial" panose="020B0604020202020204" pitchFamily="34" charset="0"/>
                        </a:rPr>
                        <a:t> gitmemesi için ikna etmeye </a:t>
                      </a:r>
                      <a:r>
                        <a:rPr lang="tr-TR" sz="1800" dirty="0">
                          <a:latin typeface="Arial" panose="020B0604020202020204" pitchFamily="34" charset="0"/>
                          <a:cs typeface="Arial" panose="020B0604020202020204" pitchFamily="34" charset="0"/>
                        </a:rPr>
                        <a:t>karar verdiler. </a:t>
                      </a: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Peygamberimiz hicret için hazırlanıyordu. Hz. Ebu Bekir'in evine gitti. Ona hicret için hazırlık yapmasını söyledi. </a:t>
                      </a: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dirty="0">
                          <a:latin typeface="Arial" panose="020B0604020202020204" pitchFamily="34" charset="0"/>
                          <a:cs typeface="Arial" panose="020B0604020202020204" pitchFamily="34" charset="0"/>
                        </a:rPr>
                        <a:t>Hicret, kelime olarak göç etmek, terk etmek ve ayrılmak anlamlarına gelmektedir</a:t>
                      </a: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eaLnBrk="1" hangingPunct="1"/>
                      <a:r>
                        <a:rPr lang="tr-TR" sz="1800" dirty="0">
                          <a:latin typeface="Arial" panose="020B0604020202020204" pitchFamily="34" charset="0"/>
                          <a:cs typeface="Arial" panose="020B0604020202020204" pitchFamily="34" charset="0"/>
                        </a:rPr>
                        <a:t>Hz. Muhammed ile arkadaşı Hz. Ebu Bekir, Sevr mağarasında üç hafta kaldılar. </a:t>
                      </a: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36086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2670580" y="5605620"/>
            <a:ext cx="401597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A7DB085E-33CE-19BD-F11F-8776BCF2EDC6}"/>
              </a:ext>
            </a:extLst>
          </p:cNvPr>
          <p:cNvSpPr/>
          <p:nvPr/>
        </p:nvSpPr>
        <p:spPr>
          <a:xfrm>
            <a:off x="4025899" y="3256239"/>
            <a:ext cx="4059685"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a:off x="4025900" y="3727916"/>
            <a:ext cx="405968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70580" y="1384209"/>
            <a:ext cx="4690285"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a:off x="3319473" y="4662742"/>
            <a:ext cx="621010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rot="5400000">
            <a:off x="4151486" y="2569886"/>
            <a:ext cx="1743071"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7524095" y="3039615"/>
            <a:ext cx="362012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D05E0743-2A52-6FA3-FBFF-51A2ADC40337}"/>
              </a:ext>
            </a:extLst>
          </p:cNvPr>
          <p:cNvSpPr/>
          <p:nvPr/>
        </p:nvSpPr>
        <p:spPr>
          <a:xfrm rot="5400000">
            <a:off x="2455931" y="2319011"/>
            <a:ext cx="224481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507051" y="3506690"/>
            <a:ext cx="268596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Köşeleri Yuvarlatılmış 17">
            <a:extLst>
              <a:ext uri="{FF2B5EF4-FFF2-40B4-BE49-F238E27FC236}">
                <a16:creationId xmlns:a16="http://schemas.microsoft.com/office/drawing/2014/main" id="{2BAC8015-2E24-21CE-EB8C-45D44E8CF5A1}"/>
              </a:ext>
            </a:extLst>
          </p:cNvPr>
          <p:cNvSpPr/>
          <p:nvPr/>
        </p:nvSpPr>
        <p:spPr>
          <a:xfrm>
            <a:off x="3319472" y="4196726"/>
            <a:ext cx="4103677"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TEDBİR</a:t>
            </a:r>
          </a:p>
          <a:p>
            <a:pPr algn="ctr">
              <a:lnSpc>
                <a:spcPct val="150000"/>
              </a:lnSpc>
              <a:spcAft>
                <a:spcPts val="600"/>
              </a:spcAft>
            </a:pPr>
            <a:r>
              <a:rPr lang="tr-TR" b="1" dirty="0">
                <a:latin typeface="Arial" panose="020B0604020202020204" pitchFamily="34" charset="0"/>
                <a:cs typeface="Arial" panose="020B0604020202020204" pitchFamily="34" charset="0"/>
              </a:rPr>
              <a:t>KUBA</a:t>
            </a:r>
          </a:p>
          <a:p>
            <a:pPr algn="ctr">
              <a:lnSpc>
                <a:spcPct val="150000"/>
              </a:lnSpc>
              <a:spcAft>
                <a:spcPts val="600"/>
              </a:spcAft>
            </a:pPr>
            <a:r>
              <a:rPr lang="tr-TR" b="1" dirty="0">
                <a:latin typeface="Arial" panose="020B0604020202020204" pitchFamily="34" charset="0"/>
                <a:cs typeface="Arial" panose="020B0604020202020204" pitchFamily="34" charset="0"/>
              </a:rPr>
              <a:t>HZ. ALİ</a:t>
            </a:r>
          </a:p>
          <a:p>
            <a:pPr algn="ctr">
              <a:lnSpc>
                <a:spcPct val="150000"/>
              </a:lnSpc>
              <a:spcAft>
                <a:spcPts val="600"/>
              </a:spcAft>
            </a:pPr>
            <a:r>
              <a:rPr lang="tr-TR" b="1" dirty="0">
                <a:latin typeface="Arial" panose="020B0604020202020204" pitchFamily="34" charset="0"/>
                <a:cs typeface="Arial" panose="020B0604020202020204" pitchFamily="34" charset="0"/>
              </a:rPr>
              <a:t>HÜRRİYET</a:t>
            </a:r>
          </a:p>
          <a:p>
            <a:pPr algn="ctr">
              <a:lnSpc>
                <a:spcPct val="150000"/>
              </a:lnSpc>
              <a:spcAft>
                <a:spcPts val="600"/>
              </a:spcAft>
            </a:pPr>
            <a:r>
              <a:rPr lang="tr-TR" b="1" dirty="0">
                <a:latin typeface="Arial" panose="020B0604020202020204" pitchFamily="34" charset="0"/>
                <a:cs typeface="Arial" panose="020B0604020202020204" pitchFamily="34" charset="0"/>
              </a:rPr>
              <a:t>MÜŞRİK</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İSLAMİYET</a:t>
            </a:r>
          </a:p>
          <a:p>
            <a:pPr algn="ctr">
              <a:lnSpc>
                <a:spcPct val="150000"/>
              </a:lnSpc>
              <a:spcAft>
                <a:spcPts val="600"/>
              </a:spcAft>
            </a:pPr>
            <a:r>
              <a:rPr lang="tr-TR" b="1" dirty="0">
                <a:latin typeface="Arial" panose="020B0604020202020204" pitchFamily="34" charset="0"/>
                <a:cs typeface="Arial" panose="020B0604020202020204" pitchFamily="34" charset="0"/>
              </a:rPr>
              <a:t>TİCARET</a:t>
            </a:r>
          </a:p>
          <a:p>
            <a:pPr algn="ctr">
              <a:lnSpc>
                <a:spcPct val="150000"/>
              </a:lnSpc>
              <a:spcAft>
                <a:spcPts val="600"/>
              </a:spcAft>
            </a:pPr>
            <a:r>
              <a:rPr lang="tr-TR" b="1" dirty="0">
                <a:latin typeface="Arial" panose="020B0604020202020204" pitchFamily="34" charset="0"/>
                <a:cs typeface="Arial" panose="020B0604020202020204" pitchFamily="34" charset="0"/>
              </a:rPr>
              <a:t>MAĞARA</a:t>
            </a:r>
          </a:p>
          <a:p>
            <a:pPr algn="ctr">
              <a:lnSpc>
                <a:spcPct val="150000"/>
              </a:lnSpc>
              <a:spcAft>
                <a:spcPts val="600"/>
              </a:spcAft>
            </a:pPr>
            <a:r>
              <a:rPr lang="tr-TR" b="1" dirty="0">
                <a:latin typeface="Arial" panose="020B0604020202020204" pitchFamily="34" charset="0"/>
                <a:cs typeface="Arial" panose="020B0604020202020204" pitchFamily="34" charset="0"/>
              </a:rPr>
              <a:t>HİCRET</a:t>
            </a:r>
          </a:p>
          <a:p>
            <a:pPr algn="ctr">
              <a:lnSpc>
                <a:spcPct val="150000"/>
              </a:lnSpc>
              <a:spcAft>
                <a:spcPts val="600"/>
              </a:spcAft>
            </a:pPr>
            <a:r>
              <a:rPr lang="tr-TR" b="1" dirty="0">
                <a:latin typeface="Arial" panose="020B0604020202020204" pitchFamily="34" charset="0"/>
                <a:cs typeface="Arial" panose="020B0604020202020204" pitchFamily="34" charset="0"/>
              </a:rPr>
              <a:t>MEDİNE</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aphicFrame>
        <p:nvGraphicFramePr>
          <p:cNvPr id="5" name="4 Tablo">
            <a:extLst>
              <a:ext uri="{FF2B5EF4-FFF2-40B4-BE49-F238E27FC236}">
                <a16:creationId xmlns:a16="http://schemas.microsoft.com/office/drawing/2014/main" id="{7F53CA7D-94D3-4E86-9D77-5C3C7128E152}"/>
              </a:ext>
            </a:extLst>
          </p:cNvPr>
          <p:cNvGraphicFramePr>
            <a:graphicFrameLocks noGrp="1"/>
          </p:cNvGraphicFramePr>
          <p:nvPr>
            <p:extLst>
              <p:ext uri="{D42A27DB-BD31-4B8C-83A1-F6EECF244321}">
                <p14:modId xmlns:p14="http://schemas.microsoft.com/office/powerpoint/2010/main" val="2745388306"/>
              </p:ext>
            </p:extLst>
          </p:nvPr>
        </p:nvGraphicFramePr>
        <p:xfrm>
          <a:off x="2496000" y="1341415"/>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H</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Ü</a:t>
                      </a:r>
                    </a:p>
                  </a:txBody>
                  <a:tcPr anchor="ctr"/>
                </a:tc>
                <a:extLst>
                  <a:ext uri="{0D108BD9-81ED-4DB2-BD59-A6C34878D82A}">
                    <a16:rowId xmlns:a16="http://schemas.microsoft.com/office/drawing/2014/main" val="10001"/>
                  </a:ext>
                </a:extLst>
              </a:tr>
              <a:tr h="468000">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R</a:t>
                      </a:r>
                    </a:p>
                  </a:txBody>
                  <a:tcPr anchor="ctr"/>
                </a:tc>
                <a:extLst>
                  <a:ext uri="{0D108BD9-81ED-4DB2-BD59-A6C34878D82A}">
                    <a16:rowId xmlns:a16="http://schemas.microsoft.com/office/drawing/2014/main" val="10002"/>
                  </a:ext>
                </a:extLst>
              </a:tr>
              <a:tr h="468000">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R</a:t>
                      </a:r>
                    </a:p>
                  </a:txBody>
                  <a:tcPr anchor="ctr"/>
                </a:tc>
                <a:extLst>
                  <a:ext uri="{0D108BD9-81ED-4DB2-BD59-A6C34878D82A}">
                    <a16:rowId xmlns:a16="http://schemas.microsoft.com/office/drawing/2014/main" val="10003"/>
                  </a:ext>
                </a:extLst>
              </a:tr>
              <a:tr h="468000">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4"/>
                  </a:ext>
                </a:extLst>
              </a:tr>
              <a:tr h="468000">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P</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Ü</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endParaRPr lang="tr-TR" sz="2000" kern="1200" dirty="0">
                        <a:solidFill>
                          <a:schemeClr val="tx1"/>
                        </a:solidFill>
                        <a:latin typeface="+mn-lt"/>
                        <a:ea typeface="+mn-ea"/>
                        <a:cs typeface="+mn-cs"/>
                      </a:endParaRPr>
                    </a:p>
                  </a:txBody>
                  <a:tcPr anchor="ctr"/>
                </a:tc>
                <a:tc>
                  <a:txBody>
                    <a:bodyPr/>
                    <a:lstStyle/>
                    <a:p>
                      <a:pPr algn="ctr"/>
                      <a:r>
                        <a:rPr lang="tr-TR" sz="2000" kern="1200" dirty="0">
                          <a:solidFill>
                            <a:schemeClr val="tx1"/>
                          </a:solidFill>
                          <a:latin typeface="+mn-lt"/>
                          <a:ea typeface="+mn-ea"/>
                          <a:cs typeface="+mn-cs"/>
                        </a:rPr>
                        <a:t>Y</a:t>
                      </a:r>
                    </a:p>
                  </a:txBody>
                  <a:tcPr anchor="ctr"/>
                </a:tc>
                <a:extLst>
                  <a:ext uri="{0D108BD9-81ED-4DB2-BD59-A6C34878D82A}">
                    <a16:rowId xmlns:a16="http://schemas.microsoft.com/office/drawing/2014/main" val="10005"/>
                  </a:ext>
                </a:extLst>
              </a:tr>
              <a:tr h="468000">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D</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P</a:t>
                      </a:r>
                    </a:p>
                  </a:txBody>
                  <a:tcPr anchor="ctr"/>
                </a:tc>
                <a:tc>
                  <a:txBody>
                    <a:bodyPr/>
                    <a:lstStyle/>
                    <a:p>
                      <a:pPr algn="ctr"/>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E</a:t>
                      </a:r>
                    </a:p>
                  </a:txBody>
                  <a:tcPr anchor="ctr"/>
                </a:tc>
                <a:extLst>
                  <a:ext uri="{0D108BD9-81ED-4DB2-BD59-A6C34878D82A}">
                    <a16:rowId xmlns:a16="http://schemas.microsoft.com/office/drawing/2014/main" val="10006"/>
                  </a:ext>
                </a:extLst>
              </a:tr>
              <a:tr h="468000">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T</a:t>
                      </a:r>
                    </a:p>
                  </a:txBody>
                  <a:tcPr anchor="ctr"/>
                </a:tc>
                <a:extLst>
                  <a:ext uri="{0D108BD9-81ED-4DB2-BD59-A6C34878D82A}">
                    <a16:rowId xmlns:a16="http://schemas.microsoft.com/office/drawing/2014/main" val="10007"/>
                  </a:ext>
                </a:extLst>
              </a:tr>
              <a:tr h="468000">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Ş</a:t>
                      </a:r>
                    </a:p>
                  </a:txBody>
                  <a:tcPr anchor="ctr"/>
                </a:tc>
                <a:extLst>
                  <a:ext uri="{0D108BD9-81ED-4DB2-BD59-A6C34878D82A}">
                    <a16:rowId xmlns:a16="http://schemas.microsoft.com/office/drawing/2014/main" val="10008"/>
                  </a:ext>
                </a:extLst>
              </a:tr>
              <a:tr h="468000">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Y</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29014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Suikast</a:t>
            </a: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1876196"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Medine</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Hicret</a:t>
            </a: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1876196"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Hira</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47580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Hz. Ali (r.a.)</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4" y="5582765"/>
            <a:ext cx="292201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Hz. Ebu Bekir (r.a.)</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228907"/>
            <a:ext cx="6443562"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ve Müslümanların temelli yaptıkları göç olayı</a:t>
            </a: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84703"/>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evinde kalıp onun yerine geçen kişi</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3087788"/>
            <a:ext cx="6608454" cy="400110"/>
          </a:xfrm>
          <a:prstGeom prst="rect">
            <a:avLst/>
          </a:prstGeom>
          <a:noFill/>
          <a:ln>
            <a:noFill/>
          </a:ln>
        </p:spPr>
        <p:txBody>
          <a:bodyPr wrap="square" rtlCol="0">
            <a:spAutoFit/>
          </a:bodyPr>
          <a:lstStyle/>
          <a:p>
            <a:pPr>
              <a:spcAft>
                <a:spcPts val="600"/>
              </a:spcAft>
            </a:pPr>
            <a:r>
              <a:rPr lang="sv-SE" sz="2000" dirty="0">
                <a:solidFill>
                  <a:schemeClr val="bg1"/>
                </a:solidFill>
                <a:latin typeface="Arial" panose="020B0604020202020204" pitchFamily="34" charset="0"/>
                <a:cs typeface="Arial" panose="020B0604020202020204" pitchFamily="34" charset="0"/>
              </a:rPr>
              <a:t>Hz. Muhammed’in</a:t>
            </a:r>
            <a:r>
              <a:rPr lang="tr-TR" sz="2000" dirty="0">
                <a:solidFill>
                  <a:schemeClr val="bg1"/>
                </a:solidFill>
                <a:latin typeface="Arial" panose="020B0604020202020204" pitchFamily="34" charset="0"/>
                <a:cs typeface="Arial" panose="020B0604020202020204" pitchFamily="34" charset="0"/>
              </a:rPr>
              <a:t> (s.a.v.)</a:t>
            </a:r>
            <a:r>
              <a:rPr lang="sv-SE" sz="2000" dirty="0">
                <a:solidFill>
                  <a:schemeClr val="bg1"/>
                </a:solidFill>
                <a:latin typeface="Arial" panose="020B0604020202020204" pitchFamily="34" charset="0"/>
                <a:cs typeface="Arial" panose="020B0604020202020204" pitchFamily="34" charset="0"/>
              </a:rPr>
              <a:t> yol arkadaşı</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768329"/>
            <a:ext cx="632364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ve Hz. Ebu Bekir’in (r.a.) saklandıkları mağara</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754255"/>
            <a:ext cx="6608454" cy="400110"/>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Müşriklerin Hz. Muhammed’i (s.a.v.) yok etme planı </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446310"/>
            <a:ext cx="6443560"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ve Müslümanların hicret ettikleri şehir</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2" y="60943"/>
            <a:ext cx="72745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8FCCC69B-168A-D4A7-8946-B4923D074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06529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5" name="Metin kutusu 4">
            <a:extLst>
              <a:ext uri="{FF2B5EF4-FFF2-40B4-BE49-F238E27FC236}">
                <a16:creationId xmlns:a16="http://schemas.microsoft.com/office/drawing/2014/main" id="{96E4F832-CF0C-4C53-CB32-66BD244CEE8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6" name="Resim 5" descr="gökyüzü, memeli, dış mekan, Arap devesi içeren bir resim&#10;&#10;Açıklama otomatik olarak oluşturuldu">
            <a:extLst>
              <a:ext uri="{FF2B5EF4-FFF2-40B4-BE49-F238E27FC236}">
                <a16:creationId xmlns:a16="http://schemas.microsoft.com/office/drawing/2014/main" id="{1A7F77AF-09D9-E92C-8DAB-87675BCEB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9000"/>
            <a:ext cx="3600000" cy="5400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4015484" y="979478"/>
            <a:ext cx="7766785" cy="286232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Hicret, kelime olarak </a:t>
            </a:r>
            <a:r>
              <a:rPr lang="tr-TR" sz="3000" dirty="0">
                <a:solidFill>
                  <a:srgbClr val="FF0000"/>
                </a:solidFill>
                <a:latin typeface="Arial" panose="020B0604020202020204" pitchFamily="34" charset="0"/>
                <a:cs typeface="Arial" panose="020B0604020202020204" pitchFamily="34" charset="0"/>
              </a:rPr>
              <a:t>göç etmek</a:t>
            </a:r>
            <a:r>
              <a:rPr lang="tr-TR" sz="3000" dirty="0">
                <a:latin typeface="Arial" panose="020B0604020202020204" pitchFamily="34" charset="0"/>
                <a:cs typeface="Arial" panose="020B0604020202020204" pitchFamily="34" charset="0"/>
              </a:rPr>
              <a:t>, </a:t>
            </a:r>
            <a:r>
              <a:rPr lang="tr-TR" sz="3000" dirty="0">
                <a:solidFill>
                  <a:srgbClr val="FF0000"/>
                </a:solidFill>
                <a:latin typeface="Arial" panose="020B0604020202020204" pitchFamily="34" charset="0"/>
                <a:cs typeface="Arial" panose="020B0604020202020204" pitchFamily="34" charset="0"/>
              </a:rPr>
              <a:t>terk etmek </a:t>
            </a:r>
            <a:r>
              <a:rPr lang="tr-TR" sz="3000" dirty="0">
                <a:latin typeface="Arial" panose="020B0604020202020204" pitchFamily="34" charset="0"/>
                <a:cs typeface="Arial" panose="020B0604020202020204" pitchFamily="34" charset="0"/>
              </a:rPr>
              <a:t>ve ayrılmak anlamlarına gelmektedir.        Hz. Muhammed’in (s.a.v.) ve Müslümanların 622'de Mekke'den Medine'ye yeni bir yurt bulmak amacıyla temelli yaptıkları göç olayına denir</a:t>
            </a:r>
          </a:p>
        </p:txBody>
      </p:sp>
      <p:sp>
        <p:nvSpPr>
          <p:cNvPr id="9" name="Metin kutusu 8">
            <a:extLst>
              <a:ext uri="{FF2B5EF4-FFF2-40B4-BE49-F238E27FC236}">
                <a16:creationId xmlns:a16="http://schemas.microsoft.com/office/drawing/2014/main" id="{82E7F96D-08B8-526A-6516-3607E8AAA7AC}"/>
              </a:ext>
            </a:extLst>
          </p:cNvPr>
          <p:cNvSpPr txBox="1"/>
          <p:nvPr/>
        </p:nvSpPr>
        <p:spPr>
          <a:xfrm>
            <a:off x="3992417" y="4035513"/>
            <a:ext cx="7766784" cy="193899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Hicret olayı, İslam tarihinde çok önemli bir yere sahiptir. Çünkü bu olay ile Müslümanlar eziyetlerden kurtuldu ve yeni bir hayat düzenine kavuştular.</a:t>
            </a:r>
          </a:p>
        </p:txBody>
      </p:sp>
    </p:spTree>
    <p:extLst>
      <p:ext uri="{BB962C8B-B14F-4D97-AF65-F5344CB8AC3E}">
        <p14:creationId xmlns:p14="http://schemas.microsoft.com/office/powerpoint/2010/main" val="338173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BF24D-2694-EA9D-77AB-6A9A98038181}"/>
            </a:ext>
          </a:extLst>
        </p:cNvPr>
        <p:cNvGrpSpPr/>
        <p:nvPr/>
      </p:nvGrpSpPr>
      <p:grpSpPr>
        <a:xfrm>
          <a:off x="0" y="0"/>
          <a:ext cx="0" cy="0"/>
          <a:chOff x="0" y="0"/>
          <a:chExt cx="0" cy="0"/>
        </a:xfrm>
      </p:grpSpPr>
      <p:pic>
        <p:nvPicPr>
          <p:cNvPr id="10" name="Resim 9" descr="ekran görüntüsü, metin, tasarım içeren bir resim&#10;&#10;Açıklama otomatik olarak oluşturuldu">
            <a:extLst>
              <a:ext uri="{FF2B5EF4-FFF2-40B4-BE49-F238E27FC236}">
                <a16:creationId xmlns:a16="http://schemas.microsoft.com/office/drawing/2014/main" id="{7905E27C-8856-9D9F-ABE5-25DBC713F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9DA90F93-1E2B-615A-7EDC-15A799F8B25A}"/>
              </a:ext>
            </a:extLst>
          </p:cNvPr>
          <p:cNvSpPr txBox="1"/>
          <p:nvPr/>
        </p:nvSpPr>
        <p:spPr>
          <a:xfrm>
            <a:off x="459772" y="60943"/>
            <a:ext cx="7065290"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5" name="Metin kutusu 4">
            <a:extLst>
              <a:ext uri="{FF2B5EF4-FFF2-40B4-BE49-F238E27FC236}">
                <a16:creationId xmlns:a16="http://schemas.microsoft.com/office/drawing/2014/main" id="{49A38868-58CA-C1EA-284C-01E49599762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4" name="Metin kutusu 3">
            <a:extLst>
              <a:ext uri="{FF2B5EF4-FFF2-40B4-BE49-F238E27FC236}">
                <a16:creationId xmlns:a16="http://schemas.microsoft.com/office/drawing/2014/main" id="{2632D8F8-E305-BBCA-30A4-C17D711012FD}"/>
              </a:ext>
            </a:extLst>
          </p:cNvPr>
          <p:cNvSpPr txBox="1"/>
          <p:nvPr/>
        </p:nvSpPr>
        <p:spPr>
          <a:xfrm>
            <a:off x="4015484" y="979478"/>
            <a:ext cx="7766785" cy="1938992"/>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Mekke'de Hz. Ebu Bekir (r.a.) ve ailesi;   Hz. Ali (r.a.), Peygamberimiz (s.a.v.) ve birkaç kimseden başka Müslüman kalmamıştı. </a:t>
            </a:r>
          </a:p>
        </p:txBody>
      </p:sp>
      <p:pic>
        <p:nvPicPr>
          <p:cNvPr id="7" name="Resim 6" descr="resim, memeli, deve, sanat içeren bir resim&#10;&#10;Açıklama otomatik olarak oluşturuldu">
            <a:extLst>
              <a:ext uri="{FF2B5EF4-FFF2-40B4-BE49-F238E27FC236}">
                <a16:creationId xmlns:a16="http://schemas.microsoft.com/office/drawing/2014/main" id="{95943F7B-7FB7-698B-88CE-ADD24FCD26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2" y="725483"/>
            <a:ext cx="3600000" cy="5400000"/>
          </a:xfrm>
          <a:prstGeom prst="rect">
            <a:avLst/>
          </a:prstGeom>
        </p:spPr>
      </p:pic>
      <p:sp>
        <p:nvSpPr>
          <p:cNvPr id="9" name="Metin kutusu 8">
            <a:extLst>
              <a:ext uri="{FF2B5EF4-FFF2-40B4-BE49-F238E27FC236}">
                <a16:creationId xmlns:a16="http://schemas.microsoft.com/office/drawing/2014/main" id="{6315405A-7E23-E50E-98E5-494F66621FF9}"/>
              </a:ext>
            </a:extLst>
          </p:cNvPr>
          <p:cNvSpPr txBox="1"/>
          <p:nvPr/>
        </p:nvSpPr>
        <p:spPr>
          <a:xfrm>
            <a:off x="4015485" y="3112183"/>
            <a:ext cx="7766784"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O, bütün Müslümanlar güvenle Mekke'den ayrılmadan şehri terk etmemişti. </a:t>
            </a:r>
          </a:p>
        </p:txBody>
      </p:sp>
      <p:sp>
        <p:nvSpPr>
          <p:cNvPr id="3" name="Metin kutusu 2">
            <a:extLst>
              <a:ext uri="{FF2B5EF4-FFF2-40B4-BE49-F238E27FC236}">
                <a16:creationId xmlns:a16="http://schemas.microsoft.com/office/drawing/2014/main" id="{74148D9B-DEBE-E4D3-A762-2B72AB7BE8A6}"/>
              </a:ext>
            </a:extLst>
          </p:cNvPr>
          <p:cNvSpPr txBox="1"/>
          <p:nvPr/>
        </p:nvSpPr>
        <p:spPr>
          <a:xfrm>
            <a:off x="3992417" y="4321559"/>
            <a:ext cx="7766784"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Artık, sıra kendisine gelmişti. O da Medine'ye hicret edecekti.</a:t>
            </a:r>
          </a:p>
        </p:txBody>
      </p:sp>
      <p:sp>
        <p:nvSpPr>
          <p:cNvPr id="8" name="Metin kutusu 7">
            <a:extLst>
              <a:ext uri="{FF2B5EF4-FFF2-40B4-BE49-F238E27FC236}">
                <a16:creationId xmlns:a16="http://schemas.microsoft.com/office/drawing/2014/main" id="{5F6323F6-07E3-370D-2955-0B650788B9AA}"/>
              </a:ext>
            </a:extLst>
          </p:cNvPr>
          <p:cNvSpPr txBox="1"/>
          <p:nvPr/>
        </p:nvSpPr>
        <p:spPr>
          <a:xfrm>
            <a:off x="221457" y="5044854"/>
            <a:ext cx="3581522" cy="646331"/>
          </a:xfrm>
          <a:prstGeom prst="rect">
            <a:avLst/>
          </a:prstGeom>
          <a:solidFill>
            <a:srgbClr val="A5A5A5">
              <a:alpha val="50196"/>
            </a:srgbClr>
          </a:solidFill>
        </p:spPr>
        <p:txBody>
          <a:bodyPr wrap="square" rtlCol="0">
            <a:spAutoFit/>
          </a:bodyPr>
          <a:lstStyle/>
          <a:p>
            <a:pPr algn="ctr"/>
            <a:r>
              <a:rPr lang="tr-TR" dirty="0"/>
              <a:t>Bu görsel yapay zekâ ile oluşturulmuştur.</a:t>
            </a:r>
          </a:p>
        </p:txBody>
      </p:sp>
    </p:spTree>
    <p:extLst>
      <p:ext uri="{BB962C8B-B14F-4D97-AF65-F5344CB8AC3E}">
        <p14:creationId xmlns:p14="http://schemas.microsoft.com/office/powerpoint/2010/main" val="368365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F0E13D-B51A-F940-82A1-310396C1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015482" y="1584987"/>
            <a:ext cx="7919187" cy="1384995"/>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Peygamberimiz hicret hazırlıkları yaparken, müşrikler Hz. Muhammed'in (s.a.v.) Medine'ye hicret etmeden öldürülmesine karar verdiler. </a:t>
            </a:r>
          </a:p>
        </p:txBody>
      </p:sp>
      <p:pic>
        <p:nvPicPr>
          <p:cNvPr id="9" name="Resim 8" descr="sanat içeren bir resim&#10;&#10;Açıklama otomatik olarak oluşturuldu">
            <a:extLst>
              <a:ext uri="{FF2B5EF4-FFF2-40B4-BE49-F238E27FC236}">
                <a16:creationId xmlns:a16="http://schemas.microsoft.com/office/drawing/2014/main" id="{F9ACEA6E-FE51-8B7F-64DE-3627616CC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9000"/>
            <a:ext cx="3600000" cy="5400000"/>
          </a:xfrm>
          <a:prstGeom prst="rect">
            <a:avLst/>
          </a:prstGeom>
        </p:spPr>
      </p:pic>
      <p:sp>
        <p:nvSpPr>
          <p:cNvPr id="6" name="Dikdörtgen: Köşeleri Yuvarlatılmış 5">
            <a:extLst>
              <a:ext uri="{FF2B5EF4-FFF2-40B4-BE49-F238E27FC236}">
                <a16:creationId xmlns:a16="http://schemas.microsoft.com/office/drawing/2014/main" id="{DC763C34-6006-C729-5912-50B0B3E96200}"/>
              </a:ext>
            </a:extLst>
          </p:cNvPr>
          <p:cNvSpPr/>
          <p:nvPr/>
        </p:nvSpPr>
        <p:spPr>
          <a:xfrm>
            <a:off x="4015482" y="729000"/>
            <a:ext cx="2568198"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Suikast Girişimi</a:t>
            </a:r>
          </a:p>
        </p:txBody>
      </p:sp>
      <p:sp>
        <p:nvSpPr>
          <p:cNvPr id="7" name="Metin kutusu 6">
            <a:extLst>
              <a:ext uri="{FF2B5EF4-FFF2-40B4-BE49-F238E27FC236}">
                <a16:creationId xmlns:a16="http://schemas.microsoft.com/office/drawing/2014/main" id="{B39402E2-5890-A8D8-DB81-8A7A33E34839}"/>
              </a:ext>
            </a:extLst>
          </p:cNvPr>
          <p:cNvSpPr txBox="1"/>
          <p:nvPr/>
        </p:nvSpPr>
        <p:spPr>
          <a:xfrm>
            <a:off x="4015481" y="3106441"/>
            <a:ext cx="7919187" cy="1384995"/>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Her kabileden bir genç seçtiler. Bu gençler, Peygamberimizin (s.a.v.) üzerine hep birlikte saldıracaklar ve bir anda onu öldüreceklerdi.</a:t>
            </a:r>
          </a:p>
        </p:txBody>
      </p:sp>
      <p:sp>
        <p:nvSpPr>
          <p:cNvPr id="10" name="Metin kutusu 9">
            <a:extLst>
              <a:ext uri="{FF2B5EF4-FFF2-40B4-BE49-F238E27FC236}">
                <a16:creationId xmlns:a16="http://schemas.microsoft.com/office/drawing/2014/main" id="{F927A792-5915-D977-D58E-3F37B22F6EE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E1F7B6F5-14E4-5D3A-6758-11FD2C6801CA}"/>
              </a:ext>
            </a:extLst>
          </p:cNvPr>
          <p:cNvSpPr txBox="1"/>
          <p:nvPr/>
        </p:nvSpPr>
        <p:spPr>
          <a:xfrm>
            <a:off x="4003082" y="4627895"/>
            <a:ext cx="7943983" cy="1815882"/>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Bu düşünceyle 40 genç hazırlandı, planlar yapıldı. Gençler, gece evin etrafını saracaklar ve sabah Peygamberimiz (s.a.v.) dışarı çıkarken saldıracaklardı. </a:t>
            </a:r>
          </a:p>
        </p:txBody>
      </p:sp>
    </p:spTree>
    <p:extLst>
      <p:ext uri="{BB962C8B-B14F-4D97-AF65-F5344CB8AC3E}">
        <p14:creationId xmlns:p14="http://schemas.microsoft.com/office/powerpoint/2010/main" val="21577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6A493-1271-BF65-B97C-C16E40920658}"/>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6C93DB78-19DD-ECA3-2940-ECFC85ECD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E7E3B3A5-F221-5C0F-3FF9-F3E03C7F7CC2}"/>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4" name="Metin kutusu 3">
            <a:extLst>
              <a:ext uri="{FF2B5EF4-FFF2-40B4-BE49-F238E27FC236}">
                <a16:creationId xmlns:a16="http://schemas.microsoft.com/office/drawing/2014/main" id="{4A75D9C9-AD07-7F01-A7C2-742FBF54C6D4}"/>
              </a:ext>
            </a:extLst>
          </p:cNvPr>
          <p:cNvSpPr txBox="1"/>
          <p:nvPr/>
        </p:nvSpPr>
        <p:spPr>
          <a:xfrm>
            <a:off x="4015482" y="1584987"/>
            <a:ext cx="7919187" cy="1384995"/>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Peygamberimiz hicret için hazırlanıyordu.        Hz. Ebu Bekir'in (r.a.) evine gitti. Ona hicret için hazırlık yapmasını söyledi. </a:t>
            </a:r>
          </a:p>
        </p:txBody>
      </p:sp>
      <p:sp>
        <p:nvSpPr>
          <p:cNvPr id="6" name="Dikdörtgen: Köşeleri Yuvarlatılmış 5">
            <a:extLst>
              <a:ext uri="{FF2B5EF4-FFF2-40B4-BE49-F238E27FC236}">
                <a16:creationId xmlns:a16="http://schemas.microsoft.com/office/drawing/2014/main" id="{106A8FB9-5DF1-F35B-658F-A1A0464763B2}"/>
              </a:ext>
            </a:extLst>
          </p:cNvPr>
          <p:cNvSpPr/>
          <p:nvPr/>
        </p:nvSpPr>
        <p:spPr>
          <a:xfrm>
            <a:off x="4015482" y="729000"/>
            <a:ext cx="2568198"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Suikast Girişimi</a:t>
            </a:r>
          </a:p>
        </p:txBody>
      </p:sp>
      <p:sp>
        <p:nvSpPr>
          <p:cNvPr id="7" name="Metin kutusu 6">
            <a:extLst>
              <a:ext uri="{FF2B5EF4-FFF2-40B4-BE49-F238E27FC236}">
                <a16:creationId xmlns:a16="http://schemas.microsoft.com/office/drawing/2014/main" id="{E0ACC304-5915-A5ED-8D9C-0430F6592F73}"/>
              </a:ext>
            </a:extLst>
          </p:cNvPr>
          <p:cNvSpPr txBox="1"/>
          <p:nvPr/>
        </p:nvSpPr>
        <p:spPr>
          <a:xfrm>
            <a:off x="4015481" y="3106441"/>
            <a:ext cx="7919187" cy="2169825"/>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Hz. Ali'yi (r.a.) çağırdı. Ona ''Ben Medine'ye gidiyorum. Şu emanetleri yarın sabah sahiplerine ver. Daha sonra peşimizden gelirsin. Bu gece benim yerime yat ki müşrikler benim gittiğimi anlamasınlar.'' dedi.</a:t>
            </a:r>
          </a:p>
        </p:txBody>
      </p:sp>
      <p:sp>
        <p:nvSpPr>
          <p:cNvPr id="10" name="Metin kutusu 9">
            <a:extLst>
              <a:ext uri="{FF2B5EF4-FFF2-40B4-BE49-F238E27FC236}">
                <a16:creationId xmlns:a16="http://schemas.microsoft.com/office/drawing/2014/main" id="{C8C0694D-FF33-9682-4A06-3EB693347FB9}"/>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5" name="Resim 4" descr="sanat içeren bir resim&#10;&#10;Açıklama otomatik olarak oluşturuldu">
            <a:extLst>
              <a:ext uri="{FF2B5EF4-FFF2-40B4-BE49-F238E27FC236}">
                <a16:creationId xmlns:a16="http://schemas.microsoft.com/office/drawing/2014/main" id="{51969262-B6D5-0FA6-766E-1F2AA7416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9000"/>
            <a:ext cx="3600000" cy="5400000"/>
          </a:xfrm>
          <a:prstGeom prst="rect">
            <a:avLst/>
          </a:prstGeom>
        </p:spPr>
      </p:pic>
    </p:spTree>
    <p:extLst>
      <p:ext uri="{BB962C8B-B14F-4D97-AF65-F5344CB8AC3E}">
        <p14:creationId xmlns:p14="http://schemas.microsoft.com/office/powerpoint/2010/main" val="362042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A0E54-DBF5-C32D-C37D-6F5436A00409}"/>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78217590-F047-093E-F0B7-B5DBD0D81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024C6E8-7180-0F6A-8286-23F80BE5080A}"/>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4" name="Metin kutusu 3">
            <a:extLst>
              <a:ext uri="{FF2B5EF4-FFF2-40B4-BE49-F238E27FC236}">
                <a16:creationId xmlns:a16="http://schemas.microsoft.com/office/drawing/2014/main" id="{AACE597D-1DC7-4F83-46F2-9E9BB0D4F4D2}"/>
              </a:ext>
            </a:extLst>
          </p:cNvPr>
          <p:cNvSpPr txBox="1"/>
          <p:nvPr/>
        </p:nvSpPr>
        <p:spPr>
          <a:xfrm>
            <a:off x="4015482" y="1584987"/>
            <a:ext cx="7919187" cy="1384995"/>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Sabaha karşı Peygamberimiz evinden çıktı. Çıkarken '‘</a:t>
            </a:r>
            <a:r>
              <a:rPr lang="tr-TR" sz="2700" dirty="0" err="1">
                <a:latin typeface="Arial" panose="020B0604020202020204" pitchFamily="34" charset="0"/>
                <a:cs typeface="Arial" panose="020B0604020202020204" pitchFamily="34" charset="0"/>
              </a:rPr>
              <a:t>Yâsin</a:t>
            </a:r>
            <a:r>
              <a:rPr lang="tr-TR" sz="2700" dirty="0">
                <a:latin typeface="Arial" panose="020B0604020202020204" pitchFamily="34" charset="0"/>
                <a:cs typeface="Arial" panose="020B0604020202020204" pitchFamily="34" charset="0"/>
              </a:rPr>
              <a:t>'' suresini okuyordu. Uyuklayan adamlar kendisinin çıktığını fark etmedi</a:t>
            </a:r>
          </a:p>
        </p:txBody>
      </p:sp>
      <p:sp>
        <p:nvSpPr>
          <p:cNvPr id="6" name="Dikdörtgen: Köşeleri Yuvarlatılmış 5">
            <a:extLst>
              <a:ext uri="{FF2B5EF4-FFF2-40B4-BE49-F238E27FC236}">
                <a16:creationId xmlns:a16="http://schemas.microsoft.com/office/drawing/2014/main" id="{4E52C390-D54D-5F33-028F-9EB117EC9032}"/>
              </a:ext>
            </a:extLst>
          </p:cNvPr>
          <p:cNvSpPr/>
          <p:nvPr/>
        </p:nvSpPr>
        <p:spPr>
          <a:xfrm>
            <a:off x="4015482" y="729000"/>
            <a:ext cx="2568198"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Suikast Girişimi</a:t>
            </a:r>
          </a:p>
        </p:txBody>
      </p:sp>
      <p:sp>
        <p:nvSpPr>
          <p:cNvPr id="7" name="Metin kutusu 6">
            <a:extLst>
              <a:ext uri="{FF2B5EF4-FFF2-40B4-BE49-F238E27FC236}">
                <a16:creationId xmlns:a16="http://schemas.microsoft.com/office/drawing/2014/main" id="{23C2029E-2005-228C-DFB6-3F3C8CE2B776}"/>
              </a:ext>
            </a:extLst>
          </p:cNvPr>
          <p:cNvSpPr txBox="1"/>
          <p:nvPr/>
        </p:nvSpPr>
        <p:spPr>
          <a:xfrm>
            <a:off x="4015481" y="3106441"/>
            <a:ext cx="7919187" cy="923330"/>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Sabah olunca, eve giren Müşrikler her şeyi anladılar. Peygamberimiz gitmişti. </a:t>
            </a:r>
          </a:p>
        </p:txBody>
      </p:sp>
      <p:sp>
        <p:nvSpPr>
          <p:cNvPr id="10" name="Metin kutusu 9">
            <a:extLst>
              <a:ext uri="{FF2B5EF4-FFF2-40B4-BE49-F238E27FC236}">
                <a16:creationId xmlns:a16="http://schemas.microsoft.com/office/drawing/2014/main" id="{D9ACF6CA-0429-6B7A-1347-CA7BC591376B}"/>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BAD9DFC2-C330-E643-B36D-111F081FBE5F}"/>
              </a:ext>
            </a:extLst>
          </p:cNvPr>
          <p:cNvSpPr txBox="1"/>
          <p:nvPr/>
        </p:nvSpPr>
        <p:spPr>
          <a:xfrm>
            <a:off x="4007406" y="4162236"/>
            <a:ext cx="7919187" cy="1338828"/>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Evinde sadece Hz. Ali kalmıştı. Bunun üzerine, Hz. Muhammed'i bulup getirene yüz deve ödül verileceğini ilan ettiler. </a:t>
            </a:r>
          </a:p>
        </p:txBody>
      </p:sp>
      <p:pic>
        <p:nvPicPr>
          <p:cNvPr id="8" name="Resim 7" descr="sanat içeren bir resim&#10;&#10;Açıklama otomatik olarak oluşturuldu">
            <a:extLst>
              <a:ext uri="{FF2B5EF4-FFF2-40B4-BE49-F238E27FC236}">
                <a16:creationId xmlns:a16="http://schemas.microsoft.com/office/drawing/2014/main" id="{C80DB093-E964-AFDE-6432-D7FD35146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41" y="729000"/>
            <a:ext cx="3600000" cy="5400000"/>
          </a:xfrm>
          <a:prstGeom prst="rect">
            <a:avLst/>
          </a:prstGeom>
        </p:spPr>
      </p:pic>
    </p:spTree>
    <p:extLst>
      <p:ext uri="{BB962C8B-B14F-4D97-AF65-F5344CB8AC3E}">
        <p14:creationId xmlns:p14="http://schemas.microsoft.com/office/powerpoint/2010/main" val="421219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85F48-7DEC-A2AE-08C4-25F412987693}"/>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CD8650A9-004F-7132-D736-5EAA09959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995F866-B3C9-F15C-5627-771C09F218A8}"/>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4" name="Metin kutusu 3">
            <a:extLst>
              <a:ext uri="{FF2B5EF4-FFF2-40B4-BE49-F238E27FC236}">
                <a16:creationId xmlns:a16="http://schemas.microsoft.com/office/drawing/2014/main" id="{B4683BF1-7212-5FB9-4A31-53F9105BF21D}"/>
              </a:ext>
            </a:extLst>
          </p:cNvPr>
          <p:cNvSpPr txBox="1"/>
          <p:nvPr/>
        </p:nvSpPr>
        <p:spPr>
          <a:xfrm>
            <a:off x="4015482" y="1584987"/>
            <a:ext cx="7919187" cy="1338828"/>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Peygamberimiz ise o gece evden çıktıktan Hz. Ebu Bekir ile ikisi, gece yola çıktılar ve Sevr mağarasına sığınıp gizlendiler.</a:t>
            </a:r>
          </a:p>
        </p:txBody>
      </p:sp>
      <p:sp>
        <p:nvSpPr>
          <p:cNvPr id="6" name="Dikdörtgen: Köşeleri Yuvarlatılmış 5">
            <a:extLst>
              <a:ext uri="{FF2B5EF4-FFF2-40B4-BE49-F238E27FC236}">
                <a16:creationId xmlns:a16="http://schemas.microsoft.com/office/drawing/2014/main" id="{F842BF2E-65CB-92DB-5632-A870C55F2C7E}"/>
              </a:ext>
            </a:extLst>
          </p:cNvPr>
          <p:cNvSpPr/>
          <p:nvPr/>
        </p:nvSpPr>
        <p:spPr>
          <a:xfrm>
            <a:off x="4015482" y="729000"/>
            <a:ext cx="2216506"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Sevr'e Doğru</a:t>
            </a:r>
          </a:p>
        </p:txBody>
      </p:sp>
      <p:pic>
        <p:nvPicPr>
          <p:cNvPr id="8" name="Resim 7" descr="kum tepesi, doğa, rüzgarla biçimlenmiş toprak, kum içeren bir resim&#10;&#10;Açıklama otomatik olarak oluşturuldu">
            <a:extLst>
              <a:ext uri="{FF2B5EF4-FFF2-40B4-BE49-F238E27FC236}">
                <a16:creationId xmlns:a16="http://schemas.microsoft.com/office/drawing/2014/main" id="{B7AFD7D8-CBA4-AEA1-F78F-DDFAF3A9F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79" y="729000"/>
            <a:ext cx="3600000" cy="5400000"/>
          </a:xfrm>
          <a:prstGeom prst="rect">
            <a:avLst/>
          </a:prstGeom>
        </p:spPr>
      </p:pic>
      <p:sp>
        <p:nvSpPr>
          <p:cNvPr id="7" name="Metin kutusu 6">
            <a:extLst>
              <a:ext uri="{FF2B5EF4-FFF2-40B4-BE49-F238E27FC236}">
                <a16:creationId xmlns:a16="http://schemas.microsoft.com/office/drawing/2014/main" id="{F58B3A8A-09F5-31EB-A944-BF4DA83AA758}"/>
              </a:ext>
            </a:extLst>
          </p:cNvPr>
          <p:cNvSpPr txBox="1"/>
          <p:nvPr/>
        </p:nvSpPr>
        <p:spPr>
          <a:xfrm>
            <a:off x="4015481" y="3106441"/>
            <a:ext cx="7919187" cy="2585323"/>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Allah'ın emriyle, bir örümcek gelip mağaranın ağzına ağını gerdi. Ayrıca bir çift güvercin de mağaranın önüne yuva yaptı. İz sürücüler, onların izlerini takip ederek mağaranın önüne kadar geldiler. Fakat, mağaranın önünde bozulmamış bir örümcek ağı ile güvercin yuvası gördüler. </a:t>
            </a:r>
          </a:p>
        </p:txBody>
      </p:sp>
      <p:sp>
        <p:nvSpPr>
          <p:cNvPr id="10" name="Metin kutusu 9">
            <a:extLst>
              <a:ext uri="{FF2B5EF4-FFF2-40B4-BE49-F238E27FC236}">
                <a16:creationId xmlns:a16="http://schemas.microsoft.com/office/drawing/2014/main" id="{59B9E6B7-8158-CDC6-43BB-08CEDE77E1DC}"/>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4780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D1FF-6D1E-4CBE-9FFE-72E71ED92079}"/>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F095E311-3085-AD80-00ED-8B23575A3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FBB5DA2-3046-0494-A843-DD4F2C6F1882}"/>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4" name="Metin kutusu 3">
            <a:extLst>
              <a:ext uri="{FF2B5EF4-FFF2-40B4-BE49-F238E27FC236}">
                <a16:creationId xmlns:a16="http://schemas.microsoft.com/office/drawing/2014/main" id="{390837A7-2110-70D2-7A9F-9D731DF99DE6}"/>
              </a:ext>
            </a:extLst>
          </p:cNvPr>
          <p:cNvSpPr txBox="1"/>
          <p:nvPr/>
        </p:nvSpPr>
        <p:spPr>
          <a:xfrm>
            <a:off x="4015482" y="1584987"/>
            <a:ext cx="7919187" cy="923330"/>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Bu durum karşısında bu mağaraya kimsenin giremeyeceğini düşünerek oradan ayrıldılar.</a:t>
            </a:r>
          </a:p>
        </p:txBody>
      </p:sp>
      <p:sp>
        <p:nvSpPr>
          <p:cNvPr id="6" name="Dikdörtgen: Köşeleri Yuvarlatılmış 5">
            <a:extLst>
              <a:ext uri="{FF2B5EF4-FFF2-40B4-BE49-F238E27FC236}">
                <a16:creationId xmlns:a16="http://schemas.microsoft.com/office/drawing/2014/main" id="{31DD9F18-0047-F004-E8D0-4F2558EBA030}"/>
              </a:ext>
            </a:extLst>
          </p:cNvPr>
          <p:cNvSpPr/>
          <p:nvPr/>
        </p:nvSpPr>
        <p:spPr>
          <a:xfrm>
            <a:off x="4015481" y="729000"/>
            <a:ext cx="3173109"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Sevr'de Konaklama</a:t>
            </a:r>
          </a:p>
        </p:txBody>
      </p:sp>
      <p:pic>
        <p:nvPicPr>
          <p:cNvPr id="11" name="Resim 10" descr="kum tepesi, rüzgarla biçimlenmiş toprak, kum, manzara içeren bir resim&#10;&#10;Açıklama otomatik olarak oluşturuldu">
            <a:extLst>
              <a:ext uri="{FF2B5EF4-FFF2-40B4-BE49-F238E27FC236}">
                <a16:creationId xmlns:a16="http://schemas.microsoft.com/office/drawing/2014/main" id="{03DABDA6-993B-9593-374E-BE8A4A4DA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57" y="729000"/>
            <a:ext cx="3600000" cy="5400000"/>
          </a:xfrm>
          <a:prstGeom prst="rect">
            <a:avLst/>
          </a:prstGeom>
        </p:spPr>
      </p:pic>
      <p:sp>
        <p:nvSpPr>
          <p:cNvPr id="7" name="Metin kutusu 6">
            <a:extLst>
              <a:ext uri="{FF2B5EF4-FFF2-40B4-BE49-F238E27FC236}">
                <a16:creationId xmlns:a16="http://schemas.microsoft.com/office/drawing/2014/main" id="{9DE10C29-7D8A-37DA-957D-6083A9528238}"/>
              </a:ext>
            </a:extLst>
          </p:cNvPr>
          <p:cNvSpPr txBox="1"/>
          <p:nvPr/>
        </p:nvSpPr>
        <p:spPr>
          <a:xfrm>
            <a:off x="4007406" y="2644776"/>
            <a:ext cx="7919187" cy="923330"/>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Hz. Muhammed ile arkadaşı Hz. Ebu Bekir, mağarada üç gün kaldılar. </a:t>
            </a:r>
          </a:p>
        </p:txBody>
      </p:sp>
      <p:sp>
        <p:nvSpPr>
          <p:cNvPr id="10" name="Metin kutusu 9">
            <a:extLst>
              <a:ext uri="{FF2B5EF4-FFF2-40B4-BE49-F238E27FC236}">
                <a16:creationId xmlns:a16="http://schemas.microsoft.com/office/drawing/2014/main" id="{0E4B83E5-D4B7-DF78-A3EB-812166604788}"/>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54E29DCC-DBD1-C19F-F51C-13FE813E7503}"/>
              </a:ext>
            </a:extLst>
          </p:cNvPr>
          <p:cNvSpPr txBox="1"/>
          <p:nvPr/>
        </p:nvSpPr>
        <p:spPr>
          <a:xfrm>
            <a:off x="4007405" y="3704565"/>
            <a:ext cx="7919187" cy="923330"/>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Daha sonra, Medine'ye doğru yola çıktılar. Bu yolculukları da sekiz gün sürdü.</a:t>
            </a:r>
          </a:p>
        </p:txBody>
      </p:sp>
      <p:sp>
        <p:nvSpPr>
          <p:cNvPr id="8" name="Metin kutusu 7">
            <a:extLst>
              <a:ext uri="{FF2B5EF4-FFF2-40B4-BE49-F238E27FC236}">
                <a16:creationId xmlns:a16="http://schemas.microsoft.com/office/drawing/2014/main" id="{D6B006CA-4FBD-8210-9E10-31F51F0EF7E3}"/>
              </a:ext>
            </a:extLst>
          </p:cNvPr>
          <p:cNvSpPr txBox="1"/>
          <p:nvPr/>
        </p:nvSpPr>
        <p:spPr>
          <a:xfrm>
            <a:off x="4007404" y="4764354"/>
            <a:ext cx="7919187" cy="1338828"/>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Hz. Muhammed (s.a.v.) güvenli bir şekilde Medine'ye ulaşabilmek için, bir iz sürücü ve çoban ile anlaştı ve bilinen ticaret yolunu kullanmadı.</a:t>
            </a:r>
          </a:p>
        </p:txBody>
      </p:sp>
    </p:spTree>
    <p:extLst>
      <p:ext uri="{BB962C8B-B14F-4D97-AF65-F5344CB8AC3E}">
        <p14:creationId xmlns:p14="http://schemas.microsoft.com/office/powerpoint/2010/main" val="11344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DEFCD36-CCE9-C45F-EBC5-89C82824A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24957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2. KONU: HİCRET</a:t>
            </a:r>
          </a:p>
        </p:txBody>
      </p:sp>
      <p:sp>
        <p:nvSpPr>
          <p:cNvPr id="3" name="Freeform 11">
            <a:extLst>
              <a:ext uri="{FF2B5EF4-FFF2-40B4-BE49-F238E27FC236}">
                <a16:creationId xmlns:a16="http://schemas.microsoft.com/office/drawing/2014/main" id="{4E890130-B633-46D1-C634-FC2ACC5AD764}"/>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96D59680-FAFA-D593-CA7D-41B1567C65DB}"/>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NOT EDELİM</a:t>
            </a:r>
          </a:p>
        </p:txBody>
      </p:sp>
      <p:sp>
        <p:nvSpPr>
          <p:cNvPr id="7" name="Metin kutusu 6">
            <a:extLst>
              <a:ext uri="{FF2B5EF4-FFF2-40B4-BE49-F238E27FC236}">
                <a16:creationId xmlns:a16="http://schemas.microsoft.com/office/drawing/2014/main" id="{BF2ABE08-B869-6595-D040-57B05609C3E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aphicFrame>
        <p:nvGraphicFramePr>
          <p:cNvPr id="8" name="Tablo 7">
            <a:extLst>
              <a:ext uri="{FF2B5EF4-FFF2-40B4-BE49-F238E27FC236}">
                <a16:creationId xmlns:a16="http://schemas.microsoft.com/office/drawing/2014/main" id="{8C711EB2-8345-FBE6-0CD4-E02F4792DA3A}"/>
              </a:ext>
            </a:extLst>
          </p:cNvPr>
          <p:cNvGraphicFramePr>
            <a:graphicFrameLocks noGrp="1"/>
          </p:cNvGraphicFramePr>
          <p:nvPr>
            <p:extLst>
              <p:ext uri="{D42A27DB-BD31-4B8C-83A1-F6EECF244321}">
                <p14:modId xmlns:p14="http://schemas.microsoft.com/office/powerpoint/2010/main" val="276144814"/>
              </p:ext>
            </p:extLst>
          </p:nvPr>
        </p:nvGraphicFramePr>
        <p:xfrm>
          <a:off x="1110000" y="2795938"/>
          <a:ext cx="9972000" cy="3058934"/>
        </p:xfrm>
        <a:graphic>
          <a:graphicData uri="http://schemas.openxmlformats.org/drawingml/2006/table">
            <a:tbl>
              <a:tblPr firstRow="1" bandRow="1">
                <a:tableStyleId>{5C22544A-7EE6-4342-B048-85BDC9FD1C3A}</a:tableStyleId>
              </a:tblPr>
              <a:tblGrid>
                <a:gridCol w="4986000">
                  <a:extLst>
                    <a:ext uri="{9D8B030D-6E8A-4147-A177-3AD203B41FA5}">
                      <a16:colId xmlns:a16="http://schemas.microsoft.com/office/drawing/2014/main" val="914018379"/>
                    </a:ext>
                  </a:extLst>
                </a:gridCol>
                <a:gridCol w="4986000">
                  <a:extLst>
                    <a:ext uri="{9D8B030D-6E8A-4147-A177-3AD203B41FA5}">
                      <a16:colId xmlns:a16="http://schemas.microsoft.com/office/drawing/2014/main" val="2580912272"/>
                    </a:ext>
                  </a:extLst>
                </a:gridCol>
              </a:tblGrid>
              <a:tr h="416353">
                <a:tc>
                  <a:txBody>
                    <a:bodyPr/>
                    <a:lstStyle/>
                    <a:p>
                      <a:r>
                        <a:rPr lang="tr-TR" sz="1800" dirty="0">
                          <a:latin typeface="Arial" panose="020B0604020202020204" pitchFamily="34" charset="0"/>
                          <a:cs typeface="Arial" panose="020B0604020202020204" pitchFamily="34" charset="0"/>
                        </a:rPr>
                        <a:t>MEKKE DÖNEMİ</a:t>
                      </a:r>
                    </a:p>
                  </a:txBody>
                  <a:tcPr/>
                </a:tc>
                <a:tc>
                  <a:txBody>
                    <a:bodyPr/>
                    <a:lstStyle/>
                    <a:p>
                      <a:r>
                        <a:rPr lang="tr-TR" sz="1800" dirty="0">
                          <a:latin typeface="Arial" panose="020B0604020202020204" pitchFamily="34" charset="0"/>
                          <a:cs typeface="Arial" panose="020B0604020202020204" pitchFamily="34" charset="0"/>
                        </a:rPr>
                        <a:t>MEDİNE DÖNEMİ</a:t>
                      </a:r>
                    </a:p>
                  </a:txBody>
                  <a:tcPr/>
                </a:tc>
                <a:extLst>
                  <a:ext uri="{0D108BD9-81ED-4DB2-BD59-A6C34878D82A}">
                    <a16:rowId xmlns:a16="http://schemas.microsoft.com/office/drawing/2014/main" val="4197772658"/>
                  </a:ext>
                </a:extLst>
              </a:tr>
              <a:tr h="416353">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Baskı, zulüm ve işkence</a:t>
                      </a:r>
                    </a:p>
                  </a:txBody>
                  <a:tcPr marL="68580" marR="68580" marT="0" marB="0" anchor="ctr"/>
                </a:tc>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Özgürlük, bağımsızlık ve serbestlik</a:t>
                      </a:r>
                    </a:p>
                  </a:txBody>
                  <a:tcPr marL="68580" marR="68580" marT="0" marB="0" anchor="ctr"/>
                </a:tc>
                <a:extLst>
                  <a:ext uri="{0D108BD9-81ED-4DB2-BD59-A6C34878D82A}">
                    <a16:rowId xmlns:a16="http://schemas.microsoft.com/office/drawing/2014/main" val="1193762265"/>
                  </a:ext>
                </a:extLst>
              </a:tr>
              <a:tr h="416353">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Cahillik ve hurafeler</a:t>
                      </a:r>
                    </a:p>
                  </a:txBody>
                  <a:tcPr marL="68580" marR="68580" marT="0" marB="0" anchor="ctr"/>
                </a:tc>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Eğitim-Öğretim faaliyetleri</a:t>
                      </a:r>
                    </a:p>
                  </a:txBody>
                  <a:tcPr marL="68580" marR="68580" marT="0" marB="0" anchor="ctr"/>
                </a:tc>
                <a:extLst>
                  <a:ext uri="{0D108BD9-81ED-4DB2-BD59-A6C34878D82A}">
                    <a16:rowId xmlns:a16="http://schemas.microsoft.com/office/drawing/2014/main" val="314188599"/>
                  </a:ext>
                </a:extLst>
              </a:tr>
              <a:tr h="512935">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Gizli, tek başına ve sessiz ibadet</a:t>
                      </a:r>
                    </a:p>
                  </a:txBody>
                  <a:tcPr marL="68580" marR="68580" marT="0" marB="0" anchor="ctr"/>
                </a:tc>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Açıktan, sesli ve cemaat halinde ibadet</a:t>
                      </a:r>
                    </a:p>
                  </a:txBody>
                  <a:tcPr marL="68580" marR="68580" marT="0" marB="0" anchor="ctr"/>
                </a:tc>
                <a:extLst>
                  <a:ext uri="{0D108BD9-81ED-4DB2-BD59-A6C34878D82A}">
                    <a16:rowId xmlns:a16="http://schemas.microsoft.com/office/drawing/2014/main" val="1255575418"/>
                  </a:ext>
                </a:extLst>
              </a:tr>
              <a:tr h="464234">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Dağınık kabile yapısı</a:t>
                      </a:r>
                    </a:p>
                  </a:txBody>
                  <a:tcPr marL="68580" marR="68580" marT="0" marB="0" anchor="ctr"/>
                </a:tc>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Teşkilatlı toplum yapısı ve devlet düzeni</a:t>
                      </a:r>
                    </a:p>
                  </a:txBody>
                  <a:tcPr marL="68580" marR="68580" marT="0" marB="0" anchor="ctr"/>
                </a:tc>
                <a:extLst>
                  <a:ext uri="{0D108BD9-81ED-4DB2-BD59-A6C34878D82A}">
                    <a16:rowId xmlns:a16="http://schemas.microsoft.com/office/drawing/2014/main" val="2576947048"/>
                  </a:ext>
                </a:extLst>
              </a:tr>
              <a:tr h="416353">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Müslüman sayısı az ve zayıf</a:t>
                      </a:r>
                    </a:p>
                  </a:txBody>
                  <a:tcPr marL="68580" marR="68580" marT="0" marB="0" anchor="ctr"/>
                </a:tc>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Müslüman sayısı çok ve güçlü</a:t>
                      </a:r>
                    </a:p>
                  </a:txBody>
                  <a:tcPr marL="68580" marR="68580" marT="0" marB="0" anchor="ctr"/>
                </a:tc>
                <a:extLst>
                  <a:ext uri="{0D108BD9-81ED-4DB2-BD59-A6C34878D82A}">
                    <a16:rowId xmlns:a16="http://schemas.microsoft.com/office/drawing/2014/main" val="2000573206"/>
                  </a:ext>
                </a:extLst>
              </a:tr>
              <a:tr h="416353">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Tevhit ayetleri</a:t>
                      </a:r>
                    </a:p>
                  </a:txBody>
                  <a:tcPr marL="68580" marR="68580" marT="0" marB="0" anchor="ctr"/>
                </a:tc>
                <a:tc>
                  <a:txBody>
                    <a:bodyPr/>
                    <a:lstStyle/>
                    <a:p>
                      <a:pPr>
                        <a:lnSpc>
                          <a:spcPct val="115000"/>
                        </a:lnSpc>
                        <a:spcAft>
                          <a:spcPts val="0"/>
                        </a:spcAft>
                      </a:pPr>
                      <a:r>
                        <a:rPr lang="tr-TR" sz="1800" dirty="0">
                          <a:latin typeface="Arial" panose="020B0604020202020204" pitchFamily="34" charset="0"/>
                          <a:ea typeface="Calibri"/>
                          <a:cs typeface="Arial" panose="020B0604020202020204" pitchFamily="34" charset="0"/>
                        </a:rPr>
                        <a:t>İbadet ve hukukî ayetler</a:t>
                      </a:r>
                    </a:p>
                  </a:txBody>
                  <a:tcPr marL="68580" marR="68580" marT="0" marB="0" anchor="ctr"/>
                </a:tc>
                <a:extLst>
                  <a:ext uri="{0D108BD9-81ED-4DB2-BD59-A6C34878D82A}">
                    <a16:rowId xmlns:a16="http://schemas.microsoft.com/office/drawing/2014/main" val="4073177833"/>
                  </a:ext>
                </a:extLst>
              </a:tr>
            </a:tbl>
          </a:graphicData>
        </a:graphic>
      </p:graphicFrame>
    </p:spTree>
    <p:extLst>
      <p:ext uri="{BB962C8B-B14F-4D97-AF65-F5344CB8AC3E}">
        <p14:creationId xmlns:p14="http://schemas.microsoft.com/office/powerpoint/2010/main" val="41940143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1832</Words>
  <Application>Microsoft Office PowerPoint</Application>
  <PresentationFormat>Geniş ekran</PresentationFormat>
  <Paragraphs>262</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39</cp:revision>
  <dcterms:created xsi:type="dcterms:W3CDTF">2023-08-29T09:05:15Z</dcterms:created>
  <dcterms:modified xsi:type="dcterms:W3CDTF">2024-02-18T18:37:41Z</dcterms:modified>
</cp:coreProperties>
</file>