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300" r:id="rId3"/>
    <p:sldId id="294" r:id="rId4"/>
    <p:sldId id="306" r:id="rId5"/>
    <p:sldId id="307" r:id="rId6"/>
    <p:sldId id="308" r:id="rId7"/>
    <p:sldId id="309" r:id="rId8"/>
    <p:sldId id="310" r:id="rId9"/>
    <p:sldId id="266" r:id="rId10"/>
    <p:sldId id="267" r:id="rId11"/>
    <p:sldId id="297" r:id="rId12"/>
    <p:sldId id="298" r:id="rId13"/>
    <p:sldId id="274" r:id="rId14"/>
    <p:sldId id="257" r:id="rId15"/>
    <p:sldId id="270" r:id="rId16"/>
    <p:sldId id="304" r:id="rId17"/>
    <p:sldId id="305" r:id="rId18"/>
    <p:sldId id="290" r:id="rId19"/>
    <p:sldId id="275" r:id="rId20"/>
    <p:sldId id="276" r:id="rId21"/>
    <p:sldId id="277" r:id="rId22"/>
    <p:sldId id="282" r:id="rId23"/>
    <p:sldId id="283" r:id="rId24"/>
    <p:sldId id="284" r:id="rId25"/>
    <p:sldId id="281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B37"/>
    <a:srgbClr val="791D6C"/>
    <a:srgbClr val="FC8F00"/>
    <a:srgbClr val="F2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4400AF-275E-4A1F-9AD3-CFE2DFB65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7D8065E-2EB0-D088-15B6-BA0CBF7C5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26A6D5-AB70-206A-BFB0-5E9D9389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6C4A23C-6416-A345-0AD2-7324C408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7E5DF9-26E7-4A33-8D50-5B1AA65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41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37DE90-F21D-5146-6DFB-325D07ACB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B08513A-FF26-A550-F29A-83B8F9094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09DDE62-869B-3F99-EC5E-1D7906A34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C557F92-6FEA-CF91-786E-79B85ED0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026055-84B7-D762-81C2-E9C63714B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08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DD372D5-A5CC-3B74-1C2E-3E9023293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88223FC-E724-FA23-99EF-2090D9B88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C0A8A66-4711-03B6-0E81-20C7D06C2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CE7059-D56D-9B35-B3BA-61F71A042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9B9A8F-3F1E-4726-8A43-857ED5F7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1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AF23D5-D2B4-D326-26EB-64F2DCAD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231AC8-CD1D-BCFA-A900-F781A0263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227380-9598-E854-F9B8-1888C9FB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E6B35A-394E-4C1A-EDA3-E4D521EB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5044330-B85D-E753-450E-2127B080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153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16CC24-E614-D476-3AE5-BC08354D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23B6B8-E6D1-7211-E82F-93CD53031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BC5EF19-D9BD-3EFB-4B76-A08F5629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1A80475-5673-7787-2ABF-2381BEE5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4F489EE-57F0-E957-5AAD-6684D952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534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C719CC-0A1D-DA12-94B9-176BAEF1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0795F8-617E-1F13-C6F1-A3ED5A1F0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F4C6CE-7EE4-9331-0DA7-B518E9E15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1A18411-27D0-69FE-DDBC-E521E496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A5592CF-A8CA-184F-DF4A-717B691A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0DD4137-F395-4BA3-DED9-ABAE4AEB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260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D37511-3225-59D3-6F65-B321AB64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5315DB1-35B3-4B6F-6010-D0C65052B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BD56062-4554-473E-E0BA-B9D2006F7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3650CE6-C426-A3F3-6728-4C4E15A13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4A8A2DF-65B5-284E-E4DC-0348C1D34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855E34F-F884-9C5E-A6D7-4ECAEA274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B128110-BB29-D09C-D55D-6A604F6C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7C3EB63-A045-8DE4-17D5-23684E08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606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B10CDC-0A88-964C-7611-FD5C54CF5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98FE946-8050-7516-52BB-152BEAAA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75B9182-D847-FAFE-403E-F7D05707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EC13EF6-43E6-CA41-12CF-2D17DEB4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244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6ED1089-021F-7FA4-E6FE-4A5D62144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E962067-0330-56F5-BDE5-31CAA2E75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4A82425-4094-E35C-1755-3B176DA52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13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7AF47D-C750-6F89-911D-A2DD0D67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C6B538-8C45-C943-EF0D-4EB2A0CC5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BB1F017-6A2A-7728-046B-0E04A52B6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9BCFCAC-0A09-9EA1-A0B8-0B758F123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ED28551-8823-6E1B-A637-F77F86D39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74FBAB6-2A5B-99D9-A024-93DE6E15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01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4BD29F-7CBA-293C-F87F-632B0077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4CC9B7D-15AA-BB7C-0377-AC4FC8461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15472CE-A001-D6F3-1E98-3CA1234A1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5421CB9-B610-F90F-DDB6-B1452F9E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AC658C0-4D1E-7E0A-1373-D923B7D06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C67CBFD-DFCF-8D0E-D0A3-8379F18D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026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D8B64D7-3DF9-D0A6-45F6-97B44A3EC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F25C023-7EC0-E324-CF89-E54C83C48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7A95BF7-01A3-3DEA-54FC-D3F6C2E42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A43A2-598E-4452-96F5-FB75D0A4ADA7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5B26E2-9199-6D08-1E82-CFF42C409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5F2A49-EB99-D662-1F1C-B0AE9CDBC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041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ekran görüntüsü, sanat, tasarım içeren bir resim&#10;&#10;Açıklama otomatik olarak oluşturuldu">
            <a:extLst>
              <a:ext uri="{FF2B5EF4-FFF2-40B4-BE49-F238E27FC236}">
                <a16:creationId xmlns:a16="http://schemas.microsoft.com/office/drawing/2014/main" id="{2272B449-3747-A57F-A09B-9C24418F3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763A5DF2-571C-7FA1-5AB2-F4339889FC14}"/>
              </a:ext>
            </a:extLst>
          </p:cNvPr>
          <p:cNvSpPr txBox="1"/>
          <p:nvPr/>
        </p:nvSpPr>
        <p:spPr>
          <a:xfrm>
            <a:off x="5673823" y="269337"/>
            <a:ext cx="1181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7. SINIF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AF0A506-CC82-E8F6-223E-1F8041C6C47A}"/>
              </a:ext>
            </a:extLst>
          </p:cNvPr>
          <p:cNvSpPr txBox="1"/>
          <p:nvPr/>
        </p:nvSpPr>
        <p:spPr>
          <a:xfrm>
            <a:off x="5962650" y="857786"/>
            <a:ext cx="4679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DİN KÜLTÜRÜ VE </a:t>
            </a:r>
          </a:p>
          <a:p>
            <a:pPr algn="ctr"/>
            <a:r>
              <a:rPr lang="tr-T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AHLAK BİLGİSİ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1C093CDD-17AA-4190-6070-55A83BAFA53D}"/>
              </a:ext>
            </a:extLst>
          </p:cNvPr>
          <p:cNvSpPr txBox="1"/>
          <p:nvPr/>
        </p:nvSpPr>
        <p:spPr>
          <a:xfrm>
            <a:off x="6626323" y="2217164"/>
            <a:ext cx="3365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1. ÜNİTE: MELEK VE AHİRET İNANCI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441DD93-28A6-2BD5-5C40-B9EE2DB37680}"/>
              </a:ext>
            </a:extLst>
          </p:cNvPr>
          <p:cNvSpPr txBox="1"/>
          <p:nvPr/>
        </p:nvSpPr>
        <p:spPr>
          <a:xfrm>
            <a:off x="6319325" y="3267570"/>
            <a:ext cx="82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</a:p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Konu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8AB43ECA-8338-3CD7-F946-E1637954D445}"/>
              </a:ext>
            </a:extLst>
          </p:cNvPr>
          <p:cNvSpPr txBox="1"/>
          <p:nvPr/>
        </p:nvSpPr>
        <p:spPr>
          <a:xfrm>
            <a:off x="7486310" y="3267569"/>
            <a:ext cx="239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Ahiret Hayatının</a:t>
            </a:r>
          </a:p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Aşamaları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8B79E612-FA7D-6BCD-DEF0-393E6B046173}"/>
              </a:ext>
            </a:extLst>
          </p:cNvPr>
          <p:cNvSpPr txBox="1"/>
          <p:nvPr/>
        </p:nvSpPr>
        <p:spPr>
          <a:xfrm>
            <a:off x="8579022" y="5004706"/>
            <a:ext cx="3683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9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14B7DC7B-D6E5-5277-3425-2FCC5165768B}"/>
              </a:ext>
            </a:extLst>
          </p:cNvPr>
          <p:cNvSpPr txBox="1"/>
          <p:nvPr/>
        </p:nvSpPr>
        <p:spPr>
          <a:xfrm>
            <a:off x="8550886" y="5570647"/>
            <a:ext cx="3683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dirty="0">
                <a:latin typeface="Arial" panose="020B0604020202020204" pitchFamily="34" charset="0"/>
                <a:cs typeface="Arial" panose="020B0604020202020204" pitchFamily="34" charset="0"/>
              </a:rPr>
              <a:t>Din Kültürü </a:t>
            </a:r>
          </a:p>
          <a:p>
            <a:pPr algn="ctr"/>
            <a:r>
              <a:rPr lang="tr-TR" sz="23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17709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139181E2-46B6-5905-757E-C74ACBBE3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up 1">
            <a:extLst>
              <a:ext uri="{FF2B5EF4-FFF2-40B4-BE49-F238E27FC236}">
                <a16:creationId xmlns:a16="http://schemas.microsoft.com/office/drawing/2014/main" id="{5A0B8AA7-7A49-545D-EDD8-3E79AC308C2C}"/>
              </a:ext>
            </a:extLst>
          </p:cNvPr>
          <p:cNvGrpSpPr/>
          <p:nvPr/>
        </p:nvGrpSpPr>
        <p:grpSpPr>
          <a:xfrm>
            <a:off x="5279218" y="604410"/>
            <a:ext cx="1633564" cy="1127159"/>
            <a:chOff x="5279218" y="604410"/>
            <a:chExt cx="1633564" cy="1127159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FB5AA4C0-E63E-A63D-2F8B-58EF1C5F1282}"/>
                </a:ext>
              </a:extLst>
            </p:cNvPr>
            <p:cNvSpPr/>
            <p:nvPr/>
          </p:nvSpPr>
          <p:spPr>
            <a:xfrm>
              <a:off x="5279218" y="604410"/>
              <a:ext cx="1633564" cy="1127159"/>
            </a:xfrm>
            <a:custGeom>
              <a:avLst/>
              <a:gdLst/>
              <a:ahLst/>
              <a:cxnLst/>
              <a:rect l="l" t="t" r="r" b="b"/>
              <a:pathLst>
                <a:path w="2781886" h="1919501">
                  <a:moveTo>
                    <a:pt x="0" y="0"/>
                  </a:moveTo>
                  <a:lnTo>
                    <a:pt x="2781886" y="0"/>
                  </a:lnTo>
                  <a:lnTo>
                    <a:pt x="2781886" y="1919501"/>
                  </a:lnTo>
                  <a:lnTo>
                    <a:pt x="0" y="1919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Metin kutusu 3">
              <a:extLst>
                <a:ext uri="{FF2B5EF4-FFF2-40B4-BE49-F238E27FC236}">
                  <a16:creationId xmlns:a16="http://schemas.microsoft.com/office/drawing/2014/main" id="{D3944F9E-E236-DD0B-781A-5C241E680564}"/>
                </a:ext>
              </a:extLst>
            </p:cNvPr>
            <p:cNvSpPr txBox="1"/>
            <p:nvPr/>
          </p:nvSpPr>
          <p:spPr>
            <a:xfrm rot="20775164">
              <a:off x="5687409" y="795994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Ayetin</a:t>
              </a:r>
            </a:p>
          </p:txBody>
        </p:sp>
        <p:sp>
          <p:nvSpPr>
            <p:cNvPr id="8" name="Metin kutusu 7">
              <a:extLst>
                <a:ext uri="{FF2B5EF4-FFF2-40B4-BE49-F238E27FC236}">
                  <a16:creationId xmlns:a16="http://schemas.microsoft.com/office/drawing/2014/main" id="{4BFF1847-978A-22CF-9DAF-25C67FF1ADC8}"/>
                </a:ext>
              </a:extLst>
            </p:cNvPr>
            <p:cNvSpPr txBox="1"/>
            <p:nvPr/>
          </p:nvSpPr>
          <p:spPr>
            <a:xfrm>
              <a:off x="5687409" y="1272581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Yorumu</a:t>
              </a:r>
            </a:p>
          </p:txBody>
        </p:sp>
      </p:grp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0F4C6CD-3565-587C-33FC-FBCC957C5886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A9E42DD-D5D3-6301-1C01-C9A73F9E573A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0E7DCF8-7013-714B-2D63-D79F7EAA42B1}"/>
              </a:ext>
            </a:extLst>
          </p:cNvPr>
          <p:cNvSpPr txBox="1"/>
          <p:nvPr/>
        </p:nvSpPr>
        <p:spPr>
          <a:xfrm>
            <a:off x="773405" y="1919653"/>
            <a:ext cx="9496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Allah (c.c.) hak edenlere bolca nimetler verir.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F169FC7-3008-9605-4CE4-564481044260}"/>
              </a:ext>
            </a:extLst>
          </p:cNvPr>
          <p:cNvSpPr txBox="1"/>
          <p:nvPr/>
        </p:nvSpPr>
        <p:spPr>
          <a:xfrm>
            <a:off x="773405" y="2983037"/>
            <a:ext cx="9847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Cennette bitmez tükenmez hediyeler bulunur.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6C404497-5C27-D8F5-9C3F-E89823A82E9A}"/>
              </a:ext>
            </a:extLst>
          </p:cNvPr>
          <p:cNvSpPr txBox="1"/>
          <p:nvPr/>
        </p:nvSpPr>
        <p:spPr>
          <a:xfrm>
            <a:off x="773405" y="4046421"/>
            <a:ext cx="9707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Müminler inancın ve amellerin karşılığı olarak sonsuz cennet hayatına kavuşacaktır.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781C45A-F7F9-D544-FA01-660E401FF576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65739BA-6D37-4CA3-DCEA-63BBB9532D22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131370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9A8F1276-2EF5-2430-04EC-EB6A20BAF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up 10">
            <a:extLst>
              <a:ext uri="{FF2B5EF4-FFF2-40B4-BE49-F238E27FC236}">
                <a16:creationId xmlns:a16="http://schemas.microsoft.com/office/drawing/2014/main" id="{3F90E913-727A-CD71-875D-AB09C10A1E28}"/>
              </a:ext>
            </a:extLst>
          </p:cNvPr>
          <p:cNvGrpSpPr/>
          <p:nvPr/>
        </p:nvGrpSpPr>
        <p:grpSpPr>
          <a:xfrm>
            <a:off x="5279218" y="604410"/>
            <a:ext cx="1633564" cy="1127159"/>
            <a:chOff x="5279218" y="604410"/>
            <a:chExt cx="1633564" cy="1127159"/>
          </a:xfrm>
        </p:grpSpPr>
        <p:sp>
          <p:nvSpPr>
            <p:cNvPr id="2" name="Freeform 5">
              <a:extLst>
                <a:ext uri="{FF2B5EF4-FFF2-40B4-BE49-F238E27FC236}">
                  <a16:creationId xmlns:a16="http://schemas.microsoft.com/office/drawing/2014/main" id="{B4AE3B97-C4A9-AB88-2CA9-18B3FAD26A14}"/>
                </a:ext>
              </a:extLst>
            </p:cNvPr>
            <p:cNvSpPr/>
            <p:nvPr/>
          </p:nvSpPr>
          <p:spPr>
            <a:xfrm>
              <a:off x="5279218" y="604410"/>
              <a:ext cx="1633564" cy="1127159"/>
            </a:xfrm>
            <a:custGeom>
              <a:avLst/>
              <a:gdLst/>
              <a:ahLst/>
              <a:cxnLst/>
              <a:rect l="l" t="t" r="r" b="b"/>
              <a:pathLst>
                <a:path w="2781886" h="1919501">
                  <a:moveTo>
                    <a:pt x="0" y="0"/>
                  </a:moveTo>
                  <a:lnTo>
                    <a:pt x="2781886" y="0"/>
                  </a:lnTo>
                  <a:lnTo>
                    <a:pt x="2781886" y="1919501"/>
                  </a:lnTo>
                  <a:lnTo>
                    <a:pt x="0" y="1919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Metin kutusu 8">
              <a:extLst>
                <a:ext uri="{FF2B5EF4-FFF2-40B4-BE49-F238E27FC236}">
                  <a16:creationId xmlns:a16="http://schemas.microsoft.com/office/drawing/2014/main" id="{63A9B156-FE5D-56EB-FA49-401E504A6283}"/>
                </a:ext>
              </a:extLst>
            </p:cNvPr>
            <p:cNvSpPr txBox="1"/>
            <p:nvPr/>
          </p:nvSpPr>
          <p:spPr>
            <a:xfrm rot="20775164">
              <a:off x="5687409" y="795994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Örnek</a:t>
              </a:r>
            </a:p>
          </p:txBody>
        </p:sp>
        <p:sp>
          <p:nvSpPr>
            <p:cNvPr id="10" name="Metin kutusu 9">
              <a:extLst>
                <a:ext uri="{FF2B5EF4-FFF2-40B4-BE49-F238E27FC236}">
                  <a16:creationId xmlns:a16="http://schemas.microsoft.com/office/drawing/2014/main" id="{6A49BFD9-3CEF-4353-8C90-F496F08F85B3}"/>
                </a:ext>
              </a:extLst>
            </p:cNvPr>
            <p:cNvSpPr txBox="1"/>
            <p:nvPr/>
          </p:nvSpPr>
          <p:spPr>
            <a:xfrm>
              <a:off x="5687409" y="1272581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Hadis</a:t>
              </a:r>
            </a:p>
          </p:txBody>
        </p:sp>
      </p:grp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54E18D72-D49A-1B1D-0EB5-E626C776B181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6075B38-B44B-B0D9-45F1-9FC799CF7CC3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C077BAA-3C88-4642-18F2-BF65D46137E8}"/>
              </a:ext>
            </a:extLst>
          </p:cNvPr>
          <p:cNvSpPr txBox="1"/>
          <p:nvPr/>
        </p:nvSpPr>
        <p:spPr>
          <a:xfrm>
            <a:off x="665871" y="1863384"/>
            <a:ext cx="108602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“Hiçbir kul, kıyamet gününde, ömrünü nerede tükettiğinden, ilmiyle ne gibi işler yaptığından, malını nereden kazanıp nerede harcadığından, vücudunu nerede yıprattığından sorulmadıkça bulunduğu yerden kıpırdayamaz.”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63D2FD7-7113-9533-2560-3C816432B6D6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F9CAC9B-B90D-2948-7C27-DB38C824CC99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pic>
        <p:nvPicPr>
          <p:cNvPr id="5" name="Resim 4" descr="grafik, yazı tipi, grafik tasarım, logo içeren bir resim&#10;&#10;Açıklama otomatik olarak oluşturuldu">
            <a:extLst>
              <a:ext uri="{FF2B5EF4-FFF2-40B4-BE49-F238E27FC236}">
                <a16:creationId xmlns:a16="http://schemas.microsoft.com/office/drawing/2014/main" id="{6C8EA2B4-4D89-2034-FCED-3B0C5BC6A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92" y="4728245"/>
            <a:ext cx="1700016" cy="152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139181E2-46B6-5905-757E-C74ACBBE3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up 1">
            <a:extLst>
              <a:ext uri="{FF2B5EF4-FFF2-40B4-BE49-F238E27FC236}">
                <a16:creationId xmlns:a16="http://schemas.microsoft.com/office/drawing/2014/main" id="{5A0B8AA7-7A49-545D-EDD8-3E79AC308C2C}"/>
              </a:ext>
            </a:extLst>
          </p:cNvPr>
          <p:cNvGrpSpPr/>
          <p:nvPr/>
        </p:nvGrpSpPr>
        <p:grpSpPr>
          <a:xfrm>
            <a:off x="5279218" y="604410"/>
            <a:ext cx="1633564" cy="1127159"/>
            <a:chOff x="5279218" y="604410"/>
            <a:chExt cx="1633564" cy="1127159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FB5AA4C0-E63E-A63D-2F8B-58EF1C5F1282}"/>
                </a:ext>
              </a:extLst>
            </p:cNvPr>
            <p:cNvSpPr/>
            <p:nvPr/>
          </p:nvSpPr>
          <p:spPr>
            <a:xfrm>
              <a:off x="5279218" y="604410"/>
              <a:ext cx="1633564" cy="1127159"/>
            </a:xfrm>
            <a:custGeom>
              <a:avLst/>
              <a:gdLst/>
              <a:ahLst/>
              <a:cxnLst/>
              <a:rect l="l" t="t" r="r" b="b"/>
              <a:pathLst>
                <a:path w="2781886" h="1919501">
                  <a:moveTo>
                    <a:pt x="0" y="0"/>
                  </a:moveTo>
                  <a:lnTo>
                    <a:pt x="2781886" y="0"/>
                  </a:lnTo>
                  <a:lnTo>
                    <a:pt x="2781886" y="1919501"/>
                  </a:lnTo>
                  <a:lnTo>
                    <a:pt x="0" y="1919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Metin kutusu 3">
              <a:extLst>
                <a:ext uri="{FF2B5EF4-FFF2-40B4-BE49-F238E27FC236}">
                  <a16:creationId xmlns:a16="http://schemas.microsoft.com/office/drawing/2014/main" id="{D3944F9E-E236-DD0B-781A-5C241E680564}"/>
                </a:ext>
              </a:extLst>
            </p:cNvPr>
            <p:cNvSpPr txBox="1"/>
            <p:nvPr/>
          </p:nvSpPr>
          <p:spPr>
            <a:xfrm rot="20775164">
              <a:off x="5687409" y="795994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Hadisin</a:t>
              </a:r>
            </a:p>
          </p:txBody>
        </p:sp>
        <p:sp>
          <p:nvSpPr>
            <p:cNvPr id="8" name="Metin kutusu 7">
              <a:extLst>
                <a:ext uri="{FF2B5EF4-FFF2-40B4-BE49-F238E27FC236}">
                  <a16:creationId xmlns:a16="http://schemas.microsoft.com/office/drawing/2014/main" id="{4BFF1847-978A-22CF-9DAF-25C67FF1ADC8}"/>
                </a:ext>
              </a:extLst>
            </p:cNvPr>
            <p:cNvSpPr txBox="1"/>
            <p:nvPr/>
          </p:nvSpPr>
          <p:spPr>
            <a:xfrm>
              <a:off x="5687409" y="1272581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Yorumu</a:t>
              </a:r>
            </a:p>
          </p:txBody>
        </p:sp>
      </p:grp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0F4C6CD-3565-587C-33FC-FBCC957C5886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A9E42DD-D5D3-6301-1C01-C9A73F9E573A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0E7DCF8-7013-714B-2D63-D79F7EAA42B1}"/>
              </a:ext>
            </a:extLst>
          </p:cNvPr>
          <p:cNvSpPr txBox="1"/>
          <p:nvPr/>
        </p:nvSpPr>
        <p:spPr>
          <a:xfrm>
            <a:off x="773405" y="1919653"/>
            <a:ext cx="9496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İnsanlar Allah’ın (c.c.) huzurunda hesap verip sorguya çekilecektir.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F169FC7-3008-9605-4CE4-564481044260}"/>
              </a:ext>
            </a:extLst>
          </p:cNvPr>
          <p:cNvSpPr txBox="1"/>
          <p:nvPr/>
        </p:nvSpPr>
        <p:spPr>
          <a:xfrm>
            <a:off x="773403" y="3493362"/>
            <a:ext cx="9847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Dünya hayatında yapıp ettikleri insanın karşısına ahirette çıkacaktır..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6C404497-5C27-D8F5-9C3F-E89823A82E9A}"/>
              </a:ext>
            </a:extLst>
          </p:cNvPr>
          <p:cNvSpPr txBox="1"/>
          <p:nvPr/>
        </p:nvSpPr>
        <p:spPr>
          <a:xfrm>
            <a:off x="773405" y="4985254"/>
            <a:ext cx="9496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Kişi hayatını bilinçli ve sorumluca yaşamalıdır.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781C45A-F7F9-D544-FA01-660E401FF576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65739BA-6D37-4CA3-DCEA-63BBB9532D22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307702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4911B8F9-5E74-1110-7364-6A9BB0E52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7C208274-1B06-8052-AE21-A9E5342730B6}"/>
              </a:ext>
            </a:extLst>
          </p:cNvPr>
          <p:cNvSpPr txBox="1"/>
          <p:nvPr/>
        </p:nvSpPr>
        <p:spPr>
          <a:xfrm>
            <a:off x="1580271" y="3112678"/>
            <a:ext cx="90314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algn="ctr">
              <a:lnSpc>
                <a:spcPct val="80000"/>
              </a:lnSpc>
            </a:pP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Kıyametin kopuşunu ve yeniden dirilişi sağlamak için İsrafil tarafından üflenecek olan niteliği belirli olmayan alete “</a:t>
            </a:r>
            <a:r>
              <a:rPr lang="tr-TR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sûr</a:t>
            </a:r>
            <a:r>
              <a:rPr lang="tr-TR" sz="4000" dirty="0">
                <a:latin typeface="Arial" panose="020B0604020202020204" pitchFamily="34" charset="0"/>
                <a:cs typeface="Arial" panose="020B0604020202020204" pitchFamily="34" charset="0"/>
              </a:rPr>
              <a:t>” denir.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70688F3-4542-18C0-E209-002C4BE1674A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D8B54A7-FA20-03B8-30A5-A448AC4BFCF9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6241C744-1088-789E-9494-4C44777C06CB}"/>
              </a:ext>
            </a:extLst>
          </p:cNvPr>
          <p:cNvSpPr/>
          <p:nvPr/>
        </p:nvSpPr>
        <p:spPr>
          <a:xfrm>
            <a:off x="4482650" y="543962"/>
            <a:ext cx="3226700" cy="2024754"/>
          </a:xfrm>
          <a:custGeom>
            <a:avLst/>
            <a:gdLst/>
            <a:ahLst/>
            <a:cxnLst/>
            <a:rect l="l" t="t" r="r" b="b"/>
            <a:pathLst>
              <a:path w="4312488" h="2706086">
                <a:moveTo>
                  <a:pt x="0" y="0"/>
                </a:moveTo>
                <a:lnTo>
                  <a:pt x="4312488" y="0"/>
                </a:lnTo>
                <a:lnTo>
                  <a:pt x="4312488" y="2706087"/>
                </a:lnTo>
                <a:lnTo>
                  <a:pt x="0" y="2706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5489B3E-B36A-AF81-7971-8BCB0B5BB6F8}"/>
              </a:ext>
            </a:extLst>
          </p:cNvPr>
          <p:cNvSpPr txBox="1"/>
          <p:nvPr/>
        </p:nvSpPr>
        <p:spPr>
          <a:xfrm>
            <a:off x="4866862" y="1347667"/>
            <a:ext cx="2458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</a:rPr>
              <a:t>BİLGİ NOTU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04DB7112-FADE-8C85-5F4D-3DF2E7E13C8E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DA8B193-0870-A7B4-20DF-C4BF0D050099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312507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Resim 20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D18CFB63-8B09-BF3A-0CCA-50609BCF9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CCC083F5-B75F-9BD0-DAAA-7127C75810CA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F7D343DB-6F3D-FA7A-1DCC-F33EB5E60D44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0CB07D51-1231-C2FF-AF52-81AA15576C38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FDEB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CD77815B-19E8-B0C0-46FE-02DEC27F21B7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EC99A015-E9EA-EDA4-312F-DC36107CBC9A}"/>
              </a:ext>
            </a:extLst>
          </p:cNvPr>
          <p:cNvSpPr txBox="1"/>
          <p:nvPr/>
        </p:nvSpPr>
        <p:spPr>
          <a:xfrm>
            <a:off x="1575581" y="449014"/>
            <a:ext cx="2970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algn="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İnsan yaşamının başlaması</a:t>
            </a:r>
          </a:p>
        </p:txBody>
      </p:sp>
      <p:pic>
        <p:nvPicPr>
          <p:cNvPr id="5" name="Resim 4" descr="ekran görüntüsü, daire, renklilik, diyagram içeren bir resim&#10;&#10;Açıklama otomatik olarak oluşturuldu">
            <a:extLst>
              <a:ext uri="{FF2B5EF4-FFF2-40B4-BE49-F238E27FC236}">
                <a16:creationId xmlns:a16="http://schemas.microsoft.com/office/drawing/2014/main" id="{C2729541-1693-883F-6DAE-8E8F07B77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24327" y="787124"/>
            <a:ext cx="6543345" cy="528375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D8B2297A-1CC1-D552-DC35-BC3A146C7507}"/>
              </a:ext>
            </a:extLst>
          </p:cNvPr>
          <p:cNvSpPr txBox="1"/>
          <p:nvPr/>
        </p:nvSpPr>
        <p:spPr>
          <a:xfrm>
            <a:off x="290957" y="1294079"/>
            <a:ext cx="2970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algn="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Dünya hayatının devamı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5BA0E2E0-F987-1F6D-F239-7646CCE81DCC}"/>
              </a:ext>
            </a:extLst>
          </p:cNvPr>
          <p:cNvSpPr txBox="1"/>
          <p:nvPr/>
        </p:nvSpPr>
        <p:spPr>
          <a:xfrm>
            <a:off x="-202281" y="2414767"/>
            <a:ext cx="2970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algn="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İnsanın yaşamının sona ermesi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3DAA807-F21D-2480-6E43-210A15B5E09E}"/>
              </a:ext>
            </a:extLst>
          </p:cNvPr>
          <p:cNvSpPr txBox="1"/>
          <p:nvPr/>
        </p:nvSpPr>
        <p:spPr>
          <a:xfrm>
            <a:off x="-245210" y="3505440"/>
            <a:ext cx="2970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algn="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Berzah</a:t>
            </a:r>
          </a:p>
          <a:p>
            <a:pPr marL="3175" algn="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(Kabir hayatı)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492B9E4-E790-0A09-A359-973583A644E0}"/>
              </a:ext>
            </a:extLst>
          </p:cNvPr>
          <p:cNvSpPr txBox="1"/>
          <p:nvPr/>
        </p:nvSpPr>
        <p:spPr>
          <a:xfrm>
            <a:off x="-109592" y="4825512"/>
            <a:ext cx="3426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algn="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Dünya yaşamının tamamen sona ermesi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7FB466AA-0C9F-E7C2-B182-5D030861F69F}"/>
              </a:ext>
            </a:extLst>
          </p:cNvPr>
          <p:cNvSpPr txBox="1"/>
          <p:nvPr/>
        </p:nvSpPr>
        <p:spPr>
          <a:xfrm>
            <a:off x="1562441" y="5572013"/>
            <a:ext cx="2970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algn="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Ba's</a:t>
            </a:r>
          </a:p>
          <a:p>
            <a:pPr marL="3175" algn="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(Yeniden dirilme)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651380C-EB11-C3E8-A257-46300C31596B}"/>
              </a:ext>
            </a:extLst>
          </p:cNvPr>
          <p:cNvSpPr txBox="1"/>
          <p:nvPr/>
        </p:nvSpPr>
        <p:spPr>
          <a:xfrm>
            <a:off x="7671115" y="450219"/>
            <a:ext cx="297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Cennet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DC780EB1-A08E-8BCA-81F9-4F43857A23C8}"/>
              </a:ext>
            </a:extLst>
          </p:cNvPr>
          <p:cNvSpPr txBox="1"/>
          <p:nvPr/>
        </p:nvSpPr>
        <p:spPr>
          <a:xfrm>
            <a:off x="8949218" y="1295284"/>
            <a:ext cx="297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Cehennem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71720F04-FF30-9CDE-B2C5-C469D25A4879}"/>
              </a:ext>
            </a:extLst>
          </p:cNvPr>
          <p:cNvSpPr txBox="1"/>
          <p:nvPr/>
        </p:nvSpPr>
        <p:spPr>
          <a:xfrm>
            <a:off x="9423944" y="2425382"/>
            <a:ext cx="2970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Hesaptan sonra sırattan geçiş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037E1BBB-604B-AF9B-5EA8-D9F0244E8AC5}"/>
              </a:ext>
            </a:extLst>
          </p:cNvPr>
          <p:cNvSpPr txBox="1"/>
          <p:nvPr/>
        </p:nvSpPr>
        <p:spPr>
          <a:xfrm>
            <a:off x="9477264" y="3506043"/>
            <a:ext cx="2970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İnsanların hesaba çekilmesi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9AB66108-E338-2C76-3ED5-F6FAC1375BA4}"/>
              </a:ext>
            </a:extLst>
          </p:cNvPr>
          <p:cNvSpPr txBox="1"/>
          <p:nvPr/>
        </p:nvSpPr>
        <p:spPr>
          <a:xfrm>
            <a:off x="8874759" y="4830830"/>
            <a:ext cx="2970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Amel defterlerinin dağıtılması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B6C0A08E-C932-880D-4D88-2AD8A623FF76}"/>
              </a:ext>
            </a:extLst>
          </p:cNvPr>
          <p:cNvSpPr txBox="1"/>
          <p:nvPr/>
        </p:nvSpPr>
        <p:spPr>
          <a:xfrm>
            <a:off x="7661163" y="5569565"/>
            <a:ext cx="2970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Mahşer meydanında toplanma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FD42609-C76A-13EF-B93A-9E91B4C80E29}"/>
              </a:ext>
            </a:extLst>
          </p:cNvPr>
          <p:cNvSpPr txBox="1"/>
          <p:nvPr/>
        </p:nvSpPr>
        <p:spPr>
          <a:xfrm>
            <a:off x="4711307" y="2644170"/>
            <a:ext cx="2769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Dünya </a:t>
            </a:r>
          </a:p>
          <a:p>
            <a:pPr marL="3175"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</a:p>
          <a:p>
            <a:pPr marL="3175"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Ahiret Hayatı</a:t>
            </a:r>
          </a:p>
        </p:txBody>
      </p:sp>
    </p:spTree>
    <p:extLst>
      <p:ext uri="{BB962C8B-B14F-4D97-AF65-F5344CB8AC3E}">
        <p14:creationId xmlns:p14="http://schemas.microsoft.com/office/powerpoint/2010/main" val="25235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2" grpId="0"/>
      <p:bldP spid="13" grpId="0"/>
      <p:bldP spid="15" grpId="0"/>
      <p:bldP spid="18" grpId="0"/>
      <p:bldP spid="19" grpId="0"/>
      <p:bldP spid="20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2995DAA-9639-EEF2-3AAB-E0505A25A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60BE4624-72E8-73DE-7015-0EB536F11B1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8D76468-A8F6-E1A2-0486-4AA2B6CC82F4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6DBDADDD-0839-F42A-2B7B-180974BF969A}"/>
              </a:ext>
            </a:extLst>
          </p:cNvPr>
          <p:cNvSpPr/>
          <p:nvPr/>
        </p:nvSpPr>
        <p:spPr>
          <a:xfrm>
            <a:off x="707757" y="3866797"/>
            <a:ext cx="628676" cy="543019"/>
          </a:xfrm>
          <a:custGeom>
            <a:avLst/>
            <a:gdLst/>
            <a:ahLst/>
            <a:cxnLst/>
            <a:rect l="l" t="t" r="r" b="b"/>
            <a:pathLst>
              <a:path w="959891" h="829106">
                <a:moveTo>
                  <a:pt x="0" y="0"/>
                </a:moveTo>
                <a:lnTo>
                  <a:pt x="959892" y="0"/>
                </a:lnTo>
                <a:lnTo>
                  <a:pt x="959892" y="829107"/>
                </a:lnTo>
                <a:lnTo>
                  <a:pt x="0" y="829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2937D2B-1695-48C2-ACCC-F64B5CB74DAA}"/>
              </a:ext>
            </a:extLst>
          </p:cNvPr>
          <p:cNvSpPr txBox="1"/>
          <p:nvPr/>
        </p:nvSpPr>
        <p:spPr>
          <a:xfrm>
            <a:off x="773405" y="971149"/>
            <a:ext cx="109588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Kıyamet,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genel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yok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oluştan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meydana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gelecek</a:t>
            </a:r>
            <a:r>
              <a:rPr lang="tr-TR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yeniden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dirilişin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ifadesidir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İsrafil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sura</a:t>
            </a:r>
            <a:r>
              <a:rPr lang="tr-TR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üflediğinde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kıyamet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kopar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şey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yok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olur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İkinci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</a:t>
            </a:r>
            <a:r>
              <a:rPr lang="tr-TR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üflediğinde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insanlar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dirilip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kabirlerinden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kalkarlar</a:t>
            </a:r>
            <a:r>
              <a:rPr lang="tr-TR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mahşer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yerine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doğru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yönelirler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parçada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aşağıdakilerden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hangisine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değinilmemiştir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İlahi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adalet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terazisinin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adına</a:t>
            </a: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Kıyamet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günü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evrenin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hâlinin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olacağına</a:t>
            </a: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Yeniden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diriltilen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insanların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nereye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gideceğine</a:t>
            </a: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İsrafil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adlı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meleğin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sura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kaç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üfleyeceğine</a:t>
            </a: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731B0A57-377A-8CE4-718A-B2AABA20A073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CA9712B-AABE-220A-0353-742D2CEB40F4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7" name="Metin kutusu 4">
            <a:extLst>
              <a:ext uri="{FF2B5EF4-FFF2-40B4-BE49-F238E27FC236}">
                <a16:creationId xmlns:a16="http://schemas.microsoft.com/office/drawing/2014/main" id="{B2611840-BF22-70F3-E1C0-B24B3FD60EB1}"/>
              </a:ext>
            </a:extLst>
          </p:cNvPr>
          <p:cNvSpPr txBox="1"/>
          <p:nvPr/>
        </p:nvSpPr>
        <p:spPr>
          <a:xfrm>
            <a:off x="0" y="583057"/>
            <a:ext cx="535979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  Bumerang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/ 1. Ünite / Kavratan Testler 4 / Soru 2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2995DAA-9639-EEF2-3AAB-E0505A25A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60BE4624-72E8-73DE-7015-0EB536F11B1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8D76468-A8F6-E1A2-0486-4AA2B6CC82F4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6DBDADDD-0839-F42A-2B7B-180974BF969A}"/>
              </a:ext>
            </a:extLst>
          </p:cNvPr>
          <p:cNvSpPr/>
          <p:nvPr/>
        </p:nvSpPr>
        <p:spPr>
          <a:xfrm>
            <a:off x="664868" y="5777709"/>
            <a:ext cx="628676" cy="543019"/>
          </a:xfrm>
          <a:custGeom>
            <a:avLst/>
            <a:gdLst/>
            <a:ahLst/>
            <a:cxnLst/>
            <a:rect l="l" t="t" r="r" b="b"/>
            <a:pathLst>
              <a:path w="959891" h="829106">
                <a:moveTo>
                  <a:pt x="0" y="0"/>
                </a:moveTo>
                <a:lnTo>
                  <a:pt x="959892" y="0"/>
                </a:lnTo>
                <a:lnTo>
                  <a:pt x="959892" y="829107"/>
                </a:lnTo>
                <a:lnTo>
                  <a:pt x="0" y="829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2937D2B-1695-48C2-ACCC-F64B5CB74DAA}"/>
              </a:ext>
            </a:extLst>
          </p:cNvPr>
          <p:cNvSpPr txBox="1"/>
          <p:nvPr/>
        </p:nvSpPr>
        <p:spPr>
          <a:xfrm>
            <a:off x="773405" y="971149"/>
            <a:ext cx="10958823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yüzler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ağarır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yüzler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kararır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Yüzleri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kararanlara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İmanınızdan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inkâr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ettiniz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öyle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mi?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Öyle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inkâr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etmenize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karşılık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azabı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tadın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.’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denilir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Yüzleri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ağaranlar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Allah’ın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(c.c.)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rahmeti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içindedirler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ebedî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kalacaklardır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(Âl-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İmrân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suresi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106-107.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ayetler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ortaya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konmuştur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Suçluların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yazılı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olanlardan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korkmuş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olduklarını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görürsün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Vay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hâlimize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derler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nasıl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kitapmış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Küçük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büyük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hiçbir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şey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bırakmaksızın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hepsini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sayıp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dökmüş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Böylece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yaptıklarını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karşılarında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bulmuşlardır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Rabb’in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hiç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kimseye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zulmetmez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Kehf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suresi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49.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ayetlerde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aşağıdaki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kavramlardan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hangisi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vurgulanmamıştır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defteri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Cennet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Cehennem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Ba’s 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Mizan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731B0A57-377A-8CE4-718A-B2AABA20A073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CA9712B-AABE-220A-0353-742D2CEB40F4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7" name="Metin kutusu 4">
            <a:extLst>
              <a:ext uri="{FF2B5EF4-FFF2-40B4-BE49-F238E27FC236}">
                <a16:creationId xmlns:a16="http://schemas.microsoft.com/office/drawing/2014/main" id="{DBD7B4C5-D0B7-A0EA-3073-2AF117732466}"/>
              </a:ext>
            </a:extLst>
          </p:cNvPr>
          <p:cNvSpPr txBox="1"/>
          <p:nvPr/>
        </p:nvSpPr>
        <p:spPr>
          <a:xfrm>
            <a:off x="0" y="583057"/>
            <a:ext cx="540199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  Bumerang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/ 1. Ünite / Kavratan Testler 4 / Soru 7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9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2995DAA-9639-EEF2-3AAB-E0505A25A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 6">
            <a:extLst>
              <a:ext uri="{FF2B5EF4-FFF2-40B4-BE49-F238E27FC236}">
                <a16:creationId xmlns:a16="http://schemas.microsoft.com/office/drawing/2014/main" id="{6DBDADDD-0839-F42A-2B7B-180974BF969A}"/>
              </a:ext>
            </a:extLst>
          </p:cNvPr>
          <p:cNvSpPr/>
          <p:nvPr/>
        </p:nvSpPr>
        <p:spPr>
          <a:xfrm>
            <a:off x="5223484" y="5498667"/>
            <a:ext cx="628676" cy="543019"/>
          </a:xfrm>
          <a:custGeom>
            <a:avLst/>
            <a:gdLst/>
            <a:ahLst/>
            <a:cxnLst/>
            <a:rect l="l" t="t" r="r" b="b"/>
            <a:pathLst>
              <a:path w="959891" h="829106">
                <a:moveTo>
                  <a:pt x="0" y="0"/>
                </a:moveTo>
                <a:lnTo>
                  <a:pt x="959892" y="0"/>
                </a:lnTo>
                <a:lnTo>
                  <a:pt x="959892" y="829107"/>
                </a:lnTo>
                <a:lnTo>
                  <a:pt x="0" y="829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2937D2B-1695-48C2-ACCC-F64B5CB74DAA}"/>
              </a:ext>
            </a:extLst>
          </p:cNvPr>
          <p:cNvSpPr txBox="1"/>
          <p:nvPr/>
        </p:nvSpPr>
        <p:spPr>
          <a:xfrm>
            <a:off x="773405" y="971149"/>
            <a:ext cx="1095882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Ölümden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yeniden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dirilişle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birlikte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ahiret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hayatı</a:t>
            </a:r>
            <a:r>
              <a:rPr lang="tr-TR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başlayacaktır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Yeniden </a:t>
            </a:r>
            <a:endParaRPr lang="tr-TR" sz="2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diriltilen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insanlar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büyük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tr-TR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alanda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toplanacaklardır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Burada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dünya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hayatında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yaptıkları</a:t>
            </a:r>
            <a:r>
              <a:rPr lang="tr-TR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küçük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iyiliğin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kötülüğün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karşılığını</a:t>
            </a:r>
            <a:r>
              <a:rPr lang="tr-TR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göreceklerdir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İnsanların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sevap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günahları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şeklini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</a:t>
            </a:r>
            <a:r>
              <a:rPr lang="tr-TR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bilemediğimiz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manevi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aletle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tartılacaktır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Ayrıca</a:t>
            </a:r>
            <a:r>
              <a:rPr lang="tr-TR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kıyamet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günü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Kiramen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kâtibin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meleklerinin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yazmış</a:t>
            </a:r>
            <a:r>
              <a:rPr lang="tr-TR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insanların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yaptığı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işlerin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yazılı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bulunduğu</a:t>
            </a:r>
            <a:r>
              <a:rPr lang="tr-TR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defterleri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herkese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gösterilecektir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Kutsal</a:t>
            </a:r>
            <a:r>
              <a:rPr lang="tr-TR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Kitab’ımızın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bildirdiğine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insanların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ayak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göz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tr-TR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kulak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gibi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organları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yaptıklarına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şahitlik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edecektir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parçada</a:t>
            </a: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ahiret</a:t>
            </a: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hayatının</a:t>
            </a: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Mahşer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Ba’s </a:t>
            </a:r>
            <a:r>
              <a:rPr lang="tr-TR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Mizan</a:t>
            </a:r>
            <a:endParaRPr lang="en-US" sz="2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aşamalarından</a:t>
            </a: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hangilerine</a:t>
            </a: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değinilmiştir</a:t>
            </a: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I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tr-TR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I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II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tr-TR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I, II </a:t>
            </a:r>
            <a:r>
              <a:rPr 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60BE4624-72E8-73DE-7015-0EB536F11B1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8D76468-A8F6-E1A2-0486-4AA2B6CC82F4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731B0A57-377A-8CE4-718A-B2AABA20A073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CA9712B-AABE-220A-0353-742D2CEB40F4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7" name="Metin kutusu 4">
            <a:extLst>
              <a:ext uri="{FF2B5EF4-FFF2-40B4-BE49-F238E27FC236}">
                <a16:creationId xmlns:a16="http://schemas.microsoft.com/office/drawing/2014/main" id="{5E2B7D7B-635D-4A08-AA79-D7EA0701AA39}"/>
              </a:ext>
            </a:extLst>
          </p:cNvPr>
          <p:cNvSpPr txBox="1"/>
          <p:nvPr/>
        </p:nvSpPr>
        <p:spPr>
          <a:xfrm>
            <a:off x="0" y="583057"/>
            <a:ext cx="540199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  Bumerang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/ 1. Ünite / Kavratan Testler 4 / Soru 3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65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9F322412-2970-13C8-909C-ABABC5E6B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D13F1733-1837-3E6E-957B-80E2491AD43E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8C25843-504B-B500-D65F-D785B999D849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641D274-13B0-521B-E27E-54171780D586}"/>
              </a:ext>
            </a:extLst>
          </p:cNvPr>
          <p:cNvSpPr txBox="1"/>
          <p:nvPr/>
        </p:nvSpPr>
        <p:spPr>
          <a:xfrm>
            <a:off x="773405" y="723900"/>
            <a:ext cx="1055108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Aşağıda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verilen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cümlelerdeki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noktalı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yerlere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kelimeleri </a:t>
            </a:r>
            <a:endParaRPr lang="tr-TR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yazınız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İsrafil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tarafından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üflenecek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niteliği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belirli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olmayan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alete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…………..….…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amelleri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kötü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olanların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ceza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günahları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ölçüsünde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kalacakları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yeridir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sahibi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amelleri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olanların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sonsuza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kalacakları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mükafat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yurdudur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…………….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insanların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amellerinden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dolayı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sorguya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çekilmelerine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İnsanların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yeniden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diriltilmelerine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F810D84-3B5C-91F6-E38D-86A00261590A}"/>
              </a:ext>
            </a:extLst>
          </p:cNvPr>
          <p:cNvSpPr txBox="1"/>
          <p:nvPr/>
        </p:nvSpPr>
        <p:spPr>
          <a:xfrm>
            <a:off x="9215867" y="1552084"/>
            <a:ext cx="104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FF0000"/>
                </a:solidFill>
              </a:rPr>
              <a:t>sûr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7D9C1C6-C429-050F-67CC-E466BB5AA1CB}"/>
              </a:ext>
            </a:extLst>
          </p:cNvPr>
          <p:cNvSpPr txBox="1"/>
          <p:nvPr/>
        </p:nvSpPr>
        <p:spPr>
          <a:xfrm>
            <a:off x="1200841" y="2066527"/>
            <a:ext cx="1788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Cehennem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69B3822-E1A9-2526-0FC5-9170E0E9CC2A}"/>
              </a:ext>
            </a:extLst>
          </p:cNvPr>
          <p:cNvSpPr txBox="1"/>
          <p:nvPr/>
        </p:nvSpPr>
        <p:spPr>
          <a:xfrm>
            <a:off x="867508" y="3804514"/>
            <a:ext cx="1923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hesap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28740CC6-3A1D-6765-FD6E-7A220FC4EF9C}"/>
              </a:ext>
            </a:extLst>
          </p:cNvPr>
          <p:cNvSpPr txBox="1"/>
          <p:nvPr/>
        </p:nvSpPr>
        <p:spPr>
          <a:xfrm>
            <a:off x="5157854" y="4329146"/>
            <a:ext cx="148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FF0000"/>
                </a:solidFill>
              </a:rPr>
              <a:t>ba's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74CE40B1-8C02-9F9A-30F5-0FF9DF2E4315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80C1F941-C403-22B7-3319-BBEBA86BB6E3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1B2EC7A-4342-AE2A-E717-90E28D474165}"/>
              </a:ext>
            </a:extLst>
          </p:cNvPr>
          <p:cNvSpPr txBox="1"/>
          <p:nvPr/>
        </p:nvSpPr>
        <p:spPr>
          <a:xfrm>
            <a:off x="965983" y="2953307"/>
            <a:ext cx="1788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Cennet</a:t>
            </a:r>
          </a:p>
        </p:txBody>
      </p:sp>
    </p:spTree>
    <p:extLst>
      <p:ext uri="{BB962C8B-B14F-4D97-AF65-F5344CB8AC3E}">
        <p14:creationId xmlns:p14="http://schemas.microsoft.com/office/powerpoint/2010/main" val="299348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7" grpId="0"/>
      <p:bldP spid="1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16D0D24-C5D3-17BD-F34E-70C5350CA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9" name="Grup 28">
            <a:extLst>
              <a:ext uri="{FF2B5EF4-FFF2-40B4-BE49-F238E27FC236}">
                <a16:creationId xmlns:a16="http://schemas.microsoft.com/office/drawing/2014/main" id="{959867F3-64FC-8094-B96C-33180B47EB4D}"/>
              </a:ext>
            </a:extLst>
          </p:cNvPr>
          <p:cNvGrpSpPr/>
          <p:nvPr/>
        </p:nvGrpSpPr>
        <p:grpSpPr>
          <a:xfrm>
            <a:off x="773406" y="1531342"/>
            <a:ext cx="10645189" cy="2056532"/>
            <a:chOff x="251411" y="1531342"/>
            <a:chExt cx="10645189" cy="2056532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E4D0B71-D511-907D-0E32-8476635A5A8C}"/>
                </a:ext>
              </a:extLst>
            </p:cNvPr>
            <p:cNvSpPr/>
            <p:nvPr/>
          </p:nvSpPr>
          <p:spPr>
            <a:xfrm>
              <a:off x="2514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6EF8027B-0218-7906-97D5-43AEFFA6F71E}"/>
                </a:ext>
              </a:extLst>
            </p:cNvPr>
            <p:cNvSpPr/>
            <p:nvPr/>
          </p:nvSpPr>
          <p:spPr>
            <a:xfrm>
              <a:off x="29438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11B5DD07-B03D-A858-B379-00CDA277ABFA}"/>
                </a:ext>
              </a:extLst>
            </p:cNvPr>
            <p:cNvSpPr/>
            <p:nvPr/>
          </p:nvSpPr>
          <p:spPr>
            <a:xfrm>
              <a:off x="56362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031B24CF-DE9A-0DE4-3AC7-8E874F748EBA}"/>
                </a:ext>
              </a:extLst>
            </p:cNvPr>
            <p:cNvSpPr/>
            <p:nvPr/>
          </p:nvSpPr>
          <p:spPr>
            <a:xfrm>
              <a:off x="83286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8958A541-8036-D488-6148-22DB1B156363}"/>
              </a:ext>
            </a:extLst>
          </p:cNvPr>
          <p:cNvGrpSpPr/>
          <p:nvPr/>
        </p:nvGrpSpPr>
        <p:grpSpPr>
          <a:xfrm>
            <a:off x="773406" y="3876296"/>
            <a:ext cx="10645189" cy="2056532"/>
            <a:chOff x="773406" y="3876296"/>
            <a:chExt cx="10645189" cy="2056532"/>
          </a:xfrm>
        </p:grpSpPr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E3FFE183-5AB3-C552-AE11-DAB12DBCD681}"/>
                </a:ext>
              </a:extLst>
            </p:cNvPr>
            <p:cNvSpPr/>
            <p:nvPr/>
          </p:nvSpPr>
          <p:spPr>
            <a:xfrm>
              <a:off x="3465806" y="3876296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C365A3DE-A133-7863-4420-AF3470C1ABA3}"/>
                </a:ext>
              </a:extLst>
            </p:cNvPr>
            <p:cNvSpPr/>
            <p:nvPr/>
          </p:nvSpPr>
          <p:spPr>
            <a:xfrm>
              <a:off x="773406" y="3876296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1747A9E7-611D-84BE-5E34-D6E7384CD43C}"/>
                </a:ext>
              </a:extLst>
            </p:cNvPr>
            <p:cNvSpPr/>
            <p:nvPr/>
          </p:nvSpPr>
          <p:spPr>
            <a:xfrm>
              <a:off x="6158206" y="3876296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F7498534-B4C2-ABD1-4C4E-2CB622F1CB05}"/>
                </a:ext>
              </a:extLst>
            </p:cNvPr>
            <p:cNvSpPr/>
            <p:nvPr/>
          </p:nvSpPr>
          <p:spPr>
            <a:xfrm>
              <a:off x="8850606" y="3876296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</p:grp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C2092870-37FE-6FCC-17A0-BC1D07E6E355}"/>
              </a:ext>
            </a:extLst>
          </p:cNvPr>
          <p:cNvSpPr txBox="1"/>
          <p:nvPr/>
        </p:nvSpPr>
        <p:spPr>
          <a:xfrm>
            <a:off x="3930125" y="4801232"/>
            <a:ext cx="1929531" cy="461665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CEHENNEM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E912EDEC-AD55-DFFB-3F3D-CF5EC7B70E4C}"/>
              </a:ext>
            </a:extLst>
          </p:cNvPr>
          <p:cNvSpPr txBox="1"/>
          <p:nvPr/>
        </p:nvSpPr>
        <p:spPr>
          <a:xfrm>
            <a:off x="1231473" y="2442209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BERZAH</a:t>
            </a:r>
          </a:p>
        </p:txBody>
      </p:sp>
      <p:sp>
        <p:nvSpPr>
          <p:cNvPr id="68" name="Metin kutusu 67">
            <a:extLst>
              <a:ext uri="{FF2B5EF4-FFF2-40B4-BE49-F238E27FC236}">
                <a16:creationId xmlns:a16="http://schemas.microsoft.com/office/drawing/2014/main" id="{00E65472-2126-1C65-DEC3-E4666E76C2EB}"/>
              </a:ext>
            </a:extLst>
          </p:cNvPr>
          <p:cNvSpPr txBox="1"/>
          <p:nvPr/>
        </p:nvSpPr>
        <p:spPr>
          <a:xfrm>
            <a:off x="3930125" y="4787165"/>
            <a:ext cx="1929531" cy="461665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NENEMCEH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B1AAAE71-8BDA-D4D3-9083-8EA396B701AB}"/>
              </a:ext>
            </a:extLst>
          </p:cNvPr>
          <p:cNvSpPr txBox="1"/>
          <p:nvPr/>
        </p:nvSpPr>
        <p:spPr>
          <a:xfrm>
            <a:off x="3930125" y="2428141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KIYAMET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2078244D-5A42-9EBA-F167-B5D059571036}"/>
              </a:ext>
            </a:extLst>
          </p:cNvPr>
          <p:cNvSpPr txBox="1"/>
          <p:nvPr/>
        </p:nvSpPr>
        <p:spPr>
          <a:xfrm>
            <a:off x="6614710" y="2442209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BA'S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6595D76C-D235-7DD1-CE34-2BEDBC8EDE0C}"/>
              </a:ext>
            </a:extLst>
          </p:cNvPr>
          <p:cNvSpPr txBox="1"/>
          <p:nvPr/>
        </p:nvSpPr>
        <p:spPr>
          <a:xfrm>
            <a:off x="9317373" y="2514779"/>
            <a:ext cx="1929531" cy="384721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latin typeface="Arial" panose="020B0604020202020204" pitchFamily="34" charset="0"/>
                <a:cs typeface="Arial" panose="020B0604020202020204" pitchFamily="34" charset="0"/>
              </a:rPr>
              <a:t>AMELDEFTERİ</a:t>
            </a:r>
          </a:p>
        </p:txBody>
      </p:sp>
      <p:sp>
        <p:nvSpPr>
          <p:cNvPr id="59" name="Metin kutusu 58">
            <a:extLst>
              <a:ext uri="{FF2B5EF4-FFF2-40B4-BE49-F238E27FC236}">
                <a16:creationId xmlns:a16="http://schemas.microsoft.com/office/drawing/2014/main" id="{5F37E11A-61B3-ECFC-EBA5-FF116863F584}"/>
              </a:ext>
            </a:extLst>
          </p:cNvPr>
          <p:cNvSpPr txBox="1"/>
          <p:nvPr/>
        </p:nvSpPr>
        <p:spPr>
          <a:xfrm>
            <a:off x="1231473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CENNET</a:t>
            </a: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EEAE2093-10C7-49B1-8109-41F7FF4C772B}"/>
              </a:ext>
            </a:extLst>
          </p:cNvPr>
          <p:cNvSpPr txBox="1"/>
          <p:nvPr/>
        </p:nvSpPr>
        <p:spPr>
          <a:xfrm>
            <a:off x="6614710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SIRAT</a:t>
            </a:r>
          </a:p>
        </p:txBody>
      </p:sp>
      <p:sp>
        <p:nvSpPr>
          <p:cNvPr id="62" name="Metin kutusu 61">
            <a:extLst>
              <a:ext uri="{FF2B5EF4-FFF2-40B4-BE49-F238E27FC236}">
                <a16:creationId xmlns:a16="http://schemas.microsoft.com/office/drawing/2014/main" id="{47F5938A-535E-274C-9B42-7AB93E81EB55}"/>
              </a:ext>
            </a:extLst>
          </p:cNvPr>
          <p:cNvSpPr txBox="1"/>
          <p:nvPr/>
        </p:nvSpPr>
        <p:spPr>
          <a:xfrm>
            <a:off x="9317373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MÜKAFAT</a:t>
            </a:r>
          </a:p>
        </p:txBody>
      </p:sp>
      <p:sp>
        <p:nvSpPr>
          <p:cNvPr id="63" name="Metin kutusu 62">
            <a:extLst>
              <a:ext uri="{FF2B5EF4-FFF2-40B4-BE49-F238E27FC236}">
                <a16:creationId xmlns:a16="http://schemas.microsoft.com/office/drawing/2014/main" id="{8D938D09-3C7F-3EA5-1DBA-D863F5C92F45}"/>
              </a:ext>
            </a:extLst>
          </p:cNvPr>
          <p:cNvSpPr txBox="1"/>
          <p:nvPr/>
        </p:nvSpPr>
        <p:spPr>
          <a:xfrm>
            <a:off x="1231473" y="2439355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ZARHEB</a:t>
            </a:r>
          </a:p>
        </p:txBody>
      </p:sp>
      <p:sp>
        <p:nvSpPr>
          <p:cNvPr id="70" name="Metin kutusu 69">
            <a:extLst>
              <a:ext uri="{FF2B5EF4-FFF2-40B4-BE49-F238E27FC236}">
                <a16:creationId xmlns:a16="http://schemas.microsoft.com/office/drawing/2014/main" id="{3AC4CA68-F0B6-D02C-293C-51A22EAE55F0}"/>
              </a:ext>
            </a:extLst>
          </p:cNvPr>
          <p:cNvSpPr txBox="1"/>
          <p:nvPr/>
        </p:nvSpPr>
        <p:spPr>
          <a:xfrm>
            <a:off x="9317373" y="4787163"/>
            <a:ext cx="1929531" cy="507831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700" b="1" dirty="0">
                <a:latin typeface="Arial" panose="020B0604020202020204" pitchFamily="34" charset="0"/>
                <a:cs typeface="Arial" panose="020B0604020202020204" pitchFamily="34" charset="0"/>
              </a:rPr>
              <a:t>AFATMÜK</a:t>
            </a:r>
          </a:p>
        </p:txBody>
      </p:sp>
      <p:sp>
        <p:nvSpPr>
          <p:cNvPr id="64" name="Metin kutusu 63">
            <a:extLst>
              <a:ext uri="{FF2B5EF4-FFF2-40B4-BE49-F238E27FC236}">
                <a16:creationId xmlns:a16="http://schemas.microsoft.com/office/drawing/2014/main" id="{E3609E82-027A-ADED-83FD-48A487B3EAAB}"/>
              </a:ext>
            </a:extLst>
          </p:cNvPr>
          <p:cNvSpPr txBox="1"/>
          <p:nvPr/>
        </p:nvSpPr>
        <p:spPr>
          <a:xfrm>
            <a:off x="3930125" y="2439355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TEMKIYA</a:t>
            </a:r>
          </a:p>
        </p:txBody>
      </p:sp>
      <p:sp>
        <p:nvSpPr>
          <p:cNvPr id="65" name="Metin kutusu 64">
            <a:extLst>
              <a:ext uri="{FF2B5EF4-FFF2-40B4-BE49-F238E27FC236}">
                <a16:creationId xmlns:a16="http://schemas.microsoft.com/office/drawing/2014/main" id="{9FBEF497-B370-9515-1936-B8579AF67618}"/>
              </a:ext>
            </a:extLst>
          </p:cNvPr>
          <p:cNvSpPr txBox="1"/>
          <p:nvPr/>
        </p:nvSpPr>
        <p:spPr>
          <a:xfrm>
            <a:off x="6614710" y="2439355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ABS</a:t>
            </a:r>
          </a:p>
        </p:txBody>
      </p:sp>
      <p:sp>
        <p:nvSpPr>
          <p:cNvPr id="66" name="Metin kutusu 65">
            <a:extLst>
              <a:ext uri="{FF2B5EF4-FFF2-40B4-BE49-F238E27FC236}">
                <a16:creationId xmlns:a16="http://schemas.microsoft.com/office/drawing/2014/main" id="{460DC56A-E0E7-68F3-3DED-0E29EA1E09BC}"/>
              </a:ext>
            </a:extLst>
          </p:cNvPr>
          <p:cNvSpPr txBox="1"/>
          <p:nvPr/>
        </p:nvSpPr>
        <p:spPr>
          <a:xfrm>
            <a:off x="9317373" y="2523763"/>
            <a:ext cx="1929531" cy="384721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latin typeface="Arial" panose="020B0604020202020204" pitchFamily="34" charset="0"/>
                <a:cs typeface="Arial" panose="020B0604020202020204" pitchFamily="34" charset="0"/>
              </a:rPr>
              <a:t>ADEMTEELFRİ</a:t>
            </a:r>
          </a:p>
        </p:txBody>
      </p:sp>
      <p:sp>
        <p:nvSpPr>
          <p:cNvPr id="67" name="Metin kutusu 66">
            <a:extLst>
              <a:ext uri="{FF2B5EF4-FFF2-40B4-BE49-F238E27FC236}">
                <a16:creationId xmlns:a16="http://schemas.microsoft.com/office/drawing/2014/main" id="{4CB7C8D8-A0F5-7E06-312F-E6A8F053D950}"/>
              </a:ext>
            </a:extLst>
          </p:cNvPr>
          <p:cNvSpPr txBox="1"/>
          <p:nvPr/>
        </p:nvSpPr>
        <p:spPr>
          <a:xfrm>
            <a:off x="1231473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TENCEN</a:t>
            </a:r>
          </a:p>
        </p:txBody>
      </p:sp>
      <p:sp>
        <p:nvSpPr>
          <p:cNvPr id="69" name="Metin kutusu 68">
            <a:extLst>
              <a:ext uri="{FF2B5EF4-FFF2-40B4-BE49-F238E27FC236}">
                <a16:creationId xmlns:a16="http://schemas.microsoft.com/office/drawing/2014/main" id="{ACFB8FDF-F242-2E78-6AA9-1CD79FA9A595}"/>
              </a:ext>
            </a:extLst>
          </p:cNvPr>
          <p:cNvSpPr txBox="1"/>
          <p:nvPr/>
        </p:nvSpPr>
        <p:spPr>
          <a:xfrm>
            <a:off x="6614710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ASIRT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7DE58B19-44CE-A54F-1816-B581A07F0D00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4D1C195-DE72-71DE-6AAC-1795A0D4E8EE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72FCE838-BAEF-B835-6644-B6645A1B114F}"/>
              </a:ext>
            </a:extLst>
          </p:cNvPr>
          <p:cNvSpPr txBox="1"/>
          <p:nvPr/>
        </p:nvSpPr>
        <p:spPr>
          <a:xfrm>
            <a:off x="773406" y="723900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Harfleri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karışık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verilen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kavramları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edelim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0C11438-AA8B-8C04-0EE5-718C5D75F0D5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250FE265-BB35-F7EF-B487-F74C3B0A5132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31651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3" grpId="0" animBg="1"/>
      <p:bldP spid="70" grpId="0" animBg="1"/>
      <p:bldP spid="64" grpId="0" animBg="1"/>
      <p:bldP spid="65" grpId="0" animBg="1"/>
      <p:bldP spid="66" grpId="0" animBg="1"/>
      <p:bldP spid="67" grpId="0" animBg="1"/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Resim 20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D18CFB63-8B09-BF3A-0CCA-50609BCF9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CCC083F5-B75F-9BD0-DAAA-7127C75810CA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F7D343DB-6F3D-FA7A-1DCC-F33EB5E60D44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0CB07D51-1231-C2FF-AF52-81AA15576C38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FDEB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CD77815B-19E8-B0C0-46FE-02DEC27F21B7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3A6B053-D21F-D553-80FC-5493ED4ED9DC}"/>
              </a:ext>
            </a:extLst>
          </p:cNvPr>
          <p:cNvSpPr txBox="1"/>
          <p:nvPr/>
        </p:nvSpPr>
        <p:spPr>
          <a:xfrm>
            <a:off x="487227" y="1853000"/>
            <a:ext cx="21275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atin typeface="Arial" panose="020B0604020202020204" pitchFamily="34" charset="0"/>
              </a:rPr>
              <a:t>Ahiret hayatı ile dünya hayatı arasındaki ilişki, Kur'an-ı Kerim'de mevsimlere benzetilmiştir.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9DA9FC9-197E-05D0-FCB9-A5E8EDC69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01" y="524901"/>
            <a:ext cx="5808199" cy="5808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316AF067-CCDD-220F-8253-0BF41F5F5D75}"/>
              </a:ext>
            </a:extLst>
          </p:cNvPr>
          <p:cNvSpPr txBox="1"/>
          <p:nvPr/>
        </p:nvSpPr>
        <p:spPr>
          <a:xfrm>
            <a:off x="9083773" y="1320490"/>
            <a:ext cx="3024554" cy="470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150" dirty="0">
                <a:latin typeface="Arial" panose="020B0604020202020204" pitchFamily="34" charset="0"/>
              </a:rPr>
              <a:t>"Allah’ın varlığının delillerinden biri de şudur: Sen yeryüzünü boynu bükük (kupkuru) görürsün. Onun üzerine yağmuru indirdiğimiz zaman kıpırdar kabarır. Şüphesiz ki, onu dirilten, elbette ölüleri de diriltir. Şüphesiz O, her şeye gücü hakkıyla yetendir."</a:t>
            </a:r>
          </a:p>
          <a:p>
            <a:pPr algn="ctr"/>
            <a:r>
              <a:rPr lang="tr-TR" sz="2000" dirty="0">
                <a:latin typeface="Arial" panose="020B0604020202020204" pitchFamily="34" charset="0"/>
              </a:rPr>
              <a:t>(</a:t>
            </a:r>
            <a:r>
              <a:rPr lang="tr-TR" sz="2000" dirty="0" err="1">
                <a:latin typeface="Arial" panose="020B0604020202020204" pitchFamily="34" charset="0"/>
              </a:rPr>
              <a:t>Fussilet</a:t>
            </a:r>
            <a:r>
              <a:rPr lang="tr-TR" sz="2000" dirty="0">
                <a:latin typeface="Arial" panose="020B0604020202020204" pitchFamily="34" charset="0"/>
              </a:rPr>
              <a:t> suresi, 39. ayet)</a:t>
            </a:r>
          </a:p>
        </p:txBody>
      </p:sp>
    </p:spTree>
    <p:extLst>
      <p:ext uri="{BB962C8B-B14F-4D97-AF65-F5344CB8AC3E}">
        <p14:creationId xmlns:p14="http://schemas.microsoft.com/office/powerpoint/2010/main" val="38504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esim 21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A5CC156-F36B-71D6-0910-9523B86A8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33CF070-425D-0621-4AD2-E3D08AE5DEF3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7B0458F-477F-A2DD-43B3-C21EBC1D8BA4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grpSp>
        <p:nvGrpSpPr>
          <p:cNvPr id="13" name="Grup 12">
            <a:extLst>
              <a:ext uri="{FF2B5EF4-FFF2-40B4-BE49-F238E27FC236}">
                <a16:creationId xmlns:a16="http://schemas.microsoft.com/office/drawing/2014/main" id="{C23A11F5-4848-5445-5D6B-C0F5DCA7D1A8}"/>
              </a:ext>
            </a:extLst>
          </p:cNvPr>
          <p:cNvGrpSpPr/>
          <p:nvPr/>
        </p:nvGrpSpPr>
        <p:grpSpPr>
          <a:xfrm>
            <a:off x="1493626" y="1578030"/>
            <a:ext cx="9204749" cy="1330931"/>
            <a:chOff x="1133051" y="1746846"/>
            <a:chExt cx="9204749" cy="1330931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B83CCD7E-9498-C77D-B838-22F605E59A14}"/>
                </a:ext>
              </a:extLst>
            </p:cNvPr>
            <p:cNvSpPr/>
            <p:nvPr/>
          </p:nvSpPr>
          <p:spPr>
            <a:xfrm>
              <a:off x="1133051" y="1746850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65FD81F-8E48-6591-6B82-51BDF90FA217}"/>
                </a:ext>
              </a:extLst>
            </p:cNvPr>
            <p:cNvSpPr/>
            <p:nvPr/>
          </p:nvSpPr>
          <p:spPr>
            <a:xfrm>
              <a:off x="2695151" y="1746849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C4A67F1-6A19-6452-BB15-821A0A1BAD15}"/>
                </a:ext>
              </a:extLst>
            </p:cNvPr>
            <p:cNvSpPr/>
            <p:nvPr/>
          </p:nvSpPr>
          <p:spPr>
            <a:xfrm>
              <a:off x="4257251" y="1746848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7935B8A-FFE9-7572-83BD-EAA1766A4EAA}"/>
                </a:ext>
              </a:extLst>
            </p:cNvPr>
            <p:cNvSpPr/>
            <p:nvPr/>
          </p:nvSpPr>
          <p:spPr>
            <a:xfrm>
              <a:off x="5819351" y="1746848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FFFFF59-6580-8242-8FC8-91895EB6070A}"/>
                </a:ext>
              </a:extLst>
            </p:cNvPr>
            <p:cNvSpPr/>
            <p:nvPr/>
          </p:nvSpPr>
          <p:spPr>
            <a:xfrm>
              <a:off x="7381451" y="1746847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E2B320B-7044-97BC-0563-1280D3783599}"/>
                </a:ext>
              </a:extLst>
            </p:cNvPr>
            <p:cNvSpPr/>
            <p:nvPr/>
          </p:nvSpPr>
          <p:spPr>
            <a:xfrm>
              <a:off x="8943551" y="1746846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4" name="Grup 13">
            <a:extLst>
              <a:ext uri="{FF2B5EF4-FFF2-40B4-BE49-F238E27FC236}">
                <a16:creationId xmlns:a16="http://schemas.microsoft.com/office/drawing/2014/main" id="{E91FC9F8-B387-4A2E-8EA9-04A043C05559}"/>
              </a:ext>
            </a:extLst>
          </p:cNvPr>
          <p:cNvGrpSpPr/>
          <p:nvPr/>
        </p:nvGrpSpPr>
        <p:grpSpPr>
          <a:xfrm>
            <a:off x="2274676" y="3089331"/>
            <a:ext cx="7642649" cy="1330930"/>
            <a:chOff x="1133051" y="1746847"/>
            <a:chExt cx="7642649" cy="1330930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7096019-9029-A0BE-F3FB-B463131B1325}"/>
                </a:ext>
              </a:extLst>
            </p:cNvPr>
            <p:cNvSpPr/>
            <p:nvPr/>
          </p:nvSpPr>
          <p:spPr>
            <a:xfrm>
              <a:off x="1133051" y="1746850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3E2E60E-A818-0F0F-8DB5-6E3997F5803E}"/>
                </a:ext>
              </a:extLst>
            </p:cNvPr>
            <p:cNvSpPr/>
            <p:nvPr/>
          </p:nvSpPr>
          <p:spPr>
            <a:xfrm>
              <a:off x="2695151" y="1746849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8A04467-67AA-5D77-6D93-D20CCD58CF9E}"/>
                </a:ext>
              </a:extLst>
            </p:cNvPr>
            <p:cNvSpPr/>
            <p:nvPr/>
          </p:nvSpPr>
          <p:spPr>
            <a:xfrm>
              <a:off x="4257251" y="1746848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56C6B45-F4CF-1A89-897B-0BC05285E05C}"/>
                </a:ext>
              </a:extLst>
            </p:cNvPr>
            <p:cNvSpPr/>
            <p:nvPr/>
          </p:nvSpPr>
          <p:spPr>
            <a:xfrm>
              <a:off x="5819351" y="1746848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BF9873DF-48DF-5B15-AC8F-56AD0BB976D5}"/>
                </a:ext>
              </a:extLst>
            </p:cNvPr>
            <p:cNvSpPr/>
            <p:nvPr/>
          </p:nvSpPr>
          <p:spPr>
            <a:xfrm>
              <a:off x="7381451" y="1746847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0" name="Grup 39">
            <a:extLst>
              <a:ext uri="{FF2B5EF4-FFF2-40B4-BE49-F238E27FC236}">
                <a16:creationId xmlns:a16="http://schemas.microsoft.com/office/drawing/2014/main" id="{1B50268F-7177-82F5-D590-0E58A8ACC543}"/>
              </a:ext>
            </a:extLst>
          </p:cNvPr>
          <p:cNvGrpSpPr/>
          <p:nvPr/>
        </p:nvGrpSpPr>
        <p:grpSpPr>
          <a:xfrm>
            <a:off x="1681640" y="2040115"/>
            <a:ext cx="8894410" cy="584778"/>
            <a:chOff x="1681640" y="2155395"/>
            <a:chExt cx="8894410" cy="584778"/>
          </a:xfrm>
        </p:grpSpPr>
        <p:sp>
          <p:nvSpPr>
            <p:cNvPr id="34" name="Metin kutusu 33">
              <a:extLst>
                <a:ext uri="{FF2B5EF4-FFF2-40B4-BE49-F238E27FC236}">
                  <a16:creationId xmlns:a16="http://schemas.microsoft.com/office/drawing/2014/main" id="{C64637EC-0736-F571-33B6-7BF62EE8F193}"/>
                </a:ext>
              </a:extLst>
            </p:cNvPr>
            <p:cNvSpPr txBox="1"/>
            <p:nvPr/>
          </p:nvSpPr>
          <p:spPr>
            <a:xfrm>
              <a:off x="1681640" y="2155398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35" name="Metin kutusu 34">
              <a:extLst>
                <a:ext uri="{FF2B5EF4-FFF2-40B4-BE49-F238E27FC236}">
                  <a16:creationId xmlns:a16="http://schemas.microsoft.com/office/drawing/2014/main" id="{BC583DB7-A930-24F4-0087-B32D3B9A09EF}"/>
                </a:ext>
              </a:extLst>
            </p:cNvPr>
            <p:cNvSpPr txBox="1"/>
            <p:nvPr/>
          </p:nvSpPr>
          <p:spPr>
            <a:xfrm>
              <a:off x="3237396" y="2155397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36" name="Metin kutusu 35">
              <a:extLst>
                <a:ext uri="{FF2B5EF4-FFF2-40B4-BE49-F238E27FC236}">
                  <a16:creationId xmlns:a16="http://schemas.microsoft.com/office/drawing/2014/main" id="{4C3A41E5-7909-ABAD-B9B8-232F5126291C}"/>
                </a:ext>
              </a:extLst>
            </p:cNvPr>
            <p:cNvSpPr txBox="1"/>
            <p:nvPr/>
          </p:nvSpPr>
          <p:spPr>
            <a:xfrm>
              <a:off x="4801420" y="2155396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37" name="Metin kutusu 36">
              <a:extLst>
                <a:ext uri="{FF2B5EF4-FFF2-40B4-BE49-F238E27FC236}">
                  <a16:creationId xmlns:a16="http://schemas.microsoft.com/office/drawing/2014/main" id="{E656621C-E5F9-E6D3-3AA5-678183C3764F}"/>
                </a:ext>
              </a:extLst>
            </p:cNvPr>
            <p:cNvSpPr txBox="1"/>
            <p:nvPr/>
          </p:nvSpPr>
          <p:spPr>
            <a:xfrm>
              <a:off x="6363520" y="2155396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İ</a:t>
              </a:r>
            </a:p>
          </p:txBody>
        </p:sp>
        <p:sp>
          <p:nvSpPr>
            <p:cNvPr id="38" name="Metin kutusu 37">
              <a:extLst>
                <a:ext uri="{FF2B5EF4-FFF2-40B4-BE49-F238E27FC236}">
                  <a16:creationId xmlns:a16="http://schemas.microsoft.com/office/drawing/2014/main" id="{E82AD5DE-D145-E87A-699C-46E3DB3A8FA4}"/>
                </a:ext>
              </a:extLst>
            </p:cNvPr>
            <p:cNvSpPr txBox="1"/>
            <p:nvPr/>
          </p:nvSpPr>
          <p:spPr>
            <a:xfrm>
              <a:off x="7925057" y="2155395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39" name="Metin kutusu 38">
              <a:extLst>
                <a:ext uri="{FF2B5EF4-FFF2-40B4-BE49-F238E27FC236}">
                  <a16:creationId xmlns:a16="http://schemas.microsoft.com/office/drawing/2014/main" id="{63E1324F-525F-A719-923A-3C9058330ACF}"/>
                </a:ext>
              </a:extLst>
            </p:cNvPr>
            <p:cNvSpPr txBox="1"/>
            <p:nvPr/>
          </p:nvSpPr>
          <p:spPr>
            <a:xfrm>
              <a:off x="9482738" y="2155395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</p:grpSp>
      <p:grpSp>
        <p:nvGrpSpPr>
          <p:cNvPr id="55" name="Grup 54">
            <a:extLst>
              <a:ext uri="{FF2B5EF4-FFF2-40B4-BE49-F238E27FC236}">
                <a16:creationId xmlns:a16="http://schemas.microsoft.com/office/drawing/2014/main" id="{1FE00A7F-8406-5D18-EC73-D682619A856F}"/>
              </a:ext>
            </a:extLst>
          </p:cNvPr>
          <p:cNvGrpSpPr/>
          <p:nvPr/>
        </p:nvGrpSpPr>
        <p:grpSpPr>
          <a:xfrm>
            <a:off x="2467945" y="3556345"/>
            <a:ext cx="7336729" cy="584778"/>
            <a:chOff x="1681640" y="2155395"/>
            <a:chExt cx="7336729" cy="584778"/>
          </a:xfrm>
        </p:grpSpPr>
        <p:sp>
          <p:nvSpPr>
            <p:cNvPr id="56" name="Metin kutusu 55">
              <a:extLst>
                <a:ext uri="{FF2B5EF4-FFF2-40B4-BE49-F238E27FC236}">
                  <a16:creationId xmlns:a16="http://schemas.microsoft.com/office/drawing/2014/main" id="{07DE8AA0-29C2-4BE2-18B1-7A10D2D87FC6}"/>
                </a:ext>
              </a:extLst>
            </p:cNvPr>
            <p:cNvSpPr txBox="1"/>
            <p:nvPr/>
          </p:nvSpPr>
          <p:spPr>
            <a:xfrm>
              <a:off x="1681640" y="2155398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57" name="Metin kutusu 56">
              <a:extLst>
                <a:ext uri="{FF2B5EF4-FFF2-40B4-BE49-F238E27FC236}">
                  <a16:creationId xmlns:a16="http://schemas.microsoft.com/office/drawing/2014/main" id="{E35F66A9-49B5-C18D-C0E5-D9077B776C45}"/>
                </a:ext>
              </a:extLst>
            </p:cNvPr>
            <p:cNvSpPr txBox="1"/>
            <p:nvPr/>
          </p:nvSpPr>
          <p:spPr>
            <a:xfrm>
              <a:off x="3237396" y="2155397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58" name="Metin kutusu 57">
              <a:extLst>
                <a:ext uri="{FF2B5EF4-FFF2-40B4-BE49-F238E27FC236}">
                  <a16:creationId xmlns:a16="http://schemas.microsoft.com/office/drawing/2014/main" id="{D0D2112B-8E7D-8555-6E91-84DB2384DC17}"/>
                </a:ext>
              </a:extLst>
            </p:cNvPr>
            <p:cNvSpPr txBox="1"/>
            <p:nvPr/>
          </p:nvSpPr>
          <p:spPr>
            <a:xfrm>
              <a:off x="4801420" y="2155396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</a:p>
          </p:txBody>
        </p:sp>
        <p:sp>
          <p:nvSpPr>
            <p:cNvPr id="59" name="Metin kutusu 58">
              <a:extLst>
                <a:ext uri="{FF2B5EF4-FFF2-40B4-BE49-F238E27FC236}">
                  <a16:creationId xmlns:a16="http://schemas.microsoft.com/office/drawing/2014/main" id="{87DD2869-7ED3-C02A-1938-405D67B7C094}"/>
                </a:ext>
              </a:extLst>
            </p:cNvPr>
            <p:cNvSpPr txBox="1"/>
            <p:nvPr/>
          </p:nvSpPr>
          <p:spPr>
            <a:xfrm>
              <a:off x="6363520" y="2155396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60" name="Metin kutusu 59">
              <a:extLst>
                <a:ext uri="{FF2B5EF4-FFF2-40B4-BE49-F238E27FC236}">
                  <a16:creationId xmlns:a16="http://schemas.microsoft.com/office/drawing/2014/main" id="{FCF73E64-25DE-E662-FF0E-34890E8C1129}"/>
                </a:ext>
              </a:extLst>
            </p:cNvPr>
            <p:cNvSpPr txBox="1"/>
            <p:nvPr/>
          </p:nvSpPr>
          <p:spPr>
            <a:xfrm>
              <a:off x="7925057" y="2155395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</a:p>
          </p:txBody>
        </p:sp>
      </p:grpSp>
      <p:sp>
        <p:nvSpPr>
          <p:cNvPr id="6" name="Metin kutusu 5">
            <a:extLst>
              <a:ext uri="{FF2B5EF4-FFF2-40B4-BE49-F238E27FC236}">
                <a16:creationId xmlns:a16="http://schemas.microsoft.com/office/drawing/2014/main" id="{83D404CD-07CE-5C31-EB8D-E44E6C2A33F6}"/>
              </a:ext>
            </a:extLst>
          </p:cNvPr>
          <p:cNvSpPr txBox="1"/>
          <p:nvPr/>
        </p:nvSpPr>
        <p:spPr>
          <a:xfrm>
            <a:off x="773406" y="723900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Haydi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kelime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oyunu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oynayalım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EC2CCBD-62B5-981C-B294-C14CECC83550}"/>
              </a:ext>
            </a:extLst>
          </p:cNvPr>
          <p:cNvSpPr txBox="1"/>
          <p:nvPr/>
        </p:nvSpPr>
        <p:spPr>
          <a:xfrm>
            <a:off x="771763" y="4717747"/>
            <a:ext cx="85864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Tanımdan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çıkarak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kavram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yapıyoruz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istediğimiz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tıklıyoruz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Her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kutu 10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değerindedir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922DE723-58A6-DA79-E52F-C936E2981C39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48BE761B-EACB-03AE-104A-574A9C902F26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428991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D81CFE34-D1A6-2009-5CBE-733A9C795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4A56935-74F6-B8E4-88FF-3D695E9B3F8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C8EF82AC-95BF-E04C-E90C-8D373113770F}"/>
              </a:ext>
            </a:extLst>
          </p:cNvPr>
          <p:cNvGrpSpPr/>
          <p:nvPr/>
        </p:nvGrpSpPr>
        <p:grpSpPr>
          <a:xfrm>
            <a:off x="663633" y="2116058"/>
            <a:ext cx="6080549" cy="1330929"/>
            <a:chOff x="663633" y="2495893"/>
            <a:chExt cx="6080549" cy="1330929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2AB3925-D36E-0A5A-8B2F-3976031F7B0E}"/>
                </a:ext>
              </a:extLst>
            </p:cNvPr>
            <p:cNvSpPr/>
            <p:nvPr/>
          </p:nvSpPr>
          <p:spPr>
            <a:xfrm>
              <a:off x="663633" y="2495895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E2F9B3-AEC9-8C3A-8064-95A4B5F211F0}"/>
                </a:ext>
              </a:extLst>
            </p:cNvPr>
            <p:cNvSpPr/>
            <p:nvPr/>
          </p:nvSpPr>
          <p:spPr>
            <a:xfrm>
              <a:off x="2225733" y="2495894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C70421A-CF2A-CF3B-D2A7-0CAEDE0D732B}"/>
                </a:ext>
              </a:extLst>
            </p:cNvPr>
            <p:cNvSpPr/>
            <p:nvPr/>
          </p:nvSpPr>
          <p:spPr>
            <a:xfrm>
              <a:off x="37878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E76335A-5180-AF58-EB0D-7094FE3EB450}"/>
                </a:ext>
              </a:extLst>
            </p:cNvPr>
            <p:cNvSpPr/>
            <p:nvPr/>
          </p:nvSpPr>
          <p:spPr>
            <a:xfrm>
              <a:off x="53499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" name="Metin kutusu 2">
            <a:extLst>
              <a:ext uri="{FF2B5EF4-FFF2-40B4-BE49-F238E27FC236}">
                <a16:creationId xmlns:a16="http://schemas.microsoft.com/office/drawing/2014/main" id="{C8A01BE2-4417-6023-BF75-3B3F49BA873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82EB67E-0BB7-77EC-5B34-252F6E53506C}"/>
              </a:ext>
            </a:extLst>
          </p:cNvPr>
          <p:cNvSpPr txBox="1"/>
          <p:nvPr/>
        </p:nvSpPr>
        <p:spPr>
          <a:xfrm>
            <a:off x="851647" y="2578144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07DFEF4-5945-DCC1-DA68-62B93BC378DA}"/>
              </a:ext>
            </a:extLst>
          </p:cNvPr>
          <p:cNvSpPr txBox="1"/>
          <p:nvPr/>
        </p:nvSpPr>
        <p:spPr>
          <a:xfrm>
            <a:off x="2407403" y="2578143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47348BE-B77D-2491-7880-0230B3E5F5A6}"/>
              </a:ext>
            </a:extLst>
          </p:cNvPr>
          <p:cNvSpPr txBox="1"/>
          <p:nvPr/>
        </p:nvSpPr>
        <p:spPr>
          <a:xfrm>
            <a:off x="39714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CF4AC7C-6804-D28F-5223-972766B59519}"/>
              </a:ext>
            </a:extLst>
          </p:cNvPr>
          <p:cNvSpPr txBox="1"/>
          <p:nvPr/>
        </p:nvSpPr>
        <p:spPr>
          <a:xfrm>
            <a:off x="55335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4E7E032-854F-D737-0A21-6BD13092AD5C}"/>
              </a:ext>
            </a:extLst>
          </p:cNvPr>
          <p:cNvSpPr/>
          <p:nvPr/>
        </p:nvSpPr>
        <p:spPr>
          <a:xfrm>
            <a:off x="663633" y="826273"/>
            <a:ext cx="1725517" cy="843347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4DAC177-EDFA-F7CA-B473-85BB613FE6E3}"/>
              </a:ext>
            </a:extLst>
          </p:cNvPr>
          <p:cNvSpPr txBox="1"/>
          <p:nvPr/>
        </p:nvSpPr>
        <p:spPr>
          <a:xfrm>
            <a:off x="537021" y="878291"/>
            <a:ext cx="185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40 Puan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C8DCF318-2DC4-2391-172E-DDE619031288}"/>
              </a:ext>
            </a:extLst>
          </p:cNvPr>
          <p:cNvSpPr txBox="1"/>
          <p:nvPr/>
        </p:nvSpPr>
        <p:spPr>
          <a:xfrm>
            <a:off x="537021" y="3625001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İnsanların hesaba çekilmek üzere bir araya toplanmaları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14FBDF25-F136-AE24-7EF9-E5EA45E6EFEB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10D9AE49-0F70-7AC9-3B5F-07A0F7214AA0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52453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Resim 19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13A0DC0-10D7-06C5-A088-0D8CD9C63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4A56935-74F6-B8E4-88FF-3D695E9B3F8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C8EF82AC-95BF-E04C-E90C-8D373113770F}"/>
              </a:ext>
            </a:extLst>
          </p:cNvPr>
          <p:cNvGrpSpPr/>
          <p:nvPr/>
        </p:nvGrpSpPr>
        <p:grpSpPr>
          <a:xfrm>
            <a:off x="663633" y="2116057"/>
            <a:ext cx="7642649" cy="1330930"/>
            <a:chOff x="663633" y="2495892"/>
            <a:chExt cx="7642649" cy="1330930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2AB3925-D36E-0A5A-8B2F-3976031F7B0E}"/>
                </a:ext>
              </a:extLst>
            </p:cNvPr>
            <p:cNvSpPr/>
            <p:nvPr/>
          </p:nvSpPr>
          <p:spPr>
            <a:xfrm>
              <a:off x="663633" y="2495895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E2F9B3-AEC9-8C3A-8064-95A4B5F211F0}"/>
                </a:ext>
              </a:extLst>
            </p:cNvPr>
            <p:cNvSpPr/>
            <p:nvPr/>
          </p:nvSpPr>
          <p:spPr>
            <a:xfrm>
              <a:off x="2225733" y="2495894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C70421A-CF2A-CF3B-D2A7-0CAEDE0D732B}"/>
                </a:ext>
              </a:extLst>
            </p:cNvPr>
            <p:cNvSpPr/>
            <p:nvPr/>
          </p:nvSpPr>
          <p:spPr>
            <a:xfrm>
              <a:off x="37878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E76335A-5180-AF58-EB0D-7094FE3EB450}"/>
                </a:ext>
              </a:extLst>
            </p:cNvPr>
            <p:cNvSpPr/>
            <p:nvPr/>
          </p:nvSpPr>
          <p:spPr>
            <a:xfrm>
              <a:off x="53499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C513254-E7E5-4C03-28AC-4179657C746D}"/>
                </a:ext>
              </a:extLst>
            </p:cNvPr>
            <p:cNvSpPr/>
            <p:nvPr/>
          </p:nvSpPr>
          <p:spPr>
            <a:xfrm>
              <a:off x="6912033" y="2495892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" name="Metin kutusu 2">
            <a:extLst>
              <a:ext uri="{FF2B5EF4-FFF2-40B4-BE49-F238E27FC236}">
                <a16:creationId xmlns:a16="http://schemas.microsoft.com/office/drawing/2014/main" id="{C8A01BE2-4417-6023-BF75-3B3F49BA873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82EB67E-0BB7-77EC-5B34-252F6E53506C}"/>
              </a:ext>
            </a:extLst>
          </p:cNvPr>
          <p:cNvSpPr txBox="1"/>
          <p:nvPr/>
        </p:nvSpPr>
        <p:spPr>
          <a:xfrm>
            <a:off x="851647" y="2578144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07DFEF4-5945-DCC1-DA68-62B93BC378DA}"/>
              </a:ext>
            </a:extLst>
          </p:cNvPr>
          <p:cNvSpPr txBox="1"/>
          <p:nvPr/>
        </p:nvSpPr>
        <p:spPr>
          <a:xfrm>
            <a:off x="2407403" y="2578143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47348BE-B77D-2491-7880-0230B3E5F5A6}"/>
              </a:ext>
            </a:extLst>
          </p:cNvPr>
          <p:cNvSpPr txBox="1"/>
          <p:nvPr/>
        </p:nvSpPr>
        <p:spPr>
          <a:xfrm>
            <a:off x="39714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CF4AC7C-6804-D28F-5223-972766B59519}"/>
              </a:ext>
            </a:extLst>
          </p:cNvPr>
          <p:cNvSpPr txBox="1"/>
          <p:nvPr/>
        </p:nvSpPr>
        <p:spPr>
          <a:xfrm>
            <a:off x="55335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3A9B0F7F-7526-4895-21D2-EDC69BCFC2B8}"/>
              </a:ext>
            </a:extLst>
          </p:cNvPr>
          <p:cNvSpPr txBox="1"/>
          <p:nvPr/>
        </p:nvSpPr>
        <p:spPr>
          <a:xfrm>
            <a:off x="7095064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4E7E032-854F-D737-0A21-6BD13092AD5C}"/>
              </a:ext>
            </a:extLst>
          </p:cNvPr>
          <p:cNvSpPr/>
          <p:nvPr/>
        </p:nvSpPr>
        <p:spPr>
          <a:xfrm>
            <a:off x="663633" y="826273"/>
            <a:ext cx="1725517" cy="843347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4DAC177-EDFA-F7CA-B473-85BB613FE6E3}"/>
              </a:ext>
            </a:extLst>
          </p:cNvPr>
          <p:cNvSpPr txBox="1"/>
          <p:nvPr/>
        </p:nvSpPr>
        <p:spPr>
          <a:xfrm>
            <a:off x="537021" y="878291"/>
            <a:ext cx="185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50 Puan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667506A0-56CD-E304-C977-0070497BDD7C}"/>
              </a:ext>
            </a:extLst>
          </p:cNvPr>
          <p:cNvSpPr txBox="1"/>
          <p:nvPr/>
        </p:nvSpPr>
        <p:spPr>
          <a:xfrm>
            <a:off x="537021" y="3625001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İnsanların amellerinin tartıldığı ilahi adalet terazisi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D28488CC-5DA2-AD7E-715B-311E33E6F1D8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58BF4881-8E93-8E85-59D0-7E19D3BB2BCE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8576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esim 21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6AE8A4A4-7781-E71B-145B-221FF4D49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4A56935-74F6-B8E4-88FF-3D695E9B3F8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C8EF82AC-95BF-E04C-E90C-8D373113770F}"/>
              </a:ext>
            </a:extLst>
          </p:cNvPr>
          <p:cNvGrpSpPr/>
          <p:nvPr/>
        </p:nvGrpSpPr>
        <p:grpSpPr>
          <a:xfrm>
            <a:off x="663633" y="2116056"/>
            <a:ext cx="9204749" cy="1330931"/>
            <a:chOff x="663633" y="2495891"/>
            <a:chExt cx="9204749" cy="133093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2AB3925-D36E-0A5A-8B2F-3976031F7B0E}"/>
                </a:ext>
              </a:extLst>
            </p:cNvPr>
            <p:cNvSpPr/>
            <p:nvPr/>
          </p:nvSpPr>
          <p:spPr>
            <a:xfrm>
              <a:off x="663633" y="2495895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E2F9B3-AEC9-8C3A-8064-95A4B5F211F0}"/>
                </a:ext>
              </a:extLst>
            </p:cNvPr>
            <p:cNvSpPr/>
            <p:nvPr/>
          </p:nvSpPr>
          <p:spPr>
            <a:xfrm>
              <a:off x="2225733" y="2495894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C70421A-CF2A-CF3B-D2A7-0CAEDE0D732B}"/>
                </a:ext>
              </a:extLst>
            </p:cNvPr>
            <p:cNvSpPr/>
            <p:nvPr/>
          </p:nvSpPr>
          <p:spPr>
            <a:xfrm>
              <a:off x="37878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E76335A-5180-AF58-EB0D-7094FE3EB450}"/>
                </a:ext>
              </a:extLst>
            </p:cNvPr>
            <p:cNvSpPr/>
            <p:nvPr/>
          </p:nvSpPr>
          <p:spPr>
            <a:xfrm>
              <a:off x="53499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C513254-E7E5-4C03-28AC-4179657C746D}"/>
                </a:ext>
              </a:extLst>
            </p:cNvPr>
            <p:cNvSpPr/>
            <p:nvPr/>
          </p:nvSpPr>
          <p:spPr>
            <a:xfrm>
              <a:off x="6912033" y="2495892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B651674-4A8E-0C3C-3710-E29AA91ADBC4}"/>
                </a:ext>
              </a:extLst>
            </p:cNvPr>
            <p:cNvSpPr/>
            <p:nvPr/>
          </p:nvSpPr>
          <p:spPr>
            <a:xfrm>
              <a:off x="8474133" y="2495891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" name="Metin kutusu 2">
            <a:extLst>
              <a:ext uri="{FF2B5EF4-FFF2-40B4-BE49-F238E27FC236}">
                <a16:creationId xmlns:a16="http://schemas.microsoft.com/office/drawing/2014/main" id="{C8A01BE2-4417-6023-BF75-3B3F49BA873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82EB67E-0BB7-77EC-5B34-252F6E53506C}"/>
              </a:ext>
            </a:extLst>
          </p:cNvPr>
          <p:cNvSpPr txBox="1"/>
          <p:nvPr/>
        </p:nvSpPr>
        <p:spPr>
          <a:xfrm>
            <a:off x="851647" y="2578144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07DFEF4-5945-DCC1-DA68-62B93BC378DA}"/>
              </a:ext>
            </a:extLst>
          </p:cNvPr>
          <p:cNvSpPr txBox="1"/>
          <p:nvPr/>
        </p:nvSpPr>
        <p:spPr>
          <a:xfrm>
            <a:off x="2407403" y="2578143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47348BE-B77D-2491-7880-0230B3E5F5A6}"/>
              </a:ext>
            </a:extLst>
          </p:cNvPr>
          <p:cNvSpPr txBox="1"/>
          <p:nvPr/>
        </p:nvSpPr>
        <p:spPr>
          <a:xfrm>
            <a:off x="39714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CF4AC7C-6804-D28F-5223-972766B59519}"/>
              </a:ext>
            </a:extLst>
          </p:cNvPr>
          <p:cNvSpPr txBox="1"/>
          <p:nvPr/>
        </p:nvSpPr>
        <p:spPr>
          <a:xfrm>
            <a:off x="55335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3A9B0F7F-7526-4895-21D2-EDC69BCFC2B8}"/>
              </a:ext>
            </a:extLst>
          </p:cNvPr>
          <p:cNvSpPr txBox="1"/>
          <p:nvPr/>
        </p:nvSpPr>
        <p:spPr>
          <a:xfrm>
            <a:off x="7095064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C08D384D-C3FA-4A0F-3418-1A1D9D1E228A}"/>
              </a:ext>
            </a:extLst>
          </p:cNvPr>
          <p:cNvSpPr txBox="1"/>
          <p:nvPr/>
        </p:nvSpPr>
        <p:spPr>
          <a:xfrm>
            <a:off x="8652745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4E7E032-854F-D737-0A21-6BD13092AD5C}"/>
              </a:ext>
            </a:extLst>
          </p:cNvPr>
          <p:cNvSpPr/>
          <p:nvPr/>
        </p:nvSpPr>
        <p:spPr>
          <a:xfrm>
            <a:off x="663633" y="826273"/>
            <a:ext cx="1725517" cy="843347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4DAC177-EDFA-F7CA-B473-85BB613FE6E3}"/>
              </a:ext>
            </a:extLst>
          </p:cNvPr>
          <p:cNvSpPr txBox="1"/>
          <p:nvPr/>
        </p:nvSpPr>
        <p:spPr>
          <a:xfrm>
            <a:off x="537021" y="878291"/>
            <a:ext cx="185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60 Puan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DFF02907-016C-12A7-0495-1C940A8338D5}"/>
              </a:ext>
            </a:extLst>
          </p:cNvPr>
          <p:cNvSpPr txBox="1"/>
          <p:nvPr/>
        </p:nvSpPr>
        <p:spPr>
          <a:xfrm>
            <a:off x="537021" y="3625001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Ölümle başlayıp tekrar dirilinceye kadar geçen zaman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EABD73A4-A1BE-1F98-666B-1A76364ED284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BA9BE016-A8B2-4A56-132D-0F6C47B07164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25698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F41E992F-614A-5F31-82A0-BE74AA700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4A56935-74F6-B8E4-88FF-3D695E9B3F8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C8EF82AC-95BF-E04C-E90C-8D373113770F}"/>
              </a:ext>
            </a:extLst>
          </p:cNvPr>
          <p:cNvGrpSpPr/>
          <p:nvPr/>
        </p:nvGrpSpPr>
        <p:grpSpPr>
          <a:xfrm>
            <a:off x="663633" y="2116055"/>
            <a:ext cx="10777610" cy="1330932"/>
            <a:chOff x="663633" y="2495890"/>
            <a:chExt cx="10777610" cy="1330932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2AB3925-D36E-0A5A-8B2F-3976031F7B0E}"/>
                </a:ext>
              </a:extLst>
            </p:cNvPr>
            <p:cNvSpPr/>
            <p:nvPr/>
          </p:nvSpPr>
          <p:spPr>
            <a:xfrm>
              <a:off x="663633" y="2495895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E2F9B3-AEC9-8C3A-8064-95A4B5F211F0}"/>
                </a:ext>
              </a:extLst>
            </p:cNvPr>
            <p:cNvSpPr/>
            <p:nvPr/>
          </p:nvSpPr>
          <p:spPr>
            <a:xfrm>
              <a:off x="2225733" y="2495894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C70421A-CF2A-CF3B-D2A7-0CAEDE0D732B}"/>
                </a:ext>
              </a:extLst>
            </p:cNvPr>
            <p:cNvSpPr/>
            <p:nvPr/>
          </p:nvSpPr>
          <p:spPr>
            <a:xfrm>
              <a:off x="37878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E76335A-5180-AF58-EB0D-7094FE3EB450}"/>
                </a:ext>
              </a:extLst>
            </p:cNvPr>
            <p:cNvSpPr/>
            <p:nvPr/>
          </p:nvSpPr>
          <p:spPr>
            <a:xfrm>
              <a:off x="53499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C513254-E7E5-4C03-28AC-4179657C746D}"/>
                </a:ext>
              </a:extLst>
            </p:cNvPr>
            <p:cNvSpPr/>
            <p:nvPr/>
          </p:nvSpPr>
          <p:spPr>
            <a:xfrm>
              <a:off x="6912033" y="2495892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B651674-4A8E-0C3C-3710-E29AA91ADBC4}"/>
                </a:ext>
              </a:extLst>
            </p:cNvPr>
            <p:cNvSpPr/>
            <p:nvPr/>
          </p:nvSpPr>
          <p:spPr>
            <a:xfrm>
              <a:off x="8474133" y="2495891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C98667FD-4383-86F9-180C-8B540AD7309B}"/>
                </a:ext>
              </a:extLst>
            </p:cNvPr>
            <p:cNvSpPr/>
            <p:nvPr/>
          </p:nvSpPr>
          <p:spPr>
            <a:xfrm>
              <a:off x="10046994" y="2495890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</p:grpSp>
      <p:sp>
        <p:nvSpPr>
          <p:cNvPr id="3" name="Metin kutusu 2">
            <a:extLst>
              <a:ext uri="{FF2B5EF4-FFF2-40B4-BE49-F238E27FC236}">
                <a16:creationId xmlns:a16="http://schemas.microsoft.com/office/drawing/2014/main" id="{C8A01BE2-4417-6023-BF75-3B3F49BA873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82EB67E-0BB7-77EC-5B34-252F6E53506C}"/>
              </a:ext>
            </a:extLst>
          </p:cNvPr>
          <p:cNvSpPr txBox="1"/>
          <p:nvPr/>
        </p:nvSpPr>
        <p:spPr>
          <a:xfrm>
            <a:off x="851647" y="2578144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07DFEF4-5945-DCC1-DA68-62B93BC378DA}"/>
              </a:ext>
            </a:extLst>
          </p:cNvPr>
          <p:cNvSpPr txBox="1"/>
          <p:nvPr/>
        </p:nvSpPr>
        <p:spPr>
          <a:xfrm>
            <a:off x="2407403" y="2578143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47348BE-B77D-2491-7880-0230B3E5F5A6}"/>
              </a:ext>
            </a:extLst>
          </p:cNvPr>
          <p:cNvSpPr txBox="1"/>
          <p:nvPr/>
        </p:nvSpPr>
        <p:spPr>
          <a:xfrm>
            <a:off x="39714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CF4AC7C-6804-D28F-5223-972766B59519}"/>
              </a:ext>
            </a:extLst>
          </p:cNvPr>
          <p:cNvSpPr txBox="1"/>
          <p:nvPr/>
        </p:nvSpPr>
        <p:spPr>
          <a:xfrm>
            <a:off x="55335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3A9B0F7F-7526-4895-21D2-EDC69BCFC2B8}"/>
              </a:ext>
            </a:extLst>
          </p:cNvPr>
          <p:cNvSpPr txBox="1"/>
          <p:nvPr/>
        </p:nvSpPr>
        <p:spPr>
          <a:xfrm>
            <a:off x="7095064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C08D384D-C3FA-4A0F-3418-1A1D9D1E228A}"/>
              </a:ext>
            </a:extLst>
          </p:cNvPr>
          <p:cNvSpPr txBox="1"/>
          <p:nvPr/>
        </p:nvSpPr>
        <p:spPr>
          <a:xfrm>
            <a:off x="8652745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6721DE25-2BDA-CB2F-D444-16B9BA085E6E}"/>
              </a:ext>
            </a:extLst>
          </p:cNvPr>
          <p:cNvSpPr txBox="1"/>
          <p:nvPr/>
        </p:nvSpPr>
        <p:spPr>
          <a:xfrm>
            <a:off x="10225598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4E7E032-854F-D737-0A21-6BD13092AD5C}"/>
              </a:ext>
            </a:extLst>
          </p:cNvPr>
          <p:cNvSpPr/>
          <p:nvPr/>
        </p:nvSpPr>
        <p:spPr>
          <a:xfrm>
            <a:off x="663633" y="826273"/>
            <a:ext cx="1725517" cy="843347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4DAC177-EDFA-F7CA-B473-85BB613FE6E3}"/>
              </a:ext>
            </a:extLst>
          </p:cNvPr>
          <p:cNvSpPr txBox="1"/>
          <p:nvPr/>
        </p:nvSpPr>
        <p:spPr>
          <a:xfrm>
            <a:off x="537021" y="878291"/>
            <a:ext cx="185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70 Puan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4566CF51-5870-FA1A-206B-F4CC26F9E3C1}"/>
              </a:ext>
            </a:extLst>
          </p:cNvPr>
          <p:cNvSpPr txBox="1"/>
          <p:nvPr/>
        </p:nvSpPr>
        <p:spPr>
          <a:xfrm>
            <a:off x="537021" y="3625001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Evrende bulunan her şeyin yok olması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2472357F-7247-AC3F-B2C1-617CD96A3BC4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D50FBD92-C953-8669-FA95-82103F25D46B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417611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sim 18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37A7D241-F414-D6FB-E0A1-32FE745A9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243ECD13-DEF1-4748-14FD-ED8F427C913B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AFAD566-886A-AF12-215C-4C8D3878BE42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pic>
        <p:nvPicPr>
          <p:cNvPr id="15" name="Resim 14" descr="ekran görüntüsü, tasarım içeren bir resim&#10;&#10;Açıklama otomatik olarak oluşturuldu">
            <a:extLst>
              <a:ext uri="{FF2B5EF4-FFF2-40B4-BE49-F238E27FC236}">
                <a16:creationId xmlns:a16="http://schemas.microsoft.com/office/drawing/2014/main" id="{15C08424-78EA-CEF6-B166-D16B78473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46" y="2002782"/>
            <a:ext cx="4614000" cy="100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3A6B053-D21F-D553-80FC-5493ED4ED9DC}"/>
              </a:ext>
            </a:extLst>
          </p:cNvPr>
          <p:cNvSpPr txBox="1"/>
          <p:nvPr/>
        </p:nvSpPr>
        <p:spPr>
          <a:xfrm>
            <a:off x="4828660" y="2286488"/>
            <a:ext cx="39443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dirty="0">
                <a:latin typeface="Arial" panose="020B0604020202020204" pitchFamily="34" charset="0"/>
              </a:rPr>
              <a:t>Mikail OKUMUŞ</a:t>
            </a:r>
          </a:p>
        </p:txBody>
      </p:sp>
      <p:pic>
        <p:nvPicPr>
          <p:cNvPr id="17" name="Resim 16" descr="ekran görüntüsü, tasarım içeren bir resim&#10;&#10;Açıklama otomatik olarak oluşturuldu">
            <a:extLst>
              <a:ext uri="{FF2B5EF4-FFF2-40B4-BE49-F238E27FC236}">
                <a16:creationId xmlns:a16="http://schemas.microsoft.com/office/drawing/2014/main" id="{EF4A1094-7B74-3BEF-2B4B-763A9A4DE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62" y="4312536"/>
            <a:ext cx="4614000" cy="1008000"/>
          </a:xfrm>
          <a:prstGeom prst="rect">
            <a:avLst/>
          </a:prstGeom>
        </p:spPr>
      </p:pic>
      <p:pic>
        <p:nvPicPr>
          <p:cNvPr id="16" name="Resim 15" descr="ekran görüntüsü, tasarım içeren bir resim&#10;&#10;Açıklama otomatik olarak oluşturuldu">
            <a:extLst>
              <a:ext uri="{FF2B5EF4-FFF2-40B4-BE49-F238E27FC236}">
                <a16:creationId xmlns:a16="http://schemas.microsoft.com/office/drawing/2014/main" id="{1547C709-A7D2-2C4B-D250-3C16C3CF0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62" y="3157523"/>
            <a:ext cx="4614000" cy="10080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D1C76440-660B-EF76-FF51-B8360FD156F2}"/>
              </a:ext>
            </a:extLst>
          </p:cNvPr>
          <p:cNvSpPr txBox="1"/>
          <p:nvPr/>
        </p:nvSpPr>
        <p:spPr>
          <a:xfrm>
            <a:off x="4828660" y="3444065"/>
            <a:ext cx="31726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dirty="0">
                <a:latin typeface="Arial" panose="020B0604020202020204" pitchFamily="34" charset="0"/>
              </a:rPr>
              <a:t>Adem USTAOĞLU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657C86F-DF15-33E7-AD19-E0EC14375299}"/>
              </a:ext>
            </a:extLst>
          </p:cNvPr>
          <p:cNvSpPr txBox="1"/>
          <p:nvPr/>
        </p:nvSpPr>
        <p:spPr>
          <a:xfrm>
            <a:off x="4833356" y="4601642"/>
            <a:ext cx="39443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dirty="0">
                <a:latin typeface="Arial" panose="020B0604020202020204" pitchFamily="34" charset="0"/>
              </a:rPr>
              <a:t>Ekrem BALCI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B046F4B-23DD-D3F9-BAC9-A4319A09E4F9}"/>
              </a:ext>
            </a:extLst>
          </p:cNvPr>
          <p:cNvSpPr txBox="1"/>
          <p:nvPr/>
        </p:nvSpPr>
        <p:spPr>
          <a:xfrm>
            <a:off x="773406" y="723900"/>
            <a:ext cx="306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HAZIRLAYANLAR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C370882-833A-EC18-6338-7504D2CBA7F1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F20F825-9CDC-1AC0-302D-5031C6420622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68E3A362-AEDB-AD03-2217-5F41253EB0F9}"/>
              </a:ext>
            </a:extLst>
          </p:cNvPr>
          <p:cNvGrpSpPr/>
          <p:nvPr/>
        </p:nvGrpSpPr>
        <p:grpSpPr>
          <a:xfrm>
            <a:off x="0" y="5350371"/>
            <a:ext cx="12192000" cy="954107"/>
            <a:chOff x="0" y="5372597"/>
            <a:chExt cx="12192000" cy="954107"/>
          </a:xfrm>
        </p:grpSpPr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D39A1BF3-2659-5011-B0AD-BF02DBD1AFDD}"/>
                </a:ext>
              </a:extLst>
            </p:cNvPr>
            <p:cNvSpPr/>
            <p:nvPr/>
          </p:nvSpPr>
          <p:spPr>
            <a:xfrm>
              <a:off x="0" y="5400838"/>
              <a:ext cx="12192000" cy="897626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/>
            </a:p>
          </p:txBody>
        </p:sp>
        <p:sp>
          <p:nvSpPr>
            <p:cNvPr id="8" name="Metin kutusu 9">
              <a:extLst>
                <a:ext uri="{FF2B5EF4-FFF2-40B4-BE49-F238E27FC236}">
                  <a16:creationId xmlns:a16="http://schemas.microsoft.com/office/drawing/2014/main" id="{94FF7D3A-7C95-A0DB-8262-89C48E38A27A}"/>
                </a:ext>
              </a:extLst>
            </p:cNvPr>
            <p:cNvSpPr txBox="1"/>
            <p:nvPr/>
          </p:nvSpPr>
          <p:spPr>
            <a:xfrm>
              <a:off x="1154628" y="5372597"/>
              <a:ext cx="98827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400" dirty="0">
                  <a:latin typeface="Arial" panose="020B0604020202020204" pitchFamily="34" charset="0"/>
                  <a:cs typeface="Arial" panose="020B0604020202020204" pitchFamily="34" charset="0"/>
                </a:rPr>
                <a:t>Bu içerik öğretmen ve öğrencilerin ücretsiz olarak kullanımına sunulmuştur. </a:t>
              </a:r>
            </a:p>
            <a:p>
              <a:pPr algn="ctr"/>
              <a:r>
                <a:rPr lang="tr-TR" sz="1400" dirty="0">
                  <a:latin typeface="Arial" panose="020B0604020202020204" pitchFamily="34" charset="0"/>
                  <a:cs typeface="Arial" panose="020B0604020202020204" pitchFamily="34" charset="0"/>
                </a:rPr>
                <a:t>Dosyanın tamamının veya bir kısmının kopyalanması ve herhangi bir sitede yayınlanması kesinlikle yasaktır. </a:t>
              </a:r>
            </a:p>
            <a:p>
              <a:pPr algn="ctr"/>
              <a:r>
                <a:rPr lang="tr-TR" sz="1400" dirty="0">
                  <a:latin typeface="Arial" panose="020B0604020202020204" pitchFamily="34" charset="0"/>
                  <a:cs typeface="Arial" panose="020B0604020202020204" pitchFamily="34" charset="0"/>
                </a:rPr>
                <a:t>Bu kuralı ihlal eden şahıslara yönelik yasal işlem başlatılacaktır. </a:t>
              </a:r>
            </a:p>
            <a:p>
              <a:pPr algn="ctr"/>
              <a:r>
                <a:rPr lang="tr-T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Bu dosyanın tüm hakları </a:t>
              </a:r>
              <a:r>
                <a:rPr lang="tr-TR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mikailokumus.com'a</a:t>
              </a:r>
              <a:r>
                <a:rPr lang="tr-T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aittir.</a:t>
              </a:r>
            </a:p>
          </p:txBody>
        </p:sp>
        <p:pic>
          <p:nvPicPr>
            <p:cNvPr id="10" name="Resim 9" descr="daire, ekran görüntüsü, grafik, yaratıcılık içeren bir resim&#10;&#10;Açıklama otomatik olarak oluşturuldu">
              <a:extLst>
                <a:ext uri="{FF2B5EF4-FFF2-40B4-BE49-F238E27FC236}">
                  <a16:creationId xmlns:a16="http://schemas.microsoft.com/office/drawing/2014/main" id="{1024586F-D879-86EB-1F86-8EB09AFA2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6794" y="5471988"/>
              <a:ext cx="755784" cy="755784"/>
            </a:xfrm>
            <a:prstGeom prst="rect">
              <a:avLst/>
            </a:prstGeom>
          </p:spPr>
        </p:pic>
        <p:pic>
          <p:nvPicPr>
            <p:cNvPr id="14" name="Resim 13" descr="daire, ekran görüntüsü, grafik, yaratıcılık içeren bir resim&#10;&#10;Açıklama otomatik olarak oluşturuldu">
              <a:extLst>
                <a:ext uri="{FF2B5EF4-FFF2-40B4-BE49-F238E27FC236}">
                  <a16:creationId xmlns:a16="http://schemas.microsoft.com/office/drawing/2014/main" id="{52A1B320-868C-2B14-9CEB-B96C72EC0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22" y="5471758"/>
              <a:ext cx="755784" cy="755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05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Resim 30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3D949D8-610B-B0ED-BB55-C7B51627B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1F8DBE6-EE10-BBC2-E768-62363770834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1DC65ED1-2534-A237-9BB7-B9E25662D22E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F3032B97-2BF2-F407-A833-9F41C5C74179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pic>
        <p:nvPicPr>
          <p:cNvPr id="6" name="Resim 5" descr="renklilik, grafik, portakal, turuncu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9F4C73D9-0A56-69AC-B8CD-5BE0C9E18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1" y="627292"/>
            <a:ext cx="3584731" cy="1093343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D2AE644A-2F9F-6E82-F23F-175B0FB48867}"/>
              </a:ext>
            </a:extLst>
          </p:cNvPr>
          <p:cNvSpPr txBox="1"/>
          <p:nvPr/>
        </p:nvSpPr>
        <p:spPr>
          <a:xfrm>
            <a:off x="895801" y="751552"/>
            <a:ext cx="2184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Berzah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F1269EE-CE85-8B26-79A3-16C2937888B9}"/>
              </a:ext>
            </a:extLst>
          </p:cNvPr>
          <p:cNvSpPr txBox="1"/>
          <p:nvPr/>
        </p:nvSpPr>
        <p:spPr>
          <a:xfrm>
            <a:off x="1017212" y="1198144"/>
            <a:ext cx="2184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Kabir Hayatı</a:t>
            </a:r>
            <a:endParaRPr lang="tr-T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B419085-FF42-ABFA-2911-F2C496D01A59}"/>
              </a:ext>
            </a:extLst>
          </p:cNvPr>
          <p:cNvSpPr txBox="1"/>
          <p:nvPr/>
        </p:nvSpPr>
        <p:spPr>
          <a:xfrm>
            <a:off x="3807742" y="1917652"/>
            <a:ext cx="7769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• Ölümle başlayıp tekrar dirilinceye kadar geçen zamana denir.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D49C2857-91EF-2C6B-5598-497E4686BBD6}"/>
              </a:ext>
            </a:extLst>
          </p:cNvPr>
          <p:cNvSpPr/>
          <p:nvPr/>
        </p:nvSpPr>
        <p:spPr>
          <a:xfrm>
            <a:off x="0" y="4507093"/>
            <a:ext cx="12192000" cy="17871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B0BEBE4-A1B6-CC30-2B2D-A77C0BC6662E}"/>
              </a:ext>
            </a:extLst>
          </p:cNvPr>
          <p:cNvSpPr txBox="1"/>
          <p:nvPr/>
        </p:nvSpPr>
        <p:spPr>
          <a:xfrm>
            <a:off x="3807741" y="3058598"/>
            <a:ext cx="77691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• Hadislerde ifade edildiği üzere insanlar berzah hayatında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Münker-Nekir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melekleri tarafından hesaba çekilecektir.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59799FEB-C478-2962-7122-36738F99A57E}"/>
              </a:ext>
            </a:extLst>
          </p:cNvPr>
          <p:cNvSpPr txBox="1"/>
          <p:nvPr/>
        </p:nvSpPr>
        <p:spPr>
          <a:xfrm>
            <a:off x="3807742" y="4630432"/>
            <a:ext cx="792448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“Kabir, ahiret duraklarının ilkidir. Bir kimse eğer o duraktan kurtulursa sonraki durakları daha çabuk geçer. Kurtulamazsa sonraki durakları geçmek zor olacaktır.”</a:t>
            </a:r>
          </a:p>
          <a:p>
            <a:pPr algn="r">
              <a:spcAft>
                <a:spcPts val="600"/>
              </a:spcAft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(Hadis)</a:t>
            </a:r>
          </a:p>
        </p:txBody>
      </p:sp>
      <p:pic>
        <p:nvPicPr>
          <p:cNvPr id="11" name="Resim 10" descr="mezar, mezarlık, dış mekan, bitki içeren bir resim&#10;&#10;Açıklama otomatik olarak oluşturuldu">
            <a:extLst>
              <a:ext uri="{FF2B5EF4-FFF2-40B4-BE49-F238E27FC236}">
                <a16:creationId xmlns:a16="http://schemas.microsoft.com/office/drawing/2014/main" id="{9650464B-06DB-F284-A474-5486E0D16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3" y="1936007"/>
            <a:ext cx="2745928" cy="411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7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Resim 30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3D949D8-610B-B0ED-BB55-C7B51627B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1F8DBE6-EE10-BBC2-E768-62363770834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1DC65ED1-2534-A237-9BB7-B9E25662D22E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F3032B97-2BF2-F407-A833-9F41C5C74179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pic>
        <p:nvPicPr>
          <p:cNvPr id="6" name="Resim 5" descr="renklilik, grafik, portakal, turuncu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9F4C73D9-0A56-69AC-B8CD-5BE0C9E18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1" y="627292"/>
            <a:ext cx="3584731" cy="1093343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D2AE644A-2F9F-6E82-F23F-175B0FB48867}"/>
              </a:ext>
            </a:extLst>
          </p:cNvPr>
          <p:cNvSpPr txBox="1"/>
          <p:nvPr/>
        </p:nvSpPr>
        <p:spPr>
          <a:xfrm>
            <a:off x="895801" y="751552"/>
            <a:ext cx="2184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Kıyamet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F1269EE-CE85-8B26-79A3-16C2937888B9}"/>
              </a:ext>
            </a:extLst>
          </p:cNvPr>
          <p:cNvSpPr txBox="1"/>
          <p:nvPr/>
        </p:nvSpPr>
        <p:spPr>
          <a:xfrm>
            <a:off x="791880" y="1241312"/>
            <a:ext cx="258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Dünya Hayatının Sonu</a:t>
            </a:r>
            <a:endParaRPr lang="tr-T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C46DFC99-4170-2F50-8994-7AB2B7409125}"/>
              </a:ext>
            </a:extLst>
          </p:cNvPr>
          <p:cNvSpPr/>
          <p:nvPr/>
        </p:nvSpPr>
        <p:spPr>
          <a:xfrm>
            <a:off x="0" y="4507093"/>
            <a:ext cx="12192000" cy="17871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 descr="gökyüzü, dış mekan, ekran görüntüsü, günbatımı içeren bir resim&#10;&#10;Açıklama otomatik olarak oluşturuldu">
            <a:extLst>
              <a:ext uri="{FF2B5EF4-FFF2-40B4-BE49-F238E27FC236}">
                <a16:creationId xmlns:a16="http://schemas.microsoft.com/office/drawing/2014/main" id="{BED11D46-50D0-EA96-0D49-10BE3B214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1" y="1936499"/>
            <a:ext cx="2745600" cy="41184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0B419085-FF42-ABFA-2911-F2C496D01A59}"/>
              </a:ext>
            </a:extLst>
          </p:cNvPr>
          <p:cNvSpPr txBox="1"/>
          <p:nvPr/>
        </p:nvSpPr>
        <p:spPr>
          <a:xfrm>
            <a:off x="3807742" y="1917652"/>
            <a:ext cx="792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• Dünya hayatını bitirip ahiret hayatını başlatacak olan olağanüstü olaya denir.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B0BEBE4-A1B6-CC30-2B2D-A77C0BC6662E}"/>
              </a:ext>
            </a:extLst>
          </p:cNvPr>
          <p:cNvSpPr txBox="1"/>
          <p:nvPr/>
        </p:nvSpPr>
        <p:spPr>
          <a:xfrm>
            <a:off x="3807741" y="3058598"/>
            <a:ext cx="77691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• Kıyamet İsrafil (a.s.) </a:t>
            </a:r>
            <a:r>
              <a:rPr lang="tr-T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sûr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'a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ilk üflemesiyle gerçekleşecektir. Böylece tüm canlıların yaşamı sona erecektir.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59799FEB-C478-2962-7122-36738F99A57E}"/>
              </a:ext>
            </a:extLst>
          </p:cNvPr>
          <p:cNvSpPr txBox="1"/>
          <p:nvPr/>
        </p:nvSpPr>
        <p:spPr>
          <a:xfrm>
            <a:off x="3807741" y="4630432"/>
            <a:ext cx="810759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“Sûr’a bir defa üfürülünce, yeryüzü ve dağlar kaldırılıp birbirine bir çarptırılınca, işte o gün olacak olmuş (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kıyâmet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kopmuş) tur. Gök de yarılmış ve artık o gün, o da çökmeye yüz tutmuştur.” </a:t>
            </a:r>
          </a:p>
          <a:p>
            <a:pPr algn="r">
              <a:spcAft>
                <a:spcPts val="600"/>
              </a:spcAft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(el-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Hâkka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13-16. ayetler)</a:t>
            </a:r>
          </a:p>
        </p:txBody>
      </p:sp>
    </p:spTree>
    <p:extLst>
      <p:ext uri="{BB962C8B-B14F-4D97-AF65-F5344CB8AC3E}">
        <p14:creationId xmlns:p14="http://schemas.microsoft.com/office/powerpoint/2010/main" val="348994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Resim 30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3D949D8-610B-B0ED-BB55-C7B51627B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1F8DBE6-EE10-BBC2-E768-62363770834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1DC65ED1-2534-A237-9BB7-B9E25662D22E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F3032B97-2BF2-F407-A833-9F41C5C74179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pic>
        <p:nvPicPr>
          <p:cNvPr id="6" name="Resim 5" descr="renklilik, grafik, portakal, turuncu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9F4C73D9-0A56-69AC-B8CD-5BE0C9E18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1" y="627292"/>
            <a:ext cx="3584731" cy="1093343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D2AE644A-2F9F-6E82-F23F-175B0FB48867}"/>
              </a:ext>
            </a:extLst>
          </p:cNvPr>
          <p:cNvSpPr txBox="1"/>
          <p:nvPr/>
        </p:nvSpPr>
        <p:spPr>
          <a:xfrm>
            <a:off x="895801" y="751552"/>
            <a:ext cx="2184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Ba's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88AFBED8-B6E9-6397-B831-B1542BC2A04D}"/>
              </a:ext>
            </a:extLst>
          </p:cNvPr>
          <p:cNvSpPr/>
          <p:nvPr/>
        </p:nvSpPr>
        <p:spPr>
          <a:xfrm>
            <a:off x="0" y="4507093"/>
            <a:ext cx="12192000" cy="17871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bitki, yeryüzü bitkisi, yer, bitki sapı içeren bir resim&#10;&#10;Açıklama otomatik olarak oluşturuldu">
            <a:extLst>
              <a:ext uri="{FF2B5EF4-FFF2-40B4-BE49-F238E27FC236}">
                <a16:creationId xmlns:a16="http://schemas.microsoft.com/office/drawing/2014/main" id="{B298017D-3E0C-35C6-54A2-D66A39C9C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1" y="1936499"/>
            <a:ext cx="2745600" cy="411840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FF1269EE-CE85-8B26-79A3-16C2937888B9}"/>
              </a:ext>
            </a:extLst>
          </p:cNvPr>
          <p:cNvSpPr txBox="1"/>
          <p:nvPr/>
        </p:nvSpPr>
        <p:spPr>
          <a:xfrm>
            <a:off x="791880" y="1199108"/>
            <a:ext cx="2586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Yeniden Dirilme</a:t>
            </a:r>
            <a:endParaRPr lang="tr-T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B419085-FF42-ABFA-2911-F2C496D01A59}"/>
              </a:ext>
            </a:extLst>
          </p:cNvPr>
          <p:cNvSpPr txBox="1"/>
          <p:nvPr/>
        </p:nvSpPr>
        <p:spPr>
          <a:xfrm>
            <a:off x="3807742" y="1917652"/>
            <a:ext cx="792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• İnsanların yeniden dirilmesini ifade eden bir olaydır.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B0BEBE4-A1B6-CC30-2B2D-A77C0BC6662E}"/>
              </a:ext>
            </a:extLst>
          </p:cNvPr>
          <p:cNvSpPr txBox="1"/>
          <p:nvPr/>
        </p:nvSpPr>
        <p:spPr>
          <a:xfrm>
            <a:off x="3807741" y="3058598"/>
            <a:ext cx="8107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• Kıyamet İsrafil (a.s.) </a:t>
            </a:r>
            <a:r>
              <a:rPr lang="tr-T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sûr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'a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ikinci defa üflemesiyle gerçekleşecektir. Böylece tüm insanlar kabirlerinden kalkacaklardır.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59799FEB-C478-2962-7122-36738F99A57E}"/>
              </a:ext>
            </a:extLst>
          </p:cNvPr>
          <p:cNvSpPr txBox="1"/>
          <p:nvPr/>
        </p:nvSpPr>
        <p:spPr>
          <a:xfrm>
            <a:off x="3807741" y="4630432"/>
            <a:ext cx="810759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Allah, diriyi ölüden çıkarır, ölüyü de diriden çıkarır. Ölümünden sonra yeryüzünü diriltir. Siz de (mezarlarınızdan) işte böyle çıkarılacaksınız.</a:t>
            </a:r>
          </a:p>
          <a:p>
            <a:pPr algn="r">
              <a:spcAft>
                <a:spcPts val="600"/>
              </a:spcAft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(Rûm suresi, 19. ayet)</a:t>
            </a:r>
          </a:p>
        </p:txBody>
      </p:sp>
    </p:spTree>
    <p:extLst>
      <p:ext uri="{BB962C8B-B14F-4D97-AF65-F5344CB8AC3E}">
        <p14:creationId xmlns:p14="http://schemas.microsoft.com/office/powerpoint/2010/main" val="273576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Resim 30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3D949D8-610B-B0ED-BB55-C7B51627B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1F8DBE6-EE10-BBC2-E768-62363770834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1DC65ED1-2534-A237-9BB7-B9E25662D22E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F3032B97-2BF2-F407-A833-9F41C5C74179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pic>
        <p:nvPicPr>
          <p:cNvPr id="6" name="Resim 5" descr="renklilik, grafik, portakal, turuncu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9F4C73D9-0A56-69AC-B8CD-5BE0C9E18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1" y="627292"/>
            <a:ext cx="3584731" cy="1093343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D2AE644A-2F9F-6E82-F23F-175B0FB48867}"/>
              </a:ext>
            </a:extLst>
          </p:cNvPr>
          <p:cNvSpPr txBox="1"/>
          <p:nvPr/>
        </p:nvSpPr>
        <p:spPr>
          <a:xfrm>
            <a:off x="895801" y="751552"/>
            <a:ext cx="2184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Haşr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F1269EE-CE85-8B26-79A3-16C2937888B9}"/>
              </a:ext>
            </a:extLst>
          </p:cNvPr>
          <p:cNvSpPr txBox="1"/>
          <p:nvPr/>
        </p:nvSpPr>
        <p:spPr>
          <a:xfrm>
            <a:off x="791880" y="1221968"/>
            <a:ext cx="2586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Mahşerde Toplanma</a:t>
            </a:r>
            <a:endParaRPr lang="tr-T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B419085-FF42-ABFA-2911-F2C496D01A59}"/>
              </a:ext>
            </a:extLst>
          </p:cNvPr>
          <p:cNvSpPr txBox="1"/>
          <p:nvPr/>
        </p:nvSpPr>
        <p:spPr>
          <a:xfrm>
            <a:off x="3807742" y="1917652"/>
            <a:ext cx="792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• İnsanların hesaba çekilmek üzere bir araya toplanmalarına denir.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B0BEBE4-A1B6-CC30-2B2D-A77C0BC6662E}"/>
              </a:ext>
            </a:extLst>
          </p:cNvPr>
          <p:cNvSpPr txBox="1"/>
          <p:nvPr/>
        </p:nvSpPr>
        <p:spPr>
          <a:xfrm>
            <a:off x="3807741" y="3058598"/>
            <a:ext cx="8107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• Yeniden dirilen insanlar Allah'ın (c.c.) huzurunda hesaba çekilmek üzere toplanırlar. Bu toplanma olayın </a:t>
            </a:r>
            <a:r>
              <a:rPr lang="tr-T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haşr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toplanılan yere de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mahşer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denilir.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9857F80A-FAF1-B197-9636-736FC8F5EC62}"/>
              </a:ext>
            </a:extLst>
          </p:cNvPr>
          <p:cNvSpPr/>
          <p:nvPr/>
        </p:nvSpPr>
        <p:spPr>
          <a:xfrm>
            <a:off x="0" y="4507093"/>
            <a:ext cx="12192000" cy="17871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59799FEB-C478-2962-7122-36738F99A57E}"/>
              </a:ext>
            </a:extLst>
          </p:cNvPr>
          <p:cNvSpPr txBox="1"/>
          <p:nvPr/>
        </p:nvSpPr>
        <p:spPr>
          <a:xfrm>
            <a:off x="3807741" y="4572376"/>
            <a:ext cx="8107593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"Şüphesiz senin Rabbin onları diriltip bir araya getirecektir. Şüphesiz O, hüküm ve hikmet sahibidir, hakkıyla bilendir."</a:t>
            </a:r>
          </a:p>
          <a:p>
            <a:pPr algn="r">
              <a:spcAft>
                <a:spcPts val="600"/>
              </a:spcAft>
            </a:pP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(Hicr suresi, 25. ayet)</a:t>
            </a:r>
          </a:p>
        </p:txBody>
      </p:sp>
      <p:pic>
        <p:nvPicPr>
          <p:cNvPr id="10" name="Resim 9" descr="gökyüzü, dış mekan, kişi, şahıs, bulut içeren bir resim&#10;&#10;Açıklama otomatik olarak oluşturuldu">
            <a:extLst>
              <a:ext uri="{FF2B5EF4-FFF2-40B4-BE49-F238E27FC236}">
                <a16:creationId xmlns:a16="http://schemas.microsoft.com/office/drawing/2014/main" id="{5D9D3386-96F4-1964-A075-40EC2C44C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1" y="1947447"/>
            <a:ext cx="2745600" cy="41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8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Resim 30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3D949D8-610B-B0ED-BB55-C7B51627B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1F8DBE6-EE10-BBC2-E768-62363770834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1DC65ED1-2534-A237-9BB7-B9E25662D22E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F3032B97-2BF2-F407-A833-9F41C5C74179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pic>
        <p:nvPicPr>
          <p:cNvPr id="6" name="Resim 5" descr="renklilik, grafik, portakal, turuncu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9F4C73D9-0A56-69AC-B8CD-5BE0C9E18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1" y="627292"/>
            <a:ext cx="3584731" cy="1093343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D2AE644A-2F9F-6E82-F23F-175B0FB48867}"/>
              </a:ext>
            </a:extLst>
          </p:cNvPr>
          <p:cNvSpPr txBox="1"/>
          <p:nvPr/>
        </p:nvSpPr>
        <p:spPr>
          <a:xfrm>
            <a:off x="895801" y="751552"/>
            <a:ext cx="2184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Mizan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F1269EE-CE85-8B26-79A3-16C2937888B9}"/>
              </a:ext>
            </a:extLst>
          </p:cNvPr>
          <p:cNvSpPr txBox="1"/>
          <p:nvPr/>
        </p:nvSpPr>
        <p:spPr>
          <a:xfrm>
            <a:off x="791880" y="1221968"/>
            <a:ext cx="2586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Hassas Terazi</a:t>
            </a:r>
            <a:endParaRPr lang="tr-T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B419085-FF42-ABFA-2911-F2C496D01A59}"/>
              </a:ext>
            </a:extLst>
          </p:cNvPr>
          <p:cNvSpPr txBox="1"/>
          <p:nvPr/>
        </p:nvSpPr>
        <p:spPr>
          <a:xfrm>
            <a:off x="3807741" y="1917652"/>
            <a:ext cx="8422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• Mahşer meydanında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Kiramen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Kâtibin melekleri tarafından kaydedilmiş olan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 defterleri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dağıtılır.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B0BEBE4-A1B6-CC30-2B2D-A77C0BC6662E}"/>
              </a:ext>
            </a:extLst>
          </p:cNvPr>
          <p:cNvSpPr txBox="1"/>
          <p:nvPr/>
        </p:nvSpPr>
        <p:spPr>
          <a:xfrm>
            <a:off x="3807741" y="3058598"/>
            <a:ext cx="82953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• Allah (c.c.) tarafından sorguya çekilen insanların amelleri, nasıl olduğu sadece Allah (c.c.) tarafından bilinen mizan adlı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terazi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de hesap edilir.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9857F80A-FAF1-B197-9636-736FC8F5EC62}"/>
              </a:ext>
            </a:extLst>
          </p:cNvPr>
          <p:cNvSpPr/>
          <p:nvPr/>
        </p:nvSpPr>
        <p:spPr>
          <a:xfrm>
            <a:off x="0" y="4507093"/>
            <a:ext cx="12192000" cy="17871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59799FEB-C478-2962-7122-36738F99A57E}"/>
              </a:ext>
            </a:extLst>
          </p:cNvPr>
          <p:cNvSpPr txBox="1"/>
          <p:nvPr/>
        </p:nvSpPr>
        <p:spPr>
          <a:xfrm>
            <a:off x="3807741" y="4503432"/>
            <a:ext cx="81075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Kıyamet günü için adalet terazileri kuracağız. Öyle ki hiçbir kimseye zerre kadar zulmedilmeyecek. (Yapılan iş) bir hardal tanesi ağırlığınca da olsa, onu getirip ortaya koyacağız. Hesap görücü olarak biz yeteriz.</a:t>
            </a:r>
          </a:p>
          <a:p>
            <a:pPr algn="r">
              <a:spcAft>
                <a:spcPts val="600"/>
              </a:spcAft>
            </a:pP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(Enbiya suresi, 47. ayet)</a:t>
            </a:r>
          </a:p>
        </p:txBody>
      </p:sp>
      <p:pic>
        <p:nvPicPr>
          <p:cNvPr id="10" name="Resim 9" descr="gökyüzü, dış mekan, kumsal, kaya içeren bir resim&#10;&#10;Açıklama otomatik olarak oluşturuldu">
            <a:extLst>
              <a:ext uri="{FF2B5EF4-FFF2-40B4-BE49-F238E27FC236}">
                <a16:creationId xmlns:a16="http://schemas.microsoft.com/office/drawing/2014/main" id="{D0DF2639-DD2C-084B-59B7-63404432D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1" y="1936499"/>
            <a:ext cx="2745600" cy="41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2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Resim 30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3D949D8-610B-B0ED-BB55-C7B51627B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1F8DBE6-EE10-BBC2-E768-62363770834D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1DC65ED1-2534-A237-9BB7-B9E25662D22E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F3032B97-2BF2-F407-A833-9F41C5C74179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pic>
        <p:nvPicPr>
          <p:cNvPr id="6" name="Resim 5" descr="renklilik, grafik, portakal, turuncu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9F4C73D9-0A56-69AC-B8CD-5BE0C9E18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1" y="627292"/>
            <a:ext cx="3584731" cy="1093343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D2AE644A-2F9F-6E82-F23F-175B0FB48867}"/>
              </a:ext>
            </a:extLst>
          </p:cNvPr>
          <p:cNvSpPr txBox="1"/>
          <p:nvPr/>
        </p:nvSpPr>
        <p:spPr>
          <a:xfrm>
            <a:off x="187141" y="784572"/>
            <a:ext cx="35847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1900" b="1" dirty="0">
                <a:latin typeface="Arial" panose="020B0604020202020204" pitchFamily="34" charset="0"/>
                <a:cs typeface="Arial" panose="020B0604020202020204" pitchFamily="34" charset="0"/>
              </a:rPr>
              <a:t>Cennet ve Cehennem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F1269EE-CE85-8B26-79A3-16C2937888B9}"/>
              </a:ext>
            </a:extLst>
          </p:cNvPr>
          <p:cNvSpPr txBox="1"/>
          <p:nvPr/>
        </p:nvSpPr>
        <p:spPr>
          <a:xfrm>
            <a:off x="791880" y="1221968"/>
            <a:ext cx="2586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Hesabın Karşılığı</a:t>
            </a:r>
            <a:endParaRPr lang="tr-T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B419085-FF42-ABFA-2911-F2C496D01A59}"/>
              </a:ext>
            </a:extLst>
          </p:cNvPr>
          <p:cNvSpPr txBox="1"/>
          <p:nvPr/>
        </p:nvSpPr>
        <p:spPr>
          <a:xfrm>
            <a:off x="3807741" y="1917652"/>
            <a:ext cx="8422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• İman sahibi ve amelleri </a:t>
            </a:r>
            <a:r>
              <a:rPr lang="tr-TR" sz="2700" dirty="0" err="1">
                <a:latin typeface="Arial" panose="020B0604020202020204" pitchFamily="34" charset="0"/>
                <a:cs typeface="Arial" panose="020B0604020202020204" pitchFamily="34" charset="0"/>
              </a:rPr>
              <a:t>salih</a:t>
            </a:r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 olanların mükafat olarak sonsuza dek kalacakları ahiret yurdu cennettir. 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B0BEBE4-A1B6-CC30-2B2D-A77C0BC6662E}"/>
              </a:ext>
            </a:extLst>
          </p:cNvPr>
          <p:cNvSpPr txBox="1"/>
          <p:nvPr/>
        </p:nvSpPr>
        <p:spPr>
          <a:xfrm>
            <a:off x="3807741" y="3058598"/>
            <a:ext cx="82953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• Allah'ı (c.c.) inkâr eden ve amelleri kötü olanların ceza olarak günahları sebebiyle kalacakları azap yeri ise cehennemdir.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9857F80A-FAF1-B197-9636-736FC8F5EC62}"/>
              </a:ext>
            </a:extLst>
          </p:cNvPr>
          <p:cNvSpPr/>
          <p:nvPr/>
        </p:nvSpPr>
        <p:spPr>
          <a:xfrm>
            <a:off x="0" y="4507093"/>
            <a:ext cx="12192000" cy="17871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59799FEB-C478-2962-7122-36738F99A57E}"/>
              </a:ext>
            </a:extLst>
          </p:cNvPr>
          <p:cNvSpPr txBox="1"/>
          <p:nvPr/>
        </p:nvSpPr>
        <p:spPr>
          <a:xfrm>
            <a:off x="3807741" y="4590516"/>
            <a:ext cx="8107593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İman edip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salih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ameller işleyenlere gelince, Rableri onları imanları sebebiyle, hidayete erdirir. Nimetlerle dolu cennetlerde altlarından ırmaklar akar.</a:t>
            </a:r>
          </a:p>
          <a:p>
            <a:pPr algn="r">
              <a:spcAft>
                <a:spcPts val="600"/>
              </a:spcAft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Yûnus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suresi, 9. ayet)</a:t>
            </a:r>
          </a:p>
        </p:txBody>
      </p:sp>
      <p:pic>
        <p:nvPicPr>
          <p:cNvPr id="10" name="Resim 9" descr="bulut, gökyüzü, gündoğumu, dış mekan içeren bir resim&#10;&#10;Açıklama otomatik olarak oluşturuldu">
            <a:extLst>
              <a:ext uri="{FF2B5EF4-FFF2-40B4-BE49-F238E27FC236}">
                <a16:creationId xmlns:a16="http://schemas.microsoft.com/office/drawing/2014/main" id="{6AB7436D-A826-3D5A-01D3-03EF469B2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1" y="1936499"/>
            <a:ext cx="2745600" cy="41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9A8F1276-2EF5-2430-04EC-EB6A20BAF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up 10">
            <a:extLst>
              <a:ext uri="{FF2B5EF4-FFF2-40B4-BE49-F238E27FC236}">
                <a16:creationId xmlns:a16="http://schemas.microsoft.com/office/drawing/2014/main" id="{3F90E913-727A-CD71-875D-AB09C10A1E28}"/>
              </a:ext>
            </a:extLst>
          </p:cNvPr>
          <p:cNvGrpSpPr/>
          <p:nvPr/>
        </p:nvGrpSpPr>
        <p:grpSpPr>
          <a:xfrm>
            <a:off x="5279218" y="604410"/>
            <a:ext cx="1633564" cy="1127159"/>
            <a:chOff x="5279218" y="604410"/>
            <a:chExt cx="1633564" cy="1127159"/>
          </a:xfrm>
        </p:grpSpPr>
        <p:sp>
          <p:nvSpPr>
            <p:cNvPr id="2" name="Freeform 5">
              <a:extLst>
                <a:ext uri="{FF2B5EF4-FFF2-40B4-BE49-F238E27FC236}">
                  <a16:creationId xmlns:a16="http://schemas.microsoft.com/office/drawing/2014/main" id="{B4AE3B97-C4A9-AB88-2CA9-18B3FAD26A14}"/>
                </a:ext>
              </a:extLst>
            </p:cNvPr>
            <p:cNvSpPr/>
            <p:nvPr/>
          </p:nvSpPr>
          <p:spPr>
            <a:xfrm>
              <a:off x="5279218" y="604410"/>
              <a:ext cx="1633564" cy="1127159"/>
            </a:xfrm>
            <a:custGeom>
              <a:avLst/>
              <a:gdLst/>
              <a:ahLst/>
              <a:cxnLst/>
              <a:rect l="l" t="t" r="r" b="b"/>
              <a:pathLst>
                <a:path w="2781886" h="1919501">
                  <a:moveTo>
                    <a:pt x="0" y="0"/>
                  </a:moveTo>
                  <a:lnTo>
                    <a:pt x="2781886" y="0"/>
                  </a:lnTo>
                  <a:lnTo>
                    <a:pt x="2781886" y="1919501"/>
                  </a:lnTo>
                  <a:lnTo>
                    <a:pt x="0" y="1919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Metin kutusu 8">
              <a:extLst>
                <a:ext uri="{FF2B5EF4-FFF2-40B4-BE49-F238E27FC236}">
                  <a16:creationId xmlns:a16="http://schemas.microsoft.com/office/drawing/2014/main" id="{63A9B156-FE5D-56EB-FA49-401E504A6283}"/>
                </a:ext>
              </a:extLst>
            </p:cNvPr>
            <p:cNvSpPr txBox="1"/>
            <p:nvPr/>
          </p:nvSpPr>
          <p:spPr>
            <a:xfrm rot="20775164">
              <a:off x="5687409" y="795994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Örnek</a:t>
              </a:r>
            </a:p>
          </p:txBody>
        </p:sp>
        <p:sp>
          <p:nvSpPr>
            <p:cNvPr id="10" name="Metin kutusu 9">
              <a:extLst>
                <a:ext uri="{FF2B5EF4-FFF2-40B4-BE49-F238E27FC236}">
                  <a16:creationId xmlns:a16="http://schemas.microsoft.com/office/drawing/2014/main" id="{6A49BFD9-3CEF-4353-8C90-F496F08F85B3}"/>
                </a:ext>
              </a:extLst>
            </p:cNvPr>
            <p:cNvSpPr txBox="1"/>
            <p:nvPr/>
          </p:nvSpPr>
          <p:spPr>
            <a:xfrm>
              <a:off x="5687409" y="1272581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Ayet</a:t>
              </a:r>
            </a:p>
          </p:txBody>
        </p:sp>
      </p:grp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54E18D72-D49A-1B1D-0EB5-E626C776B181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 VE AHİRET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İNANCI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6075B38-B44B-B0D9-45F1-9FC799CF7CC3}"/>
              </a:ext>
            </a:extLst>
          </p:cNvPr>
          <p:cNvSpPr txBox="1"/>
          <p:nvPr/>
        </p:nvSpPr>
        <p:spPr>
          <a:xfrm>
            <a:off x="459772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GÜNAY YAYINLARI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Bumerang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Konu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Anlatımlı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Din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Kültürü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ve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Ahlak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Bilgisi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kitabından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8D77F7A-4BC9-04BF-3E7B-D972098972EC}"/>
              </a:ext>
            </a:extLst>
          </p:cNvPr>
          <p:cNvSpPr/>
          <p:nvPr/>
        </p:nvSpPr>
        <p:spPr>
          <a:xfrm>
            <a:off x="5096716" y="4728245"/>
            <a:ext cx="1998567" cy="1525345"/>
          </a:xfrm>
          <a:custGeom>
            <a:avLst/>
            <a:gdLst/>
            <a:ahLst/>
            <a:cxnLst/>
            <a:rect l="l" t="t" r="r" b="b"/>
            <a:pathLst>
              <a:path w="4252313" h="3380589">
                <a:moveTo>
                  <a:pt x="0" y="0"/>
                </a:moveTo>
                <a:lnTo>
                  <a:pt x="4252312" y="0"/>
                </a:lnTo>
                <a:lnTo>
                  <a:pt x="4252312" y="3380589"/>
                </a:lnTo>
                <a:lnTo>
                  <a:pt x="0" y="33805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C077BAA-3C88-4642-18F2-BF65D46137E8}"/>
              </a:ext>
            </a:extLst>
          </p:cNvPr>
          <p:cNvSpPr txBox="1"/>
          <p:nvPr/>
        </p:nvSpPr>
        <p:spPr>
          <a:xfrm>
            <a:off x="858129" y="1863384"/>
            <a:ext cx="1087432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Mutlu olanlara (müminlere) gelince, gökler ve yeler durdukça içinde ebedi kalmak üzere cennettedirler. Ancak </a:t>
            </a:r>
            <a:r>
              <a:rPr lang="tr-TR" sz="3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Rabb’inin</a:t>
            </a:r>
            <a:r>
              <a:rPr lang="tr-TR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dilemesi başka. Bu onlara ardı arası kesilmez bir lütuf olarak verilmiştir” </a:t>
            </a:r>
          </a:p>
          <a:p>
            <a:pPr algn="ctr">
              <a:spcAft>
                <a:spcPts val="600"/>
              </a:spcAft>
            </a:pPr>
            <a:r>
              <a:rPr lang="tr-TR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(Hûd Suresi 108. ayet)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63D2FD7-7113-9533-2560-3C816432B6D6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F9CAC9B-B90D-2948-7C27-DB38C824CC99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111239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904353D-2724-4137-82E0-C59FEE7C4C26}">
  <we:reference id="wa104380518" version="3.5.0.0" store="tr-TR" storeType="OMEX"/>
  <we:alternateReferences>
    <we:reference id="WA104380518" version="3.5.0.0" store="WA104380518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</TotalTime>
  <Words>2238</Words>
  <Application>Microsoft Office PowerPoint</Application>
  <PresentationFormat>Geniş ekran</PresentationFormat>
  <Paragraphs>313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Ekrem Balcı</dc:creator>
  <cp:lastModifiedBy>Ekrem Balcı</cp:lastModifiedBy>
  <cp:revision>17</cp:revision>
  <dcterms:created xsi:type="dcterms:W3CDTF">2023-07-30T08:03:49Z</dcterms:created>
  <dcterms:modified xsi:type="dcterms:W3CDTF">2023-08-28T18:37:48Z</dcterms:modified>
</cp:coreProperties>
</file>