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94" r:id="rId3"/>
    <p:sldId id="300" r:id="rId4"/>
    <p:sldId id="311" r:id="rId5"/>
    <p:sldId id="312" r:id="rId6"/>
    <p:sldId id="314" r:id="rId7"/>
    <p:sldId id="313" r:id="rId8"/>
    <p:sldId id="274" r:id="rId9"/>
    <p:sldId id="266" r:id="rId10"/>
    <p:sldId id="267" r:id="rId11"/>
    <p:sldId id="270" r:id="rId12"/>
    <p:sldId id="304" r:id="rId13"/>
    <p:sldId id="305" r:id="rId14"/>
    <p:sldId id="290" r:id="rId15"/>
    <p:sldId id="275" r:id="rId16"/>
    <p:sldId id="276" r:id="rId17"/>
    <p:sldId id="277" r:id="rId18"/>
    <p:sldId id="282" r:id="rId19"/>
    <p:sldId id="283" r:id="rId20"/>
    <p:sldId id="284" r:id="rId21"/>
    <p:sldId id="281"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56"/>
    <a:srgbClr val="FDEB37"/>
    <a:srgbClr val="791D6C"/>
    <a:srgbClr val="FC8F00"/>
    <a:srgbClr val="F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sanat, tasarım içeren bir resim&#10;&#10;Açıklama otomatik olarak oluşturuldu">
            <a:extLst>
              <a:ext uri="{FF2B5EF4-FFF2-40B4-BE49-F238E27FC236}">
                <a16:creationId xmlns:a16="http://schemas.microsoft.com/office/drawing/2014/main" id="{2272B449-3747-A57F-A09B-9C24418F3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7.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MELEK VE AHİRET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6.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504758" y="3140957"/>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Bir Peygamber Tanıyorum: </a:t>
            </a:r>
          </a:p>
          <a:p>
            <a:pPr algn="ctr"/>
            <a:r>
              <a:rPr lang="tr-TR" b="1" dirty="0">
                <a:latin typeface="Arial" panose="020B0604020202020204" pitchFamily="34" charset="0"/>
                <a:cs typeface="Arial" panose="020B0604020202020204" pitchFamily="34" charset="0"/>
              </a:rPr>
              <a:t>Hz. İsa (a.s.)</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139181E2-46B6-5905-757E-C74ACBBE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Hz. İsa (a.s.) Tevrat’ın hükümlerini esas almıştır.</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5" y="3317491"/>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Peygamberler birbirlerini tamamlayan kişilerdir.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5" y="4715329"/>
            <a:ext cx="9707026"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Allah’ın (c.c.) ayetlerini tebliğ eden Hz. İsa (a.s.) </a:t>
            </a:r>
            <a:r>
              <a:rPr lang="tr-TR" sz="3600" dirty="0" err="1">
                <a:solidFill>
                  <a:srgbClr val="000000"/>
                </a:solidFill>
                <a:latin typeface="Arial" panose="020B0604020202020204" pitchFamily="34" charset="0"/>
                <a:cs typeface="Arial" panose="020B0604020202020204" pitchFamily="34" charset="0"/>
              </a:rPr>
              <a:t>nebilik</a:t>
            </a:r>
            <a:r>
              <a:rPr lang="tr-TR" sz="3600" dirty="0">
                <a:solidFill>
                  <a:srgbClr val="000000"/>
                </a:solidFill>
                <a:latin typeface="Arial" panose="020B0604020202020204" pitchFamily="34" charset="0"/>
                <a:cs typeface="Arial" panose="020B0604020202020204" pitchFamily="34" charset="0"/>
              </a:rPr>
              <a:t> vazifesini yerine getirmiştir.</a:t>
            </a:r>
          </a:p>
        </p:txBody>
      </p:sp>
      <p:sp>
        <p:nvSpPr>
          <p:cNvPr id="12" name="Metin kutusu 11">
            <a:extLst>
              <a:ext uri="{FF2B5EF4-FFF2-40B4-BE49-F238E27FC236}">
                <a16:creationId xmlns:a16="http://schemas.microsoft.com/office/drawing/2014/main" id="{0781C45A-F7F9-D544-FA01-660E401FF57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965739BA-6D37-4CA3-DCEA-63BBB9532D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707757" y="5372042"/>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971149"/>
            <a:ext cx="10958823" cy="4962897"/>
          </a:xfrm>
          <a:prstGeom prst="rect">
            <a:avLst/>
          </a:prstGeom>
          <a:noFill/>
        </p:spPr>
        <p:txBody>
          <a:bodyPr wrap="square" rtlCol="0">
            <a:spAutoFit/>
          </a:bodyPr>
          <a:lstStyle/>
          <a:p>
            <a:r>
              <a:rPr lang="en-US" sz="2650" dirty="0">
                <a:solidFill>
                  <a:srgbClr val="000000"/>
                </a:solidFill>
                <a:latin typeface="Arial" panose="020B0604020202020204" pitchFamily="34" charset="0"/>
                <a:cs typeface="Arial" panose="020B0604020202020204" pitchFamily="34" charset="0"/>
              </a:rPr>
              <a:t>Hz. </a:t>
            </a:r>
            <a:r>
              <a:rPr lang="en-US" sz="2650" dirty="0" err="1">
                <a:solidFill>
                  <a:srgbClr val="000000"/>
                </a:solidFill>
                <a:latin typeface="Arial" panose="020B0604020202020204" pitchFamily="34" charset="0"/>
                <a:cs typeface="Arial" panose="020B0604020202020204" pitchFamily="34" charset="0"/>
              </a:rPr>
              <a:t>Meryem</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r.a.</a:t>
            </a:r>
            <a:r>
              <a:rPr lang="en-US" sz="2650" dirty="0">
                <a:solidFill>
                  <a:srgbClr val="000000"/>
                </a:solidFill>
                <a:latin typeface="Arial" panose="020B0604020202020204" pitchFamily="34" charset="0"/>
                <a:cs typeface="Arial" panose="020B0604020202020204" pitchFamily="34" charset="0"/>
              </a:rPr>
              <a:t>), Hz. </a:t>
            </a:r>
            <a:r>
              <a:rPr lang="en-US" sz="2650" dirty="0" err="1">
                <a:solidFill>
                  <a:srgbClr val="000000"/>
                </a:solidFill>
                <a:latin typeface="Arial" panose="020B0604020202020204" pitchFamily="34" charset="0"/>
                <a:cs typeface="Arial" panose="020B0604020202020204" pitchFamily="34" charset="0"/>
              </a:rPr>
              <a:t>İsa’yı</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a.s.</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dünyaya</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getirdikten</a:t>
            </a:r>
            <a:r>
              <a:rPr lang="tr-TR" sz="2650" dirty="0">
                <a:solidFill>
                  <a:srgbClr val="000000"/>
                </a:solidFill>
                <a:latin typeface="Arial" panose="020B0604020202020204" pitchFamily="34" charset="0"/>
                <a:cs typeface="Arial" panose="020B0604020202020204" pitchFamily="34" charset="0"/>
              </a:rPr>
              <a:t> </a:t>
            </a:r>
            <a:r>
              <a:rPr lang="en-US" sz="2650" dirty="0">
                <a:solidFill>
                  <a:srgbClr val="000000"/>
                </a:solidFill>
                <a:latin typeface="Arial" panose="020B0604020202020204" pitchFamily="34" charset="0"/>
                <a:cs typeface="Arial" panose="020B0604020202020204" pitchFamily="34" charset="0"/>
              </a:rPr>
              <a:t>sonra </a:t>
            </a:r>
            <a:endParaRPr lang="tr-TR" sz="2650" dirty="0">
              <a:solidFill>
                <a:srgbClr val="000000"/>
              </a:solidFill>
              <a:latin typeface="Arial" panose="020B0604020202020204" pitchFamily="34" charset="0"/>
              <a:cs typeface="Arial" panose="020B0604020202020204" pitchFamily="34" charset="0"/>
            </a:endParaRPr>
          </a:p>
          <a:p>
            <a:pPr>
              <a:spcAft>
                <a:spcPts val="600"/>
              </a:spcAft>
            </a:pPr>
            <a:r>
              <a:rPr lang="en-US" sz="2650" dirty="0" err="1">
                <a:solidFill>
                  <a:srgbClr val="000000"/>
                </a:solidFill>
                <a:latin typeface="Arial" panose="020B0604020202020204" pitchFamily="34" charset="0"/>
                <a:cs typeface="Arial" panose="020B0604020202020204" pitchFamily="34" charset="0"/>
              </a:rPr>
              <a:t>kavminin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yanına</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döndü</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Kavmi</a:t>
            </a:r>
            <a:r>
              <a:rPr lang="en-US" sz="2650" dirty="0">
                <a:solidFill>
                  <a:srgbClr val="000000"/>
                </a:solidFill>
                <a:latin typeface="Arial" panose="020B0604020202020204" pitchFamily="34" charset="0"/>
                <a:cs typeface="Arial" panose="020B0604020202020204" pitchFamily="34" charset="0"/>
              </a:rPr>
              <a:t>,</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Meryem’i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kucağında</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bir</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çocukla</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görünce</a:t>
            </a:r>
            <a:r>
              <a:rPr lang="en-US" sz="2650" dirty="0">
                <a:solidFill>
                  <a:srgbClr val="000000"/>
                </a:solidFill>
                <a:latin typeface="Arial" panose="020B0604020202020204" pitchFamily="34" charset="0"/>
                <a:cs typeface="Arial" panose="020B0604020202020204" pitchFamily="34" charset="0"/>
              </a:rPr>
              <a:t>; “...</a:t>
            </a:r>
            <a:r>
              <a:rPr lang="tr-TR" sz="2650" dirty="0">
                <a:solidFill>
                  <a:srgbClr val="000000"/>
                </a:solidFill>
                <a:latin typeface="Arial" panose="020B0604020202020204" pitchFamily="34" charset="0"/>
                <a:cs typeface="Arial" panose="020B0604020202020204" pitchFamily="34" charset="0"/>
              </a:rPr>
              <a:t> </a:t>
            </a:r>
            <a:r>
              <a:rPr lang="en-US" sz="2650" dirty="0">
                <a:solidFill>
                  <a:srgbClr val="000000"/>
                </a:solidFill>
                <a:latin typeface="Arial" panose="020B0604020202020204" pitchFamily="34" charset="0"/>
                <a:cs typeface="Arial" panose="020B0604020202020204" pitchFamily="34" charset="0"/>
              </a:rPr>
              <a:t>Ey </a:t>
            </a:r>
            <a:r>
              <a:rPr lang="en-US" sz="2650" dirty="0" err="1">
                <a:solidFill>
                  <a:srgbClr val="000000"/>
                </a:solidFill>
                <a:latin typeface="Arial" panose="020B0604020202020204" pitchFamily="34" charset="0"/>
                <a:cs typeface="Arial" panose="020B0604020202020204" pitchFamily="34" charset="0"/>
              </a:rPr>
              <a:t>Meryem</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Gerçekten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sen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iğrenç</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bir</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şey</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yaptın</a:t>
            </a:r>
            <a:r>
              <a:rPr lang="en-US" sz="2650" dirty="0">
                <a:solidFill>
                  <a:srgbClr val="000000"/>
                </a:solidFill>
                <a:latin typeface="Arial" panose="020B0604020202020204" pitchFamily="34" charset="0"/>
                <a:cs typeface="Arial" panose="020B0604020202020204" pitchFamily="34" charset="0"/>
              </a:rPr>
              <a:t>.</a:t>
            </a:r>
            <a:r>
              <a:rPr lang="tr-TR" sz="2650" dirty="0">
                <a:solidFill>
                  <a:srgbClr val="000000"/>
                </a:solidFill>
                <a:latin typeface="Arial" panose="020B0604020202020204" pitchFamily="34" charset="0"/>
                <a:cs typeface="Arial" panose="020B0604020202020204" pitchFamily="34" charset="0"/>
              </a:rPr>
              <a:t> </a:t>
            </a:r>
            <a:r>
              <a:rPr lang="en-US" sz="2650" dirty="0">
                <a:solidFill>
                  <a:srgbClr val="000000"/>
                </a:solidFill>
                <a:latin typeface="Arial" panose="020B0604020202020204" pitchFamily="34" charset="0"/>
                <a:cs typeface="Arial" panose="020B0604020202020204" pitchFamily="34" charset="0"/>
              </a:rPr>
              <a:t>Ey </a:t>
            </a:r>
            <a:r>
              <a:rPr lang="en-US" sz="2650" dirty="0" err="1">
                <a:solidFill>
                  <a:srgbClr val="000000"/>
                </a:solidFill>
                <a:latin typeface="Arial" panose="020B0604020202020204" pitchFamily="34" charset="0"/>
                <a:cs typeface="Arial" panose="020B0604020202020204" pitchFamily="34" charset="0"/>
              </a:rPr>
              <a:t>Harun’un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kız</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kardeşi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Senin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baban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kötü</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bir</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insan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değildi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annen</a:t>
            </a:r>
            <a:r>
              <a:rPr lang="en-US" sz="2650" dirty="0">
                <a:solidFill>
                  <a:srgbClr val="000000"/>
                </a:solidFill>
                <a:latin typeface="Arial" panose="020B0604020202020204" pitchFamily="34" charset="0"/>
                <a:cs typeface="Arial" panose="020B0604020202020204" pitchFamily="34" charset="0"/>
              </a:rPr>
              <a:t> de </a:t>
            </a:r>
            <a:r>
              <a:rPr lang="en-US" sz="2650" dirty="0" err="1">
                <a:solidFill>
                  <a:srgbClr val="000000"/>
                </a:solidFill>
                <a:latin typeface="Arial" panose="020B0604020202020204" pitchFamily="34" charset="0"/>
                <a:cs typeface="Arial" panose="020B0604020202020204" pitchFamily="34" charset="0"/>
              </a:rPr>
              <a:t>iffetsiz</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değildi</a:t>
            </a:r>
            <a:r>
              <a:rPr lang="en-US" sz="2650" dirty="0">
                <a:solidFill>
                  <a:srgbClr val="000000"/>
                </a:solidFill>
                <a:latin typeface="Arial" panose="020B0604020202020204" pitchFamily="34" charset="0"/>
                <a:cs typeface="Arial" panose="020B0604020202020204" pitchFamily="34" charset="0"/>
              </a:rPr>
              <a:t>.’’</a:t>
            </a:r>
            <a:r>
              <a:rPr lang="tr-TR" sz="2650" dirty="0">
                <a:solidFill>
                  <a:srgbClr val="000000"/>
                </a:solidFill>
                <a:latin typeface="Arial" panose="020B0604020202020204" pitchFamily="34" charset="0"/>
                <a:cs typeface="Arial" panose="020B0604020202020204" pitchFamily="34" charset="0"/>
              </a:rPr>
              <a:t> </a:t>
            </a:r>
            <a:r>
              <a:rPr lang="en-US" sz="2650" dirty="0">
                <a:solidFill>
                  <a:srgbClr val="000000"/>
                </a:solidFill>
                <a:latin typeface="Arial" panose="020B0604020202020204" pitchFamily="34" charset="0"/>
                <a:cs typeface="Arial" panose="020B0604020202020204" pitchFamily="34" charset="0"/>
              </a:rPr>
              <a:t>(</a:t>
            </a:r>
            <a:r>
              <a:rPr lang="en-US" sz="2650" dirty="0" err="1">
                <a:solidFill>
                  <a:srgbClr val="000000"/>
                </a:solidFill>
                <a:latin typeface="Arial" panose="020B0604020202020204" pitchFamily="34" charset="0"/>
                <a:cs typeface="Arial" panose="020B0604020202020204" pitchFamily="34" charset="0"/>
              </a:rPr>
              <a:t>Meryem</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suresi</a:t>
            </a:r>
            <a:r>
              <a:rPr lang="en-US" sz="2650" dirty="0">
                <a:solidFill>
                  <a:srgbClr val="000000"/>
                </a:solidFill>
                <a:latin typeface="Arial" panose="020B0604020202020204" pitchFamily="34" charset="0"/>
                <a:cs typeface="Arial" panose="020B0604020202020204" pitchFamily="34" charset="0"/>
              </a:rPr>
              <a:t>, 27-28. </a:t>
            </a:r>
            <a:r>
              <a:rPr lang="en-US" sz="2650" dirty="0" err="1">
                <a:solidFill>
                  <a:srgbClr val="000000"/>
                </a:solidFill>
                <a:latin typeface="Arial" panose="020B0604020202020204" pitchFamily="34" charset="0"/>
                <a:cs typeface="Arial" panose="020B0604020202020204" pitchFamily="34" charset="0"/>
              </a:rPr>
              <a:t>ayetler</a:t>
            </a:r>
            <a:r>
              <a:rPr lang="en-US" sz="2650" dirty="0">
                <a:solidFill>
                  <a:srgbClr val="000000"/>
                </a:solidFill>
                <a:latin typeface="Arial" panose="020B0604020202020204" pitchFamily="34" charset="0"/>
                <a:cs typeface="Arial" panose="020B0604020202020204" pitchFamily="34" charset="0"/>
              </a:rPr>
              <a:t>)</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dediler</a:t>
            </a:r>
            <a:r>
              <a:rPr lang="en-US" sz="2650" dirty="0">
                <a:solidFill>
                  <a:srgbClr val="000000"/>
                </a:solidFill>
                <a:latin typeface="Arial" panose="020B0604020202020204" pitchFamily="34" charset="0"/>
                <a:cs typeface="Arial" panose="020B0604020202020204" pitchFamily="34" charset="0"/>
              </a:rPr>
              <a:t>. Bunun</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üzerine</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henüz</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beşikteki</a:t>
            </a:r>
            <a:r>
              <a:rPr lang="en-US" sz="2650" dirty="0">
                <a:solidFill>
                  <a:srgbClr val="000000"/>
                </a:solidFill>
                <a:latin typeface="Arial" panose="020B0604020202020204" pitchFamily="34" charset="0"/>
                <a:cs typeface="Arial" panose="020B0604020202020204" pitchFamily="34" charset="0"/>
              </a:rPr>
              <a:t> Hz. İsa (</a:t>
            </a:r>
            <a:r>
              <a:rPr lang="en-US" sz="2650" dirty="0" err="1">
                <a:solidFill>
                  <a:srgbClr val="000000"/>
                </a:solidFill>
                <a:latin typeface="Arial" panose="020B0604020202020204" pitchFamily="34" charset="0"/>
                <a:cs typeface="Arial" panose="020B0604020202020204" pitchFamily="34" charset="0"/>
              </a:rPr>
              <a:t>a.s.</a:t>
            </a:r>
            <a:r>
              <a:rPr lang="en-US" sz="2650" dirty="0">
                <a:solidFill>
                  <a:srgbClr val="000000"/>
                </a:solidFill>
                <a:latin typeface="Arial" panose="020B0604020202020204" pitchFamily="34" charset="0"/>
                <a:cs typeface="Arial" panose="020B0604020202020204" pitchFamily="34" charset="0"/>
              </a:rPr>
              <a:t>),</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Allah’ın</a:t>
            </a:r>
            <a:r>
              <a:rPr lang="tr-TR" sz="2650" dirty="0">
                <a:solidFill>
                  <a:srgbClr val="000000"/>
                </a:solidFill>
                <a:latin typeface="Arial" panose="020B0604020202020204" pitchFamily="34" charset="0"/>
                <a:cs typeface="Arial" panose="020B0604020202020204" pitchFamily="34" charset="0"/>
              </a:rPr>
              <a:t> </a:t>
            </a:r>
            <a:r>
              <a:rPr lang="en-US" sz="2650" dirty="0">
                <a:solidFill>
                  <a:srgbClr val="000000"/>
                </a:solidFill>
                <a:latin typeface="Arial" panose="020B0604020202020204" pitchFamily="34" charset="0"/>
                <a:cs typeface="Arial" panose="020B0604020202020204" pitchFamily="34" charset="0"/>
              </a:rPr>
              <a:t>(c.c.) </a:t>
            </a:r>
            <a:r>
              <a:rPr lang="en-US" sz="2650" dirty="0" err="1">
                <a:solidFill>
                  <a:srgbClr val="000000"/>
                </a:solidFill>
                <a:latin typeface="Arial" panose="020B0604020202020204" pitchFamily="34" charset="0"/>
                <a:cs typeface="Arial" panose="020B0604020202020204" pitchFamily="34" charset="0"/>
              </a:rPr>
              <a:t>bir</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mucizesi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olarak</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konuştu</a:t>
            </a:r>
            <a:r>
              <a:rPr lang="en-US" sz="2650" dirty="0">
                <a:solidFill>
                  <a:srgbClr val="000000"/>
                </a:solidFill>
                <a:latin typeface="Arial" panose="020B0604020202020204" pitchFamily="34" charset="0"/>
                <a:cs typeface="Arial" panose="020B0604020202020204" pitchFamily="34" charset="0"/>
              </a:rPr>
              <a:t>.</a:t>
            </a:r>
          </a:p>
          <a:p>
            <a:pPr>
              <a:spcAft>
                <a:spcPts val="600"/>
              </a:spcAft>
            </a:pPr>
            <a:r>
              <a:rPr lang="en-US" sz="2650" b="1" dirty="0">
                <a:solidFill>
                  <a:srgbClr val="000000"/>
                </a:solidFill>
                <a:latin typeface="Arial" panose="020B0604020202020204" pitchFamily="34" charset="0"/>
                <a:cs typeface="Arial" panose="020B0604020202020204" pitchFamily="34" charset="0"/>
              </a:rPr>
              <a:t>Bu </a:t>
            </a:r>
            <a:r>
              <a:rPr lang="en-US" sz="2650" b="1" dirty="0" err="1">
                <a:solidFill>
                  <a:srgbClr val="000000"/>
                </a:solidFill>
                <a:latin typeface="Arial" panose="020B0604020202020204" pitchFamily="34" charset="0"/>
                <a:cs typeface="Arial" panose="020B0604020202020204" pitchFamily="34" charset="0"/>
              </a:rPr>
              <a:t>metne</a:t>
            </a:r>
            <a:r>
              <a:rPr lang="en-US" sz="2650" b="1" dirty="0">
                <a:solidFill>
                  <a:srgbClr val="000000"/>
                </a:solidFill>
                <a:latin typeface="Arial" panose="020B0604020202020204" pitchFamily="34" charset="0"/>
                <a:cs typeface="Arial" panose="020B0604020202020204" pitchFamily="34" charset="0"/>
              </a:rPr>
              <a:t> </a:t>
            </a:r>
            <a:r>
              <a:rPr lang="en-US" sz="2650" b="1" dirty="0" err="1">
                <a:solidFill>
                  <a:srgbClr val="000000"/>
                </a:solidFill>
                <a:latin typeface="Arial" panose="020B0604020202020204" pitchFamily="34" charset="0"/>
                <a:cs typeface="Arial" panose="020B0604020202020204" pitchFamily="34" charset="0"/>
              </a:rPr>
              <a:t>göre</a:t>
            </a:r>
            <a:r>
              <a:rPr lang="en-US" sz="2650" b="1" dirty="0">
                <a:solidFill>
                  <a:srgbClr val="000000"/>
                </a:solidFill>
                <a:latin typeface="Arial" panose="020B0604020202020204" pitchFamily="34" charset="0"/>
                <a:cs typeface="Arial" panose="020B0604020202020204" pitchFamily="34" charset="0"/>
              </a:rPr>
              <a:t> </a:t>
            </a:r>
            <a:r>
              <a:rPr lang="en-US" sz="2650" b="1" dirty="0" err="1">
                <a:solidFill>
                  <a:srgbClr val="000000"/>
                </a:solidFill>
                <a:latin typeface="Arial" panose="020B0604020202020204" pitchFamily="34" charset="0"/>
                <a:cs typeface="Arial" panose="020B0604020202020204" pitchFamily="34" charset="0"/>
              </a:rPr>
              <a:t>halk</a:t>
            </a:r>
            <a:r>
              <a:rPr lang="en-US" sz="2650" b="1" dirty="0">
                <a:solidFill>
                  <a:srgbClr val="000000"/>
                </a:solidFill>
                <a:latin typeface="Arial" panose="020B0604020202020204" pitchFamily="34" charset="0"/>
                <a:cs typeface="Arial" panose="020B0604020202020204" pitchFamily="34" charset="0"/>
              </a:rPr>
              <a:t>, Hz. </a:t>
            </a:r>
            <a:r>
              <a:rPr lang="en-US" sz="2650" b="1" dirty="0" err="1">
                <a:solidFill>
                  <a:srgbClr val="000000"/>
                </a:solidFill>
                <a:latin typeface="Arial" panose="020B0604020202020204" pitchFamily="34" charset="0"/>
                <a:cs typeface="Arial" panose="020B0604020202020204" pitchFamily="34" charset="0"/>
              </a:rPr>
              <a:t>Meryem’e</a:t>
            </a:r>
            <a:r>
              <a:rPr lang="en-US" sz="2650" b="1" dirty="0">
                <a:solidFill>
                  <a:srgbClr val="000000"/>
                </a:solidFill>
                <a:latin typeface="Arial" panose="020B0604020202020204" pitchFamily="34" charset="0"/>
                <a:cs typeface="Arial" panose="020B0604020202020204" pitchFamily="34" charset="0"/>
              </a:rPr>
              <a:t> (</a:t>
            </a:r>
            <a:r>
              <a:rPr lang="en-US" sz="2650" b="1" dirty="0" err="1">
                <a:solidFill>
                  <a:srgbClr val="000000"/>
                </a:solidFill>
                <a:latin typeface="Arial" panose="020B0604020202020204" pitchFamily="34" charset="0"/>
                <a:cs typeface="Arial" panose="020B0604020202020204" pitchFamily="34" charset="0"/>
              </a:rPr>
              <a:t>r.a.</a:t>
            </a:r>
            <a:r>
              <a:rPr lang="en-US" sz="2650" b="1" dirty="0">
                <a:solidFill>
                  <a:srgbClr val="000000"/>
                </a:solidFill>
                <a:latin typeface="Arial" panose="020B0604020202020204" pitchFamily="34" charset="0"/>
                <a:cs typeface="Arial" panose="020B0604020202020204" pitchFamily="34" charset="0"/>
              </a:rPr>
              <a:t>) </a:t>
            </a:r>
            <a:r>
              <a:rPr lang="en-US" sz="2650" b="1" dirty="0" err="1">
                <a:solidFill>
                  <a:srgbClr val="000000"/>
                </a:solidFill>
                <a:latin typeface="Arial" panose="020B0604020202020204" pitchFamily="34" charset="0"/>
                <a:cs typeface="Arial" panose="020B0604020202020204" pitchFamily="34" charset="0"/>
              </a:rPr>
              <a:t>niçin</a:t>
            </a:r>
            <a:r>
              <a:rPr lang="en-US" sz="2650" b="1" dirty="0">
                <a:solidFill>
                  <a:srgbClr val="000000"/>
                </a:solidFill>
                <a:latin typeface="Arial" panose="020B0604020202020204" pitchFamily="34" charset="0"/>
                <a:cs typeface="Arial" panose="020B0604020202020204" pitchFamily="34" charset="0"/>
              </a:rPr>
              <a:t> </a:t>
            </a:r>
            <a:r>
              <a:rPr lang="en-US" sz="2650" b="1" dirty="0" err="1">
                <a:solidFill>
                  <a:srgbClr val="000000"/>
                </a:solidFill>
                <a:latin typeface="Arial" panose="020B0604020202020204" pitchFamily="34" charset="0"/>
                <a:cs typeface="Arial" panose="020B0604020202020204" pitchFamily="34" charset="0"/>
              </a:rPr>
              <a:t>tepki</a:t>
            </a:r>
            <a:r>
              <a:rPr lang="tr-TR" sz="2650" b="1" dirty="0">
                <a:solidFill>
                  <a:srgbClr val="000000"/>
                </a:solidFill>
                <a:latin typeface="Arial" panose="020B0604020202020204" pitchFamily="34" charset="0"/>
                <a:cs typeface="Arial" panose="020B0604020202020204" pitchFamily="34" charset="0"/>
              </a:rPr>
              <a:t> </a:t>
            </a:r>
            <a:r>
              <a:rPr lang="en-US" sz="2650" b="1" dirty="0" err="1">
                <a:solidFill>
                  <a:srgbClr val="000000"/>
                </a:solidFill>
                <a:latin typeface="Arial" panose="020B0604020202020204" pitchFamily="34" charset="0"/>
                <a:cs typeface="Arial" panose="020B0604020202020204" pitchFamily="34" charset="0"/>
              </a:rPr>
              <a:t>göstermiştir</a:t>
            </a:r>
            <a:r>
              <a:rPr lang="en-US" sz="2650" b="1" dirty="0">
                <a:solidFill>
                  <a:srgbClr val="000000"/>
                </a:solidFill>
                <a:latin typeface="Arial" panose="020B0604020202020204" pitchFamily="34" charset="0"/>
                <a:cs typeface="Arial" panose="020B0604020202020204" pitchFamily="34" charset="0"/>
              </a:rPr>
              <a:t>?</a:t>
            </a:r>
          </a:p>
          <a:p>
            <a:pPr>
              <a:spcAft>
                <a:spcPts val="600"/>
              </a:spcAft>
            </a:pPr>
            <a:r>
              <a:rPr lang="en-US" sz="2650" dirty="0">
                <a:solidFill>
                  <a:srgbClr val="000000"/>
                </a:solidFill>
                <a:latin typeface="Arial" panose="020B0604020202020204" pitchFamily="34" charset="0"/>
                <a:cs typeface="Arial" panose="020B0604020202020204" pitchFamily="34" charset="0"/>
              </a:rPr>
              <a:t>A) Hz. </a:t>
            </a:r>
            <a:r>
              <a:rPr lang="en-US" sz="2650" dirty="0" err="1">
                <a:solidFill>
                  <a:srgbClr val="000000"/>
                </a:solidFill>
                <a:latin typeface="Arial" panose="020B0604020202020204" pitchFamily="34" charset="0"/>
                <a:cs typeface="Arial" panose="020B0604020202020204" pitchFamily="34" charset="0"/>
              </a:rPr>
              <a:t>Meryem</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r.a.</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İncil’e</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uymadığı</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için</a:t>
            </a:r>
            <a:endParaRPr lang="en-US" sz="2650" dirty="0">
              <a:solidFill>
                <a:srgbClr val="000000"/>
              </a:solidFill>
              <a:latin typeface="Arial" panose="020B0604020202020204" pitchFamily="34" charset="0"/>
              <a:cs typeface="Arial" panose="020B0604020202020204" pitchFamily="34" charset="0"/>
            </a:endParaRPr>
          </a:p>
          <a:p>
            <a:pPr>
              <a:spcAft>
                <a:spcPts val="600"/>
              </a:spcAft>
            </a:pPr>
            <a:r>
              <a:rPr lang="en-US" sz="2650" dirty="0">
                <a:solidFill>
                  <a:srgbClr val="000000"/>
                </a:solidFill>
                <a:latin typeface="Arial" panose="020B0604020202020204" pitchFamily="34" charset="0"/>
                <a:cs typeface="Arial" panose="020B0604020202020204" pitchFamily="34" charset="0"/>
              </a:rPr>
              <a:t>B) Hz. </a:t>
            </a:r>
            <a:r>
              <a:rPr lang="en-US" sz="2650" dirty="0" err="1">
                <a:solidFill>
                  <a:srgbClr val="000000"/>
                </a:solidFill>
                <a:latin typeface="Arial" panose="020B0604020202020204" pitchFamily="34" charset="0"/>
                <a:cs typeface="Arial" panose="020B0604020202020204" pitchFamily="34" charset="0"/>
              </a:rPr>
              <a:t>İsa’nın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a.s.</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mucizesini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göstermesi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için</a:t>
            </a:r>
            <a:endParaRPr lang="en-US" sz="2650" dirty="0">
              <a:solidFill>
                <a:srgbClr val="000000"/>
              </a:solidFill>
              <a:latin typeface="Arial" panose="020B0604020202020204" pitchFamily="34" charset="0"/>
              <a:cs typeface="Arial" panose="020B0604020202020204" pitchFamily="34" charset="0"/>
            </a:endParaRPr>
          </a:p>
          <a:p>
            <a:pPr>
              <a:spcAft>
                <a:spcPts val="600"/>
              </a:spcAft>
            </a:pPr>
            <a:r>
              <a:rPr lang="en-US" sz="2650" dirty="0">
                <a:solidFill>
                  <a:srgbClr val="000000"/>
                </a:solidFill>
                <a:latin typeface="Arial" panose="020B0604020202020204" pitchFamily="34" charset="0"/>
                <a:cs typeface="Arial" panose="020B0604020202020204" pitchFamily="34" charset="0"/>
              </a:rPr>
              <a:t>C) Hz. </a:t>
            </a:r>
            <a:r>
              <a:rPr lang="en-US" sz="2650" dirty="0" err="1">
                <a:solidFill>
                  <a:srgbClr val="000000"/>
                </a:solidFill>
                <a:latin typeface="Arial" panose="020B0604020202020204" pitchFamily="34" charset="0"/>
                <a:cs typeface="Arial" panose="020B0604020202020204" pitchFamily="34" charset="0"/>
              </a:rPr>
              <a:t>Meryem’in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r.a.</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dediklerini</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yapmadığı</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için</a:t>
            </a:r>
            <a:endParaRPr lang="en-US" sz="2650" dirty="0">
              <a:solidFill>
                <a:srgbClr val="000000"/>
              </a:solidFill>
              <a:latin typeface="Arial" panose="020B0604020202020204" pitchFamily="34" charset="0"/>
              <a:cs typeface="Arial" panose="020B0604020202020204" pitchFamily="34" charset="0"/>
            </a:endParaRPr>
          </a:p>
          <a:p>
            <a:pPr>
              <a:spcAft>
                <a:spcPts val="600"/>
              </a:spcAft>
            </a:pPr>
            <a:r>
              <a:rPr lang="en-US" sz="2650" dirty="0">
                <a:solidFill>
                  <a:srgbClr val="000000"/>
                </a:solidFill>
                <a:latin typeface="Arial" panose="020B0604020202020204" pitchFamily="34" charset="0"/>
                <a:cs typeface="Arial" panose="020B0604020202020204" pitchFamily="34" charset="0"/>
              </a:rPr>
              <a:t>D) Hz. </a:t>
            </a:r>
            <a:r>
              <a:rPr lang="en-US" sz="2650" dirty="0" err="1">
                <a:solidFill>
                  <a:srgbClr val="000000"/>
                </a:solidFill>
                <a:latin typeface="Arial" panose="020B0604020202020204" pitchFamily="34" charset="0"/>
                <a:cs typeface="Arial" panose="020B0604020202020204" pitchFamily="34" charset="0"/>
              </a:rPr>
              <a:t>İsa’nın</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babasız</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olarak</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dünyaya</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geldiğine</a:t>
            </a:r>
            <a:r>
              <a:rPr lang="en-US"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inanmadıkları</a:t>
            </a:r>
            <a:r>
              <a:rPr lang="tr-TR" sz="2650" dirty="0">
                <a:solidFill>
                  <a:srgbClr val="000000"/>
                </a:solidFill>
                <a:latin typeface="Arial" panose="020B0604020202020204" pitchFamily="34" charset="0"/>
                <a:cs typeface="Arial" panose="020B0604020202020204" pitchFamily="34" charset="0"/>
              </a:rPr>
              <a:t> </a:t>
            </a:r>
            <a:r>
              <a:rPr lang="en-US" sz="2650" dirty="0" err="1">
                <a:solidFill>
                  <a:srgbClr val="000000"/>
                </a:solidFill>
                <a:latin typeface="Arial" panose="020B0604020202020204" pitchFamily="34" charset="0"/>
                <a:cs typeface="Arial" panose="020B0604020202020204" pitchFamily="34" charset="0"/>
              </a:rPr>
              <a:t>için</a:t>
            </a:r>
            <a:endParaRPr lang="en-US" sz="265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7" name="Metin kutusu 4">
            <a:extLst>
              <a:ext uri="{FF2B5EF4-FFF2-40B4-BE49-F238E27FC236}">
                <a16:creationId xmlns:a16="http://schemas.microsoft.com/office/drawing/2014/main" id="{B2611840-BF22-70F3-E1C0-B24B3FD60EB1}"/>
              </a:ext>
            </a:extLst>
          </p:cNvPr>
          <p:cNvSpPr txBox="1"/>
          <p:nvPr/>
        </p:nvSpPr>
        <p:spPr>
          <a:xfrm>
            <a:off x="0" y="567630"/>
            <a:ext cx="5261317"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Bumerang</a:t>
            </a:r>
            <a:r>
              <a:rPr lang="tr-TR" sz="1800" dirty="0">
                <a:latin typeface="Arial" panose="020B0604020202020204" pitchFamily="34" charset="0"/>
                <a:cs typeface="Arial" panose="020B0604020202020204" pitchFamily="34" charset="0"/>
              </a:rPr>
              <a:t> / 1. Ünite / Kavratan Testler 6 / Soru 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64868" y="4581954"/>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971149"/>
            <a:ext cx="10958823" cy="5093702"/>
          </a:xfrm>
          <a:prstGeom prst="rect">
            <a:avLst/>
          </a:prstGeom>
          <a:noFill/>
        </p:spPr>
        <p:txBody>
          <a:bodyPr wrap="square" rtlCol="0">
            <a:spAutoFit/>
          </a:bodyPr>
          <a:lstStyle/>
          <a:p>
            <a:pPr>
              <a:spcAft>
                <a:spcPts val="600"/>
              </a:spcAft>
            </a:pPr>
            <a:r>
              <a:rPr lang="en-US" sz="2500" dirty="0">
                <a:solidFill>
                  <a:srgbClr val="000000"/>
                </a:solidFill>
                <a:latin typeface="Arial" panose="020B0604020202020204" pitchFamily="34" charset="0"/>
                <a:cs typeface="Arial" panose="020B0604020202020204" pitchFamily="34" charset="0"/>
              </a:rPr>
              <a:t>Hz. </a:t>
            </a:r>
            <a:r>
              <a:rPr lang="en-US" sz="2500" dirty="0" err="1">
                <a:solidFill>
                  <a:srgbClr val="000000"/>
                </a:solidFill>
                <a:latin typeface="Arial" panose="020B0604020202020204" pitchFamily="34" charset="0"/>
                <a:cs typeface="Arial" panose="020B0604020202020204" pitchFamily="34" charset="0"/>
              </a:rPr>
              <a:t>Meryem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r.a.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ailesinden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ayrılarak</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kendisine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tahsis</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edilen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yerde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ibadet</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edip</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yaşarken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Cebrail</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a.s.</a:t>
            </a:r>
            <a:r>
              <a:rPr lang="en-US" sz="2500" dirty="0">
                <a:solidFill>
                  <a:srgbClr val="000000"/>
                </a:solidFill>
                <a:latin typeface="Arial" panose="020B0604020202020204" pitchFamily="34" charset="0"/>
                <a:cs typeface="Arial" panose="020B0604020202020204" pitchFamily="34" charset="0"/>
              </a:rPr>
              <a:t>)</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ona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Allah’ın</a:t>
            </a:r>
            <a:r>
              <a:rPr lang="en-US" sz="2500" dirty="0">
                <a:solidFill>
                  <a:srgbClr val="000000"/>
                </a:solidFill>
                <a:latin typeface="Arial" panose="020B0604020202020204" pitchFamily="34" charset="0"/>
                <a:cs typeface="Arial" panose="020B0604020202020204" pitchFamily="34" charset="0"/>
              </a:rPr>
              <a:t> (c.c.) </a:t>
            </a:r>
            <a:r>
              <a:rPr lang="en-US" sz="2500" dirty="0" err="1">
                <a:solidFill>
                  <a:srgbClr val="000000"/>
                </a:solidFill>
                <a:latin typeface="Arial" panose="020B0604020202020204" pitchFamily="34" charset="0"/>
                <a:cs typeface="Arial" panose="020B0604020202020204" pitchFamily="34" charset="0"/>
              </a:rPr>
              <a:t>mucizesi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olarak</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bir</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erkek</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evladı</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olacağını</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müjdeledi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Derken</a:t>
            </a:r>
            <a:r>
              <a:rPr lang="en-US" sz="2500" dirty="0">
                <a:solidFill>
                  <a:srgbClr val="000000"/>
                </a:solidFill>
                <a:latin typeface="Arial" panose="020B0604020202020204" pitchFamily="34" charset="0"/>
                <a:cs typeface="Arial" panose="020B0604020202020204" pitchFamily="34" charset="0"/>
              </a:rPr>
              <a:t> Hz. </a:t>
            </a:r>
            <a:r>
              <a:rPr lang="en-US" sz="2500" dirty="0" err="1">
                <a:solidFill>
                  <a:srgbClr val="000000"/>
                </a:solidFill>
                <a:latin typeface="Arial" panose="020B0604020202020204" pitchFamily="34" charset="0"/>
                <a:cs typeface="Arial" panose="020B0604020202020204" pitchFamily="34" charset="0"/>
              </a:rPr>
              <a:t>Meryem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hamile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kaldı</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karnındaki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çocukla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birlikte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uzak</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bir</a:t>
            </a:r>
            <a:r>
              <a:rPr lang="en-US" sz="2500" dirty="0">
                <a:solidFill>
                  <a:srgbClr val="000000"/>
                </a:solidFill>
                <a:latin typeface="Arial" panose="020B0604020202020204" pitchFamily="34" charset="0"/>
                <a:cs typeface="Arial" panose="020B0604020202020204" pitchFamily="34" charset="0"/>
              </a:rPr>
              <a:t> yere </a:t>
            </a:r>
            <a:r>
              <a:rPr lang="en-US" sz="2500" dirty="0" err="1">
                <a:solidFill>
                  <a:srgbClr val="000000"/>
                </a:solidFill>
                <a:latin typeface="Arial" panose="020B0604020202020204" pitchFamily="34" charset="0"/>
                <a:cs typeface="Arial" panose="020B0604020202020204" pitchFamily="34" charset="0"/>
              </a:rPr>
              <a:t>çekildi</a:t>
            </a:r>
            <a:r>
              <a:rPr lang="en-US" sz="2500" dirty="0">
                <a:solidFill>
                  <a:srgbClr val="000000"/>
                </a:solidFill>
                <a:latin typeface="Arial" panose="020B0604020202020204" pitchFamily="34" charset="0"/>
                <a:cs typeface="Arial" panose="020B0604020202020204" pitchFamily="34" charset="0"/>
              </a:rPr>
              <a:t>.</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Oturduğu</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hurma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ağacının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dibinde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doğum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sancıları</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çekerken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ilahi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bir</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ses</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kendisini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yönlendirdi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ve</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doğum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gerçekleşti</a:t>
            </a:r>
            <a:r>
              <a:rPr lang="en-US" sz="2500" dirty="0">
                <a:solidFill>
                  <a:srgbClr val="000000"/>
                </a:solidFill>
                <a:latin typeface="Arial" panose="020B0604020202020204" pitchFamily="34" charset="0"/>
                <a:cs typeface="Arial" panose="020B0604020202020204" pitchFamily="34" charset="0"/>
              </a:rPr>
              <a:t>. Bu </a:t>
            </a:r>
            <a:r>
              <a:rPr lang="en-US" sz="2500" dirty="0" err="1">
                <a:solidFill>
                  <a:srgbClr val="000000"/>
                </a:solidFill>
                <a:latin typeface="Arial" panose="020B0604020202020204" pitchFamily="34" charset="0"/>
                <a:cs typeface="Arial" panose="020B0604020202020204" pitchFamily="34" charset="0"/>
              </a:rPr>
              <a:t>mucizeyle</a:t>
            </a:r>
            <a:r>
              <a:rPr lang="en-US" sz="2500" dirty="0">
                <a:solidFill>
                  <a:srgbClr val="000000"/>
                </a:solidFill>
                <a:latin typeface="Arial" panose="020B0604020202020204" pitchFamily="34" charset="0"/>
                <a:cs typeface="Arial" panose="020B0604020202020204" pitchFamily="34" charset="0"/>
              </a:rPr>
              <a:t> Hz. İsa (</a:t>
            </a:r>
            <a:r>
              <a:rPr lang="en-US" sz="2500" dirty="0" err="1">
                <a:solidFill>
                  <a:srgbClr val="000000"/>
                </a:solidFill>
                <a:latin typeface="Arial" panose="020B0604020202020204" pitchFamily="34" charset="0"/>
                <a:cs typeface="Arial" panose="020B0604020202020204" pitchFamily="34" charset="0"/>
              </a:rPr>
              <a:t>a.s.</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babasız</a:t>
            </a:r>
            <a:r>
              <a:rPr lang="tr-TR"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olarak</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dünyaya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geldi</a:t>
            </a:r>
            <a:r>
              <a:rPr lang="en-US" sz="2500" dirty="0">
                <a:solidFill>
                  <a:srgbClr val="000000"/>
                </a:solidFill>
                <a:latin typeface="Arial" panose="020B0604020202020204" pitchFamily="34" charset="0"/>
                <a:cs typeface="Arial" panose="020B0604020202020204" pitchFamily="34" charset="0"/>
              </a:rPr>
              <a:t>.</a:t>
            </a:r>
          </a:p>
          <a:p>
            <a:pPr>
              <a:spcAft>
                <a:spcPts val="600"/>
              </a:spcAft>
            </a:pPr>
            <a:r>
              <a:rPr lang="en-US" sz="2500" b="1" dirty="0">
                <a:solidFill>
                  <a:srgbClr val="000000"/>
                </a:solidFill>
                <a:latin typeface="Arial" panose="020B0604020202020204" pitchFamily="34" charset="0"/>
                <a:cs typeface="Arial" panose="020B0604020202020204" pitchFamily="34" charset="0"/>
              </a:rPr>
              <a:t>Bu </a:t>
            </a:r>
            <a:r>
              <a:rPr lang="en-US" sz="2500" b="1" dirty="0" err="1">
                <a:solidFill>
                  <a:srgbClr val="000000"/>
                </a:solidFill>
                <a:latin typeface="Arial" panose="020B0604020202020204" pitchFamily="34" charset="0"/>
                <a:cs typeface="Arial" panose="020B0604020202020204" pitchFamily="34" charset="0"/>
              </a:rPr>
              <a:t>parçada</a:t>
            </a:r>
            <a:r>
              <a:rPr lang="en-US" sz="2500" b="1" dirty="0">
                <a:solidFill>
                  <a:srgbClr val="000000"/>
                </a:solidFill>
                <a:latin typeface="Arial" panose="020B0604020202020204" pitchFamily="34" charset="0"/>
                <a:cs typeface="Arial" panose="020B0604020202020204" pitchFamily="34" charset="0"/>
              </a:rPr>
              <a:t> Hz. İsa (</a:t>
            </a:r>
            <a:r>
              <a:rPr lang="en-US" sz="2500" b="1" dirty="0" err="1">
                <a:solidFill>
                  <a:srgbClr val="000000"/>
                </a:solidFill>
                <a:latin typeface="Arial" panose="020B0604020202020204" pitchFamily="34" charset="0"/>
                <a:cs typeface="Arial" panose="020B0604020202020204" pitchFamily="34" charset="0"/>
              </a:rPr>
              <a:t>a.s.</a:t>
            </a:r>
            <a:r>
              <a:rPr lang="en-US" sz="2500" b="1" dirty="0">
                <a:solidFill>
                  <a:srgbClr val="000000"/>
                </a:solidFill>
                <a:latin typeface="Arial" panose="020B0604020202020204" pitchFamily="34" charset="0"/>
                <a:cs typeface="Arial" panose="020B0604020202020204" pitchFamily="34" charset="0"/>
              </a:rPr>
              <a:t>) </a:t>
            </a:r>
            <a:r>
              <a:rPr lang="en-US" sz="2500" b="1" dirty="0" err="1">
                <a:solidFill>
                  <a:srgbClr val="000000"/>
                </a:solidFill>
                <a:latin typeface="Arial" panose="020B0604020202020204" pitchFamily="34" charset="0"/>
                <a:cs typeface="Arial" panose="020B0604020202020204" pitchFamily="34" charset="0"/>
              </a:rPr>
              <a:t>ile</a:t>
            </a:r>
            <a:r>
              <a:rPr lang="en-US" sz="2500" b="1" dirty="0">
                <a:solidFill>
                  <a:srgbClr val="000000"/>
                </a:solidFill>
                <a:latin typeface="Arial" panose="020B0604020202020204" pitchFamily="34" charset="0"/>
                <a:cs typeface="Arial" panose="020B0604020202020204" pitchFamily="34" charset="0"/>
              </a:rPr>
              <a:t> </a:t>
            </a:r>
            <a:r>
              <a:rPr lang="en-US" sz="2500" b="1" dirty="0" err="1">
                <a:solidFill>
                  <a:srgbClr val="000000"/>
                </a:solidFill>
                <a:latin typeface="Arial" panose="020B0604020202020204" pitchFamily="34" charset="0"/>
                <a:cs typeface="Arial" panose="020B0604020202020204" pitchFamily="34" charset="0"/>
              </a:rPr>
              <a:t>ilgili</a:t>
            </a:r>
            <a:r>
              <a:rPr lang="en-US" sz="2500" b="1" dirty="0">
                <a:solidFill>
                  <a:srgbClr val="000000"/>
                </a:solidFill>
                <a:latin typeface="Arial" panose="020B0604020202020204" pitchFamily="34" charset="0"/>
                <a:cs typeface="Arial" panose="020B0604020202020204" pitchFamily="34" charset="0"/>
              </a:rPr>
              <a:t> </a:t>
            </a:r>
            <a:r>
              <a:rPr lang="en-US" sz="2500" b="1" dirty="0" err="1">
                <a:solidFill>
                  <a:srgbClr val="000000"/>
                </a:solidFill>
                <a:latin typeface="Arial" panose="020B0604020202020204" pitchFamily="34" charset="0"/>
                <a:cs typeface="Arial" panose="020B0604020202020204" pitchFamily="34" charset="0"/>
              </a:rPr>
              <a:t>aşağıdaki</a:t>
            </a:r>
            <a:r>
              <a:rPr lang="en-US" sz="2500" b="1" dirty="0">
                <a:solidFill>
                  <a:srgbClr val="000000"/>
                </a:solidFill>
                <a:latin typeface="Arial" panose="020B0604020202020204" pitchFamily="34" charset="0"/>
                <a:cs typeface="Arial" panose="020B0604020202020204" pitchFamily="34" charset="0"/>
              </a:rPr>
              <a:t> </a:t>
            </a:r>
            <a:r>
              <a:rPr lang="en-US" sz="2500" b="1" dirty="0" err="1">
                <a:solidFill>
                  <a:srgbClr val="000000"/>
                </a:solidFill>
                <a:latin typeface="Arial" panose="020B0604020202020204" pitchFamily="34" charset="0"/>
                <a:cs typeface="Arial" panose="020B0604020202020204" pitchFamily="34" charset="0"/>
              </a:rPr>
              <a:t>sorulardan</a:t>
            </a:r>
            <a:r>
              <a:rPr lang="tr-TR" sz="2500" b="1" dirty="0">
                <a:solidFill>
                  <a:srgbClr val="000000"/>
                </a:solidFill>
                <a:latin typeface="Arial" panose="020B0604020202020204" pitchFamily="34" charset="0"/>
                <a:cs typeface="Arial" panose="020B0604020202020204" pitchFamily="34" charset="0"/>
              </a:rPr>
              <a:t> </a:t>
            </a:r>
            <a:r>
              <a:rPr lang="en-US" sz="2500" b="1" dirty="0" err="1">
                <a:solidFill>
                  <a:srgbClr val="000000"/>
                </a:solidFill>
                <a:latin typeface="Arial" panose="020B0604020202020204" pitchFamily="34" charset="0"/>
                <a:cs typeface="Arial" panose="020B0604020202020204" pitchFamily="34" charset="0"/>
              </a:rPr>
              <a:t>hangisinin</a:t>
            </a:r>
            <a:r>
              <a:rPr lang="en-US" sz="2500" b="1" dirty="0">
                <a:solidFill>
                  <a:srgbClr val="000000"/>
                </a:solidFill>
                <a:latin typeface="Arial" panose="020B0604020202020204" pitchFamily="34" charset="0"/>
                <a:cs typeface="Arial" panose="020B0604020202020204" pitchFamily="34" charset="0"/>
              </a:rPr>
              <a:t> </a:t>
            </a:r>
            <a:r>
              <a:rPr lang="en-US" sz="2500" b="1" dirty="0" err="1">
                <a:solidFill>
                  <a:srgbClr val="000000"/>
                </a:solidFill>
                <a:latin typeface="Arial" panose="020B0604020202020204" pitchFamily="34" charset="0"/>
                <a:cs typeface="Arial" panose="020B0604020202020204" pitchFamily="34" charset="0"/>
              </a:rPr>
              <a:t>cevabı</a:t>
            </a:r>
            <a:r>
              <a:rPr lang="tr-TR" sz="2500" b="1" dirty="0">
                <a:solidFill>
                  <a:srgbClr val="000000"/>
                </a:solidFill>
                <a:latin typeface="Arial" panose="020B0604020202020204" pitchFamily="34" charset="0"/>
                <a:cs typeface="Arial" panose="020B0604020202020204" pitchFamily="34" charset="0"/>
              </a:rPr>
              <a:t> </a:t>
            </a:r>
            <a:r>
              <a:rPr lang="en-US" sz="2500" b="1" u="sng" dirty="0" err="1">
                <a:solidFill>
                  <a:srgbClr val="000000"/>
                </a:solidFill>
                <a:latin typeface="Arial" panose="020B0604020202020204" pitchFamily="34" charset="0"/>
                <a:cs typeface="Arial" panose="020B0604020202020204" pitchFamily="34" charset="0"/>
              </a:rPr>
              <a:t>yoktur</a:t>
            </a:r>
            <a:r>
              <a:rPr lang="en-US" sz="2500" b="1" dirty="0">
                <a:solidFill>
                  <a:srgbClr val="000000"/>
                </a:solidFill>
                <a:latin typeface="Arial" panose="020B0604020202020204" pitchFamily="34" charset="0"/>
                <a:cs typeface="Arial" panose="020B0604020202020204" pitchFamily="34" charset="0"/>
              </a:rPr>
              <a:t>?</a:t>
            </a:r>
          </a:p>
          <a:p>
            <a:pPr>
              <a:spcAft>
                <a:spcPts val="600"/>
              </a:spcAft>
            </a:pPr>
            <a:r>
              <a:rPr lang="en-US" sz="2500" dirty="0">
                <a:solidFill>
                  <a:srgbClr val="000000"/>
                </a:solidFill>
                <a:latin typeface="Arial" panose="020B0604020202020204" pitchFamily="34" charset="0"/>
                <a:cs typeface="Arial" panose="020B0604020202020204" pitchFamily="34" charset="0"/>
              </a:rPr>
              <a:t>A) </a:t>
            </a:r>
            <a:r>
              <a:rPr lang="en-US" sz="2500" dirty="0" err="1">
                <a:solidFill>
                  <a:srgbClr val="000000"/>
                </a:solidFill>
                <a:latin typeface="Arial" panose="020B0604020202020204" pitchFamily="34" charset="0"/>
                <a:cs typeface="Arial" panose="020B0604020202020204" pitchFamily="34" charset="0"/>
              </a:rPr>
              <a:t>Babası</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kimdir</a:t>
            </a:r>
            <a:r>
              <a:rPr lang="en-US" sz="2500" dirty="0">
                <a:solidFill>
                  <a:srgbClr val="000000"/>
                </a:solidFill>
                <a:latin typeface="Arial" panose="020B0604020202020204" pitchFamily="34" charset="0"/>
                <a:cs typeface="Arial" panose="020B0604020202020204" pitchFamily="34" charset="0"/>
              </a:rPr>
              <a:t>?</a:t>
            </a:r>
          </a:p>
          <a:p>
            <a:pPr>
              <a:spcAft>
                <a:spcPts val="600"/>
              </a:spcAft>
            </a:pPr>
            <a:r>
              <a:rPr lang="en-US" sz="2500" dirty="0">
                <a:solidFill>
                  <a:srgbClr val="000000"/>
                </a:solidFill>
                <a:latin typeface="Arial" panose="020B0604020202020204" pitchFamily="34" charset="0"/>
                <a:cs typeface="Arial" panose="020B0604020202020204" pitchFamily="34" charset="0"/>
              </a:rPr>
              <a:t>B) </a:t>
            </a:r>
            <a:r>
              <a:rPr lang="en-US" sz="2500" dirty="0" err="1">
                <a:solidFill>
                  <a:srgbClr val="000000"/>
                </a:solidFill>
                <a:latin typeface="Arial" panose="020B0604020202020204" pitchFamily="34" charset="0"/>
                <a:cs typeface="Arial" panose="020B0604020202020204" pitchFamily="34" charset="0"/>
              </a:rPr>
              <a:t>Beşikte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iken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konuşmuş</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mudur</a:t>
            </a:r>
            <a:r>
              <a:rPr lang="en-US" sz="2500" dirty="0">
                <a:solidFill>
                  <a:srgbClr val="000000"/>
                </a:solidFill>
                <a:latin typeface="Arial" panose="020B0604020202020204" pitchFamily="34" charset="0"/>
                <a:cs typeface="Arial" panose="020B0604020202020204" pitchFamily="34" charset="0"/>
              </a:rPr>
              <a:t>?</a:t>
            </a:r>
          </a:p>
          <a:p>
            <a:pPr>
              <a:spcAft>
                <a:spcPts val="600"/>
              </a:spcAft>
            </a:pPr>
            <a:r>
              <a:rPr lang="en-US" sz="2500" dirty="0">
                <a:solidFill>
                  <a:srgbClr val="000000"/>
                </a:solidFill>
                <a:latin typeface="Arial" panose="020B0604020202020204" pitchFamily="34" charset="0"/>
                <a:cs typeface="Arial" panose="020B0604020202020204" pitchFamily="34" charset="0"/>
              </a:rPr>
              <a:t>C) </a:t>
            </a:r>
            <a:r>
              <a:rPr lang="en-US" sz="2500" dirty="0" err="1">
                <a:solidFill>
                  <a:srgbClr val="000000"/>
                </a:solidFill>
                <a:latin typeface="Arial" panose="020B0604020202020204" pitchFamily="34" charset="0"/>
                <a:cs typeface="Arial" panose="020B0604020202020204" pitchFamily="34" charset="0"/>
              </a:rPr>
              <a:t>Doğumu</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Allah’ın</a:t>
            </a:r>
            <a:r>
              <a:rPr lang="en-US" sz="2500" dirty="0">
                <a:solidFill>
                  <a:srgbClr val="000000"/>
                </a:solidFill>
                <a:latin typeface="Arial" panose="020B0604020202020204" pitchFamily="34" charset="0"/>
                <a:cs typeface="Arial" panose="020B0604020202020204" pitchFamily="34" charset="0"/>
              </a:rPr>
              <a:t> (c.c.) </a:t>
            </a:r>
            <a:r>
              <a:rPr lang="en-US" sz="2500" dirty="0" err="1">
                <a:solidFill>
                  <a:srgbClr val="000000"/>
                </a:solidFill>
                <a:latin typeface="Arial" panose="020B0604020202020204" pitchFamily="34" charset="0"/>
                <a:cs typeface="Arial" panose="020B0604020202020204" pitchFamily="34" charset="0"/>
              </a:rPr>
              <a:t>bir</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mucizesi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midir</a:t>
            </a:r>
            <a:r>
              <a:rPr lang="en-US" sz="2500" dirty="0">
                <a:solidFill>
                  <a:srgbClr val="000000"/>
                </a:solidFill>
                <a:latin typeface="Arial" panose="020B0604020202020204" pitchFamily="34" charset="0"/>
                <a:cs typeface="Arial" panose="020B0604020202020204" pitchFamily="34" charset="0"/>
              </a:rPr>
              <a:t>?</a:t>
            </a:r>
          </a:p>
          <a:p>
            <a:pPr>
              <a:spcAft>
                <a:spcPts val="600"/>
              </a:spcAft>
            </a:pPr>
            <a:r>
              <a:rPr lang="en-US" sz="2500" dirty="0">
                <a:solidFill>
                  <a:srgbClr val="000000"/>
                </a:solidFill>
                <a:latin typeface="Arial" panose="020B0604020202020204" pitchFamily="34" charset="0"/>
                <a:cs typeface="Arial" panose="020B0604020202020204" pitchFamily="34" charset="0"/>
              </a:rPr>
              <a:t>D) Hz. </a:t>
            </a:r>
            <a:r>
              <a:rPr lang="en-US" sz="2500" dirty="0" err="1">
                <a:solidFill>
                  <a:srgbClr val="000000"/>
                </a:solidFill>
                <a:latin typeface="Arial" panose="020B0604020202020204" pitchFamily="34" charset="0"/>
                <a:cs typeface="Arial" panose="020B0604020202020204" pitchFamily="34" charset="0"/>
              </a:rPr>
              <a:t>Meryem’e</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r.a.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çocuğunun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olacağını</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kim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müjdelemiştir</a:t>
            </a:r>
            <a:r>
              <a:rPr lang="en-US" sz="2500" dirty="0">
                <a:solidFill>
                  <a:srgbClr val="000000"/>
                </a:solidFill>
                <a:latin typeface="Arial" panose="020B0604020202020204" pitchFamily="34" charset="0"/>
                <a:cs typeface="Arial" panose="020B0604020202020204" pitchFamily="34" charset="0"/>
              </a:rPr>
              <a:t>?</a:t>
            </a: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7" name="Metin kutusu 4">
            <a:extLst>
              <a:ext uri="{FF2B5EF4-FFF2-40B4-BE49-F238E27FC236}">
                <a16:creationId xmlns:a16="http://schemas.microsoft.com/office/drawing/2014/main" id="{C1837C4D-9CC2-DF95-7EB6-C94D09043513}"/>
              </a:ext>
            </a:extLst>
          </p:cNvPr>
          <p:cNvSpPr txBox="1"/>
          <p:nvPr/>
        </p:nvSpPr>
        <p:spPr>
          <a:xfrm>
            <a:off x="0" y="567630"/>
            <a:ext cx="5261317"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Bumerang</a:t>
            </a:r>
            <a:r>
              <a:rPr lang="tr-TR" sz="1800" dirty="0">
                <a:latin typeface="Arial" panose="020B0604020202020204" pitchFamily="34" charset="0"/>
                <a:cs typeface="Arial" panose="020B0604020202020204" pitchFamily="34" charset="0"/>
              </a:rPr>
              <a:t> / 1. Ünite / Kavratan Testler 6 / Soru </a:t>
            </a:r>
            <a:r>
              <a:rPr lang="tr-TR" dirty="0">
                <a:latin typeface="Arial" panose="020B0604020202020204" pitchFamily="34" charset="0"/>
                <a:cs typeface="Arial" panose="020B0604020202020204" pitchFamily="34" charset="0"/>
              </a:rPr>
              <a:t>6</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4919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reeform 6">
            <a:extLst>
              <a:ext uri="{FF2B5EF4-FFF2-40B4-BE49-F238E27FC236}">
                <a16:creationId xmlns:a16="http://schemas.microsoft.com/office/drawing/2014/main" id="{6DBDADDD-0839-F42A-2B7B-180974BF969A}"/>
              </a:ext>
            </a:extLst>
          </p:cNvPr>
          <p:cNvSpPr/>
          <p:nvPr/>
        </p:nvSpPr>
        <p:spPr>
          <a:xfrm>
            <a:off x="682943" y="506606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971149"/>
            <a:ext cx="10958823" cy="4678204"/>
          </a:xfrm>
          <a:prstGeom prst="rect">
            <a:avLst/>
          </a:prstGeom>
          <a:noFill/>
        </p:spPr>
        <p:txBody>
          <a:bodyPr wrap="square" rtlCol="0">
            <a:spAutoFit/>
          </a:bodyPr>
          <a:lstStyle/>
          <a:p>
            <a:r>
              <a:rPr lang="en-US" sz="2300" dirty="0">
                <a:solidFill>
                  <a:srgbClr val="000000"/>
                </a:solidFill>
                <a:latin typeface="Arial" panose="020B0604020202020204" pitchFamily="34" charset="0"/>
                <a:cs typeface="Arial" panose="020B0604020202020204" pitchFamily="34" charset="0"/>
              </a:rPr>
              <a:t>“</a:t>
            </a:r>
            <a:r>
              <a:rPr lang="en-US" sz="2300" dirty="0" err="1">
                <a:solidFill>
                  <a:srgbClr val="000000"/>
                </a:solidFill>
                <a:latin typeface="Arial" panose="020B0604020202020204" pitchFamily="34" charset="0"/>
                <a:cs typeface="Arial" panose="020B0604020202020204" pitchFamily="34" charset="0"/>
              </a:rPr>
              <a:t>Meryem</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oğlu</a:t>
            </a:r>
            <a:r>
              <a:rPr lang="en-US" sz="2300" dirty="0">
                <a:solidFill>
                  <a:srgbClr val="000000"/>
                </a:solidFill>
                <a:latin typeface="Arial" panose="020B0604020202020204" pitchFamily="34" charset="0"/>
                <a:cs typeface="Arial" panose="020B0604020202020204" pitchFamily="34" charset="0"/>
              </a:rPr>
              <a:t> İsa: ‘Ey İsrailoğulları! </a:t>
            </a:r>
            <a:r>
              <a:rPr lang="en-US" sz="2300" dirty="0" err="1">
                <a:solidFill>
                  <a:srgbClr val="000000"/>
                </a:solidFill>
                <a:latin typeface="Arial" panose="020B0604020202020204" pitchFamily="34" charset="0"/>
                <a:cs typeface="Arial" panose="020B0604020202020204" pitchFamily="34" charset="0"/>
              </a:rPr>
              <a:t>Doğrusu</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ben, </a:t>
            </a:r>
            <a:r>
              <a:rPr lang="en-US" sz="2300" dirty="0" err="1">
                <a:solidFill>
                  <a:srgbClr val="000000"/>
                </a:solidFill>
                <a:latin typeface="Arial" panose="020B0604020202020204" pitchFamily="34" charset="0"/>
                <a:cs typeface="Arial" panose="020B0604020202020204" pitchFamily="34" charset="0"/>
              </a:rPr>
              <a:t>benden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önce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gelmiş</a:t>
            </a:r>
            <a:r>
              <a:rPr lang="en-US" sz="2300" dirty="0">
                <a:solidFill>
                  <a:srgbClr val="000000"/>
                </a:solidFill>
                <a:latin typeface="Arial" panose="020B0604020202020204" pitchFamily="34" charset="0"/>
                <a:cs typeface="Arial" panose="020B0604020202020204" pitchFamily="34" charset="0"/>
              </a:rPr>
              <a:t> olan </a:t>
            </a:r>
            <a:endParaRPr lang="tr-TR" sz="2300" dirty="0">
              <a:solidFill>
                <a:srgbClr val="000000"/>
              </a:solidFill>
              <a:latin typeface="Arial" panose="020B0604020202020204" pitchFamily="34" charset="0"/>
              <a:cs typeface="Arial" panose="020B0604020202020204" pitchFamily="34" charset="0"/>
            </a:endParaRPr>
          </a:p>
          <a:p>
            <a:pPr>
              <a:spcAft>
                <a:spcPts val="600"/>
              </a:spcAft>
            </a:pPr>
            <a:r>
              <a:rPr lang="en-US" sz="2300" dirty="0" err="1">
                <a:solidFill>
                  <a:srgbClr val="000000"/>
                </a:solidFill>
                <a:latin typeface="Arial" panose="020B0604020202020204" pitchFamily="34" charset="0"/>
                <a:cs typeface="Arial" panose="020B0604020202020204" pitchFamily="34" charset="0"/>
              </a:rPr>
              <a:t>Tevrat’ı</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doğrulayan</a:t>
            </a:r>
            <a:r>
              <a:rPr lang="en-US" sz="2300" dirty="0">
                <a:solidFill>
                  <a:srgbClr val="000000"/>
                </a:solidFill>
                <a:latin typeface="Arial" panose="020B0604020202020204" pitchFamily="34" charset="0"/>
                <a:cs typeface="Arial" panose="020B0604020202020204" pitchFamily="34" charset="0"/>
              </a:rPr>
              <a:t>,</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benden</a:t>
            </a:r>
            <a:r>
              <a:rPr lang="en-US" sz="2300" dirty="0">
                <a:solidFill>
                  <a:srgbClr val="000000"/>
                </a:solidFill>
                <a:latin typeface="Arial" panose="020B0604020202020204" pitchFamily="34" charset="0"/>
                <a:cs typeface="Arial" panose="020B0604020202020204" pitchFamily="34" charset="0"/>
              </a:rPr>
              <a:t> sonra </a:t>
            </a:r>
            <a:r>
              <a:rPr lang="en-US" sz="2300" dirty="0" err="1">
                <a:solidFill>
                  <a:srgbClr val="000000"/>
                </a:solidFill>
                <a:latin typeface="Arial" panose="020B0604020202020204" pitchFamily="34" charset="0"/>
                <a:cs typeface="Arial" panose="020B0604020202020204" pitchFamily="34" charset="0"/>
              </a:rPr>
              <a:t>gelecek</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adı</a:t>
            </a:r>
            <a:r>
              <a:rPr lang="en-US" sz="2300" dirty="0">
                <a:solidFill>
                  <a:srgbClr val="000000"/>
                </a:solidFill>
                <a:latin typeface="Arial" panose="020B0604020202020204" pitchFamily="34" charset="0"/>
                <a:cs typeface="Arial" panose="020B0604020202020204" pitchFamily="34" charset="0"/>
              </a:rPr>
              <a:t> Ahmet </a:t>
            </a:r>
            <a:r>
              <a:rPr lang="en-US" sz="2300" dirty="0" err="1">
                <a:solidFill>
                  <a:srgbClr val="000000"/>
                </a:solidFill>
                <a:latin typeface="Arial" panose="020B0604020202020204" pitchFamily="34" charset="0"/>
                <a:cs typeface="Arial" panose="020B0604020202020204" pitchFamily="34" charset="0"/>
              </a:rPr>
              <a:t>olacak</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bir</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peygamberi</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müjdeleyen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Allah’ın</a:t>
            </a:r>
            <a:r>
              <a:rPr lang="en-US" sz="2300" dirty="0">
                <a:solidFill>
                  <a:srgbClr val="000000"/>
                </a:solidFill>
                <a:latin typeface="Arial" panose="020B0604020202020204" pitchFamily="34" charset="0"/>
                <a:cs typeface="Arial" panose="020B0604020202020204" pitchFamily="34" charset="0"/>
              </a:rPr>
              <a:t> size</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gönderilmiş</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bir</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peygamberiyim</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demişti</a:t>
            </a:r>
            <a:r>
              <a:rPr lang="en-US" sz="2300" dirty="0">
                <a:solidFill>
                  <a:srgbClr val="000000"/>
                </a:solidFill>
                <a:latin typeface="Arial" panose="020B0604020202020204" pitchFamily="34" charset="0"/>
                <a:cs typeface="Arial" panose="020B0604020202020204" pitchFamily="34" charset="0"/>
              </a:rPr>
              <a:t>…”</a:t>
            </a:r>
            <a:r>
              <a:rPr lang="tr-TR" sz="2300" dirty="0">
                <a:solidFill>
                  <a:srgbClr val="000000"/>
                </a:solidFill>
                <a:latin typeface="Arial" panose="020B0604020202020204" pitchFamily="34" charset="0"/>
                <a:cs typeface="Arial" panose="020B0604020202020204" pitchFamily="34" charset="0"/>
              </a:rPr>
              <a:t> </a:t>
            </a:r>
          </a:p>
          <a:p>
            <a:pPr algn="r">
              <a:spcAft>
                <a:spcPts val="600"/>
              </a:spcAft>
            </a:pPr>
            <a:r>
              <a:rPr lang="en-US" sz="2300" dirty="0">
                <a:solidFill>
                  <a:srgbClr val="000000"/>
                </a:solidFill>
                <a:latin typeface="Arial" panose="020B0604020202020204" pitchFamily="34" charset="0"/>
                <a:cs typeface="Arial" panose="020B0604020202020204" pitchFamily="34" charset="0"/>
              </a:rPr>
              <a:t>(</a:t>
            </a:r>
            <a:r>
              <a:rPr lang="en-US" sz="2300" dirty="0" err="1">
                <a:solidFill>
                  <a:srgbClr val="000000"/>
                </a:solidFill>
                <a:latin typeface="Arial" panose="020B0604020202020204" pitchFamily="34" charset="0"/>
                <a:cs typeface="Arial" panose="020B0604020202020204" pitchFamily="34" charset="0"/>
              </a:rPr>
              <a:t>Saf</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suresi</a:t>
            </a:r>
            <a:r>
              <a:rPr lang="en-US" sz="2300" dirty="0">
                <a:solidFill>
                  <a:srgbClr val="000000"/>
                </a:solidFill>
                <a:latin typeface="Arial" panose="020B0604020202020204" pitchFamily="34" charset="0"/>
                <a:cs typeface="Arial" panose="020B0604020202020204" pitchFamily="34" charset="0"/>
              </a:rPr>
              <a:t>, 6. </a:t>
            </a:r>
            <a:r>
              <a:rPr lang="en-US" sz="2300" dirty="0" err="1">
                <a:solidFill>
                  <a:srgbClr val="000000"/>
                </a:solidFill>
                <a:latin typeface="Arial" panose="020B0604020202020204" pitchFamily="34" charset="0"/>
                <a:cs typeface="Arial" panose="020B0604020202020204" pitchFamily="34" charset="0"/>
              </a:rPr>
              <a:t>ayet</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b="1" dirty="0">
                <a:solidFill>
                  <a:srgbClr val="000000"/>
                </a:solidFill>
                <a:latin typeface="Arial" panose="020B0604020202020204" pitchFamily="34" charset="0"/>
                <a:cs typeface="Arial" panose="020B0604020202020204" pitchFamily="34" charset="0"/>
              </a:rPr>
              <a:t>Bu </a:t>
            </a:r>
            <a:r>
              <a:rPr lang="en-US" sz="2300" b="1" dirty="0" err="1">
                <a:solidFill>
                  <a:srgbClr val="000000"/>
                </a:solidFill>
                <a:latin typeface="Arial" panose="020B0604020202020204" pitchFamily="34" charset="0"/>
                <a:cs typeface="Arial" panose="020B0604020202020204" pitchFamily="34" charset="0"/>
              </a:rPr>
              <a:t>ayetten</a:t>
            </a:r>
            <a:r>
              <a:rPr lang="en-US" sz="2300" b="1" dirty="0">
                <a:solidFill>
                  <a:srgbClr val="000000"/>
                </a:solidFill>
                <a:latin typeface="Arial" panose="020B0604020202020204" pitchFamily="34" charset="0"/>
                <a:cs typeface="Arial" panose="020B0604020202020204" pitchFamily="34" charset="0"/>
              </a:rPr>
              <a:t> Hz. İsa (</a:t>
            </a:r>
            <a:r>
              <a:rPr lang="en-US" sz="2300" b="1" dirty="0" err="1">
                <a:solidFill>
                  <a:srgbClr val="000000"/>
                </a:solidFill>
                <a:latin typeface="Arial" panose="020B0604020202020204" pitchFamily="34" charset="0"/>
                <a:cs typeface="Arial" panose="020B0604020202020204" pitchFamily="34" charset="0"/>
              </a:rPr>
              <a:t>a.s.</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ile</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ilgili</a:t>
            </a:r>
            <a:r>
              <a:rPr lang="en-US" sz="2300" b="1"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I. </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Allah (c.c.) </a:t>
            </a:r>
            <a:r>
              <a:rPr lang="en-US" sz="2300" dirty="0" err="1">
                <a:solidFill>
                  <a:srgbClr val="000000"/>
                </a:solidFill>
                <a:latin typeface="Arial" panose="020B0604020202020204" pitchFamily="34" charset="0"/>
                <a:cs typeface="Arial" panose="020B0604020202020204" pitchFamily="34" charset="0"/>
              </a:rPr>
              <a:t>tarafından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İncil</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isimli</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kutsal</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kitap</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verilmiştir</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II.</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 İsrailoğullarına </a:t>
            </a:r>
            <a:r>
              <a:rPr lang="en-US" sz="2300" dirty="0" err="1">
                <a:solidFill>
                  <a:srgbClr val="000000"/>
                </a:solidFill>
                <a:latin typeface="Arial" panose="020B0604020202020204" pitchFamily="34" charset="0"/>
                <a:cs typeface="Arial" panose="020B0604020202020204" pitchFamily="34" charset="0"/>
              </a:rPr>
              <a:t>gönderilmiş</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bir</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peygamberdir</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III. </a:t>
            </a:r>
            <a:r>
              <a:rPr lang="en-US" sz="2300" dirty="0" err="1">
                <a:solidFill>
                  <a:srgbClr val="000000"/>
                </a:solidFill>
                <a:latin typeface="Arial" panose="020B0604020202020204" pitchFamily="34" charset="0"/>
                <a:cs typeface="Arial" panose="020B0604020202020204" pitchFamily="34" charset="0"/>
              </a:rPr>
              <a:t>Kendisinden</a:t>
            </a:r>
            <a:r>
              <a:rPr lang="en-US" sz="2300" dirty="0">
                <a:solidFill>
                  <a:srgbClr val="000000"/>
                </a:solidFill>
                <a:latin typeface="Arial" panose="020B0604020202020204" pitchFamily="34" charset="0"/>
                <a:cs typeface="Arial" panose="020B0604020202020204" pitchFamily="34" charset="0"/>
              </a:rPr>
              <a:t> sonra Hz. </a:t>
            </a:r>
            <a:r>
              <a:rPr lang="en-US" sz="2300" dirty="0" err="1">
                <a:solidFill>
                  <a:srgbClr val="000000"/>
                </a:solidFill>
                <a:latin typeface="Arial" panose="020B0604020202020204" pitchFamily="34" charset="0"/>
                <a:cs typeface="Arial" panose="020B0604020202020204" pitchFamily="34" charset="0"/>
              </a:rPr>
              <a:t>Muhammed’in</a:t>
            </a:r>
            <a:r>
              <a:rPr lang="en-US" sz="2300" dirty="0">
                <a:solidFill>
                  <a:srgbClr val="000000"/>
                </a:solidFill>
                <a:latin typeface="Arial" panose="020B0604020202020204" pitchFamily="34" charset="0"/>
                <a:cs typeface="Arial" panose="020B0604020202020204" pitchFamily="34" charset="0"/>
              </a:rPr>
              <a:t> (s.a.v.) </a:t>
            </a:r>
            <a:r>
              <a:rPr lang="en-US" sz="2300" dirty="0" err="1">
                <a:solidFill>
                  <a:srgbClr val="000000"/>
                </a:solidFill>
                <a:latin typeface="Arial" panose="020B0604020202020204" pitchFamily="34" charset="0"/>
                <a:cs typeface="Arial" panose="020B0604020202020204" pitchFamily="34" charset="0"/>
              </a:rPr>
              <a:t>gönderileceğini</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müjdelemiştir</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b="1" dirty="0" err="1">
                <a:solidFill>
                  <a:srgbClr val="000000"/>
                </a:solidFill>
                <a:latin typeface="Arial" panose="020B0604020202020204" pitchFamily="34" charset="0"/>
                <a:cs typeface="Arial" panose="020B0604020202020204" pitchFamily="34" charset="0"/>
              </a:rPr>
              <a:t>yargılarından</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hangileri</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çıkarılabilir</a:t>
            </a:r>
            <a:r>
              <a:rPr lang="en-US" sz="2300" b="1"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A) 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 </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B) 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III</a:t>
            </a:r>
          </a:p>
          <a:p>
            <a:pPr>
              <a:spcAft>
                <a:spcPts val="600"/>
              </a:spcAft>
            </a:pPr>
            <a:r>
              <a:rPr lang="en-US" sz="2300" dirty="0">
                <a:solidFill>
                  <a:srgbClr val="000000"/>
                </a:solidFill>
                <a:latin typeface="Arial" panose="020B0604020202020204" pitchFamily="34" charset="0"/>
                <a:cs typeface="Arial" panose="020B0604020202020204" pitchFamily="34" charset="0"/>
              </a:rPr>
              <a:t>C) II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III </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D) I, II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III</a:t>
            </a:r>
          </a:p>
        </p:txBody>
      </p:sp>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7" name="Metin kutusu 4">
            <a:extLst>
              <a:ext uri="{FF2B5EF4-FFF2-40B4-BE49-F238E27FC236}">
                <a16:creationId xmlns:a16="http://schemas.microsoft.com/office/drawing/2014/main" id="{283BA579-FD20-DAE4-0C4C-9BE8F55F2017}"/>
              </a:ext>
            </a:extLst>
          </p:cNvPr>
          <p:cNvSpPr txBox="1"/>
          <p:nvPr/>
        </p:nvSpPr>
        <p:spPr>
          <a:xfrm>
            <a:off x="0" y="567630"/>
            <a:ext cx="5261317"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Bumerang</a:t>
            </a:r>
            <a:r>
              <a:rPr lang="tr-TR" sz="1800" dirty="0">
                <a:latin typeface="Arial" panose="020B0604020202020204" pitchFamily="34" charset="0"/>
                <a:cs typeface="Arial" panose="020B0604020202020204" pitchFamily="34" charset="0"/>
              </a:rPr>
              <a:t> / 1. Ünite / Kavratan Testler 6 / Soru </a:t>
            </a:r>
            <a:r>
              <a:rPr lang="tr-TR" dirty="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6500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9F322412-2970-13C8-909C-ABABC5E6B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Hz. İsa (a.s.) Kur’an-ı Kerim’e göre ………….. gerilmemiştir. </a:t>
            </a:r>
          </a:p>
          <a:p>
            <a:pPr>
              <a:spcAft>
                <a:spcPts val="1200"/>
              </a:spcAft>
            </a:pPr>
            <a:r>
              <a:rPr lang="tr-TR" sz="2400" dirty="0">
                <a:solidFill>
                  <a:srgbClr val="000000"/>
                </a:solidFill>
                <a:latin typeface="Arial" panose="020B0604020202020204" pitchFamily="34" charset="0"/>
                <a:cs typeface="Arial" panose="020B0604020202020204" pitchFamily="34" charset="0"/>
              </a:rPr>
              <a:t>• Hz. İsa (a.s.) …………….. ’</a:t>
            </a:r>
            <a:r>
              <a:rPr lang="tr-TR" sz="2400" dirty="0" err="1">
                <a:solidFill>
                  <a:srgbClr val="000000"/>
                </a:solidFill>
                <a:latin typeface="Arial" panose="020B0604020202020204" pitchFamily="34" charset="0"/>
                <a:cs typeface="Arial" panose="020B0604020202020204" pitchFamily="34" charset="0"/>
              </a:rPr>
              <a:t>na</a:t>
            </a:r>
            <a:r>
              <a:rPr lang="tr-TR" sz="2400" dirty="0">
                <a:solidFill>
                  <a:srgbClr val="000000"/>
                </a:solidFill>
                <a:latin typeface="Arial" panose="020B0604020202020204" pitchFamily="34" charset="0"/>
                <a:cs typeface="Arial" panose="020B0604020202020204" pitchFamily="34" charset="0"/>
              </a:rPr>
              <a:t> gönderilen peygamberlerin sonuncusudur.</a:t>
            </a:r>
          </a:p>
          <a:p>
            <a:pPr>
              <a:spcAft>
                <a:spcPts val="1200"/>
              </a:spcAft>
            </a:pPr>
            <a:r>
              <a:rPr lang="tr-TR" sz="2400" dirty="0">
                <a:solidFill>
                  <a:srgbClr val="000000"/>
                </a:solidFill>
                <a:latin typeface="Arial" panose="020B0604020202020204" pitchFamily="34" charset="0"/>
                <a:cs typeface="Arial" panose="020B0604020202020204" pitchFamily="34" charset="0"/>
              </a:rPr>
              <a:t>• Kur’an’da anlatıldığına göre Hz. Meryem, Kudüs’teki ………………… ’te tefekkür ve ibadet etmiştir.</a:t>
            </a:r>
          </a:p>
          <a:p>
            <a:pPr>
              <a:spcAft>
                <a:spcPts val="1200"/>
              </a:spcAft>
            </a:pPr>
            <a:r>
              <a:rPr lang="tr-TR" sz="2400" dirty="0">
                <a:solidFill>
                  <a:srgbClr val="000000"/>
                </a:solidFill>
                <a:latin typeface="Arial" panose="020B0604020202020204" pitchFamily="34" charset="0"/>
                <a:cs typeface="Arial" panose="020B0604020202020204" pitchFamily="34" charset="0"/>
              </a:rPr>
              <a:t>• Meryem oğlu Hz. İsa Mesih, Allah’ın bir  ………….… , Meryem’e ulaştırdığı ………… ve bir ruhtur.</a:t>
            </a:r>
          </a:p>
          <a:p>
            <a:pPr>
              <a:spcAft>
                <a:spcPts val="1200"/>
              </a:spcAft>
            </a:pPr>
            <a:r>
              <a:rPr lang="tr-TR" sz="2400" dirty="0">
                <a:solidFill>
                  <a:srgbClr val="000000"/>
                </a:solidFill>
                <a:latin typeface="Arial" panose="020B0604020202020204" pitchFamily="34" charset="0"/>
                <a:cs typeface="Arial" panose="020B0604020202020204" pitchFamily="34" charset="0"/>
              </a:rPr>
              <a:t>• Hz. İsa (a.s.) kendinden önce gelmiş olan …..…… tasdik edici olarak gönderilmiştir.</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5858452" y="1517982"/>
            <a:ext cx="1412824" cy="461665"/>
          </a:xfrm>
          <a:prstGeom prst="rect">
            <a:avLst/>
          </a:prstGeom>
          <a:noFill/>
        </p:spPr>
        <p:txBody>
          <a:bodyPr wrap="square" rtlCol="0">
            <a:spAutoFit/>
          </a:bodyPr>
          <a:lstStyle/>
          <a:p>
            <a:pPr algn="ctr"/>
            <a:r>
              <a:rPr lang="tr-TR" sz="2400" b="1" dirty="0">
                <a:solidFill>
                  <a:srgbClr val="FF0000"/>
                </a:solidFill>
              </a:rPr>
              <a:t>çarmıha</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2860831" y="2066527"/>
            <a:ext cx="1788494" cy="461665"/>
          </a:xfrm>
          <a:prstGeom prst="rect">
            <a:avLst/>
          </a:prstGeom>
          <a:noFill/>
        </p:spPr>
        <p:txBody>
          <a:bodyPr wrap="square" rtlCol="0">
            <a:spAutoFit/>
          </a:bodyPr>
          <a:lstStyle/>
          <a:p>
            <a:pPr algn="ctr"/>
            <a:r>
              <a:rPr lang="tr-TR" sz="2400" b="1" dirty="0">
                <a:solidFill>
                  <a:srgbClr val="FF0000"/>
                </a:solidFill>
              </a:rPr>
              <a:t>İsrailoğulları</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6337436" y="3417798"/>
            <a:ext cx="1923951" cy="461665"/>
          </a:xfrm>
          <a:prstGeom prst="rect">
            <a:avLst/>
          </a:prstGeom>
          <a:noFill/>
        </p:spPr>
        <p:txBody>
          <a:bodyPr wrap="square" rtlCol="0">
            <a:spAutoFit/>
          </a:bodyPr>
          <a:lstStyle/>
          <a:p>
            <a:pPr algn="ctr"/>
            <a:r>
              <a:rPr lang="tr-TR" sz="2400" b="1" dirty="0">
                <a:solidFill>
                  <a:srgbClr val="FF0000"/>
                </a:solidFill>
              </a:rPr>
              <a:t>peygamberi</a:t>
            </a:r>
          </a:p>
        </p:txBody>
      </p:sp>
      <p:sp>
        <p:nvSpPr>
          <p:cNvPr id="13" name="Metin kutusu 12">
            <a:extLst>
              <a:ext uri="{FF2B5EF4-FFF2-40B4-BE49-F238E27FC236}">
                <a16:creationId xmlns:a16="http://schemas.microsoft.com/office/drawing/2014/main" id="{28740CC6-3A1D-6765-FD6E-7A220FC4EF9C}"/>
              </a:ext>
            </a:extLst>
          </p:cNvPr>
          <p:cNvSpPr txBox="1"/>
          <p:nvPr/>
        </p:nvSpPr>
        <p:spPr>
          <a:xfrm>
            <a:off x="726526" y="3828376"/>
            <a:ext cx="1484986" cy="461665"/>
          </a:xfrm>
          <a:prstGeom prst="rect">
            <a:avLst/>
          </a:prstGeom>
          <a:noFill/>
        </p:spPr>
        <p:txBody>
          <a:bodyPr wrap="square" rtlCol="0">
            <a:spAutoFit/>
          </a:bodyPr>
          <a:lstStyle/>
          <a:p>
            <a:pPr algn="ctr"/>
            <a:r>
              <a:rPr lang="tr-TR" sz="2400" b="1" dirty="0">
                <a:solidFill>
                  <a:srgbClr val="FF0000"/>
                </a:solidFill>
              </a:rPr>
              <a:t>kelimesi</a:t>
            </a:r>
          </a:p>
        </p:txBody>
      </p:sp>
      <p:sp>
        <p:nvSpPr>
          <p:cNvPr id="15" name="Metin kutusu 14">
            <a:extLst>
              <a:ext uri="{FF2B5EF4-FFF2-40B4-BE49-F238E27FC236}">
                <a16:creationId xmlns:a16="http://schemas.microsoft.com/office/drawing/2014/main" id="{74CE40B1-8C02-9F9A-30F5-0FF9DF2E431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6" name="Metin kutusu 15">
            <a:extLst>
              <a:ext uri="{FF2B5EF4-FFF2-40B4-BE49-F238E27FC236}">
                <a16:creationId xmlns:a16="http://schemas.microsoft.com/office/drawing/2014/main" id="{80C1F941-C403-22B7-3319-BBEBA86BB6E3}"/>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4">
            <a:extLst>
              <a:ext uri="{FF2B5EF4-FFF2-40B4-BE49-F238E27FC236}">
                <a16:creationId xmlns:a16="http://schemas.microsoft.com/office/drawing/2014/main" id="{31B2EC7A-4342-AE2A-E717-90E28D474165}"/>
              </a:ext>
            </a:extLst>
          </p:cNvPr>
          <p:cNvSpPr txBox="1"/>
          <p:nvPr/>
        </p:nvSpPr>
        <p:spPr>
          <a:xfrm>
            <a:off x="7816951" y="2542413"/>
            <a:ext cx="2832294" cy="461665"/>
          </a:xfrm>
          <a:prstGeom prst="rect">
            <a:avLst/>
          </a:prstGeom>
          <a:noFill/>
        </p:spPr>
        <p:txBody>
          <a:bodyPr wrap="square" rtlCol="0">
            <a:spAutoFit/>
          </a:bodyPr>
          <a:lstStyle/>
          <a:p>
            <a:pPr algn="ctr"/>
            <a:r>
              <a:rPr lang="tr-TR" sz="2400" b="1" dirty="0" err="1">
                <a:solidFill>
                  <a:srgbClr val="FF0000"/>
                </a:solidFill>
              </a:rPr>
              <a:t>Beytü'l-Makdis</a:t>
            </a:r>
            <a:endParaRPr lang="tr-TR" sz="2400" b="1" dirty="0">
              <a:solidFill>
                <a:srgbClr val="FF0000"/>
              </a:solidFill>
            </a:endParaRPr>
          </a:p>
        </p:txBody>
      </p:sp>
      <p:sp>
        <p:nvSpPr>
          <p:cNvPr id="9" name="Metin kutusu 8">
            <a:extLst>
              <a:ext uri="{FF2B5EF4-FFF2-40B4-BE49-F238E27FC236}">
                <a16:creationId xmlns:a16="http://schemas.microsoft.com/office/drawing/2014/main" id="{EDFBAD28-2A96-E5A7-4D1B-E4D93A0A67B7}"/>
              </a:ext>
            </a:extLst>
          </p:cNvPr>
          <p:cNvSpPr txBox="1"/>
          <p:nvPr/>
        </p:nvSpPr>
        <p:spPr>
          <a:xfrm>
            <a:off x="6508592" y="4332245"/>
            <a:ext cx="1484986" cy="461665"/>
          </a:xfrm>
          <a:prstGeom prst="rect">
            <a:avLst/>
          </a:prstGeom>
          <a:noFill/>
        </p:spPr>
        <p:txBody>
          <a:bodyPr wrap="square" rtlCol="0">
            <a:spAutoFit/>
          </a:bodyPr>
          <a:lstStyle/>
          <a:p>
            <a:pPr algn="ctr"/>
            <a:r>
              <a:rPr lang="tr-TR" sz="2400" b="1" dirty="0">
                <a:solidFill>
                  <a:srgbClr val="FF0000"/>
                </a:solidFill>
              </a:rPr>
              <a:t>Tevrat'ı</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ekran görüntüsü içeren bir resim&#10;&#10;Açıklama otomatik olarak oluşturuldu">
            <a:extLst>
              <a:ext uri="{FF2B5EF4-FFF2-40B4-BE49-F238E27FC236}">
                <a16:creationId xmlns:a16="http://schemas.microsoft.com/office/drawing/2014/main" id="{816D0D24-C5D3-17BD-F34E-70C5350CA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4" name="Grup 3">
            <a:extLst>
              <a:ext uri="{FF2B5EF4-FFF2-40B4-BE49-F238E27FC236}">
                <a16:creationId xmlns:a16="http://schemas.microsoft.com/office/drawing/2014/main" id="{8958A541-8036-D488-6148-22DB1B156363}"/>
              </a:ext>
            </a:extLst>
          </p:cNvPr>
          <p:cNvGrpSpPr/>
          <p:nvPr/>
        </p:nvGrpSpPr>
        <p:grpSpPr>
          <a:xfrm>
            <a:off x="773406" y="3876296"/>
            <a:ext cx="10645189" cy="2056532"/>
            <a:chOff x="773406" y="3876296"/>
            <a:chExt cx="10645189" cy="2056532"/>
          </a:xfrm>
        </p:grpSpPr>
        <p:sp>
          <p:nvSpPr>
            <p:cNvPr id="56" name="Freeform 6">
              <a:extLst>
                <a:ext uri="{FF2B5EF4-FFF2-40B4-BE49-F238E27FC236}">
                  <a16:creationId xmlns:a16="http://schemas.microsoft.com/office/drawing/2014/main" id="{E3FFE183-5AB3-C552-AE11-DAB12DBCD681}"/>
                </a:ext>
              </a:extLst>
            </p:cNvPr>
            <p:cNvSpPr/>
            <p:nvPr/>
          </p:nvSpPr>
          <p:spPr>
            <a:xfrm>
              <a:off x="34658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5" name="Freeform 6">
              <a:extLst>
                <a:ext uri="{FF2B5EF4-FFF2-40B4-BE49-F238E27FC236}">
                  <a16:creationId xmlns:a16="http://schemas.microsoft.com/office/drawing/2014/main" id="{C365A3DE-A133-7863-4420-AF3470C1ABA3}"/>
                </a:ext>
              </a:extLst>
            </p:cNvPr>
            <p:cNvSpPr/>
            <p:nvPr/>
          </p:nvSpPr>
          <p:spPr>
            <a:xfrm>
              <a:off x="7734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61582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8506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60" name="Metin kutusu 59">
            <a:extLst>
              <a:ext uri="{FF2B5EF4-FFF2-40B4-BE49-F238E27FC236}">
                <a16:creationId xmlns:a16="http://schemas.microsoft.com/office/drawing/2014/main" id="{C2092870-37FE-6FCC-17A0-BC1D07E6E355}"/>
              </a:ext>
            </a:extLst>
          </p:cNvPr>
          <p:cNvSpPr txBox="1"/>
          <p:nvPr/>
        </p:nvSpPr>
        <p:spPr>
          <a:xfrm>
            <a:off x="3930125" y="4885640"/>
            <a:ext cx="1929531" cy="353943"/>
          </a:xfrm>
          <a:prstGeom prst="rect">
            <a:avLst/>
          </a:prstGeom>
          <a:solidFill>
            <a:srgbClr val="FC8F00"/>
          </a:solidFill>
        </p:spPr>
        <p:txBody>
          <a:bodyPr wrap="square" rtlCol="0">
            <a:spAutoFit/>
          </a:bodyPr>
          <a:lstStyle/>
          <a:p>
            <a:pPr algn="ctr"/>
            <a:r>
              <a:rPr lang="tr-TR" sz="1700" b="1" dirty="0">
                <a:latin typeface="Arial" panose="020B0604020202020204" pitchFamily="34" charset="0"/>
                <a:cs typeface="Arial" panose="020B0604020202020204" pitchFamily="34" charset="0"/>
              </a:rPr>
              <a:t>BEYTÜLMAKDİS</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İSA</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28141"/>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MERYEM</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KUDÜS</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30372"/>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İNCİL</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TEVRAT</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MUCİZE</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HAVARİ</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885641"/>
            <a:ext cx="1929531" cy="353943"/>
          </a:xfrm>
          <a:prstGeom prst="rect">
            <a:avLst/>
          </a:prstGeom>
          <a:solidFill>
            <a:srgbClr val="FC8F00"/>
          </a:solidFill>
        </p:spPr>
        <p:txBody>
          <a:bodyPr wrap="square" rtlCol="0">
            <a:spAutoFit/>
          </a:bodyPr>
          <a:lstStyle/>
          <a:p>
            <a:pPr algn="ctr"/>
            <a:r>
              <a:rPr lang="tr-TR" sz="1700" b="1" dirty="0">
                <a:latin typeface="Arial" panose="020B0604020202020204" pitchFamily="34" charset="0"/>
                <a:cs typeface="Arial" panose="020B0604020202020204" pitchFamily="34" charset="0"/>
              </a:rPr>
              <a:t>BETÜLAKDMİYS</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AİS</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AVİHAR</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YEMREM</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ÜKDUS</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CİNLİ</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TATVER</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EZCİMU</a:t>
            </a:r>
          </a:p>
        </p:txBody>
      </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9" name="Metin kutusu 8">
            <a:extLst>
              <a:ext uri="{FF2B5EF4-FFF2-40B4-BE49-F238E27FC236}">
                <a16:creationId xmlns:a16="http://schemas.microsoft.com/office/drawing/2014/main" id="{30C11438-AA8B-8C04-0EE5-718C5D75F0D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250FE265-BB35-F7EF-B487-F74C3B0A513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3" grpId="0" animBg="1"/>
      <p:bldP spid="70" grpId="0" animBg="1"/>
      <p:bldP spid="64" grpId="0" animBg="1"/>
      <p:bldP spid="65" grpId="0" animBg="1"/>
      <p:bldP spid="66" grpId="0" animBg="1"/>
      <p:bldP spid="67"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5A5CC156-F36B-71D6-0910-9523B86A8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3" name="Metin kutusu 22">
            <a:extLst>
              <a:ext uri="{FF2B5EF4-FFF2-40B4-BE49-F238E27FC236}">
                <a16:creationId xmlns:a16="http://schemas.microsoft.com/office/drawing/2014/main" id="{922DE723-58A6-DA79-E52F-C936E2981C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4" name="Metin kutusu 23">
            <a:extLst>
              <a:ext uri="{FF2B5EF4-FFF2-40B4-BE49-F238E27FC236}">
                <a16:creationId xmlns:a16="http://schemas.microsoft.com/office/drawing/2014/main" id="{48BE761B-EACB-03AE-104A-574A9C902F2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D81CFE34-D1A6-2009-5CBE-733A9C795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err="1">
                <a:solidFill>
                  <a:srgbClr val="000000"/>
                </a:solidFill>
                <a:latin typeface="Arial" panose="020B0604020202020204" pitchFamily="34" charset="0"/>
                <a:cs typeface="Arial" panose="020B0604020202020204" pitchFamily="34" charset="0"/>
              </a:rPr>
              <a:t>Beytü’l-makdis’in</a:t>
            </a:r>
            <a:r>
              <a:rPr lang="tr-TR" sz="2400" dirty="0">
                <a:solidFill>
                  <a:srgbClr val="000000"/>
                </a:solidFill>
                <a:latin typeface="Arial" panose="020B0604020202020204" pitchFamily="34" charset="0"/>
                <a:cs typeface="Arial" panose="020B0604020202020204" pitchFamily="34" charset="0"/>
              </a:rPr>
              <a:t> yerindeki mescidin adı</a:t>
            </a:r>
          </a:p>
        </p:txBody>
      </p:sp>
      <p:sp>
        <p:nvSpPr>
          <p:cNvPr id="19" name="Metin kutusu 18">
            <a:extLst>
              <a:ext uri="{FF2B5EF4-FFF2-40B4-BE49-F238E27FC236}">
                <a16:creationId xmlns:a16="http://schemas.microsoft.com/office/drawing/2014/main" id="{14FBDF25-F136-AE24-7EF9-E5EA45E6EFE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10D9AE49-0F70-7AC9-3B5F-07A0F7214AA0}"/>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ekran görüntüsü içeren bir resim&#10;&#10;Açıklama otomatik olarak oluşturuldu">
            <a:extLst>
              <a:ext uri="{FF2B5EF4-FFF2-40B4-BE49-F238E27FC236}">
                <a16:creationId xmlns:a16="http://schemas.microsoft.com/office/drawing/2014/main" id="{213A0DC0-10D7-06C5-A088-0D8CD9C63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Hz. İsa’nın (a.s.) doğduğu şehir</a:t>
            </a:r>
          </a:p>
        </p:txBody>
      </p:sp>
      <p:sp>
        <p:nvSpPr>
          <p:cNvPr id="21" name="Metin kutusu 20">
            <a:extLst>
              <a:ext uri="{FF2B5EF4-FFF2-40B4-BE49-F238E27FC236}">
                <a16:creationId xmlns:a16="http://schemas.microsoft.com/office/drawing/2014/main" id="{D28488CC-5DA2-AD7E-715B-311E33E6F1D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2" name="Metin kutusu 21">
            <a:extLst>
              <a:ext uri="{FF2B5EF4-FFF2-40B4-BE49-F238E27FC236}">
                <a16:creationId xmlns:a16="http://schemas.microsoft.com/office/drawing/2014/main" id="{58BF4881-8E93-8E85-59D0-7E19D3BB2BCE}"/>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6AE8A4A4-7781-E71B-145B-221FF4D49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Kur’an’da adına sure olan tek kadın</a:t>
            </a:r>
          </a:p>
        </p:txBody>
      </p:sp>
      <p:sp>
        <p:nvSpPr>
          <p:cNvPr id="24" name="Metin kutusu 23">
            <a:extLst>
              <a:ext uri="{FF2B5EF4-FFF2-40B4-BE49-F238E27FC236}">
                <a16:creationId xmlns:a16="http://schemas.microsoft.com/office/drawing/2014/main" id="{EABD73A4-A1BE-1F98-666B-1A76364ED28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5" name="Metin kutusu 24">
            <a:extLst>
              <a:ext uri="{FF2B5EF4-FFF2-40B4-BE49-F238E27FC236}">
                <a16:creationId xmlns:a16="http://schemas.microsoft.com/office/drawing/2014/main" id="{BA9BE016-A8B2-4A56-132D-0F6C47B0716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4">
            <a:extLst>
              <a:ext uri="{FF2B5EF4-FFF2-40B4-BE49-F238E27FC236}">
                <a16:creationId xmlns:a16="http://schemas.microsoft.com/office/drawing/2014/main" id="{0B419085-FF42-ABFA-2911-F2C496D01A59}"/>
              </a:ext>
            </a:extLst>
          </p:cNvPr>
          <p:cNvSpPr txBox="1"/>
          <p:nvPr/>
        </p:nvSpPr>
        <p:spPr>
          <a:xfrm>
            <a:off x="4121670" y="1254320"/>
            <a:ext cx="6837062"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İsa (a.s.) </a:t>
            </a:r>
            <a:r>
              <a:rPr lang="tr-TR" sz="2800" dirty="0" err="1">
                <a:latin typeface="Arial" panose="020B0604020202020204" pitchFamily="34" charset="0"/>
                <a:cs typeface="Arial" panose="020B0604020202020204" pitchFamily="34" charset="0"/>
              </a:rPr>
              <a:t>İsrâiloğulları’na</a:t>
            </a:r>
            <a:r>
              <a:rPr lang="tr-TR" sz="2800" dirty="0">
                <a:latin typeface="Arial" panose="020B0604020202020204" pitchFamily="34" charset="0"/>
                <a:cs typeface="Arial" panose="020B0604020202020204" pitchFamily="34" charset="0"/>
              </a:rPr>
              <a:t> gönderilen peygamberlerin sonuncusudur. </a:t>
            </a:r>
          </a:p>
        </p:txBody>
      </p:sp>
      <p:sp>
        <p:nvSpPr>
          <p:cNvPr id="12" name="Metin kutusu 11">
            <a:extLst>
              <a:ext uri="{FF2B5EF4-FFF2-40B4-BE49-F238E27FC236}">
                <a16:creationId xmlns:a16="http://schemas.microsoft.com/office/drawing/2014/main" id="{7B0BEBE4-A1B6-CC30-2B2D-A77C0BC6662E}"/>
              </a:ext>
            </a:extLst>
          </p:cNvPr>
          <p:cNvSpPr txBox="1"/>
          <p:nvPr/>
        </p:nvSpPr>
        <p:spPr>
          <a:xfrm>
            <a:off x="4121671" y="2496452"/>
            <a:ext cx="7216890" cy="1384995"/>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Peygamberlerin en üstünü olan ve </a:t>
            </a:r>
            <a:r>
              <a:rPr lang="tr-TR" sz="2800" dirty="0" err="1">
                <a:latin typeface="Arial" panose="020B0604020202020204" pitchFamily="34" charset="0"/>
                <a:cs typeface="Arial" panose="020B0604020202020204" pitchFamily="34" charset="0"/>
              </a:rPr>
              <a:t>ülü’l-azm</a:t>
            </a:r>
            <a:r>
              <a:rPr lang="tr-TR" sz="2800" dirty="0">
                <a:latin typeface="Arial" panose="020B0604020202020204" pitchFamily="34" charset="0"/>
                <a:cs typeface="Arial" panose="020B0604020202020204" pitchFamily="34" charset="0"/>
              </a:rPr>
              <a:t> diye isimlendirilen beş peygamberden biridir.</a:t>
            </a:r>
          </a:p>
        </p:txBody>
      </p:sp>
      <p:sp>
        <p:nvSpPr>
          <p:cNvPr id="15" name="Metin kutusu 14">
            <a:extLst>
              <a:ext uri="{FF2B5EF4-FFF2-40B4-BE49-F238E27FC236}">
                <a16:creationId xmlns:a16="http://schemas.microsoft.com/office/drawing/2014/main" id="{59799FEB-C478-2962-7122-36738F99A57E}"/>
              </a:ext>
            </a:extLst>
          </p:cNvPr>
          <p:cNvSpPr txBox="1"/>
          <p:nvPr/>
        </p:nvSpPr>
        <p:spPr>
          <a:xfrm>
            <a:off x="4121670" y="4169472"/>
            <a:ext cx="7924486" cy="1384995"/>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Kur’an’da anlatıldığına göre Hz. Meryem, Kudüs’teki </a:t>
            </a:r>
            <a:r>
              <a:rPr lang="tr-TR" sz="2800" dirty="0" err="1">
                <a:latin typeface="Arial" panose="020B0604020202020204" pitchFamily="34" charset="0"/>
                <a:cs typeface="Arial" panose="020B0604020202020204" pitchFamily="34" charset="0"/>
              </a:rPr>
              <a:t>Beytü’l-Makdis’te</a:t>
            </a:r>
            <a:r>
              <a:rPr lang="tr-TR" sz="2800" dirty="0">
                <a:latin typeface="Arial" panose="020B0604020202020204" pitchFamily="34" charset="0"/>
                <a:cs typeface="Arial" panose="020B0604020202020204" pitchFamily="34" charset="0"/>
              </a:rPr>
              <a:t> tefekkür ve ibadet etme imkânı bulmuştur.</a:t>
            </a:r>
          </a:p>
        </p:txBody>
      </p:sp>
      <p:pic>
        <p:nvPicPr>
          <p:cNvPr id="3" name="Resim 2" descr="dış mekan, ev, yer, kubbe içeren bir resim&#10;&#10;Açıklama otomatik olarak oluşturuldu">
            <a:extLst>
              <a:ext uri="{FF2B5EF4-FFF2-40B4-BE49-F238E27FC236}">
                <a16:creationId xmlns:a16="http://schemas.microsoft.com/office/drawing/2014/main" id="{5CA82C48-80FC-7295-7D54-647E31710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72" y="908496"/>
            <a:ext cx="3360673" cy="5041009"/>
          </a:xfrm>
          <a:prstGeom prst="rect">
            <a:avLst/>
          </a:prstGeom>
        </p:spPr>
      </p:pic>
    </p:spTree>
    <p:extLst>
      <p:ext uri="{BB962C8B-B14F-4D97-AF65-F5344CB8AC3E}">
        <p14:creationId xmlns:p14="http://schemas.microsoft.com/office/powerpoint/2010/main" val="478377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F41E992F-614A-5F31-82A0-BE74AA700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En üstün olan peygamberlerin ortak adı</a:t>
            </a:r>
          </a:p>
        </p:txBody>
      </p:sp>
      <p:sp>
        <p:nvSpPr>
          <p:cNvPr id="26" name="Metin kutusu 25">
            <a:extLst>
              <a:ext uri="{FF2B5EF4-FFF2-40B4-BE49-F238E27FC236}">
                <a16:creationId xmlns:a16="http://schemas.microsoft.com/office/drawing/2014/main" id="{2472357F-7247-AC3F-B2C1-617CD96A3BC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7" name="Metin kutusu 26">
            <a:extLst>
              <a:ext uri="{FF2B5EF4-FFF2-40B4-BE49-F238E27FC236}">
                <a16:creationId xmlns:a16="http://schemas.microsoft.com/office/drawing/2014/main" id="{D50FBD92-C953-8669-FA95-82103F25D46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descr="ekran görüntüsü içeren bir resim&#10;&#10;Açıklama otomatik olarak oluşturuldu">
            <a:extLst>
              <a:ext uri="{FF2B5EF4-FFF2-40B4-BE49-F238E27FC236}">
                <a16:creationId xmlns:a16="http://schemas.microsoft.com/office/drawing/2014/main" id="{37A7D241-F414-D6FB-E0A1-32FE745A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5" name="Resim 14" descr="ekran görüntüsü, tasarım içeren bir resim&#10;&#10;Açıklama otomatik olarak oluşturuldu">
            <a:extLst>
              <a:ext uri="{FF2B5EF4-FFF2-40B4-BE49-F238E27FC236}">
                <a16:creationId xmlns:a16="http://schemas.microsoft.com/office/drawing/2014/main" id="{15C08424-78EA-CEF6-B166-D16B78473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646" y="2002782"/>
            <a:ext cx="4614000" cy="100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pic>
        <p:nvPicPr>
          <p:cNvPr id="17" name="Resim 16" descr="ekran görüntüsü, tasarım içeren bir resim&#10;&#10;Açıklama otomatik olarak oluşturuldu">
            <a:extLst>
              <a:ext uri="{FF2B5EF4-FFF2-40B4-BE49-F238E27FC236}">
                <a16:creationId xmlns:a16="http://schemas.microsoft.com/office/drawing/2014/main" id="{EF4A1094-7B74-3BEF-2B4B-763A9A4DE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12536"/>
            <a:ext cx="4614000" cy="1008000"/>
          </a:xfrm>
          <a:prstGeom prst="rect">
            <a:avLst/>
          </a:prstGeom>
        </p:spPr>
      </p:pic>
      <p:pic>
        <p:nvPicPr>
          <p:cNvPr id="16" name="Resim 15" descr="ekran görüntüsü, tasarım içeren bir resim&#10;&#10;Açıklama otomatik olarak oluşturuldu">
            <a:extLst>
              <a:ext uri="{FF2B5EF4-FFF2-40B4-BE49-F238E27FC236}">
                <a16:creationId xmlns:a16="http://schemas.microsoft.com/office/drawing/2014/main" id="{1547C709-A7D2-2C4B-D250-3C16C3CF0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57523"/>
            <a:ext cx="4614000" cy="1008000"/>
          </a:xfrm>
          <a:prstGeom prst="rect">
            <a:avLst/>
          </a:prstGeom>
        </p:spPr>
      </p:pic>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4" name="Grup 3">
            <a:extLst>
              <a:ext uri="{FF2B5EF4-FFF2-40B4-BE49-F238E27FC236}">
                <a16:creationId xmlns:a16="http://schemas.microsoft.com/office/drawing/2014/main" id="{68E3A362-AEDB-AD03-2217-5F41253EB0F9}"/>
              </a:ext>
            </a:extLst>
          </p:cNvPr>
          <p:cNvGrpSpPr/>
          <p:nvPr/>
        </p:nvGrpSpPr>
        <p:grpSpPr>
          <a:xfrm>
            <a:off x="0" y="5365356"/>
            <a:ext cx="12192000" cy="954107"/>
            <a:chOff x="0" y="5372597"/>
            <a:chExt cx="12192000" cy="954107"/>
          </a:xfrm>
        </p:grpSpPr>
        <p:sp>
          <p:nvSpPr>
            <p:cNvPr id="5" name="Dikdörtgen 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8"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0" name="Resim 9"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4" name="Resim 13"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Dikdörtgen: Köşeleri Yuvarlatılmış 1">
            <a:extLst>
              <a:ext uri="{FF2B5EF4-FFF2-40B4-BE49-F238E27FC236}">
                <a16:creationId xmlns:a16="http://schemas.microsoft.com/office/drawing/2014/main" id="{58D4920E-8A91-8943-09BC-D67901A2070A}"/>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D689EA75-1C70-129D-6B20-35FFA6638B54}"/>
              </a:ext>
            </a:extLst>
          </p:cNvPr>
          <p:cNvSpPr txBox="1"/>
          <p:nvPr/>
        </p:nvSpPr>
        <p:spPr>
          <a:xfrm>
            <a:off x="459772" y="701465"/>
            <a:ext cx="9644835"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İsa’nın (a.s.) Annesi ve Doğumu</a:t>
            </a:r>
          </a:p>
        </p:txBody>
      </p:sp>
      <p:sp>
        <p:nvSpPr>
          <p:cNvPr id="4" name="Metin kutusu 3">
            <a:extLst>
              <a:ext uri="{FF2B5EF4-FFF2-40B4-BE49-F238E27FC236}">
                <a16:creationId xmlns:a16="http://schemas.microsoft.com/office/drawing/2014/main" id="{D71F2E89-6738-2B0F-4484-9EF2D7889BD8}"/>
              </a:ext>
            </a:extLst>
          </p:cNvPr>
          <p:cNvSpPr txBox="1"/>
          <p:nvPr/>
        </p:nvSpPr>
        <p:spPr>
          <a:xfrm>
            <a:off x="3748144" y="1788540"/>
            <a:ext cx="8115384" cy="2062103"/>
          </a:xfrm>
          <a:prstGeom prst="rect">
            <a:avLst/>
          </a:prstGeom>
          <a:noFill/>
        </p:spPr>
        <p:txBody>
          <a:bodyPr wrap="square" rtlCol="0">
            <a:spAutoFit/>
          </a:bodyPr>
          <a:lstStyle/>
          <a:p>
            <a:r>
              <a:rPr lang="tr-TR" sz="3200" dirty="0">
                <a:latin typeface="Arial" panose="020B0604020202020204" pitchFamily="34" charset="0"/>
                <a:cs typeface="Arial" panose="020B0604020202020204" pitchFamily="34" charset="0"/>
              </a:rPr>
              <a:t>• Hz. Meryem (r.a.) kendisine tahsis edilen bir yerde ibadet ederken Cebrail (a.s.) ona Allah’ın (c.c.) bir mucizesi olarak bir erkek çocuğunun olacağını müjdeler.</a:t>
            </a:r>
          </a:p>
        </p:txBody>
      </p:sp>
      <p:pic>
        <p:nvPicPr>
          <p:cNvPr id="9" name="Resim 8" descr="ekran görüntüsü, renklilik, kehribar, hafif içeren bir resim&#10;&#10;Açıklama otomatik olarak oluşturuldu">
            <a:extLst>
              <a:ext uri="{FF2B5EF4-FFF2-40B4-BE49-F238E27FC236}">
                <a16:creationId xmlns:a16="http://schemas.microsoft.com/office/drawing/2014/main" id="{58C403F8-E153-8D03-AB01-EA9BC78F0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59772" y="1698210"/>
            <a:ext cx="2828599" cy="4242899"/>
          </a:xfrm>
          <a:prstGeom prst="rect">
            <a:avLst/>
          </a:prstGeom>
        </p:spPr>
      </p:pic>
      <p:sp>
        <p:nvSpPr>
          <p:cNvPr id="15" name="Metin kutusu 14">
            <a:extLst>
              <a:ext uri="{FF2B5EF4-FFF2-40B4-BE49-F238E27FC236}">
                <a16:creationId xmlns:a16="http://schemas.microsoft.com/office/drawing/2014/main" id="{4D7B994B-44F0-39D3-5B3C-BD13BD16A29C}"/>
              </a:ext>
            </a:extLst>
          </p:cNvPr>
          <p:cNvSpPr txBox="1"/>
          <p:nvPr/>
        </p:nvSpPr>
        <p:spPr>
          <a:xfrm>
            <a:off x="3807742" y="4393916"/>
            <a:ext cx="8122665" cy="1569660"/>
          </a:xfrm>
          <a:prstGeom prst="rect">
            <a:avLst/>
          </a:prstGeom>
          <a:noFill/>
        </p:spPr>
        <p:txBody>
          <a:bodyPr wrap="square" rtlCol="0">
            <a:spAutoFit/>
          </a:bodyPr>
          <a:lstStyle/>
          <a:p>
            <a:r>
              <a:rPr lang="tr-TR" sz="3200" dirty="0">
                <a:latin typeface="Arial" panose="020B0604020202020204" pitchFamily="34" charset="0"/>
                <a:cs typeface="Arial" panose="020B0604020202020204" pitchFamily="34" charset="0"/>
              </a:rPr>
              <a:t>• Bunun üzerine Hz. İsa (a.s.) Allah’ın (c.c.) bir mucizesi olarak babasız olarak dünyaya gelir.</a:t>
            </a:r>
          </a:p>
        </p:txBody>
      </p:sp>
    </p:spTree>
    <p:extLst>
      <p:ext uri="{BB962C8B-B14F-4D97-AF65-F5344CB8AC3E}">
        <p14:creationId xmlns:p14="http://schemas.microsoft.com/office/powerpoint/2010/main" val="38504850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Dikdörtgen: Köşeleri Yuvarlatılmış 1">
            <a:extLst>
              <a:ext uri="{FF2B5EF4-FFF2-40B4-BE49-F238E27FC236}">
                <a16:creationId xmlns:a16="http://schemas.microsoft.com/office/drawing/2014/main" id="{58D4920E-8A91-8943-09BC-D67901A2070A}"/>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D689EA75-1C70-129D-6B20-35FFA6638B54}"/>
              </a:ext>
            </a:extLst>
          </p:cNvPr>
          <p:cNvSpPr txBox="1"/>
          <p:nvPr/>
        </p:nvSpPr>
        <p:spPr>
          <a:xfrm>
            <a:off x="459772" y="701465"/>
            <a:ext cx="9644835"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İsa’nın (a.s.) Beşikte Konuşması</a:t>
            </a:r>
          </a:p>
        </p:txBody>
      </p:sp>
      <p:sp>
        <p:nvSpPr>
          <p:cNvPr id="4" name="Metin kutusu 3">
            <a:extLst>
              <a:ext uri="{FF2B5EF4-FFF2-40B4-BE49-F238E27FC236}">
                <a16:creationId xmlns:a16="http://schemas.microsoft.com/office/drawing/2014/main" id="{D71F2E89-6738-2B0F-4484-9EF2D7889BD8}"/>
              </a:ext>
            </a:extLst>
          </p:cNvPr>
          <p:cNvSpPr txBox="1"/>
          <p:nvPr/>
        </p:nvSpPr>
        <p:spPr>
          <a:xfrm>
            <a:off x="3747142" y="1740862"/>
            <a:ext cx="7863385" cy="2062103"/>
          </a:xfrm>
          <a:prstGeom prst="rect">
            <a:avLst/>
          </a:prstGeom>
          <a:noFill/>
        </p:spPr>
        <p:txBody>
          <a:bodyPr wrap="square" rtlCol="0">
            <a:spAutoFit/>
          </a:bodyPr>
          <a:lstStyle/>
          <a:p>
            <a:r>
              <a:rPr lang="tr-TR" sz="3200" dirty="0">
                <a:latin typeface="Arial" panose="020B0604020202020204" pitchFamily="34" charset="0"/>
                <a:cs typeface="Arial" panose="020B0604020202020204" pitchFamily="34" charset="0"/>
              </a:rPr>
              <a:t>• Hz. Meryem'e atılan iftiralar sonrasında Hz. İsa (a.s.), Allah’ın (c.c.) bir mucizesi olarak henüz beşikte bir bebekken insanlarla konuşur.</a:t>
            </a:r>
          </a:p>
        </p:txBody>
      </p:sp>
      <p:sp>
        <p:nvSpPr>
          <p:cNvPr id="6" name="Dikdörtgen 5">
            <a:extLst>
              <a:ext uri="{FF2B5EF4-FFF2-40B4-BE49-F238E27FC236}">
                <a16:creationId xmlns:a16="http://schemas.microsoft.com/office/drawing/2014/main" id="{22ED7FC0-81A4-3BA7-1195-5065C5CECA99}"/>
              </a:ext>
            </a:extLst>
          </p:cNvPr>
          <p:cNvSpPr/>
          <p:nvPr/>
        </p:nvSpPr>
        <p:spPr>
          <a:xfrm>
            <a:off x="0" y="3918568"/>
            <a:ext cx="12192000" cy="2343002"/>
          </a:xfrm>
          <a:prstGeom prst="rect">
            <a:avLst/>
          </a:prstGeom>
          <a:solidFill>
            <a:srgbClr val="E3005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descr="Bebek arabası, bebek arabası, iç mekan içeren bir resim&#10;&#10;Açıklama otomatik olarak oluşturuldu">
            <a:extLst>
              <a:ext uri="{FF2B5EF4-FFF2-40B4-BE49-F238E27FC236}">
                <a16:creationId xmlns:a16="http://schemas.microsoft.com/office/drawing/2014/main" id="{D0A21B4F-760A-1CEC-609C-65D560D77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71" y="1697459"/>
            <a:ext cx="2829600" cy="4244400"/>
          </a:xfrm>
          <a:prstGeom prst="rect">
            <a:avLst/>
          </a:prstGeom>
        </p:spPr>
      </p:pic>
      <p:sp>
        <p:nvSpPr>
          <p:cNvPr id="5" name="Metin kutusu 4">
            <a:extLst>
              <a:ext uri="{FF2B5EF4-FFF2-40B4-BE49-F238E27FC236}">
                <a16:creationId xmlns:a16="http://schemas.microsoft.com/office/drawing/2014/main" id="{1A9D7CEB-299E-D372-20E9-828CDA3F360A}"/>
              </a:ext>
            </a:extLst>
          </p:cNvPr>
          <p:cNvSpPr txBox="1"/>
          <p:nvPr/>
        </p:nvSpPr>
        <p:spPr>
          <a:xfrm>
            <a:off x="3747141" y="3967314"/>
            <a:ext cx="7863385" cy="2308324"/>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 (İsa) Dedi ki: Şüphesiz ben Allah’ın kuluyum. Bana kitabı (İncil’i) verdi ve beni bir peygamber yaptı. Nerede olursam olayım beni kutlu ve erdemli kıldı ve bana yaşadığım sürece namazı ve zekâtı emretti. Beni anama saygılı kıldı…”</a:t>
            </a:r>
          </a:p>
          <a:p>
            <a:pPr algn="r"/>
            <a:r>
              <a:rPr lang="tr-TR" sz="2400" dirty="0">
                <a:latin typeface="Arial" panose="020B0604020202020204" pitchFamily="34" charset="0"/>
                <a:cs typeface="Arial" panose="020B0604020202020204" pitchFamily="34" charset="0"/>
              </a:rPr>
              <a:t>(Meryem suresi, 29-33. ayetler)</a:t>
            </a:r>
          </a:p>
        </p:txBody>
      </p:sp>
    </p:spTree>
    <p:extLst>
      <p:ext uri="{BB962C8B-B14F-4D97-AF65-F5344CB8AC3E}">
        <p14:creationId xmlns:p14="http://schemas.microsoft.com/office/powerpoint/2010/main" val="5499335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Dikdörtgen: Köşeleri Yuvarlatılmış 1">
            <a:extLst>
              <a:ext uri="{FF2B5EF4-FFF2-40B4-BE49-F238E27FC236}">
                <a16:creationId xmlns:a16="http://schemas.microsoft.com/office/drawing/2014/main" id="{58D4920E-8A91-8943-09BC-D67901A2070A}"/>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D689EA75-1C70-129D-6B20-35FFA6638B54}"/>
              </a:ext>
            </a:extLst>
          </p:cNvPr>
          <p:cNvSpPr txBox="1"/>
          <p:nvPr/>
        </p:nvSpPr>
        <p:spPr>
          <a:xfrm>
            <a:off x="459772" y="701465"/>
            <a:ext cx="9644835"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İsa’nın (a.s.) Peygamberliği</a:t>
            </a:r>
          </a:p>
        </p:txBody>
      </p:sp>
      <p:sp>
        <p:nvSpPr>
          <p:cNvPr id="4" name="Metin kutusu 3">
            <a:extLst>
              <a:ext uri="{FF2B5EF4-FFF2-40B4-BE49-F238E27FC236}">
                <a16:creationId xmlns:a16="http://schemas.microsoft.com/office/drawing/2014/main" id="{D71F2E89-6738-2B0F-4484-9EF2D7889BD8}"/>
              </a:ext>
            </a:extLst>
          </p:cNvPr>
          <p:cNvSpPr txBox="1"/>
          <p:nvPr/>
        </p:nvSpPr>
        <p:spPr>
          <a:xfrm>
            <a:off x="3747142" y="1818689"/>
            <a:ext cx="7863385" cy="1569660"/>
          </a:xfrm>
          <a:prstGeom prst="rect">
            <a:avLst/>
          </a:prstGeom>
          <a:noFill/>
        </p:spPr>
        <p:txBody>
          <a:bodyPr wrap="square" rtlCol="0">
            <a:spAutoFit/>
          </a:bodyPr>
          <a:lstStyle/>
          <a:p>
            <a:r>
              <a:rPr lang="tr-TR" sz="3200" dirty="0">
                <a:latin typeface="Arial" panose="020B0604020202020204" pitchFamily="34" charset="0"/>
                <a:cs typeface="Arial" panose="020B0604020202020204" pitchFamily="34" charset="0"/>
              </a:rPr>
              <a:t>• Hz. İsa (a.s.), Kudüs civarında peygamberlik yapmıştır. İnsanları Yüce Allah’a (c.c.) kulluk etmeye çağırmıştır. </a:t>
            </a:r>
          </a:p>
        </p:txBody>
      </p:sp>
      <p:pic>
        <p:nvPicPr>
          <p:cNvPr id="10" name="Resim 9" descr="dış mekan, bina, gökyüzü, ağaç içeren bir resim&#10;&#10;Açıklama otomatik olarak oluşturuldu">
            <a:extLst>
              <a:ext uri="{FF2B5EF4-FFF2-40B4-BE49-F238E27FC236}">
                <a16:creationId xmlns:a16="http://schemas.microsoft.com/office/drawing/2014/main" id="{BA2814E6-EDC3-616E-CF00-7B6601695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71" y="1695245"/>
            <a:ext cx="2829600" cy="4244400"/>
          </a:xfrm>
          <a:prstGeom prst="rect">
            <a:avLst/>
          </a:prstGeom>
        </p:spPr>
      </p:pic>
      <p:sp>
        <p:nvSpPr>
          <p:cNvPr id="8" name="Metin kutusu 7">
            <a:extLst>
              <a:ext uri="{FF2B5EF4-FFF2-40B4-BE49-F238E27FC236}">
                <a16:creationId xmlns:a16="http://schemas.microsoft.com/office/drawing/2014/main" id="{2A421AA0-CD16-3437-2013-7F48972F62DA}"/>
              </a:ext>
            </a:extLst>
          </p:cNvPr>
          <p:cNvSpPr txBox="1"/>
          <p:nvPr/>
        </p:nvSpPr>
        <p:spPr>
          <a:xfrm>
            <a:off x="3747142" y="3817445"/>
            <a:ext cx="7577570" cy="2062103"/>
          </a:xfrm>
          <a:prstGeom prst="rect">
            <a:avLst/>
          </a:prstGeom>
          <a:noFill/>
        </p:spPr>
        <p:txBody>
          <a:bodyPr wrap="square" rtlCol="0">
            <a:spAutoFit/>
          </a:bodyPr>
          <a:lstStyle/>
          <a:p>
            <a:r>
              <a:rPr lang="tr-TR" sz="3200" dirty="0">
                <a:latin typeface="Arial" panose="020B0604020202020204" pitchFamily="34" charset="0"/>
                <a:cs typeface="Arial" panose="020B0604020202020204" pitchFamily="34" charset="0"/>
              </a:rPr>
              <a:t>• Hz. İsa (a.s.) </a:t>
            </a:r>
            <a:r>
              <a:rPr lang="tr-TR" sz="3200" dirty="0" err="1">
                <a:latin typeface="Arial" panose="020B0604020202020204" pitchFamily="34" charset="0"/>
                <a:cs typeface="Arial" panose="020B0604020202020204" pitchFamily="34" charset="0"/>
              </a:rPr>
              <a:t>İsrâiloğullarına</a:t>
            </a:r>
            <a:r>
              <a:rPr lang="tr-TR" sz="3200" dirty="0">
                <a:latin typeface="Arial" panose="020B0604020202020204" pitchFamily="34" charset="0"/>
                <a:cs typeface="Arial" panose="020B0604020202020204" pitchFamily="34" charset="0"/>
              </a:rPr>
              <a:t> gönderilmiştir. Tevrat’ı tasdik eden bir peygamberdir. O İsrailoğullarına namazı ve zekâtı emretmiştir.</a:t>
            </a:r>
          </a:p>
        </p:txBody>
      </p:sp>
    </p:spTree>
    <p:extLst>
      <p:ext uri="{BB962C8B-B14F-4D97-AF65-F5344CB8AC3E}">
        <p14:creationId xmlns:p14="http://schemas.microsoft.com/office/powerpoint/2010/main" val="39919028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Dikdörtgen: Köşeleri Yuvarlatılmış 1">
            <a:extLst>
              <a:ext uri="{FF2B5EF4-FFF2-40B4-BE49-F238E27FC236}">
                <a16:creationId xmlns:a16="http://schemas.microsoft.com/office/drawing/2014/main" id="{58D4920E-8A91-8943-09BC-D67901A2070A}"/>
              </a:ext>
            </a:extLst>
          </p:cNvPr>
          <p:cNvSpPr/>
          <p:nvPr/>
        </p:nvSpPr>
        <p:spPr>
          <a:xfrm>
            <a:off x="-178192" y="659261"/>
            <a:ext cx="10181001"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D689EA75-1C70-129D-6B20-35FFA6638B54}"/>
              </a:ext>
            </a:extLst>
          </p:cNvPr>
          <p:cNvSpPr txBox="1"/>
          <p:nvPr/>
        </p:nvSpPr>
        <p:spPr>
          <a:xfrm>
            <a:off x="459772" y="701465"/>
            <a:ext cx="9644835"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İsa’nın (a.s.) Peygamberliği</a:t>
            </a:r>
          </a:p>
        </p:txBody>
      </p:sp>
      <p:sp>
        <p:nvSpPr>
          <p:cNvPr id="4" name="Metin kutusu 3">
            <a:extLst>
              <a:ext uri="{FF2B5EF4-FFF2-40B4-BE49-F238E27FC236}">
                <a16:creationId xmlns:a16="http://schemas.microsoft.com/office/drawing/2014/main" id="{D71F2E89-6738-2B0F-4484-9EF2D7889BD8}"/>
              </a:ext>
            </a:extLst>
          </p:cNvPr>
          <p:cNvSpPr txBox="1"/>
          <p:nvPr/>
        </p:nvSpPr>
        <p:spPr>
          <a:xfrm>
            <a:off x="3747142" y="1917165"/>
            <a:ext cx="8444858" cy="95410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İsa'ya (a.s.) İncil adlı ilahi kitap verilmiş ve çeşitli mucizelerle desteklenmiştir.</a:t>
            </a:r>
          </a:p>
        </p:txBody>
      </p:sp>
      <p:pic>
        <p:nvPicPr>
          <p:cNvPr id="10" name="Resim 9" descr="dış mekan, bina, gökyüzü, ağaç içeren bir resim&#10;&#10;Açıklama otomatik olarak oluşturuldu">
            <a:extLst>
              <a:ext uri="{FF2B5EF4-FFF2-40B4-BE49-F238E27FC236}">
                <a16:creationId xmlns:a16="http://schemas.microsoft.com/office/drawing/2014/main" id="{BA2814E6-EDC3-616E-CF00-7B6601695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71" y="1695245"/>
            <a:ext cx="2829600" cy="4244400"/>
          </a:xfrm>
          <a:prstGeom prst="rect">
            <a:avLst/>
          </a:prstGeom>
        </p:spPr>
      </p:pic>
      <p:sp>
        <p:nvSpPr>
          <p:cNvPr id="8" name="Metin kutusu 7">
            <a:extLst>
              <a:ext uri="{FF2B5EF4-FFF2-40B4-BE49-F238E27FC236}">
                <a16:creationId xmlns:a16="http://schemas.microsoft.com/office/drawing/2014/main" id="{2A421AA0-CD16-3437-2013-7F48972F62DA}"/>
              </a:ext>
            </a:extLst>
          </p:cNvPr>
          <p:cNvSpPr txBox="1"/>
          <p:nvPr/>
        </p:nvSpPr>
        <p:spPr>
          <a:xfrm>
            <a:off x="3807742" y="4867549"/>
            <a:ext cx="7577570" cy="954107"/>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Kurulan tuzaklar sonuçsuz kalmış ve Allah (c.c.) Hz. İsa’yı (a.s.) muhafaza etmiştir.</a:t>
            </a:r>
          </a:p>
        </p:txBody>
      </p:sp>
      <p:sp>
        <p:nvSpPr>
          <p:cNvPr id="5" name="Metin kutusu 4">
            <a:extLst>
              <a:ext uri="{FF2B5EF4-FFF2-40B4-BE49-F238E27FC236}">
                <a16:creationId xmlns:a16="http://schemas.microsoft.com/office/drawing/2014/main" id="{E649D612-53FF-E15B-5FF4-139956618EB5}"/>
              </a:ext>
            </a:extLst>
          </p:cNvPr>
          <p:cNvSpPr txBox="1"/>
          <p:nvPr/>
        </p:nvSpPr>
        <p:spPr>
          <a:xfrm>
            <a:off x="3807742" y="3177303"/>
            <a:ext cx="7863385" cy="1384995"/>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 Hz. Muhammed’in (s.a.v.) peygamber olarak gönderileceğini müjdelemiş ancak anlattıkları İsrailoğulları'nın hoşuna gitmemiştir.</a:t>
            </a:r>
          </a:p>
        </p:txBody>
      </p:sp>
    </p:spTree>
    <p:extLst>
      <p:ext uri="{BB962C8B-B14F-4D97-AF65-F5344CB8AC3E}">
        <p14:creationId xmlns:p14="http://schemas.microsoft.com/office/powerpoint/2010/main" val="3556902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Dikdörtgen: Köşeleri Yuvarlatılmış 1">
            <a:extLst>
              <a:ext uri="{FF2B5EF4-FFF2-40B4-BE49-F238E27FC236}">
                <a16:creationId xmlns:a16="http://schemas.microsoft.com/office/drawing/2014/main" id="{58D4920E-8A91-8943-09BC-D67901A2070A}"/>
              </a:ext>
            </a:extLst>
          </p:cNvPr>
          <p:cNvSpPr/>
          <p:nvPr/>
        </p:nvSpPr>
        <p:spPr>
          <a:xfrm>
            <a:off x="-178192" y="659261"/>
            <a:ext cx="10658623" cy="657345"/>
          </a:xfrm>
          <a:prstGeom prst="roundRect">
            <a:avLst/>
          </a:prstGeom>
          <a:solidFill>
            <a:srgbClr val="E30056"/>
          </a:solidFill>
          <a:ln w="38100">
            <a:solidFill>
              <a:srgbClr val="1C3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D689EA75-1C70-129D-6B20-35FFA6638B54}"/>
              </a:ext>
            </a:extLst>
          </p:cNvPr>
          <p:cNvSpPr txBox="1"/>
          <p:nvPr/>
        </p:nvSpPr>
        <p:spPr>
          <a:xfrm>
            <a:off x="459772" y="701465"/>
            <a:ext cx="10181001" cy="553998"/>
          </a:xfrm>
          <a:prstGeom prst="rect">
            <a:avLst/>
          </a:prstGeom>
          <a:noFill/>
        </p:spPr>
        <p:txBody>
          <a:bodyPr wrap="square" rtlCol="0">
            <a:spAutoFit/>
          </a:bodyPr>
          <a:lstStyle/>
          <a:p>
            <a:r>
              <a:rPr lang="tr-TR" sz="3000" b="1" dirty="0">
                <a:solidFill>
                  <a:schemeClr val="bg1"/>
                </a:solidFill>
                <a:latin typeface="Arial" panose="020B0604020202020204" pitchFamily="34" charset="0"/>
                <a:cs typeface="Arial" panose="020B0604020202020204" pitchFamily="34" charset="0"/>
              </a:rPr>
              <a:t>Hz. İsa'nın (a.s.) Kur'an-ı Kerim'de Belirtilen Mucizeleri</a:t>
            </a:r>
          </a:p>
        </p:txBody>
      </p:sp>
      <p:pic>
        <p:nvPicPr>
          <p:cNvPr id="7" name="Resim 6" descr="ekran görüntüsü, tasarım içeren bir resim&#10;&#10;Açıklama otomatik olarak oluşturuldu">
            <a:extLst>
              <a:ext uri="{FF2B5EF4-FFF2-40B4-BE49-F238E27FC236}">
                <a16:creationId xmlns:a16="http://schemas.microsoft.com/office/drawing/2014/main" id="{B75DC7D1-AF33-0DAB-70B8-9E79A974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855" y="1517217"/>
            <a:ext cx="2213087" cy="2281533"/>
          </a:xfrm>
          <a:prstGeom prst="rect">
            <a:avLst/>
          </a:prstGeom>
        </p:spPr>
      </p:pic>
      <p:sp>
        <p:nvSpPr>
          <p:cNvPr id="4" name="Metin kutusu 3">
            <a:extLst>
              <a:ext uri="{FF2B5EF4-FFF2-40B4-BE49-F238E27FC236}">
                <a16:creationId xmlns:a16="http://schemas.microsoft.com/office/drawing/2014/main" id="{D71F2E89-6738-2B0F-4484-9EF2D7889BD8}"/>
              </a:ext>
            </a:extLst>
          </p:cNvPr>
          <p:cNvSpPr txBox="1"/>
          <p:nvPr/>
        </p:nvSpPr>
        <p:spPr>
          <a:xfrm>
            <a:off x="1139714" y="1954476"/>
            <a:ext cx="2963365" cy="830997"/>
          </a:xfrm>
          <a:prstGeom prst="rect">
            <a:avLst/>
          </a:prstGeom>
          <a:noFill/>
        </p:spPr>
        <p:txBody>
          <a:bodyPr wrap="square" rtlCol="0">
            <a:spAutoFit/>
          </a:bodyPr>
          <a:lstStyle/>
          <a:p>
            <a:pPr algn="ctr"/>
            <a:r>
              <a:rPr lang="tr-TR" sz="2400" dirty="0">
                <a:latin typeface="Arial" panose="020B0604020202020204" pitchFamily="34" charset="0"/>
                <a:cs typeface="Arial" panose="020B0604020202020204" pitchFamily="34" charset="0"/>
              </a:rPr>
              <a:t>Beşikte iken konuşması</a:t>
            </a:r>
          </a:p>
        </p:txBody>
      </p:sp>
      <p:pic>
        <p:nvPicPr>
          <p:cNvPr id="8" name="Resim 7" descr="ekran görüntüsü, tasarım içeren bir resim&#10;&#10;Açıklama otomatik olarak oluşturuldu">
            <a:extLst>
              <a:ext uri="{FF2B5EF4-FFF2-40B4-BE49-F238E27FC236}">
                <a16:creationId xmlns:a16="http://schemas.microsoft.com/office/drawing/2014/main" id="{51C27B6E-5178-45E5-BC33-0AF762CE7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854" y="3911438"/>
            <a:ext cx="2213087" cy="2281533"/>
          </a:xfrm>
          <a:prstGeom prst="rect">
            <a:avLst/>
          </a:prstGeom>
        </p:spPr>
      </p:pic>
      <p:pic>
        <p:nvPicPr>
          <p:cNvPr id="9" name="Resim 8" descr="ekran görüntüsü, tasarım içeren bir resim&#10;&#10;Açıklama otomatik olarak oluşturuldu">
            <a:extLst>
              <a:ext uri="{FF2B5EF4-FFF2-40B4-BE49-F238E27FC236}">
                <a16:creationId xmlns:a16="http://schemas.microsoft.com/office/drawing/2014/main" id="{0A7F663D-149B-FAF6-E59E-7AFB8A6BE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57" y="1497893"/>
            <a:ext cx="2213087" cy="2281533"/>
          </a:xfrm>
          <a:prstGeom prst="rect">
            <a:avLst/>
          </a:prstGeom>
        </p:spPr>
      </p:pic>
      <p:pic>
        <p:nvPicPr>
          <p:cNvPr id="10" name="Resim 9" descr="ekran görüntüsü, tasarım içeren bir resim&#10;&#10;Açıklama otomatik olarak oluşturuldu">
            <a:extLst>
              <a:ext uri="{FF2B5EF4-FFF2-40B4-BE49-F238E27FC236}">
                <a16:creationId xmlns:a16="http://schemas.microsoft.com/office/drawing/2014/main" id="{8E85E12B-C58B-F419-C9D4-9C525DF9F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56" y="3892114"/>
            <a:ext cx="2213087" cy="2281533"/>
          </a:xfrm>
          <a:prstGeom prst="rect">
            <a:avLst/>
          </a:prstGeom>
        </p:spPr>
      </p:pic>
      <p:pic>
        <p:nvPicPr>
          <p:cNvPr id="13" name="Resim 12" descr="ekran görüntüsü, tasarım içeren bir resim&#10;&#10;Açıklama otomatik olarak oluşturuldu">
            <a:extLst>
              <a:ext uri="{FF2B5EF4-FFF2-40B4-BE49-F238E27FC236}">
                <a16:creationId xmlns:a16="http://schemas.microsoft.com/office/drawing/2014/main" id="{1BEB77CA-8722-DF8F-43B9-E44E07B1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397" y="1481782"/>
            <a:ext cx="2213087" cy="2281533"/>
          </a:xfrm>
          <a:prstGeom prst="rect">
            <a:avLst/>
          </a:prstGeom>
        </p:spPr>
      </p:pic>
      <p:pic>
        <p:nvPicPr>
          <p:cNvPr id="15" name="Resim 14" descr="ekran görüntüsü, tasarım içeren bir resim&#10;&#10;Açıklama otomatik olarak oluşturuldu">
            <a:extLst>
              <a:ext uri="{FF2B5EF4-FFF2-40B4-BE49-F238E27FC236}">
                <a16:creationId xmlns:a16="http://schemas.microsoft.com/office/drawing/2014/main" id="{32BEB64C-D9FE-E826-8FEE-8D791094D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396" y="3876003"/>
            <a:ext cx="2213087" cy="2281533"/>
          </a:xfrm>
          <a:prstGeom prst="rect">
            <a:avLst/>
          </a:prstGeom>
        </p:spPr>
      </p:pic>
      <p:sp>
        <p:nvSpPr>
          <p:cNvPr id="18" name="Metin kutusu 17">
            <a:extLst>
              <a:ext uri="{FF2B5EF4-FFF2-40B4-BE49-F238E27FC236}">
                <a16:creationId xmlns:a16="http://schemas.microsoft.com/office/drawing/2014/main" id="{0E383501-C024-F21B-1B7A-94A276E55089}"/>
              </a:ext>
            </a:extLst>
          </p:cNvPr>
          <p:cNvSpPr txBox="1"/>
          <p:nvPr/>
        </p:nvSpPr>
        <p:spPr>
          <a:xfrm>
            <a:off x="4951828" y="1939530"/>
            <a:ext cx="2250716" cy="923330"/>
          </a:xfrm>
          <a:prstGeom prst="rect">
            <a:avLst/>
          </a:prstGeom>
          <a:noFill/>
        </p:spPr>
        <p:txBody>
          <a:bodyPr wrap="square" rtlCol="0">
            <a:spAutoFit/>
          </a:bodyPr>
          <a:lstStyle/>
          <a:p>
            <a:pPr algn="ctr"/>
            <a:r>
              <a:rPr lang="tr-TR" dirty="0">
                <a:latin typeface="Arial" panose="020B0604020202020204" pitchFamily="34" charset="0"/>
                <a:cs typeface="Arial" panose="020B0604020202020204" pitchFamily="34" charset="0"/>
              </a:rPr>
              <a:t>Kuş şekli verdiği çamura üfleyip onu canlandırması</a:t>
            </a:r>
          </a:p>
        </p:txBody>
      </p:sp>
      <p:sp>
        <p:nvSpPr>
          <p:cNvPr id="19" name="Metin kutusu 18">
            <a:extLst>
              <a:ext uri="{FF2B5EF4-FFF2-40B4-BE49-F238E27FC236}">
                <a16:creationId xmlns:a16="http://schemas.microsoft.com/office/drawing/2014/main" id="{FEEB4214-56B6-CCE3-460B-32B9763CAA0F}"/>
              </a:ext>
            </a:extLst>
          </p:cNvPr>
          <p:cNvSpPr txBox="1"/>
          <p:nvPr/>
        </p:nvSpPr>
        <p:spPr>
          <a:xfrm>
            <a:off x="8698634" y="1841124"/>
            <a:ext cx="2213087" cy="1015663"/>
          </a:xfrm>
          <a:prstGeom prst="rect">
            <a:avLst/>
          </a:prstGeom>
          <a:noFill/>
        </p:spPr>
        <p:txBody>
          <a:bodyPr wrap="square" rtlCol="0">
            <a:spAutoFit/>
          </a:bodyPr>
          <a:lstStyle/>
          <a:p>
            <a:pPr algn="ctr"/>
            <a:r>
              <a:rPr lang="tr-TR" sz="2000" dirty="0">
                <a:latin typeface="Arial" panose="020B0604020202020204" pitchFamily="34" charset="0"/>
                <a:cs typeface="Arial" panose="020B0604020202020204" pitchFamily="34" charset="0"/>
              </a:rPr>
              <a:t>Doğuştan âmâ ve alacalıyı iyileştirmesi</a:t>
            </a:r>
          </a:p>
        </p:txBody>
      </p:sp>
      <p:sp>
        <p:nvSpPr>
          <p:cNvPr id="20" name="Metin kutusu 19">
            <a:extLst>
              <a:ext uri="{FF2B5EF4-FFF2-40B4-BE49-F238E27FC236}">
                <a16:creationId xmlns:a16="http://schemas.microsoft.com/office/drawing/2014/main" id="{D23294E4-CDCA-3E64-DFCB-6E218F54671E}"/>
              </a:ext>
            </a:extLst>
          </p:cNvPr>
          <p:cNvSpPr txBox="1"/>
          <p:nvPr/>
        </p:nvSpPr>
        <p:spPr>
          <a:xfrm>
            <a:off x="8544175" y="4317990"/>
            <a:ext cx="2522295" cy="923330"/>
          </a:xfrm>
          <a:prstGeom prst="rect">
            <a:avLst/>
          </a:prstGeom>
          <a:noFill/>
        </p:spPr>
        <p:txBody>
          <a:bodyPr wrap="square" rtlCol="0">
            <a:spAutoFit/>
          </a:bodyPr>
          <a:lstStyle/>
          <a:p>
            <a:pPr algn="ctr"/>
            <a:r>
              <a:rPr lang="tr-TR" dirty="0">
                <a:latin typeface="Arial" panose="020B0604020202020204" pitchFamily="34" charset="0"/>
                <a:cs typeface="Arial" panose="020B0604020202020204" pitchFamily="34" charset="0"/>
              </a:rPr>
              <a:t>Kendisine ve havarilerine gökten sofra indirilmesi</a:t>
            </a:r>
          </a:p>
        </p:txBody>
      </p:sp>
      <p:sp>
        <p:nvSpPr>
          <p:cNvPr id="22" name="Metin kutusu 21">
            <a:extLst>
              <a:ext uri="{FF2B5EF4-FFF2-40B4-BE49-F238E27FC236}">
                <a16:creationId xmlns:a16="http://schemas.microsoft.com/office/drawing/2014/main" id="{AA628F00-68D4-3A66-D894-E0508B7CA9B0}"/>
              </a:ext>
            </a:extLst>
          </p:cNvPr>
          <p:cNvSpPr txBox="1"/>
          <p:nvPr/>
        </p:nvSpPr>
        <p:spPr>
          <a:xfrm>
            <a:off x="4923524" y="4317990"/>
            <a:ext cx="2344949" cy="923330"/>
          </a:xfrm>
          <a:prstGeom prst="rect">
            <a:avLst/>
          </a:prstGeom>
          <a:noFill/>
        </p:spPr>
        <p:txBody>
          <a:bodyPr wrap="square" rtlCol="0">
            <a:spAutoFit/>
          </a:bodyPr>
          <a:lstStyle/>
          <a:p>
            <a:pPr algn="ctr"/>
            <a:r>
              <a:rPr lang="tr-TR" dirty="0">
                <a:latin typeface="Arial" panose="020B0604020202020204" pitchFamily="34" charset="0"/>
                <a:cs typeface="Arial" panose="020B0604020202020204" pitchFamily="34" charset="0"/>
              </a:rPr>
              <a:t>Evlerde yenilen ve biriktirilen şeyleri haber vermesi</a:t>
            </a:r>
          </a:p>
        </p:txBody>
      </p:sp>
      <p:sp>
        <p:nvSpPr>
          <p:cNvPr id="23" name="Metin kutusu 22">
            <a:extLst>
              <a:ext uri="{FF2B5EF4-FFF2-40B4-BE49-F238E27FC236}">
                <a16:creationId xmlns:a16="http://schemas.microsoft.com/office/drawing/2014/main" id="{4C4AD50A-BDA0-18C4-D29C-7F53FB522FFB}"/>
              </a:ext>
            </a:extLst>
          </p:cNvPr>
          <p:cNvSpPr txBox="1"/>
          <p:nvPr/>
        </p:nvSpPr>
        <p:spPr>
          <a:xfrm>
            <a:off x="1514852" y="4377204"/>
            <a:ext cx="2213087" cy="830997"/>
          </a:xfrm>
          <a:prstGeom prst="rect">
            <a:avLst/>
          </a:prstGeom>
          <a:noFill/>
        </p:spPr>
        <p:txBody>
          <a:bodyPr wrap="square" rtlCol="0">
            <a:spAutoFit/>
          </a:bodyPr>
          <a:lstStyle/>
          <a:p>
            <a:pPr algn="ctr"/>
            <a:r>
              <a:rPr lang="tr-TR" sz="2400" dirty="0">
                <a:latin typeface="Arial" panose="020B0604020202020204" pitchFamily="34" charset="0"/>
                <a:cs typeface="Arial" panose="020B0604020202020204" pitchFamily="34" charset="0"/>
              </a:rPr>
              <a:t>Ölüleri diriltmesi</a:t>
            </a:r>
          </a:p>
        </p:txBody>
      </p:sp>
    </p:spTree>
    <p:extLst>
      <p:ext uri="{BB962C8B-B14F-4D97-AF65-F5344CB8AC3E}">
        <p14:creationId xmlns:p14="http://schemas.microsoft.com/office/powerpoint/2010/main" val="31432658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4911B8F9-5E74-1110-7364-6A9BB0E52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200443" y="2848354"/>
            <a:ext cx="9791114" cy="3194721"/>
          </a:xfrm>
          <a:prstGeom prst="rect">
            <a:avLst/>
          </a:prstGeom>
          <a:noFill/>
        </p:spPr>
        <p:txBody>
          <a:bodyPr wrap="square" rtlCol="0">
            <a:spAutoFit/>
          </a:bodyPr>
          <a:lstStyle/>
          <a:p>
            <a:pPr marL="3175" algn="ctr">
              <a:lnSpc>
                <a:spcPct val="80000"/>
              </a:lnSpc>
            </a:pPr>
            <a:r>
              <a:rPr lang="tr-TR" sz="3600" dirty="0">
                <a:latin typeface="Arial" panose="020B0604020202020204" pitchFamily="34" charset="0"/>
                <a:cs typeface="Arial" panose="020B0604020202020204" pitchFamily="34" charset="0"/>
              </a:rPr>
              <a:t>Hıristiyanlar Hz. İsa’nın (a.s.) </a:t>
            </a:r>
            <a:r>
              <a:rPr lang="tr-TR" sz="3600" dirty="0">
                <a:solidFill>
                  <a:srgbClr val="FF0000"/>
                </a:solidFill>
                <a:latin typeface="Arial" panose="020B0604020202020204" pitchFamily="34" charset="0"/>
                <a:cs typeface="Arial" panose="020B0604020202020204" pitchFamily="34" charset="0"/>
              </a:rPr>
              <a:t>çarmıh</a:t>
            </a:r>
            <a:r>
              <a:rPr lang="tr-TR" sz="3600" dirty="0">
                <a:latin typeface="Arial" panose="020B0604020202020204" pitchFamily="34" charset="0"/>
                <a:cs typeface="Arial" panose="020B0604020202020204" pitchFamily="34" charset="0"/>
              </a:rPr>
              <a:t>a gerildiğine inanırlar. Fakat Kur’an-ı Kerim’e göre Hz. İsa (a.s.) çarmıha gerilmemiştir. Yahudiler, Hz. İsa’yı (a.s.) öldürmek için tuzak kurmuşlardır.</a:t>
            </a:r>
          </a:p>
          <a:p>
            <a:pPr marL="3175" algn="ctr">
              <a:lnSpc>
                <a:spcPct val="80000"/>
              </a:lnSpc>
            </a:pPr>
            <a:r>
              <a:rPr lang="tr-TR" sz="3600" dirty="0">
                <a:latin typeface="Arial" panose="020B0604020202020204" pitchFamily="34" charset="0"/>
                <a:cs typeface="Arial" panose="020B0604020202020204" pitchFamily="34" charset="0"/>
              </a:rPr>
              <a:t>Kur’an-ı Kerim’e göre onların bu çabaları boşa çıkmıştır.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Önemli Bilgi</a:t>
            </a:r>
          </a:p>
        </p:txBody>
      </p:sp>
      <p:sp>
        <p:nvSpPr>
          <p:cNvPr id="11" name="Metin kutusu 10">
            <a:extLst>
              <a:ext uri="{FF2B5EF4-FFF2-40B4-BE49-F238E27FC236}">
                <a16:creationId xmlns:a16="http://schemas.microsoft.com/office/drawing/2014/main" id="{04DB7112-FADE-8C85-5F4D-3DF2E7E13C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EDA8B193-0870-A7B4-20DF-C4BF0D0500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9A8F1276-2EF5-2430-04EC-EB6A20BA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858129" y="1863384"/>
            <a:ext cx="10874325" cy="2631490"/>
          </a:xfrm>
          <a:prstGeom prst="rect">
            <a:avLst/>
          </a:prstGeom>
          <a:noFill/>
        </p:spPr>
        <p:txBody>
          <a:bodyPr wrap="square" rtlCol="0">
            <a:spAutoFit/>
          </a:bodyPr>
          <a:lstStyle/>
          <a:p>
            <a:pPr algn="ctr">
              <a:spcAft>
                <a:spcPts val="600"/>
              </a:spcAft>
            </a:pPr>
            <a:r>
              <a:rPr lang="tr-TR" sz="3200" dirty="0">
                <a:solidFill>
                  <a:srgbClr val="000000"/>
                </a:solidFill>
                <a:latin typeface="Arial" panose="020B0604020202020204" pitchFamily="34" charset="0"/>
                <a:cs typeface="Arial" panose="020B0604020202020204" pitchFamily="34" charset="0"/>
              </a:rPr>
              <a:t>“Meryem oğlu İsa: ‘Ey İsrailoğulları! Doğrusu ben, benden önce gelmiş olan Tevrat’ı doğrulayan, benden sonra gelecek ve adı Ahmet olacak bir peygamberi müjdeleyen, Allah’ın size gönderilmiş bir peygamberiyim’ demişti…”</a:t>
            </a:r>
          </a:p>
          <a:p>
            <a:pPr algn="ctr">
              <a:spcAft>
                <a:spcPts val="600"/>
              </a:spcAft>
            </a:pPr>
            <a:r>
              <a:rPr lang="tr-TR" sz="3200" dirty="0">
                <a:solidFill>
                  <a:srgbClr val="000000"/>
                </a:solidFill>
                <a:latin typeface="Arial" panose="020B0604020202020204" pitchFamily="34" charset="0"/>
                <a:cs typeface="Arial" panose="020B0604020202020204" pitchFamily="34" charset="0"/>
              </a:rPr>
              <a:t>     Saf suresi, 6. ayet.</a:t>
            </a:r>
          </a:p>
        </p:txBody>
      </p:sp>
      <p:sp>
        <p:nvSpPr>
          <p:cNvPr id="7" name="Metin kutusu 6">
            <a:extLst>
              <a:ext uri="{FF2B5EF4-FFF2-40B4-BE49-F238E27FC236}">
                <a16:creationId xmlns:a16="http://schemas.microsoft.com/office/drawing/2014/main" id="{E63D2FD7-7113-9533-2560-3C816432B6D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1F9CAC9B-B90D-2948-7C27-DB38C824CC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1568</TotalTime>
  <Words>2038</Words>
  <Application>Microsoft Office PowerPoint</Application>
  <PresentationFormat>Geniş ekran</PresentationFormat>
  <Paragraphs>256</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21</cp:revision>
  <dcterms:created xsi:type="dcterms:W3CDTF">2023-07-30T08:03:49Z</dcterms:created>
  <dcterms:modified xsi:type="dcterms:W3CDTF">2023-08-28T18:38:57Z</dcterms:modified>
</cp:coreProperties>
</file>